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  <p:sldMasterId id="2147483713" r:id="rId3"/>
  </p:sldMasterIdLst>
  <p:notesMasterIdLst>
    <p:notesMasterId r:id="rId14"/>
  </p:notesMasterIdLst>
  <p:handoutMasterIdLst>
    <p:handoutMasterId r:id="rId15"/>
  </p:handoutMasterIdLst>
  <p:sldIdLst>
    <p:sldId id="648" r:id="rId4"/>
    <p:sldId id="639" r:id="rId5"/>
    <p:sldId id="640" r:id="rId6"/>
    <p:sldId id="641" r:id="rId7"/>
    <p:sldId id="642" r:id="rId8"/>
    <p:sldId id="643" r:id="rId9"/>
    <p:sldId id="644" r:id="rId10"/>
    <p:sldId id="645" r:id="rId11"/>
    <p:sldId id="646" r:id="rId12"/>
    <p:sldId id="647" r:id="rId13"/>
  </p:sldIdLst>
  <p:sldSz cx="9144000" cy="6858000" type="screen4x3"/>
  <p:notesSz cx="6669088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FEAAF"/>
    <a:srgbClr val="8FCCD1"/>
    <a:srgbClr val="BEE1E4"/>
    <a:srgbClr val="FAF785"/>
    <a:srgbClr val="FFCE43"/>
    <a:srgbClr val="FFDC79"/>
    <a:srgbClr val="D3EBED"/>
    <a:srgbClr val="7DC4C9"/>
    <a:srgbClr val="F2B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2" autoAdjust="0"/>
    <p:restoredTop sz="98990" autoAdjust="0"/>
  </p:normalViewPr>
  <p:slideViewPr>
    <p:cSldViewPr>
      <p:cViewPr varScale="1">
        <p:scale>
          <a:sx n="82" d="100"/>
          <a:sy n="82" d="100"/>
        </p:scale>
        <p:origin x="88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968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99C8851-30D6-4C13-9177-671203D719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65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44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AD2E8B7-B8C0-4A8E-BBE1-B4F7BF3B98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872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16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ctr" eaLnBrk="0" hangingPunct="0">
              <a:defRPr sz="16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ctr" eaLnBrk="0" hangingPunct="0">
              <a:defRPr sz="16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ctr" eaLnBrk="0" hangingPunct="0">
              <a:defRPr sz="16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ctr" eaLnBrk="0" hangingPunct="0">
              <a:defRPr sz="16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>
              <a:defRPr/>
            </a:pPr>
            <a:fld id="{76B87F0B-0D4F-4340-8D3E-40778182C844}" type="slidenum">
              <a:rPr lang="en-GB" sz="1200" b="0" smtClean="0">
                <a:latin typeface="Times New Roman" pitchFamily="18" charset="0"/>
              </a:rPr>
              <a:pPr algn="r" eaLnBrk="1" hangingPunct="1">
                <a:defRPr/>
              </a:pPr>
              <a:t>1</a:t>
            </a:fld>
            <a:endParaRPr lang="en-GB" sz="1200" b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47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D2E8B7-B8C0-4A8E-BBE1-B4F7BF3B98E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33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37917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3394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0"/>
            <a:ext cx="2227263" cy="5845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30975" cy="5845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99174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0"/>
            <a:ext cx="87122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908050"/>
            <a:ext cx="4279900" cy="5329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279900" cy="5329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67416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0"/>
            <a:ext cx="87122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908050"/>
            <a:ext cx="4279900" cy="5329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3125" y="908050"/>
            <a:ext cx="4279900" cy="5329238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059161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89012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4790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704913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950" y="1020763"/>
            <a:ext cx="426085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0763"/>
            <a:ext cx="4262438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1459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74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3936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27760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15937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150979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5977661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745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0"/>
            <a:ext cx="2227263" cy="5845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30975" cy="5845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5069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0"/>
            <a:ext cx="87122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908050"/>
            <a:ext cx="4279900" cy="5329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279900" cy="5329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14338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0"/>
            <a:ext cx="87122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908050"/>
            <a:ext cx="4279900" cy="5329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3125" y="908050"/>
            <a:ext cx="4279900" cy="5329238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86122074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90025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75688" cy="48244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10544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8873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9070205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950" y="1020763"/>
            <a:ext cx="426085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0763"/>
            <a:ext cx="4262438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4846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2876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35936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263656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849162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8756092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04197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0"/>
            <a:ext cx="2227263" cy="5845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30975" cy="5845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002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950" y="1020763"/>
            <a:ext cx="426085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0763"/>
            <a:ext cx="4262438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4752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9618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5219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05801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88151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499492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D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325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1020763"/>
            <a:ext cx="8675688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-17229" y="6548438"/>
            <a:ext cx="1986739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0" hangingPunct="0">
              <a:defRPr/>
            </a:pPr>
            <a:r>
              <a:rPr lang="en-US" sz="1400" b="0" dirty="0" smtClean="0">
                <a:solidFill>
                  <a:srgbClr val="008000"/>
                </a:solidFill>
                <a:latin typeface="Georgia" pitchFamily="18" charset="0"/>
              </a:rPr>
              <a:t>© </a:t>
            </a:r>
            <a:r>
              <a:rPr lang="en-US" sz="1400" b="0" dirty="0" err="1" smtClean="0">
                <a:solidFill>
                  <a:srgbClr val="008000"/>
                </a:solidFill>
                <a:latin typeface="Georgia" pitchFamily="18" charset="0"/>
              </a:rPr>
              <a:t>iPerimeter</a:t>
            </a:r>
            <a:r>
              <a:rPr lang="en-US" sz="1400" b="0" dirty="0" smtClean="0">
                <a:solidFill>
                  <a:srgbClr val="008000"/>
                </a:solidFill>
                <a:latin typeface="Georgia" pitchFamily="18" charset="0"/>
              </a:rPr>
              <a:t> Ltd </a:t>
            </a:r>
            <a:r>
              <a:rPr lang="en-US" sz="1400" b="0" dirty="0" smtClean="0">
                <a:solidFill>
                  <a:srgbClr val="008000"/>
                </a:solidFill>
                <a:latin typeface="Georgia" pitchFamily="18" charset="0"/>
              </a:rPr>
              <a:t>2014</a:t>
            </a:r>
            <a:endParaRPr lang="en-US" sz="1400" b="0" dirty="0" smtClean="0">
              <a:solidFill>
                <a:srgbClr val="008000"/>
              </a:solidFill>
              <a:latin typeface="Georgia" pitchFamily="18" charset="0"/>
            </a:endParaRPr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8702675" y="6561138"/>
            <a:ext cx="441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0" hangingPunct="0">
              <a:defRPr/>
            </a:pPr>
            <a:fld id="{DBE9033C-AA32-4248-B895-2341DC8BEFE2}" type="slidenum">
              <a:rPr lang="en-US" sz="1400" smtClean="0">
                <a:solidFill>
                  <a:srgbClr val="008000"/>
                </a:solidFill>
                <a:latin typeface="Georgia" pitchFamily="18" charset="0"/>
              </a:rPr>
              <a:pPr algn="r" eaLnBrk="0" hangingPunct="0">
                <a:defRPr/>
              </a:pPr>
              <a:t>‹#›</a:t>
            </a:fld>
            <a:endParaRPr lang="en-US" sz="1400" smtClean="0">
              <a:solidFill>
                <a:srgbClr val="008000"/>
              </a:solidFill>
              <a:latin typeface="Georgi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1A0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1A0A"/>
          </a:solidFill>
          <a:latin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1A0A"/>
          </a:solidFill>
          <a:latin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1A0A"/>
          </a:solidFill>
          <a:latin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1A0A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11A0A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11A0A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11A0A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11A0A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11A0A"/>
        </a:buClr>
        <a:buSzPct val="12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11A0A"/>
        </a:buClr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11A0A"/>
        </a:buClr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11A0A"/>
        </a:buClr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11A0A"/>
        </a:buClr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11A0A"/>
        </a:buClr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11A0A"/>
        </a:buClr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11A0A"/>
        </a:buClr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11A0A"/>
        </a:buClr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D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325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1020763"/>
            <a:ext cx="8675688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17463" y="6561138"/>
            <a:ext cx="1985962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0" hangingPunct="0">
              <a:defRPr/>
            </a:pPr>
            <a:r>
              <a:rPr lang="en-US" sz="1400" b="0" dirty="0" smtClean="0">
                <a:solidFill>
                  <a:srgbClr val="008000"/>
                </a:solidFill>
                <a:latin typeface="Georgia" pitchFamily="18" charset="0"/>
              </a:rPr>
              <a:t>© </a:t>
            </a:r>
            <a:r>
              <a:rPr lang="en-US" sz="1400" b="0" dirty="0" err="1" smtClean="0">
                <a:solidFill>
                  <a:srgbClr val="008000"/>
                </a:solidFill>
                <a:latin typeface="Georgia" pitchFamily="18" charset="0"/>
              </a:rPr>
              <a:t>iPerimeter</a:t>
            </a:r>
            <a:r>
              <a:rPr lang="en-US" sz="1400" b="0" dirty="0" smtClean="0">
                <a:solidFill>
                  <a:srgbClr val="008000"/>
                </a:solidFill>
                <a:latin typeface="Georgia" pitchFamily="18" charset="0"/>
              </a:rPr>
              <a:t> Ltd 2012</a:t>
            </a:r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8702675" y="6561138"/>
            <a:ext cx="441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0" hangingPunct="0">
              <a:defRPr/>
            </a:pPr>
            <a:fld id="{ADC83B04-7FCF-457F-9134-A279A7C54705}" type="slidenum">
              <a:rPr lang="en-US" sz="1400" smtClean="0">
                <a:solidFill>
                  <a:srgbClr val="008000"/>
                </a:solidFill>
                <a:latin typeface="Georgia" pitchFamily="18" charset="0"/>
              </a:rPr>
              <a:pPr algn="r" eaLnBrk="0" hangingPunct="0">
                <a:defRPr/>
              </a:pPr>
              <a:t>‹#›</a:t>
            </a:fld>
            <a:endParaRPr lang="en-US" sz="1400" smtClean="0">
              <a:solidFill>
                <a:srgbClr val="008000"/>
              </a:solidFill>
              <a:latin typeface="Georgi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1A0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1A0A"/>
          </a:solidFill>
          <a:latin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1A0A"/>
          </a:solidFill>
          <a:latin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1A0A"/>
          </a:solidFill>
          <a:latin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1A0A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11A0A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11A0A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11A0A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11A0A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11A0A"/>
        </a:buClr>
        <a:buSzPct val="12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11A0A"/>
        </a:buClr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11A0A"/>
        </a:buClr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11A0A"/>
        </a:buClr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11A0A"/>
        </a:buClr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11A0A"/>
        </a:buClr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11A0A"/>
        </a:buClr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11A0A"/>
        </a:buClr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11A0A"/>
        </a:buClr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D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325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1020763"/>
            <a:ext cx="8675688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17463" y="6561138"/>
            <a:ext cx="1985962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0" hangingPunct="0">
              <a:defRPr/>
            </a:pPr>
            <a:r>
              <a:rPr lang="en-US" sz="1400" b="0" dirty="0" smtClean="0">
                <a:solidFill>
                  <a:srgbClr val="008000"/>
                </a:solidFill>
                <a:latin typeface="Georgia" pitchFamily="18" charset="0"/>
              </a:rPr>
              <a:t>© </a:t>
            </a:r>
            <a:r>
              <a:rPr lang="en-US" sz="1400" b="0" dirty="0" err="1" smtClean="0">
                <a:solidFill>
                  <a:srgbClr val="008000"/>
                </a:solidFill>
                <a:latin typeface="Georgia" pitchFamily="18" charset="0"/>
              </a:rPr>
              <a:t>iPerimeter</a:t>
            </a:r>
            <a:r>
              <a:rPr lang="en-US" sz="1400" b="0" dirty="0" smtClean="0">
                <a:solidFill>
                  <a:srgbClr val="008000"/>
                </a:solidFill>
                <a:latin typeface="Georgia" pitchFamily="18" charset="0"/>
              </a:rPr>
              <a:t> Ltd 2012</a:t>
            </a:r>
          </a:p>
        </p:txBody>
      </p:sp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8702675" y="6561138"/>
            <a:ext cx="441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0" hangingPunct="0">
              <a:defRPr/>
            </a:pPr>
            <a:fld id="{6A96BF67-3ABE-4C95-B220-B1E65E276648}" type="slidenum">
              <a:rPr lang="en-US" sz="1400" smtClean="0">
                <a:solidFill>
                  <a:srgbClr val="008000"/>
                </a:solidFill>
                <a:latin typeface="Georgia" pitchFamily="18" charset="0"/>
              </a:rPr>
              <a:pPr algn="r" eaLnBrk="0" hangingPunct="0">
                <a:defRPr/>
              </a:pPr>
              <a:t>‹#›</a:t>
            </a:fld>
            <a:endParaRPr lang="en-US" sz="1400" smtClean="0">
              <a:solidFill>
                <a:srgbClr val="008000"/>
              </a:solidFill>
              <a:latin typeface="Georgi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1A0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1A0A"/>
          </a:solidFill>
          <a:latin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1A0A"/>
          </a:solidFill>
          <a:latin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1A0A"/>
          </a:solidFill>
          <a:latin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11A0A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11A0A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11A0A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11A0A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F11A0A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11A0A"/>
        </a:buClr>
        <a:buSzPct val="12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11A0A"/>
        </a:buClr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11A0A"/>
        </a:buClr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11A0A"/>
        </a:buClr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11A0A"/>
        </a:buClr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11A0A"/>
        </a:buClr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11A0A"/>
        </a:buClr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11A0A"/>
        </a:buClr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11A0A"/>
        </a:buClr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6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14808" y="39762"/>
            <a:ext cx="8229600" cy="436910"/>
          </a:xfrm>
        </p:spPr>
        <p:txBody>
          <a:bodyPr/>
          <a:lstStyle/>
          <a:p>
            <a:pPr algn="l"/>
            <a:r>
              <a:rPr lang="en-GB" sz="2400" dirty="0" smtClean="0"/>
              <a:t>Unix and IBM i</a:t>
            </a:r>
            <a:endParaRPr lang="en-US" sz="2400" dirty="0" smtClean="0"/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179388" y="652239"/>
            <a:ext cx="8929687" cy="5153025"/>
          </a:xfrm>
        </p:spPr>
        <p:txBody>
          <a:bodyPr/>
          <a:lstStyle/>
          <a:p>
            <a:r>
              <a:rPr lang="en-GB" sz="1800" dirty="0" smtClean="0"/>
              <a:t>AIX and Linux run natively on Power Systems</a:t>
            </a:r>
          </a:p>
          <a:p>
            <a:r>
              <a:rPr lang="en-GB" sz="1800" dirty="0" smtClean="0"/>
              <a:t>IBM i can do Unix type things in two ways:</a:t>
            </a:r>
          </a:p>
          <a:p>
            <a:pPr lvl="1"/>
            <a:r>
              <a:rPr lang="en-GB" sz="1600" dirty="0" err="1" smtClean="0"/>
              <a:t>Posix</a:t>
            </a:r>
            <a:r>
              <a:rPr lang="en-GB" sz="1600" dirty="0" smtClean="0"/>
              <a:t>/</a:t>
            </a:r>
            <a:r>
              <a:rPr lang="en-GB" sz="1600" dirty="0" err="1" smtClean="0"/>
              <a:t>QShell</a:t>
            </a:r>
            <a:r>
              <a:rPr lang="en-GB" sz="1600" dirty="0" smtClean="0"/>
              <a:t> </a:t>
            </a:r>
          </a:p>
          <a:p>
            <a:pPr lvl="2"/>
            <a:r>
              <a:rPr lang="en-GB" sz="1400" dirty="0" smtClean="0"/>
              <a:t>Ordinary *PGM code, but called via symbolic link from IFS</a:t>
            </a:r>
          </a:p>
          <a:p>
            <a:pPr lvl="2"/>
            <a:r>
              <a:rPr lang="en-GB" sz="1400" dirty="0" smtClean="0"/>
              <a:t>Unix (</a:t>
            </a:r>
            <a:r>
              <a:rPr lang="en-GB" sz="1400" dirty="0" err="1" smtClean="0"/>
              <a:t>Posix</a:t>
            </a:r>
            <a:r>
              <a:rPr lang="en-GB" sz="1400" dirty="0" smtClean="0"/>
              <a:t>) artefacts in </a:t>
            </a:r>
            <a:r>
              <a:rPr lang="en-GB" sz="1400" b="1" dirty="0" smtClean="0"/>
              <a:t>/bin</a:t>
            </a:r>
            <a:r>
              <a:rPr lang="en-GB" sz="1400" dirty="0" smtClean="0"/>
              <a:t>, etc.</a:t>
            </a:r>
          </a:p>
          <a:p>
            <a:pPr lvl="2"/>
            <a:r>
              <a:rPr lang="en-GB" sz="1400" b="1" dirty="0" smtClean="0">
                <a:solidFill>
                  <a:srgbClr val="669900"/>
                </a:solidFill>
                <a:latin typeface="Courier New" pitchFamily="49" charset="0"/>
              </a:rPr>
              <a:t>QSH</a:t>
            </a:r>
            <a:r>
              <a:rPr lang="en-GB" sz="1400" dirty="0" smtClean="0"/>
              <a:t> command from IBM i environment</a:t>
            </a:r>
          </a:p>
          <a:p>
            <a:pPr lvl="1"/>
            <a:r>
              <a:rPr lang="en-GB" sz="1600" dirty="0" smtClean="0"/>
              <a:t>Portable Application Solutions Environment, or PASE</a:t>
            </a:r>
          </a:p>
          <a:p>
            <a:pPr lvl="2"/>
            <a:r>
              <a:rPr lang="en-GB" sz="1400" dirty="0" smtClean="0"/>
              <a:t>AIX code running exactly as it would on AIX, though with limitations to maintain the integrity of IBM i and of its stored objects</a:t>
            </a:r>
          </a:p>
          <a:p>
            <a:pPr lvl="2"/>
            <a:r>
              <a:rPr lang="en-GB" sz="1400" dirty="0" smtClean="0"/>
              <a:t>Unix (AIX) artefacts in </a:t>
            </a:r>
            <a:r>
              <a:rPr lang="en-GB" sz="1400" b="1" dirty="0" smtClean="0"/>
              <a:t>/</a:t>
            </a:r>
            <a:r>
              <a:rPr lang="en-GB" sz="1400" b="1" dirty="0" err="1" smtClean="0"/>
              <a:t>QOpenSys</a:t>
            </a:r>
            <a:r>
              <a:rPr lang="en-GB" sz="1400" b="1" dirty="0" smtClean="0"/>
              <a:t>/bin</a:t>
            </a:r>
            <a:r>
              <a:rPr lang="en-GB" sz="1400" dirty="0" smtClean="0"/>
              <a:t>, etc.</a:t>
            </a:r>
          </a:p>
          <a:p>
            <a:pPr lvl="2"/>
            <a:r>
              <a:rPr lang="en-GB" sz="1400" b="1" dirty="0" smtClean="0">
                <a:solidFill>
                  <a:srgbClr val="669900"/>
                </a:solidFill>
                <a:latin typeface="Courier New" pitchFamily="49" charset="0"/>
                <a:cs typeface="Courier New" pitchFamily="49" charset="0"/>
              </a:rPr>
              <a:t>CALL QP2TERM</a:t>
            </a:r>
            <a:r>
              <a:rPr lang="en-GB" sz="1400" dirty="0" smtClean="0"/>
              <a:t> or </a:t>
            </a:r>
            <a:r>
              <a:rPr lang="en-GB" sz="1400" b="1" dirty="0" smtClean="0">
                <a:solidFill>
                  <a:srgbClr val="669900"/>
                </a:solidFill>
                <a:latin typeface="Courier New" pitchFamily="49" charset="0"/>
                <a:cs typeface="Courier New" pitchFamily="49" charset="0"/>
              </a:rPr>
              <a:t>CALL QP2SHELL</a:t>
            </a:r>
          </a:p>
          <a:p>
            <a:pPr lvl="2"/>
            <a:r>
              <a:rPr lang="en-GB" sz="1400" dirty="0" smtClean="0"/>
              <a:t>Can also be called direct from an ILE program, although interfacing is complex; PASE memory is not accessible from ILE except via specific IBM APIs, and relevant documentation is sparse</a:t>
            </a:r>
          </a:p>
          <a:p>
            <a:pPr lvl="2"/>
            <a:r>
              <a:rPr lang="en-GB" sz="1400" dirty="0" smtClean="0"/>
              <a:t>Used extensively by IBM i and its licensed programs</a:t>
            </a:r>
          </a:p>
          <a:p>
            <a:pPr lvl="3"/>
            <a:r>
              <a:rPr lang="en-GB" sz="1200" dirty="0" smtClean="0"/>
              <a:t>From V6R1 onwards, Java uses PASE</a:t>
            </a:r>
          </a:p>
          <a:p>
            <a:pPr lvl="2"/>
            <a:r>
              <a:rPr lang="en-GB" sz="1400" dirty="0" smtClean="0"/>
              <a:t>Used by third party products, e.g. </a:t>
            </a:r>
            <a:r>
              <a:rPr lang="en-GB" sz="1400" dirty="0" err="1" smtClean="0"/>
              <a:t>Essbase</a:t>
            </a:r>
            <a:r>
              <a:rPr lang="en-GB" sz="1400" dirty="0" smtClean="0"/>
              <a:t>, QAS</a:t>
            </a:r>
          </a:p>
          <a:p>
            <a:pPr lvl="2"/>
            <a:r>
              <a:rPr lang="en-GB" sz="1400" dirty="0" smtClean="0"/>
              <a:t>Free-of-charge IBM i Developer Tools, 5799-PTL, deliver several  important PASE-based  tools, specifically PERL, plus some </a:t>
            </a:r>
            <a:r>
              <a:rPr lang="en-GB" sz="1400" dirty="0" err="1" smtClean="0"/>
              <a:t>Posix</a:t>
            </a:r>
            <a:r>
              <a:rPr lang="en-GB" sz="1400" dirty="0" smtClean="0"/>
              <a:t>-based tools</a:t>
            </a:r>
            <a:endParaRPr lang="en-GB" sz="1400" b="1" dirty="0" smtClean="0">
              <a:solidFill>
                <a:srgbClr val="66990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GB" sz="1400" dirty="0" smtClean="0"/>
              <a:t>IBM i database via CLI or JDBC – no special treatment</a:t>
            </a:r>
          </a:p>
          <a:p>
            <a:pPr lvl="2"/>
            <a:r>
              <a:rPr lang="en-GB" sz="1400" dirty="0" smtClean="0"/>
              <a:t>Creation of PASE programs on IBM i requires AIX C compiler installed</a:t>
            </a:r>
          </a:p>
          <a:p>
            <a:pPr lvl="3"/>
            <a:r>
              <a:rPr lang="en-GB" sz="1200" dirty="0" smtClean="0"/>
              <a:t>Open source </a:t>
            </a:r>
            <a:r>
              <a:rPr lang="en-GB" sz="1200" dirty="0" err="1" smtClean="0"/>
              <a:t>gcc</a:t>
            </a:r>
            <a:r>
              <a:rPr lang="en-GB" sz="1200" dirty="0" smtClean="0"/>
              <a:t>, or IBM supplied (chargeable). 5799-PTL requires the latter</a:t>
            </a:r>
          </a:p>
          <a:p>
            <a:r>
              <a:rPr lang="en-GB" sz="1800" dirty="0" smtClean="0"/>
              <a:t>N.B. All PASE and </a:t>
            </a:r>
            <a:r>
              <a:rPr lang="en-GB" sz="1800" dirty="0" err="1" smtClean="0"/>
              <a:t>QShell</a:t>
            </a:r>
            <a:r>
              <a:rPr lang="en-GB" sz="1800" dirty="0" smtClean="0"/>
              <a:t> processing, as always in Unix, is case sensitive</a:t>
            </a:r>
          </a:p>
        </p:txBody>
      </p:sp>
      <p:pic>
        <p:nvPicPr>
          <p:cNvPr id="84996" name="Picture 12" descr="http://www-03.ibm.com/systems/de/resources/systems_i_os_graphics_sysiopsys_443x23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4450"/>
            <a:ext cx="240347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4658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6263"/>
          </a:xfrm>
        </p:spPr>
        <p:txBody>
          <a:bodyPr/>
          <a:lstStyle/>
          <a:p>
            <a:r>
              <a:rPr lang="en-GB" sz="2400" dirty="0" smtClean="0"/>
              <a:t>ILE C code to call </a:t>
            </a:r>
            <a:r>
              <a:rPr lang="en-GB" sz="2400" dirty="0" err="1" smtClean="0"/>
              <a:t>TestFunction</a:t>
            </a:r>
            <a:r>
              <a:rPr lang="en-GB" sz="2400" dirty="0" smtClean="0"/>
              <a:t>: Step 5, Output, Notes</a:t>
            </a:r>
            <a:endParaRPr lang="en-GB" sz="2400" dirty="0"/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107502" y="1052736"/>
            <a:ext cx="2592290" cy="1988641"/>
          </a:xfrm>
        </p:spPr>
        <p:txBody>
          <a:bodyPr/>
          <a:lstStyle/>
          <a:p>
            <a:r>
              <a:rPr lang="en-GB" dirty="0"/>
              <a:t>5</a:t>
            </a:r>
            <a:r>
              <a:rPr lang="en-GB" dirty="0" smtClean="0"/>
              <a:t>. Unload library, close PASE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Output (to job standard output, </a:t>
            </a:r>
            <a:r>
              <a:rPr lang="en-GB" dirty="0" err="1" smtClean="0"/>
              <a:t>stdout</a:t>
            </a:r>
            <a:r>
              <a:rPr lang="en-GB" dirty="0" smtClean="0"/>
              <a:t>):</a:t>
            </a:r>
          </a:p>
          <a:p>
            <a:pPr lvl="1"/>
            <a:r>
              <a:rPr lang="en-GB" dirty="0" smtClean="0"/>
              <a:t>First 7 lines come from PASE</a:t>
            </a:r>
          </a:p>
          <a:p>
            <a:pPr lvl="1"/>
            <a:r>
              <a:rPr lang="en-GB" dirty="0" smtClean="0"/>
              <a:t>Last 3 lines come from ILE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052736"/>
            <a:ext cx="4936331" cy="842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2348880"/>
            <a:ext cx="5793581" cy="1928813"/>
          </a:xfrm>
          <a:prstGeom prst="rect">
            <a:avLst/>
          </a:prstGeom>
        </p:spPr>
      </p:pic>
      <p:sp>
        <p:nvSpPr>
          <p:cNvPr id="12" name="Content Placeholder 6"/>
          <p:cNvSpPr txBox="1">
            <a:spLocks/>
          </p:cNvSpPr>
          <p:nvPr/>
        </p:nvSpPr>
        <p:spPr bwMode="auto">
          <a:xfrm>
            <a:off x="107502" y="4437112"/>
            <a:ext cx="87279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800" b="0" kern="0" dirty="0" smtClean="0"/>
              <a:t>Notes:</a:t>
            </a:r>
          </a:p>
          <a:p>
            <a:pPr lvl="1"/>
            <a:r>
              <a:rPr lang="en-GB" b="0" kern="0" dirty="0" smtClean="0"/>
              <a:t>Code embedded: </a:t>
            </a:r>
            <a:r>
              <a:rPr lang="en-GB" kern="0" dirty="0" err="1" smtClean="0"/>
              <a:t>test.c</a:t>
            </a:r>
            <a:r>
              <a:rPr lang="en-GB" b="0" kern="0" dirty="0" smtClean="0"/>
              <a:t> (PASE) and </a:t>
            </a:r>
            <a:r>
              <a:rPr lang="en-GB" kern="0" dirty="0" smtClean="0"/>
              <a:t>QCLESRC. CALLPASE</a:t>
            </a:r>
            <a:r>
              <a:rPr lang="en-GB" b="0" kern="0" dirty="0" smtClean="0"/>
              <a:t> (ILE). Note that the ILE code differs slightly from the examples above, which have been tidied up for clarity.</a:t>
            </a:r>
          </a:p>
          <a:p>
            <a:pPr lvl="1"/>
            <a:r>
              <a:rPr lang="en-GB" b="0" kern="0" dirty="0" smtClean="0"/>
              <a:t>Compilation option needed for ILE C </a:t>
            </a:r>
            <a:r>
              <a:rPr lang="en-GB" b="0" kern="0" dirty="0"/>
              <a:t>code: </a:t>
            </a:r>
            <a:r>
              <a:rPr lang="en-GB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CRTBNDC TERASPACE</a:t>
            </a:r>
            <a:r>
              <a:rPr lang="en-GB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(*YES *TSIFC</a:t>
            </a:r>
            <a:r>
              <a:rPr lang="en-GB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708712"/>
              </p:ext>
            </p:extLst>
          </p:nvPr>
        </p:nvGraphicFramePr>
        <p:xfrm>
          <a:off x="683568" y="5692806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0" name="Packager Shell Object" showAsIcon="1" r:id="rId5" imgW="914400" imgH="806400" progId="Package">
                  <p:embed/>
                </p:oleObj>
              </mc:Choice>
              <mc:Fallback>
                <p:oleObj name="Packager Shell Object" showAsIcon="1" r:id="rId5" imgW="914400" imgH="806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68" y="5692806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619801"/>
              </p:ext>
            </p:extLst>
          </p:nvPr>
        </p:nvGraphicFramePr>
        <p:xfrm>
          <a:off x="1475656" y="5692806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1" name="Packager Shell Object" showAsIcon="1" r:id="rId7" imgW="914400" imgH="806400" progId="Package">
                  <p:embed/>
                </p:oleObj>
              </mc:Choice>
              <mc:Fallback>
                <p:oleObj name="Packager Shell Object" showAsIcon="1" r:id="rId7" imgW="914400" imgH="806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5656" y="5692806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33865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07504" y="476672"/>
            <a:ext cx="8928992" cy="584870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r>
              <a:rPr lang="en-GB" sz="1400" b="0" dirty="0"/>
              <a:t>IBM </a:t>
            </a:r>
            <a:r>
              <a:rPr lang="en-GB" sz="1400" b="0" dirty="0" err="1"/>
              <a:t>i</a:t>
            </a:r>
            <a:r>
              <a:rPr lang="en-GB" sz="1400" b="0" dirty="0"/>
              <a:t> job</a:t>
            </a:r>
            <a:endParaRPr lang="en-US" sz="1400" b="0" dirty="0"/>
          </a:p>
        </p:txBody>
      </p: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179513" y="789561"/>
            <a:ext cx="1080119" cy="5472606"/>
          </a:xfrm>
          <a:prstGeom prst="rect">
            <a:avLst/>
          </a:prstGeom>
          <a:solidFill>
            <a:srgbClr val="BEE1E4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400" b="0" dirty="0" smtClean="0"/>
              <a:t>ILE Program </a:t>
            </a:r>
            <a:r>
              <a:rPr lang="en-GB" sz="1400" b="0" dirty="0" smtClean="0">
                <a:solidFill>
                  <a:schemeClr val="accent1">
                    <a:lumMod val="25000"/>
                  </a:schemeClr>
                </a:solidFill>
              </a:rPr>
              <a:t>Code</a:t>
            </a:r>
          </a:p>
          <a:p>
            <a:pPr>
              <a:spcBef>
                <a:spcPct val="50000"/>
              </a:spcBef>
            </a:pPr>
            <a:r>
              <a:rPr lang="en-GB" sz="1400" b="0" dirty="0" smtClean="0"/>
              <a:t>EBCDIC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726775" y="615460"/>
            <a:ext cx="3237712" cy="5631014"/>
          </a:xfrm>
          <a:prstGeom prst="rect">
            <a:avLst/>
          </a:prstGeom>
          <a:solidFill>
            <a:srgbClr val="FFFFB3"/>
          </a:solidFill>
          <a:ln w="9525">
            <a:solidFill>
              <a:srgbClr val="996633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sz="1400" b="0" dirty="0" smtClean="0">
                <a:solidFill>
                  <a:srgbClr val="996633"/>
                </a:solidFill>
              </a:rPr>
              <a:t>PASE in </a:t>
            </a:r>
            <a:r>
              <a:rPr lang="en-GB" sz="1400" b="0" dirty="0">
                <a:solidFill>
                  <a:srgbClr val="996633"/>
                </a:solidFill>
              </a:rPr>
              <a:t>t</a:t>
            </a:r>
            <a:r>
              <a:rPr lang="en-GB" sz="1400" b="0" dirty="0" smtClean="0">
                <a:solidFill>
                  <a:srgbClr val="996633"/>
                </a:solidFill>
              </a:rPr>
              <a:t>his Job (32-bit or 64-bit)</a:t>
            </a:r>
          </a:p>
          <a:p>
            <a:pPr algn="r">
              <a:spcBef>
                <a:spcPct val="50000"/>
              </a:spcBef>
            </a:pPr>
            <a:r>
              <a:rPr lang="en-GB" sz="1400" b="0" dirty="0" smtClean="0">
                <a:solidFill>
                  <a:srgbClr val="996633"/>
                </a:solidFill>
              </a:rPr>
              <a:t>ASCII</a:t>
            </a:r>
            <a:endParaRPr lang="en-GB" sz="1400" b="0" dirty="0">
              <a:solidFill>
                <a:srgbClr val="9966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Interfacing ILE and PASE</a:t>
            </a:r>
            <a:endParaRPr lang="en-GB" dirty="0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01301" y="1988840"/>
            <a:ext cx="986323" cy="4176464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400" b="0" dirty="0" smtClean="0"/>
              <a:t>IBM </a:t>
            </a:r>
            <a:r>
              <a:rPr lang="en-GB" sz="1400" b="0" dirty="0" err="1" smtClean="0"/>
              <a:t>i</a:t>
            </a:r>
            <a:r>
              <a:rPr lang="en-GB" sz="1400" b="0" dirty="0" smtClean="0"/>
              <a:t> variables</a:t>
            </a:r>
            <a:endParaRPr lang="en-GB" sz="1400" b="0" dirty="0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861996" y="1340770"/>
            <a:ext cx="1030484" cy="4824534"/>
          </a:xfrm>
          <a:prstGeom prst="rect">
            <a:avLst/>
          </a:prstGeom>
          <a:solidFill>
            <a:srgbClr val="FFFFCC"/>
          </a:solidFill>
          <a:ln w="9525">
            <a:solidFill>
              <a:srgbClr val="99663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sz="1400" b="0" dirty="0" smtClean="0">
                <a:solidFill>
                  <a:srgbClr val="996633"/>
                </a:solidFill>
              </a:rPr>
              <a:t>PASE variables</a:t>
            </a:r>
            <a:endParaRPr lang="en-GB" sz="1400" b="0" dirty="0">
              <a:solidFill>
                <a:srgbClr val="996633"/>
              </a:solidFill>
            </a:endParaRP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4218434" y="631609"/>
            <a:ext cx="1361184" cy="5614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b="0" dirty="0" smtClean="0">
                <a:solidFill>
                  <a:srgbClr val="C00000"/>
                </a:solidFill>
              </a:rPr>
              <a:t>IBM-supplied ILE/PASE </a:t>
            </a:r>
            <a:r>
              <a:rPr lang="en-GB" sz="1400" b="0" dirty="0" smtClean="0">
                <a:solidFill>
                  <a:srgbClr val="C00000"/>
                </a:solidFill>
              </a:rPr>
              <a:t>API (‘QP2’)</a:t>
            </a:r>
            <a:endParaRPr lang="en-GB" sz="1400" b="0" dirty="0">
              <a:solidFill>
                <a:srgbClr val="C00000"/>
              </a:solidFill>
            </a:endParaRP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6217185" y="1340768"/>
            <a:ext cx="1595175" cy="4824536"/>
          </a:xfrm>
          <a:prstGeom prst="rect">
            <a:avLst/>
          </a:prstGeom>
          <a:solidFill>
            <a:srgbClr val="FFEAAF"/>
          </a:solidFill>
          <a:ln w="9525">
            <a:solidFill>
              <a:srgbClr val="996633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b="0" dirty="0" smtClean="0">
                <a:solidFill>
                  <a:srgbClr val="996633"/>
                </a:solidFill>
              </a:rPr>
              <a:t>PASE Library</a:t>
            </a:r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6554525" y="1683815"/>
            <a:ext cx="1211342" cy="4409481"/>
          </a:xfrm>
          <a:prstGeom prst="rect">
            <a:avLst/>
          </a:prstGeom>
          <a:solidFill>
            <a:srgbClr val="FFCE43"/>
          </a:solidFill>
          <a:ln w="9525">
            <a:solidFill>
              <a:srgbClr val="996633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b="0" dirty="0" smtClean="0">
                <a:solidFill>
                  <a:srgbClr val="996633"/>
                </a:solidFill>
              </a:rPr>
              <a:t>Exported function</a:t>
            </a:r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1331641" y="631609"/>
            <a:ext cx="2739635" cy="5614865"/>
          </a:xfrm>
          <a:prstGeom prst="rect">
            <a:avLst/>
          </a:prstGeom>
          <a:solidFill>
            <a:srgbClr val="7DC4C9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b="0" dirty="0" smtClean="0"/>
              <a:t>Custom, Standardised </a:t>
            </a:r>
            <a:r>
              <a:rPr lang="en-GB" sz="1400" b="0" dirty="0" smtClean="0"/>
              <a:t>Interface Mechanism </a:t>
            </a:r>
            <a:r>
              <a:rPr lang="en-GB" sz="1400" b="0" dirty="0" smtClean="0"/>
              <a:t>written in ILE C</a:t>
            </a:r>
            <a:endParaRPr lang="en-GB" sz="1400" b="0" dirty="0"/>
          </a:p>
        </p:txBody>
      </p:sp>
      <p:sp>
        <p:nvSpPr>
          <p:cNvPr id="51" name="Right Arrow 50"/>
          <p:cNvSpPr/>
          <p:nvPr/>
        </p:nvSpPr>
        <p:spPr bwMode="auto">
          <a:xfrm>
            <a:off x="2627783" y="1422792"/>
            <a:ext cx="3168352" cy="50777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0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1. Start PASE in job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Right Arrow 51"/>
          <p:cNvSpPr/>
          <p:nvPr/>
        </p:nvSpPr>
        <p:spPr bwMode="auto">
          <a:xfrm>
            <a:off x="2627783" y="1838998"/>
            <a:ext cx="3658763" cy="50777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0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2. Load required PASE library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Left-Right Arrow 60"/>
          <p:cNvSpPr/>
          <p:nvPr/>
        </p:nvSpPr>
        <p:spPr bwMode="auto">
          <a:xfrm>
            <a:off x="417325" y="2268671"/>
            <a:ext cx="8259132" cy="3896632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ILE-PASE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data exchange (parameter 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passing, ASCII&lt;-&gt;EBCDIC)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" name="Right Arrow 54"/>
          <p:cNvSpPr/>
          <p:nvPr/>
        </p:nvSpPr>
        <p:spPr bwMode="auto">
          <a:xfrm>
            <a:off x="2627783" y="2255203"/>
            <a:ext cx="3996102" cy="597733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0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en-GB" sz="1400" b="0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Find </a:t>
            </a:r>
            <a:r>
              <a:rPr lang="en-GB" sz="1400" b="0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GB" sz="1400" b="0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4. </a:t>
            </a:r>
            <a:r>
              <a:rPr lang="en-GB" sz="1400" b="0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GB" sz="1400" b="0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all </a:t>
            </a:r>
            <a:r>
              <a:rPr lang="en-GB" sz="1400" b="0" dirty="0" err="1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req’d</a:t>
            </a:r>
            <a:r>
              <a:rPr lang="en-GB" sz="1400" b="0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library function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3728" y="4257383"/>
            <a:ext cx="4846328" cy="5232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0" dirty="0" smtClean="0">
                <a:solidFill>
                  <a:srgbClr val="C00000"/>
                </a:solidFill>
              </a:rPr>
              <a:t>Output parameters, </a:t>
            </a:r>
            <a:r>
              <a:rPr lang="en-GB" sz="1400" b="0" dirty="0" smtClean="0">
                <a:solidFill>
                  <a:srgbClr val="C00000"/>
                </a:solidFill>
              </a:rPr>
              <a:t>via special QP2 </a:t>
            </a:r>
            <a:r>
              <a:rPr lang="en-GB" sz="1400" b="0" i="1" dirty="0" smtClean="0">
                <a:solidFill>
                  <a:srgbClr val="C00000"/>
                </a:solidFill>
              </a:rPr>
              <a:t>PASE memory allocation</a:t>
            </a:r>
            <a:r>
              <a:rPr lang="en-GB" sz="1400" b="0" dirty="0" smtClean="0">
                <a:solidFill>
                  <a:srgbClr val="C00000"/>
                </a:solidFill>
              </a:rPr>
              <a:t> that can also be </a:t>
            </a:r>
            <a:r>
              <a:rPr lang="en-GB" sz="1400" b="0" dirty="0" smtClean="0">
                <a:solidFill>
                  <a:srgbClr val="C00000"/>
                </a:solidFill>
              </a:rPr>
              <a:t>accessed </a:t>
            </a:r>
            <a:r>
              <a:rPr lang="en-GB" sz="1400" b="0" dirty="0" smtClean="0">
                <a:solidFill>
                  <a:srgbClr val="C00000"/>
                </a:solidFill>
              </a:rPr>
              <a:t>via ILE pointer</a:t>
            </a:r>
            <a:endParaRPr lang="en-GB" sz="1400" b="0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926100" y="3561020"/>
            <a:ext cx="3241593" cy="30777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b="0" i="1" dirty="0" smtClean="0">
                <a:solidFill>
                  <a:srgbClr val="C00000"/>
                </a:solidFill>
              </a:rPr>
              <a:t>Argument list array and signature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39749" y="4797152"/>
            <a:ext cx="5814285" cy="30777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b="0" i="1" dirty="0" smtClean="0">
                <a:solidFill>
                  <a:srgbClr val="C00000"/>
                </a:solidFill>
              </a:rPr>
              <a:t>Data exchange buffer</a:t>
            </a:r>
            <a:r>
              <a:rPr lang="en-GB" sz="1400" b="0" dirty="0" smtClean="0">
                <a:solidFill>
                  <a:srgbClr val="C00000"/>
                </a:solidFill>
              </a:rPr>
              <a:t>: input strings and output function result</a:t>
            </a:r>
            <a:endParaRPr lang="en-GB" sz="1400" b="0" dirty="0">
              <a:solidFill>
                <a:srgbClr val="C00000"/>
              </a:solidFill>
            </a:endParaRPr>
          </a:p>
        </p:txBody>
      </p:sp>
      <p:cxnSp>
        <p:nvCxnSpPr>
          <p:cNvPr id="68" name="Elbow Connector 67"/>
          <p:cNvCxnSpPr>
            <a:stCxn id="63" idx="1"/>
            <a:endCxn id="64" idx="1"/>
          </p:cNvCxnSpPr>
          <p:nvPr/>
        </p:nvCxnSpPr>
        <p:spPr bwMode="auto">
          <a:xfrm rot="10800000" flipV="1">
            <a:off x="1639750" y="3714909"/>
            <a:ext cx="1286351" cy="1236132"/>
          </a:xfrm>
          <a:prstGeom prst="bentConnector3">
            <a:avLst>
              <a:gd name="adj1" fmla="val 117771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3543412" y="3933056"/>
            <a:ext cx="2006960" cy="30777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b="0" dirty="0" smtClean="0">
                <a:solidFill>
                  <a:srgbClr val="C00000"/>
                </a:solidFill>
              </a:rPr>
              <a:t>Input </a:t>
            </a:r>
            <a:r>
              <a:rPr lang="en-GB" sz="1400" b="0" dirty="0" smtClean="0">
                <a:solidFill>
                  <a:srgbClr val="C00000"/>
                </a:solidFill>
              </a:rPr>
              <a:t>integer </a:t>
            </a:r>
            <a:r>
              <a:rPr lang="en-GB" sz="1400" b="0" dirty="0" smtClean="0">
                <a:solidFill>
                  <a:srgbClr val="C00000"/>
                </a:solidFill>
              </a:rPr>
              <a:t>values</a:t>
            </a:r>
          </a:p>
        </p:txBody>
      </p:sp>
      <p:cxnSp>
        <p:nvCxnSpPr>
          <p:cNvPr id="74" name="Elbow Connector 73"/>
          <p:cNvCxnSpPr>
            <a:stCxn id="63" idx="1"/>
            <a:endCxn id="62" idx="1"/>
          </p:cNvCxnSpPr>
          <p:nvPr/>
        </p:nvCxnSpPr>
        <p:spPr bwMode="auto">
          <a:xfrm rot="10800000" flipV="1">
            <a:off x="2123728" y="3714909"/>
            <a:ext cx="802372" cy="804084"/>
          </a:xfrm>
          <a:prstGeom prst="bentConnector3">
            <a:avLst>
              <a:gd name="adj1" fmla="val 128491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5" name="Elbow Connector 74"/>
          <p:cNvCxnSpPr>
            <a:stCxn id="63" idx="1"/>
            <a:endCxn id="73" idx="1"/>
          </p:cNvCxnSpPr>
          <p:nvPr/>
        </p:nvCxnSpPr>
        <p:spPr bwMode="auto">
          <a:xfrm rot="10800000" flipH="1" flipV="1">
            <a:off x="2926100" y="3714909"/>
            <a:ext cx="617312" cy="372036"/>
          </a:xfrm>
          <a:prstGeom prst="bentConnector3">
            <a:avLst>
              <a:gd name="adj1" fmla="val -37032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6" name="Elbow Connector 75"/>
          <p:cNvCxnSpPr>
            <a:stCxn id="73" idx="3"/>
            <a:endCxn id="63" idx="3"/>
          </p:cNvCxnSpPr>
          <p:nvPr/>
        </p:nvCxnSpPr>
        <p:spPr bwMode="auto">
          <a:xfrm flipV="1">
            <a:off x="5550372" y="3714909"/>
            <a:ext cx="617321" cy="372036"/>
          </a:xfrm>
          <a:prstGeom prst="bentConnector3">
            <a:avLst>
              <a:gd name="adj1" fmla="val 137031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7" name="Elbow Connector 76"/>
          <p:cNvCxnSpPr>
            <a:stCxn id="63" idx="3"/>
            <a:endCxn id="62" idx="3"/>
          </p:cNvCxnSpPr>
          <p:nvPr/>
        </p:nvCxnSpPr>
        <p:spPr bwMode="auto">
          <a:xfrm>
            <a:off x="6167693" y="3714909"/>
            <a:ext cx="802363" cy="804084"/>
          </a:xfrm>
          <a:prstGeom prst="bentConnector3">
            <a:avLst>
              <a:gd name="adj1" fmla="val 128491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8" name="Elbow Connector 77"/>
          <p:cNvCxnSpPr>
            <a:stCxn id="63" idx="3"/>
            <a:endCxn id="64" idx="3"/>
          </p:cNvCxnSpPr>
          <p:nvPr/>
        </p:nvCxnSpPr>
        <p:spPr bwMode="auto">
          <a:xfrm>
            <a:off x="6167693" y="3714909"/>
            <a:ext cx="1286341" cy="1236132"/>
          </a:xfrm>
          <a:prstGeom prst="bentConnector3">
            <a:avLst>
              <a:gd name="adj1" fmla="val 117771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8" name="Right Arrow 27"/>
          <p:cNvSpPr/>
          <p:nvPr/>
        </p:nvSpPr>
        <p:spPr bwMode="auto">
          <a:xfrm>
            <a:off x="2627783" y="5395986"/>
            <a:ext cx="3168352" cy="50777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0" dirty="0" smtClean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5. Unload library, close PASE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3666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6263"/>
          </a:xfrm>
        </p:spPr>
        <p:txBody>
          <a:bodyPr/>
          <a:lstStyle/>
          <a:p>
            <a:r>
              <a:rPr lang="en-GB" sz="2400" dirty="0" smtClean="0"/>
              <a:t>Simple (?) example – AIX C code, compiled on AIX &amp; run in PASE</a:t>
            </a:r>
            <a:endParaRPr lang="en-GB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7503" y="576263"/>
            <a:ext cx="2232248" cy="5976664"/>
          </a:xfrm>
        </p:spPr>
        <p:txBody>
          <a:bodyPr/>
          <a:lstStyle/>
          <a:p>
            <a:r>
              <a:rPr lang="en-GB" dirty="0" smtClean="0"/>
              <a:t>Example C source code: </a:t>
            </a:r>
            <a:r>
              <a:rPr lang="en-GB" b="1" dirty="0" err="1" smtClean="0"/>
              <a:t>test.c</a:t>
            </a:r>
            <a:endParaRPr lang="en-GB" b="1" dirty="0" smtClean="0"/>
          </a:p>
          <a:p>
            <a:endParaRPr lang="en-GB" dirty="0" smtClean="0"/>
          </a:p>
          <a:p>
            <a:pPr lvl="1"/>
            <a:r>
              <a:rPr lang="en-GB" sz="1400" dirty="0"/>
              <a:t>i</a:t>
            </a:r>
            <a:r>
              <a:rPr lang="en-GB" sz="1400" dirty="0" smtClean="0"/>
              <a:t>np1 integer</a:t>
            </a:r>
            <a:endParaRPr lang="en-GB" sz="1400" dirty="0"/>
          </a:p>
          <a:p>
            <a:pPr lvl="1"/>
            <a:r>
              <a:rPr lang="en-GB" sz="1400" dirty="0"/>
              <a:t>i</a:t>
            </a:r>
            <a:r>
              <a:rPr lang="en-GB" sz="1400" dirty="0" smtClean="0"/>
              <a:t>np2 string</a:t>
            </a:r>
          </a:p>
          <a:p>
            <a:pPr lvl="1"/>
            <a:r>
              <a:rPr lang="en-GB" sz="1400" dirty="0"/>
              <a:t>i</a:t>
            </a:r>
            <a:r>
              <a:rPr lang="en-GB" sz="1400" dirty="0" smtClean="0"/>
              <a:t>np3 integer</a:t>
            </a:r>
          </a:p>
          <a:p>
            <a:pPr lvl="1"/>
            <a:r>
              <a:rPr lang="en-GB" sz="1400" dirty="0"/>
              <a:t>i</a:t>
            </a:r>
            <a:r>
              <a:rPr lang="en-GB" sz="1400" dirty="0" smtClean="0"/>
              <a:t>np4 string</a:t>
            </a:r>
          </a:p>
          <a:p>
            <a:pPr lvl="1"/>
            <a:r>
              <a:rPr lang="en-GB" sz="1400" dirty="0"/>
              <a:t>o</a:t>
            </a:r>
            <a:r>
              <a:rPr lang="en-GB" sz="1400" dirty="0" smtClean="0"/>
              <a:t>utp5 string</a:t>
            </a:r>
            <a:endParaRPr lang="en-GB" sz="1400" dirty="0"/>
          </a:p>
          <a:p>
            <a:pPr lvl="1"/>
            <a:r>
              <a:rPr lang="en-GB" sz="1400" dirty="0"/>
              <a:t>o</a:t>
            </a:r>
            <a:r>
              <a:rPr lang="en-GB" sz="1400" dirty="0" smtClean="0"/>
              <a:t>utp6 integer</a:t>
            </a:r>
          </a:p>
          <a:p>
            <a:pPr lvl="1"/>
            <a:r>
              <a:rPr lang="en-GB" sz="1400" dirty="0"/>
              <a:t>f</a:t>
            </a:r>
            <a:r>
              <a:rPr lang="en-GB" sz="1400" dirty="0" smtClean="0"/>
              <a:t>unction result is -99</a:t>
            </a:r>
            <a:endParaRPr lang="en-GB" sz="1400" b="1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Compile and bind to create C library: </a:t>
            </a:r>
            <a:r>
              <a:rPr lang="en-GB" b="1" dirty="0" err="1" smtClean="0"/>
              <a:t>test.a</a:t>
            </a:r>
            <a:endParaRPr lang="en-GB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476672"/>
            <a:ext cx="6022181" cy="388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725144"/>
            <a:ext cx="4207669" cy="378619"/>
          </a:xfrm>
          <a:prstGeom prst="rect">
            <a:avLst/>
          </a:prstGeom>
        </p:spPr>
      </p:pic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107503" y="5373216"/>
            <a:ext cx="87279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800" b="0" kern="0" dirty="0" smtClean="0"/>
              <a:t>Now FTP </a:t>
            </a:r>
            <a:r>
              <a:rPr lang="en-GB" sz="1800" kern="0" dirty="0" err="1" smtClean="0"/>
              <a:t>test.a</a:t>
            </a:r>
            <a:r>
              <a:rPr lang="en-GB" sz="1800" b="0" kern="0" dirty="0" smtClean="0"/>
              <a:t> to IBM </a:t>
            </a:r>
            <a:r>
              <a:rPr lang="en-GB" sz="1800" b="0" kern="0" dirty="0" err="1" smtClean="0"/>
              <a:t>i</a:t>
            </a:r>
            <a:r>
              <a:rPr lang="en-GB" sz="1800" b="0" kern="0" dirty="0" smtClean="0"/>
              <a:t> IFS (use binary mode)</a:t>
            </a:r>
          </a:p>
          <a:p>
            <a:endParaRPr lang="en-GB" sz="1800" b="0" kern="0" dirty="0" smtClean="0"/>
          </a:p>
          <a:p>
            <a:r>
              <a:rPr lang="en-GB" sz="1800" kern="0" dirty="0" err="1" smtClean="0"/>
              <a:t>test.a</a:t>
            </a:r>
            <a:r>
              <a:rPr lang="en-GB" sz="1800" b="0" kern="0" dirty="0" smtClean="0"/>
              <a:t> is our PASE library, </a:t>
            </a:r>
            <a:r>
              <a:rPr lang="en-GB" sz="1800" kern="0" dirty="0" err="1" smtClean="0"/>
              <a:t>TestFunction</a:t>
            </a:r>
            <a:r>
              <a:rPr lang="en-GB" sz="1800" b="0" kern="0" dirty="0" smtClean="0"/>
              <a:t> is our exported function</a:t>
            </a:r>
            <a:endParaRPr lang="en-GB" sz="1800" b="0" kern="0" dirty="0"/>
          </a:p>
        </p:txBody>
      </p:sp>
    </p:spTree>
    <p:extLst>
      <p:ext uri="{BB962C8B-B14F-4D97-AF65-F5344CB8AC3E}">
        <p14:creationId xmlns:p14="http://schemas.microsoft.com/office/powerpoint/2010/main" val="3564436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51156" cy="576263"/>
          </a:xfrm>
        </p:spPr>
        <p:txBody>
          <a:bodyPr/>
          <a:lstStyle/>
          <a:p>
            <a:r>
              <a:rPr lang="en-GB" sz="2400" dirty="0" smtClean="0"/>
              <a:t>ILE C code to call </a:t>
            </a:r>
            <a:r>
              <a:rPr lang="en-GB" sz="2400" dirty="0" err="1" smtClean="0"/>
              <a:t>TestFunction</a:t>
            </a:r>
            <a:r>
              <a:rPr lang="en-GB" sz="2400" dirty="0" smtClean="0"/>
              <a:t>: Steps 1 and 2</a:t>
            </a:r>
            <a:endParaRPr lang="en-GB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7502" y="430178"/>
            <a:ext cx="2592289" cy="5976664"/>
          </a:xfrm>
        </p:spPr>
        <p:txBody>
          <a:bodyPr/>
          <a:lstStyle/>
          <a:p>
            <a:r>
              <a:rPr lang="en-GB" dirty="0" smtClean="0"/>
              <a:t>1. Start PASE in job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2. Load required PASE library</a:t>
            </a:r>
          </a:p>
          <a:p>
            <a:pPr lvl="1"/>
            <a:r>
              <a:rPr lang="en-GB" sz="1400" dirty="0" smtClean="0"/>
              <a:t>example assumes </a:t>
            </a:r>
            <a:r>
              <a:rPr lang="en-GB" sz="1400" b="1" dirty="0" err="1" smtClean="0"/>
              <a:t>test.a</a:t>
            </a:r>
            <a:r>
              <a:rPr lang="en-GB" sz="1400" dirty="0" smtClean="0"/>
              <a:t> is in the current IFS directory (</a:t>
            </a:r>
            <a:r>
              <a:rPr lang="en-GB" sz="14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CHGCURDIR</a:t>
            </a:r>
            <a:r>
              <a:rPr lang="en-GB" sz="1400" dirty="0" smtClean="0"/>
              <a:t>)</a:t>
            </a:r>
          </a:p>
          <a:p>
            <a:pPr lvl="1"/>
            <a:r>
              <a:rPr lang="en-GB" sz="1400" dirty="0" smtClean="0"/>
              <a:t>note (basic) exception handling: ‘QP2’ exceptions, PASE exceptions</a:t>
            </a:r>
            <a:endParaRPr lang="en-GB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543" y="916469"/>
            <a:ext cx="4600575" cy="24645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582" y="4236696"/>
            <a:ext cx="6279356" cy="23502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582" y="3454514"/>
            <a:ext cx="4493419" cy="414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582" y="3942046"/>
            <a:ext cx="1428750" cy="2214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2033" y="464581"/>
            <a:ext cx="2078831" cy="3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296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6263"/>
          </a:xfrm>
        </p:spPr>
        <p:txBody>
          <a:bodyPr/>
          <a:lstStyle/>
          <a:p>
            <a:r>
              <a:rPr lang="en-GB" sz="2400" dirty="0" smtClean="0"/>
              <a:t>ILE C code to call </a:t>
            </a:r>
            <a:r>
              <a:rPr lang="en-GB" sz="2400" dirty="0" err="1" smtClean="0"/>
              <a:t>TestFunction</a:t>
            </a:r>
            <a:r>
              <a:rPr lang="en-GB" sz="2400" dirty="0" smtClean="0"/>
              <a:t>: Step 3, and notes on Step 4</a:t>
            </a:r>
            <a:endParaRPr lang="en-GB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7502" y="1052736"/>
            <a:ext cx="2592290" cy="1988641"/>
          </a:xfrm>
        </p:spPr>
        <p:txBody>
          <a:bodyPr/>
          <a:lstStyle/>
          <a:p>
            <a:r>
              <a:rPr lang="en-GB" dirty="0" smtClean="0"/>
              <a:t>3. Find required PASE function</a:t>
            </a:r>
          </a:p>
          <a:p>
            <a:pPr lvl="1"/>
            <a:r>
              <a:rPr lang="en-GB" sz="1400" dirty="0" smtClean="0"/>
              <a:t>Note exception handling as step 2</a:t>
            </a:r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724" y="1338883"/>
            <a:ext cx="6050756" cy="1778794"/>
          </a:xfrm>
          <a:prstGeom prst="rect">
            <a:avLst/>
          </a:prstGeom>
        </p:spPr>
      </p:pic>
      <p:sp>
        <p:nvSpPr>
          <p:cNvPr id="10" name="Content Placeholder 6"/>
          <p:cNvSpPr txBox="1">
            <a:spLocks/>
          </p:cNvSpPr>
          <p:nvPr/>
        </p:nvSpPr>
        <p:spPr bwMode="auto">
          <a:xfrm>
            <a:off x="467544" y="3501008"/>
            <a:ext cx="87279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800" b="0" kern="0" dirty="0" smtClean="0"/>
              <a:t>Now the fun starts: Step 4. We need to:</a:t>
            </a:r>
          </a:p>
          <a:p>
            <a:pPr lvl="1"/>
            <a:r>
              <a:rPr lang="en-GB" b="0" kern="0" dirty="0" smtClean="0"/>
              <a:t>A. Set up our QP2 argument list and signature, and our QP2 data buffer</a:t>
            </a:r>
          </a:p>
          <a:p>
            <a:pPr lvl="1"/>
            <a:r>
              <a:rPr lang="en-GB" b="0" kern="0" dirty="0" smtClean="0"/>
              <a:t>B. Translate input strings (inp2, inp4) to ASCII</a:t>
            </a:r>
          </a:p>
          <a:p>
            <a:pPr lvl="1"/>
            <a:r>
              <a:rPr lang="en-GB" b="0" kern="0" dirty="0" smtClean="0"/>
              <a:t>C. Get all our input parameters into the QP2 argument list and QP2 data buffer</a:t>
            </a:r>
          </a:p>
          <a:p>
            <a:pPr lvl="1"/>
            <a:r>
              <a:rPr lang="en-GB" b="0" kern="0" dirty="0" smtClean="0"/>
              <a:t>D. Allocate PASE memory for output parameters</a:t>
            </a:r>
          </a:p>
          <a:p>
            <a:pPr lvl="1"/>
            <a:r>
              <a:rPr lang="en-GB" b="0" kern="0" dirty="0" smtClean="0"/>
              <a:t>E. Get all our output parameter pointers into the QP2 argument list</a:t>
            </a:r>
          </a:p>
          <a:p>
            <a:pPr lvl="1"/>
            <a:r>
              <a:rPr lang="en-GB" b="0" kern="0" dirty="0"/>
              <a:t>F</a:t>
            </a:r>
            <a:r>
              <a:rPr lang="en-GB" b="0" kern="0" dirty="0" smtClean="0"/>
              <a:t>. Call </a:t>
            </a:r>
            <a:r>
              <a:rPr lang="en-GB" b="0" kern="0" dirty="0" err="1" smtClean="0"/>
              <a:t>TestFunction</a:t>
            </a:r>
            <a:r>
              <a:rPr lang="en-GB" b="0" kern="0" dirty="0" smtClean="0"/>
              <a:t> (at last!)</a:t>
            </a:r>
          </a:p>
          <a:p>
            <a:pPr lvl="1"/>
            <a:r>
              <a:rPr lang="en-GB" b="0" kern="0" dirty="0" smtClean="0"/>
              <a:t>G. Get function result</a:t>
            </a:r>
          </a:p>
          <a:p>
            <a:pPr lvl="1"/>
            <a:r>
              <a:rPr lang="en-GB" b="0" kern="0" dirty="0" smtClean="0"/>
              <a:t>H. Get output parameters (outp5, outp6)</a:t>
            </a:r>
          </a:p>
          <a:p>
            <a:pPr lvl="1"/>
            <a:r>
              <a:rPr lang="en-GB" b="0" kern="0" dirty="0" smtClean="0"/>
              <a:t>I. Translate output strings (outp5) to EBCDIC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724" y="836712"/>
            <a:ext cx="2928938" cy="3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469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6263"/>
          </a:xfrm>
        </p:spPr>
        <p:txBody>
          <a:bodyPr/>
          <a:lstStyle/>
          <a:p>
            <a:r>
              <a:rPr lang="en-GB" sz="2400" dirty="0" smtClean="0"/>
              <a:t>ILE C code to call </a:t>
            </a:r>
            <a:r>
              <a:rPr lang="en-GB" sz="2400" dirty="0" err="1" smtClean="0"/>
              <a:t>TestFunction</a:t>
            </a:r>
            <a:r>
              <a:rPr lang="en-GB" sz="2400" dirty="0" smtClean="0"/>
              <a:t>: Step 4: Call function: A</a:t>
            </a:r>
            <a:endParaRPr lang="en-GB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7502" y="764704"/>
            <a:ext cx="2880322" cy="2410643"/>
          </a:xfrm>
        </p:spPr>
        <p:txBody>
          <a:bodyPr/>
          <a:lstStyle/>
          <a:p>
            <a:r>
              <a:rPr lang="en-GB" dirty="0" smtClean="0"/>
              <a:t>4.A. Set </a:t>
            </a:r>
            <a:r>
              <a:rPr lang="en-GB" dirty="0"/>
              <a:t>up our QP2 argument list and </a:t>
            </a:r>
            <a:r>
              <a:rPr lang="en-GB" dirty="0" smtClean="0"/>
              <a:t>signature, and our QP2 data buffer</a:t>
            </a:r>
          </a:p>
          <a:p>
            <a:pPr lvl="1"/>
            <a:endParaRPr lang="en-GB" sz="1400" dirty="0" smtClean="0"/>
          </a:p>
          <a:p>
            <a:pPr lvl="1"/>
            <a:r>
              <a:rPr lang="en-GB" sz="1400" dirty="0" smtClean="0"/>
              <a:t>inp1 integer (QP2 ‘word’, 32 bits = 4 bytes long)</a:t>
            </a:r>
            <a:endParaRPr lang="en-GB" sz="1400" dirty="0"/>
          </a:p>
          <a:p>
            <a:pPr lvl="1"/>
            <a:r>
              <a:rPr lang="en-GB" sz="1400" dirty="0"/>
              <a:t>inp2 </a:t>
            </a:r>
            <a:r>
              <a:rPr lang="en-GB" sz="1400" dirty="0" smtClean="0"/>
              <a:t>string (pointer will be set to location of string in </a:t>
            </a:r>
            <a:r>
              <a:rPr lang="en-GB" sz="1400" dirty="0"/>
              <a:t>data buffer</a:t>
            </a:r>
            <a:r>
              <a:rPr lang="en-GB" sz="1400" dirty="0" smtClean="0"/>
              <a:t>)</a:t>
            </a:r>
            <a:endParaRPr lang="en-GB" sz="1400" dirty="0"/>
          </a:p>
          <a:p>
            <a:pPr lvl="1"/>
            <a:r>
              <a:rPr lang="en-GB" sz="1400" dirty="0"/>
              <a:t>inp3 </a:t>
            </a:r>
            <a:r>
              <a:rPr lang="en-GB" sz="1400" dirty="0" smtClean="0"/>
              <a:t>integer (QP2 word)</a:t>
            </a:r>
            <a:endParaRPr lang="en-GB" sz="1400" dirty="0"/>
          </a:p>
          <a:p>
            <a:pPr lvl="1"/>
            <a:r>
              <a:rPr lang="en-GB" sz="1400" dirty="0"/>
              <a:t>inp4 </a:t>
            </a:r>
            <a:r>
              <a:rPr lang="en-GB" sz="1400" dirty="0" smtClean="0"/>
              <a:t>string (pointer  </a:t>
            </a:r>
            <a:r>
              <a:rPr lang="en-GB" sz="1400" dirty="0"/>
              <a:t>will be set to location of </a:t>
            </a:r>
            <a:r>
              <a:rPr lang="en-GB" sz="1400" dirty="0" smtClean="0"/>
              <a:t>string </a:t>
            </a:r>
            <a:r>
              <a:rPr lang="en-GB" sz="1400" dirty="0"/>
              <a:t>in data buffer</a:t>
            </a:r>
            <a:r>
              <a:rPr lang="en-GB" sz="1400" dirty="0" smtClean="0"/>
              <a:t>)</a:t>
            </a:r>
            <a:endParaRPr lang="en-GB" sz="1400" dirty="0"/>
          </a:p>
          <a:p>
            <a:pPr lvl="1"/>
            <a:r>
              <a:rPr lang="en-GB" sz="1400" dirty="0"/>
              <a:t>outp5 </a:t>
            </a:r>
            <a:r>
              <a:rPr lang="en-GB" sz="1400" dirty="0" smtClean="0"/>
              <a:t>string (pointer, see later)</a:t>
            </a:r>
            <a:endParaRPr lang="en-GB" sz="1400" dirty="0"/>
          </a:p>
          <a:p>
            <a:pPr lvl="1"/>
            <a:r>
              <a:rPr lang="en-GB" sz="1400" dirty="0"/>
              <a:t>outp6 </a:t>
            </a:r>
            <a:r>
              <a:rPr lang="en-GB" sz="1400" dirty="0" smtClean="0"/>
              <a:t>integer (pointer, see later)</a:t>
            </a:r>
          </a:p>
          <a:p>
            <a:pPr lvl="1"/>
            <a:endParaRPr lang="en-GB" sz="1400" dirty="0"/>
          </a:p>
          <a:p>
            <a:pPr lvl="1"/>
            <a:r>
              <a:rPr lang="en-GB" sz="1400" dirty="0" smtClean="0"/>
              <a:t>Note the null terminator (QP2_ARG_END) on the signature</a:t>
            </a:r>
            <a:endParaRPr lang="en-GB" sz="1400" dirty="0"/>
          </a:p>
          <a:p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83" y="986582"/>
            <a:ext cx="5929313" cy="3250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183" y="4321646"/>
            <a:ext cx="5243513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08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6263"/>
          </a:xfrm>
        </p:spPr>
        <p:txBody>
          <a:bodyPr/>
          <a:lstStyle/>
          <a:p>
            <a:r>
              <a:rPr lang="en-GB" sz="2400" dirty="0" smtClean="0"/>
              <a:t>ILE C code to call </a:t>
            </a:r>
            <a:r>
              <a:rPr lang="en-GB" sz="2400" dirty="0" err="1" smtClean="0"/>
              <a:t>TestFunction</a:t>
            </a:r>
            <a:r>
              <a:rPr lang="en-GB" sz="2400" dirty="0" smtClean="0"/>
              <a:t>: Step 4: Call function: B</a:t>
            </a:r>
            <a:endParaRPr lang="en-GB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7502" y="620688"/>
            <a:ext cx="2592290" cy="1988641"/>
          </a:xfrm>
        </p:spPr>
        <p:txBody>
          <a:bodyPr/>
          <a:lstStyle/>
          <a:p>
            <a:r>
              <a:rPr lang="en-GB" dirty="0" smtClean="0"/>
              <a:t>4.B. </a:t>
            </a:r>
            <a:r>
              <a:rPr lang="en-GB" dirty="0"/>
              <a:t>Translate input strings (inp2, inp4) to </a:t>
            </a:r>
            <a:r>
              <a:rPr lang="en-GB" dirty="0" smtClean="0"/>
              <a:t>ASCII</a:t>
            </a:r>
          </a:p>
          <a:p>
            <a:pPr lvl="1"/>
            <a:endParaRPr lang="en-GB" sz="1400" dirty="0"/>
          </a:p>
          <a:p>
            <a:pPr lvl="1"/>
            <a:r>
              <a:rPr lang="en-GB" sz="1400" dirty="0" smtClean="0"/>
              <a:t>Only inp2 shown, to save space; inp4 handled identically</a:t>
            </a:r>
          </a:p>
          <a:p>
            <a:pPr lvl="1"/>
            <a:r>
              <a:rPr lang="en-GB" sz="1400" dirty="0" smtClean="0"/>
              <a:t>Note that we are assuming </a:t>
            </a:r>
            <a:r>
              <a:rPr lang="en-GB" sz="1400" dirty="0" err="1" smtClean="0"/>
              <a:t>iconv</a:t>
            </a:r>
            <a:r>
              <a:rPr lang="en-GB" sz="1400" dirty="0" smtClean="0"/>
              <a:t> is successful – could reasonably add relevant exception handling here</a:t>
            </a:r>
            <a:endParaRPr lang="en-GB" sz="1400" dirty="0"/>
          </a:p>
          <a:p>
            <a:pPr lvl="1"/>
            <a:endParaRPr lang="en-GB" sz="1400" dirty="0" smtClean="0"/>
          </a:p>
          <a:p>
            <a:pPr lvl="1"/>
            <a:r>
              <a:rPr lang="en-GB" sz="1400" dirty="0" smtClean="0"/>
              <a:t>Puts ASCII version straight into QP2 data buffer, adding the necessary C string null terminator</a:t>
            </a:r>
          </a:p>
          <a:p>
            <a:pPr marL="457200" lvl="1" indent="0">
              <a:buNone/>
            </a:pPr>
            <a:endParaRPr lang="en-GB" sz="1400" dirty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501" y="1136304"/>
            <a:ext cx="5886450" cy="13215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663402"/>
            <a:ext cx="3600450" cy="385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538" y="2592115"/>
            <a:ext cx="4321969" cy="3571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1191" y="3047872"/>
            <a:ext cx="5829300" cy="25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958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6263"/>
          </a:xfrm>
        </p:spPr>
        <p:txBody>
          <a:bodyPr/>
          <a:lstStyle/>
          <a:p>
            <a:r>
              <a:rPr lang="en-GB" sz="2400" dirty="0" smtClean="0"/>
              <a:t>ILE C code to call </a:t>
            </a:r>
            <a:r>
              <a:rPr lang="en-GB" sz="2400" dirty="0" err="1" smtClean="0"/>
              <a:t>TestFunction</a:t>
            </a:r>
            <a:r>
              <a:rPr lang="en-GB" sz="2400" dirty="0" smtClean="0"/>
              <a:t>: Step 4: Call function: C, D, E</a:t>
            </a:r>
            <a:endParaRPr lang="en-GB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496" y="406931"/>
            <a:ext cx="3336577" cy="2132657"/>
          </a:xfrm>
        </p:spPr>
        <p:txBody>
          <a:bodyPr/>
          <a:lstStyle/>
          <a:p>
            <a:r>
              <a:rPr lang="en-GB" sz="1600" dirty="0"/>
              <a:t>C. Get all our input parameters into the QP2 argument list and QP2 data buffer</a:t>
            </a:r>
            <a:endParaRPr lang="en-GB" dirty="0"/>
          </a:p>
          <a:p>
            <a:pPr lvl="1"/>
            <a:r>
              <a:rPr lang="en-GB" sz="1400" dirty="0" smtClean="0"/>
              <a:t>Put inp1 and inp3 into QP2 argument list. We’ve already put inp2 &amp; inp4 in the data buffer, just need to set their correct pointer values in the QP2 argument list</a:t>
            </a:r>
          </a:p>
          <a:p>
            <a:r>
              <a:rPr lang="en-GB" sz="1600" dirty="0" smtClean="0"/>
              <a:t>D</a:t>
            </a:r>
            <a:r>
              <a:rPr lang="en-GB" sz="1600" dirty="0"/>
              <a:t>. Allocate PASE memory for output parameters</a:t>
            </a:r>
            <a:endParaRPr lang="en-GB" dirty="0"/>
          </a:p>
          <a:p>
            <a:pPr lvl="1"/>
            <a:r>
              <a:rPr lang="en-GB" sz="1400" dirty="0" err="1" smtClean="0"/>
              <a:t>TestFunction</a:t>
            </a:r>
            <a:r>
              <a:rPr lang="en-GB" sz="1400" dirty="0" smtClean="0"/>
              <a:t> needs to see PASE 32 bit pointers for the two output parameters;</a:t>
            </a:r>
          </a:p>
          <a:p>
            <a:pPr lvl="1"/>
            <a:r>
              <a:rPr lang="en-GB" sz="1400" dirty="0" smtClean="0"/>
              <a:t>ILE C needs to see the same memory locations via ordinary IBM </a:t>
            </a:r>
            <a:r>
              <a:rPr lang="en-GB" sz="1400" dirty="0" err="1" smtClean="0"/>
              <a:t>i</a:t>
            </a:r>
            <a:r>
              <a:rPr lang="en-GB" sz="1400" dirty="0" smtClean="0"/>
              <a:t> pointers;</a:t>
            </a:r>
          </a:p>
          <a:p>
            <a:pPr lvl="1"/>
            <a:r>
              <a:rPr lang="en-GB" sz="1400" i="1" dirty="0" smtClean="0"/>
              <a:t>Qp2malloc does this magic</a:t>
            </a:r>
          </a:p>
          <a:p>
            <a:r>
              <a:rPr lang="en-GB" sz="1600" dirty="0"/>
              <a:t>E. Get all our output parameter pointers into the QP2 argument </a:t>
            </a:r>
            <a:r>
              <a:rPr lang="en-GB" sz="1600" dirty="0" smtClean="0"/>
              <a:t>list</a:t>
            </a:r>
            <a:endParaRPr lang="en-GB" dirty="0"/>
          </a:p>
          <a:p>
            <a:pPr lvl="1"/>
            <a:r>
              <a:rPr lang="en-GB" sz="1400" dirty="0" smtClean="0"/>
              <a:t>Note that Qp2malloc returns a </a:t>
            </a:r>
            <a:r>
              <a:rPr lang="en-GB" sz="1400" i="1" dirty="0" smtClean="0"/>
              <a:t>64-bit</a:t>
            </a:r>
            <a:r>
              <a:rPr lang="en-GB" sz="1400" dirty="0" smtClean="0"/>
              <a:t> PASE pointer; the ones in the QP2 argument list are 32-bit</a:t>
            </a:r>
          </a:p>
          <a:p>
            <a:pPr lvl="1"/>
            <a:r>
              <a:rPr lang="en-GB" sz="1400" dirty="0" smtClean="0"/>
              <a:t>Have not tried 64-bit PASE</a:t>
            </a:r>
          </a:p>
          <a:p>
            <a:pPr marL="457200" lvl="1" indent="0">
              <a:buNone/>
            </a:pPr>
            <a:endParaRPr lang="en-GB" sz="1400" dirty="0" smtClean="0"/>
          </a:p>
          <a:p>
            <a:pPr marL="457200" lvl="1" indent="0">
              <a:buNone/>
            </a:pPr>
            <a:endParaRPr lang="en-GB" sz="1400" dirty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 bwMode="auto">
          <a:xfrm>
            <a:off x="3219346" y="6093296"/>
            <a:ext cx="5868144" cy="49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11A0A"/>
              </a:buClr>
              <a:buSzPct val="12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en-GB" sz="1200" b="0" i="1" dirty="0" smtClean="0"/>
              <a:t>This lot </a:t>
            </a:r>
            <a:r>
              <a:rPr lang="en-GB" sz="1200" b="0" i="1" dirty="0"/>
              <a:t>is what made me decide I wanted to do this in ILE C (where there was a </a:t>
            </a:r>
            <a:r>
              <a:rPr lang="en-GB" sz="1200" b="0" i="1" dirty="0" smtClean="0"/>
              <a:t>decent, if 64-bit PASE, </a:t>
            </a:r>
            <a:r>
              <a:rPr lang="en-GB" sz="1200" b="0" i="1" dirty="0"/>
              <a:t>example in the IBM documentation) not in ILE RPG </a:t>
            </a:r>
            <a:endParaRPr lang="en-GB" sz="1200" b="0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500" y="659027"/>
            <a:ext cx="4514850" cy="6143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073" y="1572261"/>
            <a:ext cx="4943475" cy="13573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073" y="3154537"/>
            <a:ext cx="5736431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073" y="4456807"/>
            <a:ext cx="5186363" cy="156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469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6263"/>
          </a:xfrm>
        </p:spPr>
        <p:txBody>
          <a:bodyPr/>
          <a:lstStyle/>
          <a:p>
            <a:r>
              <a:rPr lang="en-GB" sz="2400" dirty="0" smtClean="0"/>
              <a:t>ILE C code to call </a:t>
            </a:r>
            <a:r>
              <a:rPr lang="en-GB" sz="2400" dirty="0" err="1" smtClean="0"/>
              <a:t>TestFunction</a:t>
            </a:r>
            <a:r>
              <a:rPr lang="en-GB" sz="2400" dirty="0" smtClean="0"/>
              <a:t>: Step 4: Call function: F, G, H, I</a:t>
            </a:r>
            <a:endParaRPr lang="en-GB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496" y="550947"/>
            <a:ext cx="2664295" cy="3454117"/>
          </a:xfrm>
        </p:spPr>
        <p:txBody>
          <a:bodyPr/>
          <a:lstStyle/>
          <a:p>
            <a:r>
              <a:rPr lang="en-GB" sz="1600" dirty="0"/>
              <a:t>F. Call </a:t>
            </a:r>
            <a:r>
              <a:rPr lang="en-GB" sz="1600" dirty="0" err="1"/>
              <a:t>TestFunction</a:t>
            </a:r>
            <a:r>
              <a:rPr lang="en-GB" sz="1600" dirty="0"/>
              <a:t> (at last</a:t>
            </a:r>
            <a:r>
              <a:rPr lang="en-GB" sz="1600" dirty="0" smtClean="0"/>
              <a:t>!)</a:t>
            </a:r>
          </a:p>
          <a:p>
            <a:pPr marL="742950" lvl="2" indent="-342900"/>
            <a:r>
              <a:rPr lang="en-GB" sz="1400" dirty="0" smtClean="0"/>
              <a:t>QP2/PASE exception handling as step 2</a:t>
            </a:r>
          </a:p>
          <a:p>
            <a:pPr marL="742950" lvl="2" indent="-342900"/>
            <a:r>
              <a:rPr lang="en-GB" sz="1400" dirty="0" smtClean="0"/>
              <a:t>The </a:t>
            </a:r>
            <a:r>
              <a:rPr lang="en-GB" sz="1200" dirty="0" smtClean="0"/>
              <a:t>QP2_RESULT_WORD</a:t>
            </a:r>
            <a:r>
              <a:rPr lang="en-GB" sz="1400" dirty="0" smtClean="0"/>
              <a:t> indicates that there will be a 32-bit integer function result from </a:t>
            </a:r>
            <a:r>
              <a:rPr lang="en-GB" sz="1400" dirty="0" err="1" smtClean="0"/>
              <a:t>TestFunction</a:t>
            </a:r>
            <a:endParaRPr lang="en-GB" dirty="0"/>
          </a:p>
          <a:p>
            <a:r>
              <a:rPr lang="en-GB" sz="1600" dirty="0" smtClean="0"/>
              <a:t>G</a:t>
            </a:r>
            <a:r>
              <a:rPr lang="en-GB" sz="1600" dirty="0"/>
              <a:t>. Get function </a:t>
            </a:r>
            <a:r>
              <a:rPr lang="en-GB" sz="1600" dirty="0" smtClean="0"/>
              <a:t>result</a:t>
            </a:r>
          </a:p>
          <a:p>
            <a:pPr lvl="1"/>
            <a:r>
              <a:rPr lang="en-GB" sz="1400" dirty="0" smtClean="0"/>
              <a:t>Returned in the QP2 data buffer as mentioned previously</a:t>
            </a:r>
            <a:endParaRPr lang="en-GB" sz="1400" dirty="0"/>
          </a:p>
          <a:p>
            <a:r>
              <a:rPr lang="en-GB" sz="1600" dirty="0"/>
              <a:t>H. Get output parameters (outp5, outp6</a:t>
            </a:r>
            <a:r>
              <a:rPr lang="en-GB" sz="1600" dirty="0" smtClean="0"/>
              <a:t>)</a:t>
            </a:r>
          </a:p>
          <a:p>
            <a:pPr lvl="1"/>
            <a:r>
              <a:rPr lang="en-GB" sz="1400" dirty="0" smtClean="0"/>
              <a:t>Note the use of the ILE versions of the Qp2malloc-generated pointers</a:t>
            </a:r>
            <a:endParaRPr lang="en-GB" sz="1400" dirty="0"/>
          </a:p>
          <a:p>
            <a:r>
              <a:rPr lang="en-GB" sz="1600" dirty="0"/>
              <a:t>I. Translate output </a:t>
            </a:r>
            <a:r>
              <a:rPr lang="en-GB" sz="1600" dirty="0" smtClean="0"/>
              <a:t>strings (actually only one, outp5</a:t>
            </a:r>
            <a:r>
              <a:rPr lang="en-GB" sz="1600" dirty="0"/>
              <a:t>) to </a:t>
            </a:r>
            <a:r>
              <a:rPr lang="en-GB" sz="1600" dirty="0" smtClean="0"/>
              <a:t>EBCDIC</a:t>
            </a:r>
            <a:endParaRPr lang="en-GB" sz="1400" dirty="0" smtClean="0"/>
          </a:p>
          <a:p>
            <a:pPr marL="457200" lvl="1" indent="0">
              <a:buNone/>
            </a:pPr>
            <a:endParaRPr lang="en-GB" sz="1400" dirty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98" y="471487"/>
            <a:ext cx="6336506" cy="2714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998" y="3726135"/>
            <a:ext cx="4943475" cy="2943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998" y="3280693"/>
            <a:ext cx="4564856" cy="3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648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erimeter">
  <a:themeElements>
    <a:clrScheme name="iPerime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Perimeter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Perime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erime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erime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erime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erime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erime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erime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erime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erime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erime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erime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erime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Perimeter">
  <a:themeElements>
    <a:clrScheme name="iPerime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Perimeter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Perime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erime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erime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erime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erime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erime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erime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erime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erime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erime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erime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erime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iPerimeter">
  <a:themeElements>
    <a:clrScheme name="iPerime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Perimeter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Perime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erime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erime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erime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erime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erime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erime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erime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erime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erime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erime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erime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iPerimeter</Template>
  <TotalTime>56554</TotalTime>
  <Words>1157</Words>
  <Application>Microsoft Office PowerPoint</Application>
  <PresentationFormat>On-screen Show (4:3)</PresentationFormat>
  <Paragraphs>137</Paragraphs>
  <Slides>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Courier New</vt:lpstr>
      <vt:lpstr>Georgia</vt:lpstr>
      <vt:lpstr>Times New Roman</vt:lpstr>
      <vt:lpstr>Verdana</vt:lpstr>
      <vt:lpstr>Wingdings</vt:lpstr>
      <vt:lpstr>iPerimeter</vt:lpstr>
      <vt:lpstr>1_iPerimeter</vt:lpstr>
      <vt:lpstr>2_iPerimeter</vt:lpstr>
      <vt:lpstr>Package</vt:lpstr>
      <vt:lpstr>Unix and IBM i</vt:lpstr>
      <vt:lpstr>Interfacing ILE and PASE</vt:lpstr>
      <vt:lpstr>Simple (?) example – AIX C code, compiled on AIX &amp; run in PASE</vt:lpstr>
      <vt:lpstr>ILE C code to call TestFunction: Steps 1 and 2</vt:lpstr>
      <vt:lpstr>ILE C code to call TestFunction: Step 3, and notes on Step 4</vt:lpstr>
      <vt:lpstr>ILE C code to call TestFunction: Step 4: Call function: A</vt:lpstr>
      <vt:lpstr>ILE C code to call TestFunction: Step 4: Call function: B</vt:lpstr>
      <vt:lpstr>ILE C code to call TestFunction: Step 4: Call function: C, D, E</vt:lpstr>
      <vt:lpstr>ILE C code to call TestFunction: Step 4: Call function: F, G, H, I</vt:lpstr>
      <vt:lpstr>ILE C code to call TestFunction: Step 5, Output, Notes</vt:lpstr>
    </vt:vector>
  </TitlesOfParts>
  <Company>Notability Solutions plc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Company Employee</dc:creator>
  <cp:lastModifiedBy>Mandy Shaw</cp:lastModifiedBy>
  <cp:revision>668</cp:revision>
  <dcterms:created xsi:type="dcterms:W3CDTF">2005-01-19T14:40:02Z</dcterms:created>
  <dcterms:modified xsi:type="dcterms:W3CDTF">2014-05-26T14:48:44Z</dcterms:modified>
</cp:coreProperties>
</file>