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embeddedFontLst>
    <p:embeddedFont>
      <p:font typeface="Century Gothic"/>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CenturyGothic-bold.fntdata"/><Relationship Id="rId50" Type="http://schemas.openxmlformats.org/officeDocument/2006/relationships/font" Target="fonts/CenturyGothic-regular.fntdata"/><Relationship Id="rId53" Type="http://schemas.openxmlformats.org/officeDocument/2006/relationships/font" Target="fonts/CenturyGothic-boldItalic.fntdata"/><Relationship Id="rId52" Type="http://schemas.openxmlformats.org/officeDocument/2006/relationships/font" Target="fonts/CenturyGothic-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To predict accurately and to restrict the scope of project, we choose the Boston and Cambridge Areas.</a:t>
            </a:r>
            <a:endParaRPr>
              <a:solidFill>
                <a:schemeClr val="dk1"/>
              </a:solidFill>
            </a:endParaRPr>
          </a:p>
          <a:p>
            <a:pPr indent="0" lvl="0" marL="0">
              <a:spcBef>
                <a:spcPts val="0"/>
              </a:spcBef>
              <a:spcAft>
                <a:spcPts val="0"/>
              </a:spcAft>
              <a:buNone/>
            </a:pPr>
            <a:r>
              <a:rPr lang="en">
                <a:solidFill>
                  <a:schemeClr val="dk1"/>
                </a:solidFill>
              </a:rPr>
              <a:t>Then we use zip codes to categorize different neighbourhoods within these areas to make search easier</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We don’t use random coordinates to get locations because they may give problems like parts of oceans,etc.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Instead we use the Yelp API to get proper location. We also create a Yelp database to store the data</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Then we put all the script in a file and put it on the server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the [ per second ] price of uber and lyft on Feb 26th (Monday)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the [ per second ] price of uber and lyft on Mar 2nd (Friday)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the [ per second ] price of uber and lyft on Mar 3rd (Saturday)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the [ per second ] price of uber and lyft on Feb 26th of Evening high peak to go to work or school  from 17:00 to 20:00</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the [ per second ] price of uber and lyft on Feb 26th of Morning high peak from 07:00 to 11:00</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the [ per second ] price of uber and lyft on Feb 26th of Morning high peak from 07:00 to 11:00</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Recurrent Neural Networks (RNNs) are a class of neural networks that depend on the sequential nature of their input. In this case, time series.</a:t>
            </a:r>
            <a:endParaRPr/>
          </a:p>
          <a:p>
            <a:pPr indent="0" lvl="0" marL="0">
              <a:spcBef>
                <a:spcPts val="0"/>
              </a:spcBef>
              <a:spcAft>
                <a:spcPts val="0"/>
              </a:spcAft>
              <a:buNone/>
            </a:pPr>
            <a:r>
              <a:t/>
            </a:r>
            <a:endParaRPr/>
          </a:p>
          <a:p>
            <a:pPr indent="0" lvl="0" marL="0" rtl="0">
              <a:spcBef>
                <a:spcPts val="0"/>
              </a:spcBef>
              <a:spcAft>
                <a:spcPts val="0"/>
              </a:spcAft>
              <a:buNone/>
            </a:pPr>
            <a:r>
              <a:rPr lang="en"/>
              <a:t>Recurrent Neural Networks (RNNs) are called recurrent because they perform the same computations for all elements in a sequence of inputs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Convert data into array that can be broken up into training ‘batches’ that we will feed into our RNN model. We have around 9900 observations in our data, so what we see is our training data set is made up of 99 batches, containing 100 observations, where each observation is a sequence of a single value.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Pulling out our test data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There is a lot going on there, so let's examine one step at a time. We are specifying the number of periods we are using to predict. In this case, it is the number of sequences that we are feeding into the model as a single input. We specify our variable placeholders. We initialize a type of RNN cell to use (size 500) and the type of activation function we want. ReLU stands for “Rectified Linear Unit” and is the default activation function. We want our outputs to be in the same format as our inputs so we can compare our results using the loss function. In this case, we are using mean squared error (MSE), since this is a regression problem, in which our goal is to minimize the difference between the actual and the predicted. Now that we have this loss function defined, it is possible to define the training operation in TensorFlow that will optimize our network of input and outputs. To execute the optimization, we will use the Adam optimizer. Adam optimizer is a great general-purpose optimizer that performs our gradient descent via backpropagation through time. This allows faster convergence at the cost of more computation.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you may not be aware about ride sharing is that users can save precious time and money. Our project produces accurately forecasted prices of Uber and Lyft so that ride-sharing will never be the same, whether you’re a driver or a passenger, because users can now make informed decisions based on our app.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specify the number of iterations/epochs that will cycle through our batches of training sequences. We create our graph object (tf.Session()) and initialize our data to be fed into the model as we cycle through the epochs. The abbreviated output shows the MSE after each 100 epochs. As our model feeds the data forward and backpropagation runs, it adjusts the weights applied to the inputs and runs another training epoch. Our MSE continues to improve (decrease). Finally, once the model is done, it takes the parameters and applies them to the test data to give us our predicted output for 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check our predicted versus actual. For our test data, we were focused on the last 100 periods of the entire 9900 periods. It would appear there is some room for improvement, and this can be done by changing the number of hidden neurons and/or increasing the number of epochs. We have to optimize it and then automate our analysis.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Facebook Prophet package is designed for analyzing time series with daily observations that display patterns on different time scales. </a:t>
            </a:r>
            <a:endParaRPr/>
          </a:p>
          <a:p>
            <a:pPr indent="0" lvl="0" marL="0">
              <a:spcBef>
                <a:spcPts val="0"/>
              </a:spcBef>
              <a:spcAft>
                <a:spcPts val="0"/>
              </a:spcAft>
              <a:buNone/>
            </a:pPr>
            <a:r>
              <a:t/>
            </a:r>
            <a:endParaRPr/>
          </a:p>
          <a:p>
            <a:pPr indent="0" lvl="0" marL="0" rtl="0">
              <a:spcBef>
                <a:spcPts val="0"/>
              </a:spcBef>
              <a:spcAft>
                <a:spcPts val="0"/>
              </a:spcAft>
              <a:buNone/>
            </a:pPr>
            <a:r>
              <a:rPr lang="en"/>
              <a:t>In prophet, the Date Time column must be called ‘ds’ and the value column we want to predict ‘y’.</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 make forecasts, we need to create what is called a future dataframe. We specify the number of future periods to predict (1 day) and the frequency of predictions (minutely). We then make predictions with the prophet model we created and the future dataframe.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changepoint_prior_scale</a:t>
            </a:r>
            <a:r>
              <a:rPr lang="en"/>
              <a:t> is used to combat one of the most fundamental trade-offs in machine learning: bias vs. variance.</a:t>
            </a:r>
            <a:endParaRPr/>
          </a:p>
          <a:p>
            <a:pPr indent="0" lvl="0" marL="0">
              <a:spcBef>
                <a:spcPts val="0"/>
              </a:spcBef>
              <a:spcAft>
                <a:spcPts val="0"/>
              </a:spcAft>
              <a:buNone/>
            </a:pPr>
            <a:r>
              <a:t/>
            </a:r>
            <a:endParaRPr/>
          </a:p>
          <a:p>
            <a:pPr indent="0" lvl="0" marL="0" rtl="0">
              <a:spcBef>
                <a:spcPts val="0"/>
              </a:spcBef>
              <a:spcAft>
                <a:spcPts val="0"/>
              </a:spcAft>
              <a:buNone/>
            </a:pPr>
            <a:r>
              <a:rPr lang="en"/>
              <a:t>If we fit too closely to our training data, called overfitting, we have too much variance and our model will not be able to generalize well to new data. On the other hand, if our model does not capture the trends in our training data it is underfitting and has too much bias. When a model is underfitting, increasing the changepoint prior allows more flexibility for the model to fit the data, and if the model is overfitting, decreasing the prior limits the amount of flexibility.</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Uber top, lyft bottom</a:t>
            </a:r>
            <a:endParaRPr/>
          </a:p>
          <a:p>
            <a:pPr indent="0" lvl="0" marL="0">
              <a:spcBef>
                <a:spcPts val="0"/>
              </a:spcBef>
              <a:spcAft>
                <a:spcPts val="0"/>
              </a:spcAft>
              <a:buNone/>
            </a:pPr>
            <a:r>
              <a:t/>
            </a:r>
            <a:endParaRPr/>
          </a:p>
          <a:p>
            <a:pPr indent="0" lvl="0" marL="0" rtl="0">
              <a:spcBef>
                <a:spcPts val="0"/>
              </a:spcBef>
              <a:spcAft>
                <a:spcPts val="0"/>
              </a:spcAft>
              <a:buNone/>
            </a:pPr>
            <a:r>
              <a:rPr lang="en"/>
              <a:t>Prophet allows us to easily visualize the overall trend and the component patterns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we’ve been working on is extracting data using Uber and Lyft APIs to performing meaningful data exploration and analyses for predicting trends of both ride-sharing platforms to help users optimize their time and money. We’re developing an application that is akin to Kayak, but for ride-sharing. What if there’s an app just like that can not only inform its users real time prices of all services provided by Uber and Lyft, but also show prices in the future accurately to the 99th percentile.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Right now our team can significantly make the process of comparing prices between ride-sharing services much easier and create a win-win situation for both ride-sharing drivers and passengers. In the coming future, we are aiming to expand the app beyond our current perimeter in Boston and Cambridge.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4.pn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3162437" y="80800"/>
            <a:ext cx="2819125" cy="1585750"/>
          </a:xfrm>
          <a:prstGeom prst="rect">
            <a:avLst/>
          </a:prstGeom>
          <a:noFill/>
          <a:ln>
            <a:noFill/>
          </a:ln>
        </p:spPr>
      </p:pic>
      <p:sp>
        <p:nvSpPr>
          <p:cNvPr id="55" name="Shape 55"/>
          <p:cNvSpPr txBox="1"/>
          <p:nvPr/>
        </p:nvSpPr>
        <p:spPr>
          <a:xfrm>
            <a:off x="537025" y="1666550"/>
            <a:ext cx="8210400" cy="87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rgbClr val="000000"/>
              </a:buClr>
              <a:buSzPts val="1100"/>
              <a:buFont typeface="Arial"/>
              <a:buNone/>
            </a:pPr>
            <a:r>
              <a:rPr b="1" lang="en" sz="4800">
                <a:latin typeface="Century Gothic"/>
                <a:ea typeface="Century Gothic"/>
                <a:cs typeface="Century Gothic"/>
                <a:sym typeface="Century Gothic"/>
              </a:rPr>
              <a:t>Rides Optimization Project</a:t>
            </a:r>
            <a:endParaRPr b="1" sz="4800">
              <a:latin typeface="Century Gothic"/>
              <a:ea typeface="Century Gothic"/>
              <a:cs typeface="Century Gothic"/>
              <a:sym typeface="Century Gothic"/>
            </a:endParaRPr>
          </a:p>
        </p:txBody>
      </p:sp>
      <p:sp>
        <p:nvSpPr>
          <p:cNvPr id="56" name="Shape 56"/>
          <p:cNvSpPr txBox="1"/>
          <p:nvPr/>
        </p:nvSpPr>
        <p:spPr>
          <a:xfrm>
            <a:off x="3338250" y="3126675"/>
            <a:ext cx="2643300" cy="138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latin typeface="Century Gothic"/>
                <a:ea typeface="Century Gothic"/>
                <a:cs typeface="Century Gothic"/>
                <a:sym typeface="Century Gothic"/>
              </a:rPr>
              <a:t>Eugene Cheah</a:t>
            </a:r>
            <a:endParaRPr b="1" sz="2400">
              <a:latin typeface="Century Gothic"/>
              <a:ea typeface="Century Gothic"/>
              <a:cs typeface="Century Gothic"/>
              <a:sym typeface="Century Gothic"/>
            </a:endParaRPr>
          </a:p>
          <a:p>
            <a:pPr indent="0" lvl="0" marL="0" rtl="0" algn="ctr">
              <a:spcBef>
                <a:spcPts val="0"/>
              </a:spcBef>
              <a:spcAft>
                <a:spcPts val="0"/>
              </a:spcAft>
              <a:buClr>
                <a:schemeClr val="dk1"/>
              </a:buClr>
              <a:buSzPts val="1100"/>
              <a:buFont typeface="Arial"/>
              <a:buNone/>
            </a:pPr>
            <a:r>
              <a:rPr b="1" lang="en" sz="2400">
                <a:latin typeface="Century Gothic"/>
                <a:ea typeface="Century Gothic"/>
                <a:cs typeface="Century Gothic"/>
                <a:sym typeface="Century Gothic"/>
              </a:rPr>
              <a:t>Mengting Yang</a:t>
            </a:r>
            <a:endParaRPr b="1" sz="2400">
              <a:latin typeface="Century Gothic"/>
              <a:ea typeface="Century Gothic"/>
              <a:cs typeface="Century Gothic"/>
              <a:sym typeface="Century Gothic"/>
            </a:endParaRPr>
          </a:p>
          <a:p>
            <a:pPr indent="0" lvl="0" marL="0" rtl="0" algn="ctr">
              <a:spcBef>
                <a:spcPts val="0"/>
              </a:spcBef>
              <a:spcAft>
                <a:spcPts val="0"/>
              </a:spcAft>
              <a:buClr>
                <a:schemeClr val="dk1"/>
              </a:buClr>
              <a:buSzPts val="1100"/>
              <a:buFont typeface="Arial"/>
              <a:buNone/>
            </a:pPr>
            <a:r>
              <a:rPr b="1" lang="en" sz="2400">
                <a:latin typeface="Century Gothic"/>
                <a:ea typeface="Century Gothic"/>
                <a:cs typeface="Century Gothic"/>
                <a:sym typeface="Century Gothic"/>
              </a:rPr>
              <a:t>Rahil Shah</a:t>
            </a:r>
            <a:endParaRPr b="1" sz="2400">
              <a:latin typeface="Century Gothic"/>
              <a:ea typeface="Century Gothic"/>
              <a:cs typeface="Century Gothic"/>
              <a:sym typeface="Century Gothic"/>
            </a:endParaRPr>
          </a:p>
          <a:p>
            <a:pPr indent="0" lvl="0" marL="0" algn="ctr">
              <a:spcBef>
                <a:spcPts val="0"/>
              </a:spcBef>
              <a:spcAft>
                <a:spcPts val="0"/>
              </a:spcAft>
              <a:buNone/>
            </a:pPr>
            <a:r>
              <a:t/>
            </a:r>
            <a:endParaRPr b="1" sz="2400">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nvSpPr>
        <p:spPr>
          <a:xfrm>
            <a:off x="108750" y="1444000"/>
            <a:ext cx="8926500" cy="340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dk1"/>
                </a:solidFill>
                <a:latin typeface="Century Gothic"/>
                <a:ea typeface="Century Gothic"/>
                <a:cs typeface="Century Gothic"/>
                <a:sym typeface="Century Gothic"/>
              </a:rPr>
              <a:t>1.Get Zipcode in </a:t>
            </a:r>
            <a:r>
              <a:rPr b="1" lang="en" sz="3000">
                <a:solidFill>
                  <a:schemeClr val="accent1"/>
                </a:solidFill>
                <a:latin typeface="Century Gothic"/>
                <a:ea typeface="Century Gothic"/>
                <a:cs typeface="Century Gothic"/>
                <a:sym typeface="Century Gothic"/>
              </a:rPr>
              <a:t>Boston</a:t>
            </a:r>
            <a:r>
              <a:rPr b="1" lang="en" sz="3000">
                <a:solidFill>
                  <a:schemeClr val="dk1"/>
                </a:solidFill>
                <a:latin typeface="Century Gothic"/>
                <a:ea typeface="Century Gothic"/>
                <a:cs typeface="Century Gothic"/>
                <a:sym typeface="Century Gothic"/>
              </a:rPr>
              <a:t> and </a:t>
            </a:r>
            <a:r>
              <a:rPr b="1" lang="en" sz="3000">
                <a:solidFill>
                  <a:schemeClr val="accent1"/>
                </a:solidFill>
                <a:latin typeface="Century Gothic"/>
                <a:ea typeface="Century Gothic"/>
                <a:cs typeface="Century Gothic"/>
                <a:sym typeface="Century Gothic"/>
              </a:rPr>
              <a:t>Cambridge </a:t>
            </a:r>
            <a:r>
              <a:rPr b="1" lang="en" sz="3000">
                <a:solidFill>
                  <a:schemeClr val="dk1"/>
                </a:solidFill>
                <a:latin typeface="Century Gothic"/>
                <a:ea typeface="Century Gothic"/>
                <a:cs typeface="Century Gothic"/>
                <a:sym typeface="Century Gothic"/>
              </a:rPr>
              <a:t>areas</a:t>
            </a:r>
            <a:endParaRPr b="1" sz="3000">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b="1" sz="3000">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100"/>
              <a:buFont typeface="Arial"/>
              <a:buNone/>
            </a:pPr>
            <a:r>
              <a:rPr b="1" lang="en" sz="3000">
                <a:solidFill>
                  <a:schemeClr val="dk1"/>
                </a:solidFill>
                <a:latin typeface="Century Gothic"/>
                <a:ea typeface="Century Gothic"/>
                <a:cs typeface="Century Gothic"/>
                <a:sym typeface="Century Gothic"/>
              </a:rPr>
              <a:t>2.Get </a:t>
            </a:r>
            <a:r>
              <a:rPr b="1" lang="en" sz="3000">
                <a:solidFill>
                  <a:schemeClr val="accent1"/>
                </a:solidFill>
                <a:latin typeface="Century Gothic"/>
                <a:ea typeface="Century Gothic"/>
                <a:cs typeface="Century Gothic"/>
                <a:sym typeface="Century Gothic"/>
              </a:rPr>
              <a:t>Locations</a:t>
            </a:r>
            <a:r>
              <a:rPr b="1" lang="en" sz="3000">
                <a:solidFill>
                  <a:schemeClr val="dk1"/>
                </a:solidFill>
                <a:latin typeface="Century Gothic"/>
                <a:ea typeface="Century Gothic"/>
                <a:cs typeface="Century Gothic"/>
                <a:sym typeface="Century Gothic"/>
              </a:rPr>
              <a:t> and </a:t>
            </a:r>
            <a:r>
              <a:rPr b="1" lang="en" sz="3000">
                <a:solidFill>
                  <a:schemeClr val="accent1"/>
                </a:solidFill>
                <a:latin typeface="Century Gothic"/>
                <a:ea typeface="Century Gothic"/>
                <a:cs typeface="Century Gothic"/>
                <a:sym typeface="Century Gothic"/>
              </a:rPr>
              <a:t>Coordinates</a:t>
            </a:r>
            <a:r>
              <a:rPr b="1" lang="en" sz="3000">
                <a:solidFill>
                  <a:schemeClr val="dk1"/>
                </a:solidFill>
                <a:latin typeface="Century Gothic"/>
                <a:ea typeface="Century Gothic"/>
                <a:cs typeface="Century Gothic"/>
                <a:sym typeface="Century Gothic"/>
              </a:rPr>
              <a:t> according to Zip code and Create </a:t>
            </a:r>
            <a:r>
              <a:rPr b="1" lang="en" sz="3000">
                <a:solidFill>
                  <a:schemeClr val="accent1"/>
                </a:solidFill>
                <a:latin typeface="Century Gothic"/>
                <a:ea typeface="Century Gothic"/>
                <a:cs typeface="Century Gothic"/>
                <a:sym typeface="Century Gothic"/>
              </a:rPr>
              <a:t>Yelp database</a:t>
            </a:r>
            <a:r>
              <a:rPr b="1" lang="en" sz="3000">
                <a:solidFill>
                  <a:schemeClr val="dk1"/>
                </a:solidFill>
                <a:latin typeface="Century Gothic"/>
                <a:ea typeface="Century Gothic"/>
                <a:cs typeface="Century Gothic"/>
                <a:sym typeface="Century Gothic"/>
              </a:rPr>
              <a:t> to store data using Yelp API</a:t>
            </a:r>
            <a:endParaRPr b="1" sz="3000">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100"/>
              <a:buFont typeface="Arial"/>
              <a:buNone/>
            </a:pPr>
            <a:r>
              <a:t/>
            </a:r>
            <a:endParaRPr b="1" sz="3000">
              <a:solidFill>
                <a:schemeClr val="dk1"/>
              </a:solidFill>
              <a:latin typeface="Century Gothic"/>
              <a:ea typeface="Century Gothic"/>
              <a:cs typeface="Century Gothic"/>
              <a:sym typeface="Century Gothic"/>
            </a:endParaRPr>
          </a:p>
        </p:txBody>
      </p:sp>
      <p:sp>
        <p:nvSpPr>
          <p:cNvPr id="173" name="Shape 173"/>
          <p:cNvSpPr txBox="1"/>
          <p:nvPr/>
        </p:nvSpPr>
        <p:spPr>
          <a:xfrm>
            <a:off x="95475" y="310275"/>
            <a:ext cx="4057500" cy="692100"/>
          </a:xfrm>
          <a:prstGeom prst="rect">
            <a:avLst/>
          </a:prstGeom>
          <a:solidFill>
            <a:srgbClr val="D9D9D9"/>
          </a:solidFill>
          <a:ln>
            <a:noFill/>
          </a:ln>
          <a:effectLst>
            <a:outerShdw blurRad="57150" rotWithShape="0" algn="bl" dir="2340000" dist="7620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Steps of getting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nvSpPr>
        <p:spPr>
          <a:xfrm>
            <a:off x="108750" y="1360450"/>
            <a:ext cx="8926500" cy="3401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 sz="3000">
                <a:solidFill>
                  <a:schemeClr val="dk1"/>
                </a:solidFill>
                <a:latin typeface="Century Gothic"/>
                <a:ea typeface="Century Gothic"/>
                <a:cs typeface="Century Gothic"/>
                <a:sym typeface="Century Gothic"/>
              </a:rPr>
              <a:t>3.Connect to Yelp Database in Script to get the </a:t>
            </a:r>
            <a:r>
              <a:rPr b="1" lang="en" sz="3000">
                <a:solidFill>
                  <a:schemeClr val="accent1"/>
                </a:solidFill>
                <a:latin typeface="Century Gothic"/>
                <a:ea typeface="Century Gothic"/>
                <a:cs typeface="Century Gothic"/>
                <a:sym typeface="Century Gothic"/>
              </a:rPr>
              <a:t>Start Location</a:t>
            </a:r>
            <a:r>
              <a:rPr b="1" lang="en" sz="3000">
                <a:solidFill>
                  <a:schemeClr val="dk1"/>
                </a:solidFill>
                <a:latin typeface="Century Gothic"/>
                <a:ea typeface="Century Gothic"/>
                <a:cs typeface="Century Gothic"/>
                <a:sym typeface="Century Gothic"/>
              </a:rPr>
              <a:t> and </a:t>
            </a:r>
            <a:r>
              <a:rPr b="1" lang="en" sz="3000">
                <a:solidFill>
                  <a:schemeClr val="accent1"/>
                </a:solidFill>
                <a:latin typeface="Century Gothic"/>
                <a:ea typeface="Century Gothic"/>
                <a:cs typeface="Century Gothic"/>
                <a:sym typeface="Century Gothic"/>
              </a:rPr>
              <a:t>End Location</a:t>
            </a:r>
            <a:r>
              <a:rPr b="1" lang="en" sz="3000">
                <a:solidFill>
                  <a:schemeClr val="dk1"/>
                </a:solidFill>
                <a:latin typeface="Century Gothic"/>
                <a:ea typeface="Century Gothic"/>
                <a:cs typeface="Century Gothic"/>
                <a:sym typeface="Century Gothic"/>
              </a:rPr>
              <a:t> of each ride</a:t>
            </a:r>
            <a:endParaRPr b="1" sz="3000">
              <a:solidFill>
                <a:schemeClr val="dk1"/>
              </a:solidFill>
              <a:latin typeface="Century Gothic"/>
              <a:ea typeface="Century Gothic"/>
              <a:cs typeface="Century Gothic"/>
              <a:sym typeface="Century Gothic"/>
            </a:endParaRPr>
          </a:p>
          <a:p>
            <a:pPr indent="0" lvl="0" marL="0" marR="0" rtl="0" algn="l">
              <a:lnSpc>
                <a:spcPct val="115000"/>
              </a:lnSpc>
              <a:spcBef>
                <a:spcPts val="1600"/>
              </a:spcBef>
              <a:spcAft>
                <a:spcPts val="0"/>
              </a:spcAft>
              <a:buClr>
                <a:srgbClr val="000000"/>
              </a:buClr>
              <a:buSzPts val="1100"/>
              <a:buFont typeface="Arial"/>
              <a:buNone/>
            </a:pPr>
            <a:r>
              <a:t/>
            </a:r>
            <a:endParaRPr b="1" sz="900">
              <a:solidFill>
                <a:schemeClr val="dk1"/>
              </a:solidFill>
              <a:latin typeface="Century Gothic"/>
              <a:ea typeface="Century Gothic"/>
              <a:cs typeface="Century Gothic"/>
              <a:sym typeface="Century Gothic"/>
            </a:endParaRPr>
          </a:p>
          <a:p>
            <a:pPr indent="0" lvl="0" marL="0" marR="0" rtl="0" algn="l">
              <a:lnSpc>
                <a:spcPct val="115000"/>
              </a:lnSpc>
              <a:spcBef>
                <a:spcPts val="1600"/>
              </a:spcBef>
              <a:spcAft>
                <a:spcPts val="1600"/>
              </a:spcAft>
              <a:buClr>
                <a:srgbClr val="000000"/>
              </a:buClr>
              <a:buSzPts val="1100"/>
              <a:buFont typeface="Arial"/>
              <a:buNone/>
            </a:pPr>
            <a:r>
              <a:rPr b="1" lang="en" sz="3000">
                <a:solidFill>
                  <a:schemeClr val="dk1"/>
                </a:solidFill>
                <a:latin typeface="Century Gothic"/>
                <a:ea typeface="Century Gothic"/>
                <a:cs typeface="Century Gothic"/>
                <a:sym typeface="Century Gothic"/>
              </a:rPr>
              <a:t>4.Get the </a:t>
            </a:r>
            <a:r>
              <a:rPr b="1" lang="en" sz="3000">
                <a:solidFill>
                  <a:schemeClr val="accent1"/>
                </a:solidFill>
                <a:latin typeface="Century Gothic"/>
                <a:ea typeface="Century Gothic"/>
                <a:cs typeface="Century Gothic"/>
                <a:sym typeface="Century Gothic"/>
              </a:rPr>
              <a:t>Weather </a:t>
            </a:r>
            <a:r>
              <a:rPr b="1" lang="en" sz="3000">
                <a:solidFill>
                  <a:schemeClr val="dk1"/>
                </a:solidFill>
                <a:latin typeface="Century Gothic"/>
                <a:ea typeface="Century Gothic"/>
                <a:cs typeface="Century Gothic"/>
                <a:sym typeface="Century Gothic"/>
              </a:rPr>
              <a:t>and </a:t>
            </a:r>
            <a:r>
              <a:rPr b="1" lang="en" sz="3000">
                <a:solidFill>
                  <a:schemeClr val="accent1"/>
                </a:solidFill>
                <a:latin typeface="Century Gothic"/>
                <a:ea typeface="Century Gothic"/>
                <a:cs typeface="Century Gothic"/>
                <a:sym typeface="Century Gothic"/>
              </a:rPr>
              <a:t>Temperature </a:t>
            </a:r>
            <a:r>
              <a:rPr b="1" lang="en" sz="3000">
                <a:solidFill>
                  <a:schemeClr val="dk1"/>
                </a:solidFill>
                <a:latin typeface="Century Gothic"/>
                <a:ea typeface="Century Gothic"/>
                <a:cs typeface="Century Gothic"/>
                <a:sym typeface="Century Gothic"/>
              </a:rPr>
              <a:t>using weather API</a:t>
            </a:r>
            <a:endParaRPr b="1" sz="3000">
              <a:solidFill>
                <a:schemeClr val="dk1"/>
              </a:solidFill>
              <a:latin typeface="Century Gothic"/>
              <a:ea typeface="Century Gothic"/>
              <a:cs typeface="Century Gothic"/>
              <a:sym typeface="Century Gothic"/>
            </a:endParaRPr>
          </a:p>
        </p:txBody>
      </p:sp>
      <p:sp>
        <p:nvSpPr>
          <p:cNvPr id="179" name="Shape 179"/>
          <p:cNvSpPr txBox="1"/>
          <p:nvPr/>
        </p:nvSpPr>
        <p:spPr>
          <a:xfrm>
            <a:off x="95475" y="310275"/>
            <a:ext cx="4057500" cy="692100"/>
          </a:xfrm>
          <a:prstGeom prst="rect">
            <a:avLst/>
          </a:prstGeom>
          <a:solidFill>
            <a:srgbClr val="D9D9D9"/>
          </a:solidFill>
          <a:ln>
            <a:noFill/>
          </a:ln>
          <a:effectLst>
            <a:outerShdw blurRad="57150" rotWithShape="0" algn="bl" dir="2340000" dist="7620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Steps of getting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nvSpPr>
        <p:spPr>
          <a:xfrm>
            <a:off x="108750" y="1360450"/>
            <a:ext cx="8926500" cy="3401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 sz="3000">
                <a:solidFill>
                  <a:schemeClr val="dk1"/>
                </a:solidFill>
                <a:latin typeface="Century Gothic"/>
                <a:ea typeface="Century Gothic"/>
                <a:cs typeface="Century Gothic"/>
                <a:sym typeface="Century Gothic"/>
              </a:rPr>
              <a:t>5.Get data of </a:t>
            </a:r>
            <a:r>
              <a:rPr b="1" lang="en" sz="3000">
                <a:solidFill>
                  <a:schemeClr val="accent1"/>
                </a:solidFill>
                <a:latin typeface="Century Gothic"/>
                <a:ea typeface="Century Gothic"/>
                <a:cs typeface="Century Gothic"/>
                <a:sym typeface="Century Gothic"/>
              </a:rPr>
              <a:t>Uber rides</a:t>
            </a:r>
            <a:r>
              <a:rPr b="1" lang="en" sz="3000">
                <a:solidFill>
                  <a:schemeClr val="dk1"/>
                </a:solidFill>
                <a:latin typeface="Century Gothic"/>
                <a:ea typeface="Century Gothic"/>
                <a:cs typeface="Century Gothic"/>
                <a:sym typeface="Century Gothic"/>
              </a:rPr>
              <a:t> and </a:t>
            </a:r>
            <a:r>
              <a:rPr b="1" lang="en" sz="3000">
                <a:solidFill>
                  <a:schemeClr val="accent1"/>
                </a:solidFill>
                <a:latin typeface="Century Gothic"/>
                <a:ea typeface="Century Gothic"/>
                <a:cs typeface="Century Gothic"/>
                <a:sym typeface="Century Gothic"/>
              </a:rPr>
              <a:t>Lyft rides</a:t>
            </a:r>
            <a:r>
              <a:rPr b="1" lang="en" sz="3000">
                <a:solidFill>
                  <a:schemeClr val="dk1"/>
                </a:solidFill>
                <a:latin typeface="Century Gothic"/>
                <a:ea typeface="Century Gothic"/>
                <a:cs typeface="Century Gothic"/>
                <a:sym typeface="Century Gothic"/>
              </a:rPr>
              <a:t> using Uber API and Lyft API</a:t>
            </a:r>
            <a:endParaRPr b="1" sz="3000">
              <a:solidFill>
                <a:schemeClr val="dk1"/>
              </a:solidFill>
              <a:latin typeface="Century Gothic"/>
              <a:ea typeface="Century Gothic"/>
              <a:cs typeface="Century Gothic"/>
              <a:sym typeface="Century Gothic"/>
            </a:endParaRPr>
          </a:p>
          <a:p>
            <a:pPr indent="0" lvl="0" marL="0" marR="0" rtl="0" algn="l">
              <a:lnSpc>
                <a:spcPct val="115000"/>
              </a:lnSpc>
              <a:spcBef>
                <a:spcPts val="1600"/>
              </a:spcBef>
              <a:spcAft>
                <a:spcPts val="0"/>
              </a:spcAft>
              <a:buClr>
                <a:srgbClr val="000000"/>
              </a:buClr>
              <a:buSzPts val="1100"/>
              <a:buFont typeface="Arial"/>
              <a:buNone/>
            </a:pPr>
            <a:r>
              <a:t/>
            </a:r>
            <a:endParaRPr b="1" sz="900">
              <a:solidFill>
                <a:schemeClr val="dk1"/>
              </a:solidFill>
              <a:latin typeface="Century Gothic"/>
              <a:ea typeface="Century Gothic"/>
              <a:cs typeface="Century Gothic"/>
              <a:sym typeface="Century Gothic"/>
            </a:endParaRPr>
          </a:p>
          <a:p>
            <a:pPr indent="0" lvl="0" marL="0" marR="0" rtl="0" algn="l">
              <a:lnSpc>
                <a:spcPct val="115000"/>
              </a:lnSpc>
              <a:spcBef>
                <a:spcPts val="1600"/>
              </a:spcBef>
              <a:spcAft>
                <a:spcPts val="1600"/>
              </a:spcAft>
              <a:buNone/>
            </a:pPr>
            <a:r>
              <a:rPr b="1" lang="en" sz="3000">
                <a:solidFill>
                  <a:schemeClr val="dk1"/>
                </a:solidFill>
                <a:latin typeface="Century Gothic"/>
                <a:ea typeface="Century Gothic"/>
                <a:cs typeface="Century Gothic"/>
                <a:sym typeface="Century Gothic"/>
              </a:rPr>
              <a:t>6.Put script on </a:t>
            </a:r>
            <a:r>
              <a:rPr b="1" lang="en" sz="3000">
                <a:solidFill>
                  <a:schemeClr val="accent1"/>
                </a:solidFill>
                <a:latin typeface="Century Gothic"/>
                <a:ea typeface="Century Gothic"/>
                <a:cs typeface="Century Gothic"/>
                <a:sym typeface="Century Gothic"/>
              </a:rPr>
              <a:t>server</a:t>
            </a:r>
            <a:r>
              <a:rPr b="1" lang="en" sz="3000">
                <a:solidFill>
                  <a:schemeClr val="dk1"/>
                </a:solidFill>
                <a:latin typeface="Century Gothic"/>
                <a:ea typeface="Century Gothic"/>
                <a:cs typeface="Century Gothic"/>
                <a:sym typeface="Century Gothic"/>
              </a:rPr>
              <a:t> to run for one week</a:t>
            </a:r>
            <a:endParaRPr b="1" sz="3000">
              <a:solidFill>
                <a:schemeClr val="dk1"/>
              </a:solidFill>
              <a:latin typeface="Century Gothic"/>
              <a:ea typeface="Century Gothic"/>
              <a:cs typeface="Century Gothic"/>
              <a:sym typeface="Century Gothic"/>
            </a:endParaRPr>
          </a:p>
        </p:txBody>
      </p:sp>
      <p:sp>
        <p:nvSpPr>
          <p:cNvPr id="185" name="Shape 185"/>
          <p:cNvSpPr txBox="1"/>
          <p:nvPr/>
        </p:nvSpPr>
        <p:spPr>
          <a:xfrm>
            <a:off x="95475" y="310275"/>
            <a:ext cx="4057500" cy="692100"/>
          </a:xfrm>
          <a:prstGeom prst="rect">
            <a:avLst/>
          </a:prstGeom>
          <a:solidFill>
            <a:srgbClr val="D9D9D9"/>
          </a:solidFill>
          <a:ln>
            <a:noFill/>
          </a:ln>
          <a:effectLst>
            <a:outerShdw blurRad="57150" rotWithShape="0" algn="bl" dir="2340000" dist="7620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Steps of getting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nvSpPr>
        <p:spPr>
          <a:xfrm>
            <a:off x="95475" y="310275"/>
            <a:ext cx="4057500" cy="692100"/>
          </a:xfrm>
          <a:prstGeom prst="rect">
            <a:avLst/>
          </a:prstGeom>
          <a:solidFill>
            <a:srgbClr val="D9D9D9"/>
          </a:solidFill>
          <a:ln>
            <a:noFill/>
          </a:ln>
          <a:effectLst>
            <a:outerShdw blurRad="57150" rotWithShape="0" algn="bl" dir="2340000" dist="7620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Steps of getting data</a:t>
            </a:r>
            <a:endParaRPr/>
          </a:p>
        </p:txBody>
      </p:sp>
      <p:pic>
        <p:nvPicPr>
          <p:cNvPr id="191" name="Shape 191"/>
          <p:cNvPicPr preferRelativeResize="0"/>
          <p:nvPr/>
        </p:nvPicPr>
        <p:blipFill>
          <a:blip r:embed="rId3">
            <a:alphaModFix/>
          </a:blip>
          <a:stretch>
            <a:fillRect/>
          </a:stretch>
        </p:blipFill>
        <p:spPr>
          <a:xfrm>
            <a:off x="1639889" y="1164200"/>
            <a:ext cx="6102875" cy="3766751"/>
          </a:xfrm>
          <a:prstGeom prst="rect">
            <a:avLst/>
          </a:prstGeom>
          <a:noFill/>
          <a:ln>
            <a:noFill/>
          </a:ln>
          <a:effectLst>
            <a:outerShdw blurRad="57150" rotWithShape="0" algn="bl" dir="2760000" dist="571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grpSp>
        <p:nvGrpSpPr>
          <p:cNvPr id="196" name="Shape 196"/>
          <p:cNvGrpSpPr/>
          <p:nvPr/>
        </p:nvGrpSpPr>
        <p:grpSpPr>
          <a:xfrm>
            <a:off x="152400" y="1121800"/>
            <a:ext cx="8839199" cy="2852983"/>
            <a:chOff x="152400" y="1121800"/>
            <a:chExt cx="8839199" cy="2852983"/>
          </a:xfrm>
        </p:grpSpPr>
        <p:sp>
          <p:nvSpPr>
            <p:cNvPr id="197" name="Shape 197"/>
            <p:cNvSpPr txBox="1"/>
            <p:nvPr/>
          </p:nvSpPr>
          <p:spPr>
            <a:xfrm>
              <a:off x="3138575" y="1121800"/>
              <a:ext cx="3000000" cy="5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Century Gothic"/>
                  <a:ea typeface="Century Gothic"/>
                  <a:cs typeface="Century Gothic"/>
                  <a:sym typeface="Century Gothic"/>
                </a:rPr>
                <a:t>Data</a:t>
              </a:r>
              <a:endParaRPr sz="3000">
                <a:solidFill>
                  <a:schemeClr val="dk1"/>
                </a:solidFill>
              </a:endParaRPr>
            </a:p>
          </p:txBody>
        </p:sp>
        <p:pic>
          <p:nvPicPr>
            <p:cNvPr id="198" name="Shape 198"/>
            <p:cNvPicPr preferRelativeResize="0"/>
            <p:nvPr/>
          </p:nvPicPr>
          <p:blipFill>
            <a:blip r:embed="rId3">
              <a:alphaModFix/>
            </a:blip>
            <a:stretch>
              <a:fillRect/>
            </a:stretch>
          </p:blipFill>
          <p:spPr>
            <a:xfrm>
              <a:off x="152400" y="1851400"/>
              <a:ext cx="8839199" cy="2123383"/>
            </a:xfrm>
            <a:prstGeom prst="rect">
              <a:avLst/>
            </a:prstGeom>
            <a:noFill/>
            <a:ln>
              <a:noFill/>
            </a:ln>
            <a:effectLst>
              <a:outerShdw blurRad="57150" rotWithShape="0" algn="bl" dir="3300000" dist="104775">
                <a:srgbClr val="000000">
                  <a:alpha val="50000"/>
                </a:srgbClr>
              </a:outerShdw>
            </a:effectLst>
          </p:spPr>
        </p:pic>
      </p:grpSp>
      <p:sp>
        <p:nvSpPr>
          <p:cNvPr id="199" name="Shape 199"/>
          <p:cNvSpPr txBox="1"/>
          <p:nvPr/>
        </p:nvSpPr>
        <p:spPr>
          <a:xfrm>
            <a:off x="95475" y="310275"/>
            <a:ext cx="4057500" cy="692100"/>
          </a:xfrm>
          <a:prstGeom prst="rect">
            <a:avLst/>
          </a:prstGeom>
          <a:solidFill>
            <a:srgbClr val="D9D9D9"/>
          </a:solidFill>
          <a:ln>
            <a:noFill/>
          </a:ln>
          <a:effectLst>
            <a:outerShdw blurRad="57150" rotWithShape="0" algn="bl" dir="2340000" dist="7620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Data Snippet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nvSpPr>
        <p:spPr>
          <a:xfrm>
            <a:off x="3150500" y="310300"/>
            <a:ext cx="3000000" cy="5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Century Gothic"/>
                <a:ea typeface="Century Gothic"/>
                <a:cs typeface="Century Gothic"/>
                <a:sym typeface="Century Gothic"/>
              </a:rPr>
              <a:t>Data</a:t>
            </a:r>
            <a:endParaRPr sz="3000">
              <a:solidFill>
                <a:schemeClr val="dk1"/>
              </a:solidFill>
            </a:endParaRPr>
          </a:p>
        </p:txBody>
      </p:sp>
      <p:pic>
        <p:nvPicPr>
          <p:cNvPr id="205" name="Shape 205"/>
          <p:cNvPicPr preferRelativeResize="0"/>
          <p:nvPr/>
        </p:nvPicPr>
        <p:blipFill>
          <a:blip r:embed="rId3">
            <a:alphaModFix/>
          </a:blip>
          <a:stretch>
            <a:fillRect/>
          </a:stretch>
        </p:blipFill>
        <p:spPr>
          <a:xfrm>
            <a:off x="152400" y="944425"/>
            <a:ext cx="8839203" cy="3566503"/>
          </a:xfrm>
          <a:prstGeom prst="rect">
            <a:avLst/>
          </a:prstGeom>
          <a:noFill/>
          <a:ln>
            <a:noFill/>
          </a:ln>
          <a:effectLst>
            <a:outerShdw blurRad="57150" rotWithShape="0" algn="bl" dir="3120000" dist="7620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nvSpPr>
        <p:spPr>
          <a:xfrm>
            <a:off x="3150500" y="310300"/>
            <a:ext cx="3000000" cy="5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Century Gothic"/>
                <a:ea typeface="Century Gothic"/>
                <a:cs typeface="Century Gothic"/>
                <a:sym typeface="Century Gothic"/>
              </a:rPr>
              <a:t>Data</a:t>
            </a:r>
            <a:endParaRPr sz="3000">
              <a:solidFill>
                <a:schemeClr val="dk1"/>
              </a:solidFill>
            </a:endParaRPr>
          </a:p>
        </p:txBody>
      </p:sp>
      <p:pic>
        <p:nvPicPr>
          <p:cNvPr id="211" name="Shape 211"/>
          <p:cNvPicPr preferRelativeResize="0"/>
          <p:nvPr/>
        </p:nvPicPr>
        <p:blipFill>
          <a:blip r:embed="rId3">
            <a:alphaModFix/>
          </a:blip>
          <a:stretch>
            <a:fillRect/>
          </a:stretch>
        </p:blipFill>
        <p:spPr>
          <a:xfrm>
            <a:off x="152400" y="887500"/>
            <a:ext cx="8839197" cy="3837804"/>
          </a:xfrm>
          <a:prstGeom prst="rect">
            <a:avLst/>
          </a:prstGeom>
          <a:noFill/>
          <a:ln>
            <a:noFill/>
          </a:ln>
          <a:effectLst>
            <a:outerShdw blurRad="142875" rotWithShape="0" algn="bl" dir="3360000" dist="952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nvSpPr>
        <p:spPr>
          <a:xfrm>
            <a:off x="0" y="149825"/>
            <a:ext cx="2947800" cy="632400"/>
          </a:xfrm>
          <a:prstGeom prst="rect">
            <a:avLst/>
          </a:prstGeom>
          <a:solidFill>
            <a:schemeClr val="accent4"/>
          </a:solidFill>
          <a:ln>
            <a:noFill/>
          </a:ln>
          <a:effectLst>
            <a:outerShdw blurRad="142875" rotWithShape="0" algn="bl" dir="2760000" dist="85725">
              <a:srgbClr val="666666">
                <a:alpha val="6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Century Gothic"/>
                <a:ea typeface="Century Gothic"/>
                <a:cs typeface="Century Gothic"/>
                <a:sym typeface="Century Gothic"/>
              </a:rPr>
              <a:t>Progress</a:t>
            </a:r>
            <a:endParaRPr sz="3600"/>
          </a:p>
        </p:txBody>
      </p:sp>
      <p:sp>
        <p:nvSpPr>
          <p:cNvPr id="217" name="Shape 217"/>
          <p:cNvSpPr txBox="1"/>
          <p:nvPr/>
        </p:nvSpPr>
        <p:spPr>
          <a:xfrm>
            <a:off x="1542150" y="1283625"/>
            <a:ext cx="3341700" cy="5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latin typeface="Century Gothic"/>
                <a:ea typeface="Century Gothic"/>
                <a:cs typeface="Century Gothic"/>
                <a:sym typeface="Century Gothic"/>
              </a:rPr>
              <a:t>Data Collection</a:t>
            </a:r>
            <a:endParaRPr/>
          </a:p>
        </p:txBody>
      </p:sp>
      <p:sp>
        <p:nvSpPr>
          <p:cNvPr id="218" name="Shape 218"/>
          <p:cNvSpPr txBox="1"/>
          <p:nvPr/>
        </p:nvSpPr>
        <p:spPr>
          <a:xfrm>
            <a:off x="1542150" y="3121375"/>
            <a:ext cx="6924600" cy="5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dk1"/>
                </a:solidFill>
                <a:latin typeface="Century Gothic"/>
                <a:ea typeface="Century Gothic"/>
                <a:cs typeface="Century Gothic"/>
                <a:sym typeface="Century Gothic"/>
              </a:rPr>
              <a:t>Forecasting with TensorFlow</a:t>
            </a:r>
            <a:endParaRPr/>
          </a:p>
        </p:txBody>
      </p:sp>
      <p:sp>
        <p:nvSpPr>
          <p:cNvPr id="219" name="Shape 219"/>
          <p:cNvSpPr/>
          <p:nvPr/>
        </p:nvSpPr>
        <p:spPr>
          <a:xfrm>
            <a:off x="424950" y="3175075"/>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220" name="Shape 220"/>
          <p:cNvSpPr txBox="1"/>
          <p:nvPr/>
        </p:nvSpPr>
        <p:spPr>
          <a:xfrm>
            <a:off x="1542150" y="4093950"/>
            <a:ext cx="6924600" cy="5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dk1"/>
                </a:solidFill>
                <a:latin typeface="Century Gothic"/>
                <a:ea typeface="Century Gothic"/>
                <a:cs typeface="Century Gothic"/>
                <a:sym typeface="Century Gothic"/>
              </a:rPr>
              <a:t>Forecasting with facebook/prophet</a:t>
            </a:r>
            <a:endParaRPr/>
          </a:p>
        </p:txBody>
      </p:sp>
      <p:sp>
        <p:nvSpPr>
          <p:cNvPr id="221" name="Shape 221"/>
          <p:cNvSpPr/>
          <p:nvPr/>
        </p:nvSpPr>
        <p:spPr>
          <a:xfrm>
            <a:off x="424950" y="4147650"/>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222" name="Shape 222"/>
          <p:cNvSpPr txBox="1"/>
          <p:nvPr/>
        </p:nvSpPr>
        <p:spPr>
          <a:xfrm>
            <a:off x="1542150" y="2202500"/>
            <a:ext cx="4785600" cy="5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accent1"/>
                </a:solidFill>
                <a:latin typeface="Century Gothic"/>
                <a:ea typeface="Century Gothic"/>
                <a:cs typeface="Century Gothic"/>
                <a:sym typeface="Century Gothic"/>
              </a:rPr>
              <a:t>Data Visualization</a:t>
            </a:r>
            <a:endParaRPr>
              <a:solidFill>
                <a:schemeClr val="accent1"/>
              </a:solidFill>
            </a:endParaRPr>
          </a:p>
        </p:txBody>
      </p:sp>
      <p:sp>
        <p:nvSpPr>
          <p:cNvPr id="223" name="Shape 223"/>
          <p:cNvSpPr/>
          <p:nvPr/>
        </p:nvSpPr>
        <p:spPr>
          <a:xfrm>
            <a:off x="424950" y="2256188"/>
            <a:ext cx="381900" cy="405600"/>
          </a:xfrm>
          <a:prstGeom prst="ellipse">
            <a:avLst/>
          </a:prstGeom>
          <a:solidFill>
            <a:schemeClr val="accent1"/>
          </a:solidFill>
          <a:ln cap="flat" cmpd="sng" w="9525">
            <a:solidFill>
              <a:schemeClr val="accent1"/>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Shape 224"/>
          <p:cNvSpPr/>
          <p:nvPr/>
        </p:nvSpPr>
        <p:spPr>
          <a:xfrm>
            <a:off x="424950" y="1337313"/>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Shape 229"/>
          <p:cNvPicPr preferRelativeResize="0"/>
          <p:nvPr/>
        </p:nvPicPr>
        <p:blipFill>
          <a:blip r:embed="rId3">
            <a:alphaModFix/>
          </a:blip>
          <a:stretch>
            <a:fillRect/>
          </a:stretch>
        </p:blipFill>
        <p:spPr>
          <a:xfrm>
            <a:off x="152400" y="937850"/>
            <a:ext cx="8839200" cy="3691095"/>
          </a:xfrm>
          <a:prstGeom prst="rect">
            <a:avLst/>
          </a:prstGeom>
          <a:noFill/>
          <a:ln>
            <a:noFill/>
          </a:ln>
          <a:effectLst>
            <a:outerShdw blurRad="57150" rotWithShape="0" algn="bl" dir="1860000" dist="66675">
              <a:srgbClr val="000000">
                <a:alpha val="50000"/>
              </a:srgbClr>
            </a:outerShdw>
          </a:effectLst>
        </p:spPr>
      </p:pic>
      <p:sp>
        <p:nvSpPr>
          <p:cNvPr id="230" name="Shape 230"/>
          <p:cNvSpPr txBox="1"/>
          <p:nvPr/>
        </p:nvSpPr>
        <p:spPr>
          <a:xfrm>
            <a:off x="73100" y="142550"/>
            <a:ext cx="2744700" cy="692100"/>
          </a:xfrm>
          <a:prstGeom prst="rect">
            <a:avLst/>
          </a:prstGeom>
          <a:solidFill>
            <a:srgbClr val="D9D9D9"/>
          </a:solidFill>
          <a:ln>
            <a:noFill/>
          </a:ln>
          <a:effectLst>
            <a:outerShdw blurRad="57150" rotWithShape="0" algn="bl" dir="2340000" dist="7620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Visualization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Shape 235"/>
          <p:cNvPicPr preferRelativeResize="0"/>
          <p:nvPr/>
        </p:nvPicPr>
        <p:blipFill>
          <a:blip r:embed="rId3">
            <a:alphaModFix/>
          </a:blip>
          <a:stretch>
            <a:fillRect/>
          </a:stretch>
        </p:blipFill>
        <p:spPr>
          <a:xfrm>
            <a:off x="152400" y="807875"/>
            <a:ext cx="8839198" cy="3657295"/>
          </a:xfrm>
          <a:prstGeom prst="rect">
            <a:avLst/>
          </a:prstGeom>
          <a:noFill/>
          <a:ln>
            <a:noFill/>
          </a:ln>
          <a:effectLst>
            <a:outerShdw blurRad="57150" rotWithShape="0" algn="bl" dir="1680000" dist="76200">
              <a:srgbClr val="000000">
                <a:alpha val="50000"/>
              </a:srgbClr>
            </a:outerShdw>
          </a:effectLst>
        </p:spPr>
      </p:pic>
      <p:sp>
        <p:nvSpPr>
          <p:cNvPr id="236" name="Shape 236"/>
          <p:cNvSpPr txBox="1"/>
          <p:nvPr/>
        </p:nvSpPr>
        <p:spPr>
          <a:xfrm>
            <a:off x="73100" y="142550"/>
            <a:ext cx="2744700" cy="692100"/>
          </a:xfrm>
          <a:prstGeom prst="rect">
            <a:avLst/>
          </a:prstGeom>
          <a:solidFill>
            <a:srgbClr val="D9D9D9"/>
          </a:solidFill>
          <a:ln>
            <a:noFill/>
          </a:ln>
          <a:effectLst>
            <a:outerShdw blurRad="57150" rotWithShape="0" algn="bl" dir="2340000" dist="7620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Visualization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grpSp>
        <p:nvGrpSpPr>
          <p:cNvPr id="61" name="Shape 61"/>
          <p:cNvGrpSpPr/>
          <p:nvPr/>
        </p:nvGrpSpPr>
        <p:grpSpPr>
          <a:xfrm>
            <a:off x="2665875" y="1425488"/>
            <a:ext cx="4558925" cy="632400"/>
            <a:chOff x="2577675" y="2073750"/>
            <a:chExt cx="4558925" cy="632400"/>
          </a:xfrm>
        </p:grpSpPr>
        <p:sp>
          <p:nvSpPr>
            <p:cNvPr id="62" name="Shape 62"/>
            <p:cNvSpPr txBox="1"/>
            <p:nvPr/>
          </p:nvSpPr>
          <p:spPr>
            <a:xfrm>
              <a:off x="3744500" y="2073750"/>
              <a:ext cx="33921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Solution</a:t>
              </a:r>
              <a:endParaRPr sz="3000"/>
            </a:p>
          </p:txBody>
        </p:sp>
        <p:sp>
          <p:nvSpPr>
            <p:cNvPr id="63" name="Shape 63"/>
            <p:cNvSpPr/>
            <p:nvPr/>
          </p:nvSpPr>
          <p:spPr>
            <a:xfrm>
              <a:off x="2577675" y="2187150"/>
              <a:ext cx="3819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64" name="Shape 64"/>
          <p:cNvGrpSpPr/>
          <p:nvPr/>
        </p:nvGrpSpPr>
        <p:grpSpPr>
          <a:xfrm>
            <a:off x="2665875" y="615563"/>
            <a:ext cx="3921125" cy="632400"/>
            <a:chOff x="2577675" y="1360450"/>
            <a:chExt cx="3921125" cy="632400"/>
          </a:xfrm>
        </p:grpSpPr>
        <p:sp>
          <p:nvSpPr>
            <p:cNvPr id="65" name="Shape 65"/>
            <p:cNvSpPr/>
            <p:nvPr/>
          </p:nvSpPr>
          <p:spPr>
            <a:xfrm>
              <a:off x="2577675" y="1473850"/>
              <a:ext cx="381900" cy="405600"/>
            </a:xfrm>
            <a:prstGeom prst="ellipse">
              <a:avLst/>
            </a:prstGeom>
            <a:solidFill>
              <a:schemeClr val="accent1"/>
            </a:solidFill>
            <a:ln cap="flat" cmpd="sng" w="9525">
              <a:solidFill>
                <a:schemeClr val="accent1"/>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algn="ctr">
                <a:spcBef>
                  <a:spcPts val="0"/>
                </a:spcBef>
                <a:spcAft>
                  <a:spcPts val="0"/>
                </a:spcAft>
                <a:buNone/>
              </a:pPr>
              <a:r>
                <a:t/>
              </a:r>
              <a:endParaRPr>
                <a:solidFill>
                  <a:schemeClr val="accent1"/>
                </a:solidFill>
              </a:endParaRPr>
            </a:p>
          </p:txBody>
        </p:sp>
        <p:sp>
          <p:nvSpPr>
            <p:cNvPr id="66" name="Shape 66"/>
            <p:cNvSpPr txBox="1"/>
            <p:nvPr/>
          </p:nvSpPr>
          <p:spPr>
            <a:xfrm>
              <a:off x="3744500" y="1360450"/>
              <a:ext cx="27543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1"/>
                  </a:solidFill>
                  <a:latin typeface="Century Gothic"/>
                  <a:ea typeface="Century Gothic"/>
                  <a:cs typeface="Century Gothic"/>
                  <a:sym typeface="Century Gothic"/>
                </a:rPr>
                <a:t>Problem</a:t>
              </a:r>
              <a:endParaRPr b="1" sz="3000">
                <a:solidFill>
                  <a:schemeClr val="accent1"/>
                </a:solidFill>
                <a:latin typeface="Century Gothic"/>
                <a:ea typeface="Century Gothic"/>
                <a:cs typeface="Century Gothic"/>
                <a:sym typeface="Century Gothic"/>
              </a:endParaRPr>
            </a:p>
          </p:txBody>
        </p:sp>
      </p:grpSp>
      <p:grpSp>
        <p:nvGrpSpPr>
          <p:cNvPr id="67" name="Shape 67"/>
          <p:cNvGrpSpPr/>
          <p:nvPr/>
        </p:nvGrpSpPr>
        <p:grpSpPr>
          <a:xfrm>
            <a:off x="2665875" y="2235413"/>
            <a:ext cx="3468875" cy="632400"/>
            <a:chOff x="2577675" y="2787050"/>
            <a:chExt cx="3468875" cy="632400"/>
          </a:xfrm>
        </p:grpSpPr>
        <p:sp>
          <p:nvSpPr>
            <p:cNvPr id="68" name="Shape 68"/>
            <p:cNvSpPr/>
            <p:nvPr/>
          </p:nvSpPr>
          <p:spPr>
            <a:xfrm>
              <a:off x="2577675" y="2900450"/>
              <a:ext cx="3819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Shape 69"/>
            <p:cNvSpPr txBox="1"/>
            <p:nvPr/>
          </p:nvSpPr>
          <p:spPr>
            <a:xfrm>
              <a:off x="3810950" y="2787050"/>
              <a:ext cx="22356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Impact</a:t>
              </a:r>
              <a:endParaRPr b="1" sz="3000">
                <a:solidFill>
                  <a:schemeClr val="dk1"/>
                </a:solidFill>
                <a:latin typeface="Century Gothic"/>
                <a:ea typeface="Century Gothic"/>
                <a:cs typeface="Century Gothic"/>
                <a:sym typeface="Century Gothic"/>
              </a:endParaRPr>
            </a:p>
          </p:txBody>
        </p:sp>
      </p:grpSp>
      <p:grpSp>
        <p:nvGrpSpPr>
          <p:cNvPr id="70" name="Shape 70"/>
          <p:cNvGrpSpPr/>
          <p:nvPr/>
        </p:nvGrpSpPr>
        <p:grpSpPr>
          <a:xfrm>
            <a:off x="2665875" y="3045338"/>
            <a:ext cx="3468875" cy="632400"/>
            <a:chOff x="2577675" y="2787050"/>
            <a:chExt cx="3468875" cy="632400"/>
          </a:xfrm>
        </p:grpSpPr>
        <p:sp>
          <p:nvSpPr>
            <p:cNvPr id="71" name="Shape 71"/>
            <p:cNvSpPr/>
            <p:nvPr/>
          </p:nvSpPr>
          <p:spPr>
            <a:xfrm>
              <a:off x="2577675" y="2900450"/>
              <a:ext cx="3819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Shape 72"/>
            <p:cNvSpPr txBox="1"/>
            <p:nvPr/>
          </p:nvSpPr>
          <p:spPr>
            <a:xfrm>
              <a:off x="3810950" y="2787050"/>
              <a:ext cx="22356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Progress</a:t>
              </a:r>
              <a:endParaRPr sz="3000"/>
            </a:p>
          </p:txBody>
        </p:sp>
      </p:grpSp>
      <p:grpSp>
        <p:nvGrpSpPr>
          <p:cNvPr id="73" name="Shape 73"/>
          <p:cNvGrpSpPr/>
          <p:nvPr/>
        </p:nvGrpSpPr>
        <p:grpSpPr>
          <a:xfrm>
            <a:off x="2665875" y="3895538"/>
            <a:ext cx="3468875" cy="632400"/>
            <a:chOff x="2577675" y="2787050"/>
            <a:chExt cx="3468875" cy="632400"/>
          </a:xfrm>
        </p:grpSpPr>
        <p:sp>
          <p:nvSpPr>
            <p:cNvPr id="74" name="Shape 74"/>
            <p:cNvSpPr/>
            <p:nvPr/>
          </p:nvSpPr>
          <p:spPr>
            <a:xfrm>
              <a:off x="2577675" y="2900450"/>
              <a:ext cx="3819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Shape 75"/>
            <p:cNvSpPr txBox="1"/>
            <p:nvPr/>
          </p:nvSpPr>
          <p:spPr>
            <a:xfrm>
              <a:off x="3810950" y="2787050"/>
              <a:ext cx="22356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Next Steps</a:t>
              </a:r>
              <a:endParaRPr sz="3000"/>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Shape 241"/>
          <p:cNvPicPr preferRelativeResize="0"/>
          <p:nvPr/>
        </p:nvPicPr>
        <p:blipFill>
          <a:blip r:embed="rId3">
            <a:alphaModFix/>
          </a:blip>
          <a:stretch>
            <a:fillRect/>
          </a:stretch>
        </p:blipFill>
        <p:spPr>
          <a:xfrm>
            <a:off x="152400" y="883700"/>
            <a:ext cx="8839202" cy="3740004"/>
          </a:xfrm>
          <a:prstGeom prst="rect">
            <a:avLst/>
          </a:prstGeom>
          <a:noFill/>
          <a:ln>
            <a:noFill/>
          </a:ln>
          <a:effectLst>
            <a:outerShdw blurRad="57150" rotWithShape="0" algn="bl" dir="1440000" dist="66675">
              <a:srgbClr val="000000">
                <a:alpha val="50000"/>
              </a:srgbClr>
            </a:outerShdw>
          </a:effectLst>
        </p:spPr>
      </p:pic>
      <p:sp>
        <p:nvSpPr>
          <p:cNvPr id="242" name="Shape 242"/>
          <p:cNvSpPr txBox="1"/>
          <p:nvPr/>
        </p:nvSpPr>
        <p:spPr>
          <a:xfrm>
            <a:off x="73100" y="142550"/>
            <a:ext cx="2744700" cy="692100"/>
          </a:xfrm>
          <a:prstGeom prst="rect">
            <a:avLst/>
          </a:prstGeom>
          <a:solidFill>
            <a:srgbClr val="D9D9D9"/>
          </a:solidFill>
          <a:ln>
            <a:noFill/>
          </a:ln>
          <a:effectLst>
            <a:outerShdw blurRad="57150" rotWithShape="0" algn="bl" dir="2340000" dist="7620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Visualization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Shape 247"/>
          <p:cNvPicPr preferRelativeResize="0"/>
          <p:nvPr/>
        </p:nvPicPr>
        <p:blipFill>
          <a:blip r:embed="rId3">
            <a:alphaModFix/>
          </a:blip>
          <a:stretch>
            <a:fillRect/>
          </a:stretch>
        </p:blipFill>
        <p:spPr>
          <a:xfrm>
            <a:off x="152400" y="916175"/>
            <a:ext cx="8839201" cy="3691875"/>
          </a:xfrm>
          <a:prstGeom prst="rect">
            <a:avLst/>
          </a:prstGeom>
          <a:noFill/>
          <a:ln>
            <a:noFill/>
          </a:ln>
          <a:effectLst>
            <a:outerShdw blurRad="57150" rotWithShape="0" algn="bl" dir="1140000" dist="66675">
              <a:srgbClr val="000000">
                <a:alpha val="50000"/>
              </a:srgbClr>
            </a:outerShdw>
          </a:effectLst>
        </p:spPr>
      </p:pic>
      <p:sp>
        <p:nvSpPr>
          <p:cNvPr id="248" name="Shape 248"/>
          <p:cNvSpPr txBox="1"/>
          <p:nvPr/>
        </p:nvSpPr>
        <p:spPr>
          <a:xfrm>
            <a:off x="61900" y="131375"/>
            <a:ext cx="2744700" cy="692100"/>
          </a:xfrm>
          <a:prstGeom prst="rect">
            <a:avLst/>
          </a:prstGeom>
          <a:solidFill>
            <a:srgbClr val="D9D9D9"/>
          </a:solidFill>
          <a:ln>
            <a:noFill/>
          </a:ln>
          <a:effectLst>
            <a:outerShdw blurRad="57150" rotWithShape="0" algn="bl" dir="2340000" dist="7620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Visualization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id="253" name="Shape 253"/>
          <p:cNvPicPr preferRelativeResize="0"/>
          <p:nvPr/>
        </p:nvPicPr>
        <p:blipFill>
          <a:blip r:embed="rId3">
            <a:alphaModFix/>
          </a:blip>
          <a:stretch>
            <a:fillRect/>
          </a:stretch>
        </p:blipFill>
        <p:spPr>
          <a:xfrm>
            <a:off x="152400" y="916175"/>
            <a:ext cx="8839203" cy="3570008"/>
          </a:xfrm>
          <a:prstGeom prst="rect">
            <a:avLst/>
          </a:prstGeom>
          <a:noFill/>
          <a:ln>
            <a:noFill/>
          </a:ln>
          <a:effectLst>
            <a:outerShdw blurRad="57150" rotWithShape="0" algn="bl" dir="1260000" dist="47625">
              <a:srgbClr val="000000">
                <a:alpha val="50000"/>
              </a:srgbClr>
            </a:outerShdw>
          </a:effectLst>
        </p:spPr>
      </p:pic>
      <p:sp>
        <p:nvSpPr>
          <p:cNvPr id="254" name="Shape 254"/>
          <p:cNvSpPr txBox="1"/>
          <p:nvPr/>
        </p:nvSpPr>
        <p:spPr>
          <a:xfrm>
            <a:off x="61925" y="75475"/>
            <a:ext cx="2744700" cy="692100"/>
          </a:xfrm>
          <a:prstGeom prst="rect">
            <a:avLst/>
          </a:prstGeom>
          <a:solidFill>
            <a:srgbClr val="D9D9D9"/>
          </a:solidFill>
          <a:ln>
            <a:noFill/>
          </a:ln>
          <a:effectLst>
            <a:outerShdw blurRad="57150" rotWithShape="0" algn="bl" dir="2340000" dist="7620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Visualization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id="259" name="Shape 259"/>
          <p:cNvPicPr preferRelativeResize="0"/>
          <p:nvPr/>
        </p:nvPicPr>
        <p:blipFill>
          <a:blip r:embed="rId3">
            <a:alphaModFix/>
          </a:blip>
          <a:stretch>
            <a:fillRect/>
          </a:stretch>
        </p:blipFill>
        <p:spPr>
          <a:xfrm>
            <a:off x="152400" y="916175"/>
            <a:ext cx="8839203" cy="3570008"/>
          </a:xfrm>
          <a:prstGeom prst="rect">
            <a:avLst/>
          </a:prstGeom>
          <a:noFill/>
          <a:ln>
            <a:noFill/>
          </a:ln>
          <a:effectLst>
            <a:outerShdw blurRad="57150" rotWithShape="0" algn="bl" dir="1260000" dist="47625">
              <a:srgbClr val="000000">
                <a:alpha val="50000"/>
              </a:srgbClr>
            </a:outerShdw>
          </a:effectLst>
        </p:spPr>
      </p:pic>
      <p:sp>
        <p:nvSpPr>
          <p:cNvPr id="260" name="Shape 260"/>
          <p:cNvSpPr txBox="1"/>
          <p:nvPr/>
        </p:nvSpPr>
        <p:spPr>
          <a:xfrm>
            <a:off x="50725" y="97825"/>
            <a:ext cx="2744700" cy="692100"/>
          </a:xfrm>
          <a:prstGeom prst="rect">
            <a:avLst/>
          </a:prstGeom>
          <a:solidFill>
            <a:srgbClr val="D9D9D9"/>
          </a:solidFill>
          <a:ln>
            <a:noFill/>
          </a:ln>
          <a:effectLst>
            <a:outerShdw blurRad="57150" rotWithShape="0" algn="bl" dir="2340000" dist="7620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Visualization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nvSpPr>
        <p:spPr>
          <a:xfrm>
            <a:off x="0" y="149825"/>
            <a:ext cx="2947800" cy="632400"/>
          </a:xfrm>
          <a:prstGeom prst="rect">
            <a:avLst/>
          </a:prstGeom>
          <a:solidFill>
            <a:schemeClr val="accent4"/>
          </a:solidFill>
          <a:ln>
            <a:noFill/>
          </a:ln>
          <a:effectLst>
            <a:outerShdw blurRad="142875" rotWithShape="0" algn="bl" dir="2760000" dist="85725">
              <a:srgbClr val="666666">
                <a:alpha val="6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Century Gothic"/>
                <a:ea typeface="Century Gothic"/>
                <a:cs typeface="Century Gothic"/>
                <a:sym typeface="Century Gothic"/>
              </a:rPr>
              <a:t>Progress</a:t>
            </a:r>
            <a:endParaRPr sz="3600"/>
          </a:p>
        </p:txBody>
      </p:sp>
      <p:sp>
        <p:nvSpPr>
          <p:cNvPr id="266" name="Shape 266"/>
          <p:cNvSpPr txBox="1"/>
          <p:nvPr/>
        </p:nvSpPr>
        <p:spPr>
          <a:xfrm>
            <a:off x="1542150" y="1283625"/>
            <a:ext cx="3341700" cy="5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latin typeface="Century Gothic"/>
                <a:ea typeface="Century Gothic"/>
                <a:cs typeface="Century Gothic"/>
                <a:sym typeface="Century Gothic"/>
              </a:rPr>
              <a:t>Data Collection</a:t>
            </a:r>
            <a:endParaRPr/>
          </a:p>
        </p:txBody>
      </p:sp>
      <p:sp>
        <p:nvSpPr>
          <p:cNvPr id="267" name="Shape 267"/>
          <p:cNvSpPr txBox="1"/>
          <p:nvPr/>
        </p:nvSpPr>
        <p:spPr>
          <a:xfrm>
            <a:off x="1542150" y="3121375"/>
            <a:ext cx="6924600" cy="5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accent1"/>
                </a:solidFill>
                <a:latin typeface="Century Gothic"/>
                <a:ea typeface="Century Gothic"/>
                <a:cs typeface="Century Gothic"/>
                <a:sym typeface="Century Gothic"/>
              </a:rPr>
              <a:t>Forecasting with TensorFlow</a:t>
            </a:r>
            <a:endParaRPr>
              <a:solidFill>
                <a:schemeClr val="accent1"/>
              </a:solidFill>
            </a:endParaRPr>
          </a:p>
        </p:txBody>
      </p:sp>
      <p:sp>
        <p:nvSpPr>
          <p:cNvPr id="268" name="Shape 268"/>
          <p:cNvSpPr/>
          <p:nvPr/>
        </p:nvSpPr>
        <p:spPr>
          <a:xfrm>
            <a:off x="424950" y="3175075"/>
            <a:ext cx="381900" cy="405600"/>
          </a:xfrm>
          <a:prstGeom prst="ellipse">
            <a:avLst/>
          </a:prstGeom>
          <a:solidFill>
            <a:schemeClr val="accent1"/>
          </a:solidFill>
          <a:ln cap="flat" cmpd="sng" w="9525">
            <a:solidFill>
              <a:schemeClr val="accent1"/>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269" name="Shape 269"/>
          <p:cNvSpPr txBox="1"/>
          <p:nvPr/>
        </p:nvSpPr>
        <p:spPr>
          <a:xfrm>
            <a:off x="1542150" y="4093950"/>
            <a:ext cx="6924600" cy="5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dk1"/>
                </a:solidFill>
                <a:latin typeface="Century Gothic"/>
                <a:ea typeface="Century Gothic"/>
                <a:cs typeface="Century Gothic"/>
                <a:sym typeface="Century Gothic"/>
              </a:rPr>
              <a:t>Forecasting with facebook/prophet</a:t>
            </a:r>
            <a:endParaRPr/>
          </a:p>
        </p:txBody>
      </p:sp>
      <p:sp>
        <p:nvSpPr>
          <p:cNvPr id="270" name="Shape 270"/>
          <p:cNvSpPr/>
          <p:nvPr/>
        </p:nvSpPr>
        <p:spPr>
          <a:xfrm>
            <a:off x="424950" y="4147650"/>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271" name="Shape 271"/>
          <p:cNvSpPr txBox="1"/>
          <p:nvPr/>
        </p:nvSpPr>
        <p:spPr>
          <a:xfrm>
            <a:off x="1542150" y="2202500"/>
            <a:ext cx="4785600" cy="5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latin typeface="Century Gothic"/>
                <a:ea typeface="Century Gothic"/>
                <a:cs typeface="Century Gothic"/>
                <a:sym typeface="Century Gothic"/>
              </a:rPr>
              <a:t>Data Visualization</a:t>
            </a:r>
            <a:endParaRPr/>
          </a:p>
        </p:txBody>
      </p:sp>
      <p:sp>
        <p:nvSpPr>
          <p:cNvPr id="272" name="Shape 272"/>
          <p:cNvSpPr/>
          <p:nvPr/>
        </p:nvSpPr>
        <p:spPr>
          <a:xfrm>
            <a:off x="424950" y="1337313"/>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273" name="Shape 273"/>
          <p:cNvSpPr/>
          <p:nvPr/>
        </p:nvSpPr>
        <p:spPr>
          <a:xfrm>
            <a:off x="424950" y="2256188"/>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TensorFlow</a:t>
            </a:r>
            <a:endParaRPr/>
          </a:p>
        </p:txBody>
      </p:sp>
      <p:sp>
        <p:nvSpPr>
          <p:cNvPr id="279" name="Shape 279"/>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0" name="Shape 280"/>
          <p:cNvSpPr txBox="1"/>
          <p:nvPr/>
        </p:nvSpPr>
        <p:spPr>
          <a:xfrm>
            <a:off x="1566975" y="3698275"/>
            <a:ext cx="6398700" cy="746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2400">
                <a:latin typeface="Century Gothic"/>
                <a:ea typeface="Century Gothic"/>
                <a:cs typeface="Century Gothic"/>
                <a:sym typeface="Century Gothic"/>
              </a:rPr>
              <a:t>Recurrent Neural Networks (RNNs) </a:t>
            </a:r>
            <a:endParaRPr b="1" sz="2400">
              <a:latin typeface="Century Gothic"/>
              <a:ea typeface="Century Gothic"/>
              <a:cs typeface="Century Gothic"/>
              <a:sym typeface="Century Gothic"/>
            </a:endParaRPr>
          </a:p>
          <a:p>
            <a:pPr indent="0" lvl="0" marL="0">
              <a:spcBef>
                <a:spcPts val="0"/>
              </a:spcBef>
              <a:spcAft>
                <a:spcPts val="0"/>
              </a:spcAft>
              <a:buNone/>
            </a:pPr>
            <a:r>
              <a:t/>
            </a:r>
            <a:endParaRPr b="1" sz="2400">
              <a:latin typeface="Century Gothic"/>
              <a:ea typeface="Century Gothic"/>
              <a:cs typeface="Century Gothic"/>
              <a:sym typeface="Century Gothic"/>
            </a:endParaRPr>
          </a:p>
          <a:p>
            <a:pPr indent="0" lvl="0" marL="0">
              <a:spcBef>
                <a:spcPts val="0"/>
              </a:spcBef>
              <a:spcAft>
                <a:spcPts val="0"/>
              </a:spcAft>
              <a:buNone/>
            </a:pPr>
            <a:r>
              <a:t/>
            </a:r>
            <a:endParaRPr b="1" sz="2400">
              <a:latin typeface="Century Gothic"/>
              <a:ea typeface="Century Gothic"/>
              <a:cs typeface="Century Gothic"/>
              <a:sym typeface="Century Gothic"/>
            </a:endParaRPr>
          </a:p>
        </p:txBody>
      </p:sp>
      <p:pic>
        <p:nvPicPr>
          <p:cNvPr id="281" name="Shape 281"/>
          <p:cNvPicPr preferRelativeResize="0"/>
          <p:nvPr/>
        </p:nvPicPr>
        <p:blipFill>
          <a:blip r:embed="rId3">
            <a:alphaModFix/>
          </a:blip>
          <a:stretch>
            <a:fillRect/>
          </a:stretch>
        </p:blipFill>
        <p:spPr>
          <a:xfrm>
            <a:off x="2179900" y="1534100"/>
            <a:ext cx="4784210" cy="1893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TensorFlow</a:t>
            </a:r>
            <a:endParaRPr/>
          </a:p>
        </p:txBody>
      </p:sp>
      <p:sp>
        <p:nvSpPr>
          <p:cNvPr id="287" name="Shape 287"/>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8" name="Shape 288"/>
          <p:cNvSpPr txBox="1"/>
          <p:nvPr/>
        </p:nvSpPr>
        <p:spPr>
          <a:xfrm>
            <a:off x="1566975" y="3698275"/>
            <a:ext cx="6398700" cy="7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Century Gothic"/>
                <a:ea typeface="Century Gothic"/>
                <a:cs typeface="Century Gothic"/>
                <a:sym typeface="Century Gothic"/>
              </a:rPr>
              <a:t>UberPOOL Time Series Example</a:t>
            </a:r>
            <a:endParaRPr b="1" sz="2400">
              <a:latin typeface="Century Gothic"/>
              <a:ea typeface="Century Gothic"/>
              <a:cs typeface="Century Gothic"/>
              <a:sym typeface="Century Gothic"/>
            </a:endParaRPr>
          </a:p>
          <a:p>
            <a:pPr indent="0" lvl="0" marL="0" rtl="0">
              <a:spcBef>
                <a:spcPts val="0"/>
              </a:spcBef>
              <a:spcAft>
                <a:spcPts val="0"/>
              </a:spcAft>
              <a:buNone/>
            </a:pPr>
            <a:r>
              <a:t/>
            </a:r>
            <a:endParaRPr b="1" sz="2400">
              <a:latin typeface="Century Gothic"/>
              <a:ea typeface="Century Gothic"/>
              <a:cs typeface="Century Gothic"/>
              <a:sym typeface="Century Gothic"/>
            </a:endParaRPr>
          </a:p>
          <a:p>
            <a:pPr indent="0" lvl="0" marL="0" rtl="0">
              <a:spcBef>
                <a:spcPts val="0"/>
              </a:spcBef>
              <a:spcAft>
                <a:spcPts val="0"/>
              </a:spcAft>
              <a:buNone/>
            </a:pPr>
            <a:r>
              <a:t/>
            </a:r>
            <a:endParaRPr b="1" sz="2400">
              <a:latin typeface="Century Gothic"/>
              <a:ea typeface="Century Gothic"/>
              <a:cs typeface="Century Gothic"/>
              <a:sym typeface="Century Gothic"/>
            </a:endParaRPr>
          </a:p>
        </p:txBody>
      </p:sp>
      <p:pic>
        <p:nvPicPr>
          <p:cNvPr id="289" name="Shape 289"/>
          <p:cNvPicPr preferRelativeResize="0"/>
          <p:nvPr/>
        </p:nvPicPr>
        <p:blipFill>
          <a:blip r:embed="rId3">
            <a:alphaModFix/>
          </a:blip>
          <a:stretch>
            <a:fillRect/>
          </a:stretch>
        </p:blipFill>
        <p:spPr>
          <a:xfrm>
            <a:off x="1435438" y="1071450"/>
            <a:ext cx="6273113" cy="24744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TensorFlow</a:t>
            </a:r>
            <a:endParaRPr/>
          </a:p>
        </p:txBody>
      </p:sp>
      <p:sp>
        <p:nvSpPr>
          <p:cNvPr id="295" name="Shape 295"/>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296" name="Shape 296"/>
          <p:cNvPicPr preferRelativeResize="0"/>
          <p:nvPr/>
        </p:nvPicPr>
        <p:blipFill>
          <a:blip r:embed="rId3">
            <a:alphaModFix/>
          </a:blip>
          <a:stretch>
            <a:fillRect/>
          </a:stretch>
        </p:blipFill>
        <p:spPr>
          <a:xfrm>
            <a:off x="2438788" y="919050"/>
            <a:ext cx="4266413" cy="4224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TensorFlow</a:t>
            </a:r>
            <a:endParaRPr/>
          </a:p>
        </p:txBody>
      </p:sp>
      <p:sp>
        <p:nvSpPr>
          <p:cNvPr id="302" name="Shape 302"/>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3" name="Shape 303"/>
          <p:cNvSpPr txBox="1"/>
          <p:nvPr/>
        </p:nvSpPr>
        <p:spPr>
          <a:xfrm>
            <a:off x="1566975" y="3698275"/>
            <a:ext cx="6398700" cy="74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2400">
              <a:latin typeface="Century Gothic"/>
              <a:ea typeface="Century Gothic"/>
              <a:cs typeface="Century Gothic"/>
              <a:sym typeface="Century Gothic"/>
            </a:endParaRPr>
          </a:p>
        </p:txBody>
      </p:sp>
      <p:pic>
        <p:nvPicPr>
          <p:cNvPr id="304" name="Shape 304"/>
          <p:cNvPicPr preferRelativeResize="0"/>
          <p:nvPr/>
        </p:nvPicPr>
        <p:blipFill>
          <a:blip r:embed="rId3">
            <a:alphaModFix/>
          </a:blip>
          <a:stretch>
            <a:fillRect/>
          </a:stretch>
        </p:blipFill>
        <p:spPr>
          <a:xfrm>
            <a:off x="1969463" y="919050"/>
            <a:ext cx="5205083" cy="4072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TensorFlow</a:t>
            </a:r>
            <a:endParaRPr/>
          </a:p>
        </p:txBody>
      </p:sp>
      <p:sp>
        <p:nvSpPr>
          <p:cNvPr id="310" name="Shape 310"/>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1" name="Shape 311"/>
          <p:cNvSpPr txBox="1"/>
          <p:nvPr/>
        </p:nvSpPr>
        <p:spPr>
          <a:xfrm>
            <a:off x="1566975" y="3698275"/>
            <a:ext cx="6398700" cy="74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2400">
              <a:latin typeface="Century Gothic"/>
              <a:ea typeface="Century Gothic"/>
              <a:cs typeface="Century Gothic"/>
              <a:sym typeface="Century Gothic"/>
            </a:endParaRPr>
          </a:p>
        </p:txBody>
      </p:sp>
      <p:pic>
        <p:nvPicPr>
          <p:cNvPr id="312" name="Shape 312"/>
          <p:cNvPicPr preferRelativeResize="0"/>
          <p:nvPr/>
        </p:nvPicPr>
        <p:blipFill>
          <a:blip r:embed="rId3">
            <a:alphaModFix/>
          </a:blip>
          <a:stretch>
            <a:fillRect/>
          </a:stretch>
        </p:blipFill>
        <p:spPr>
          <a:xfrm>
            <a:off x="1457513" y="919050"/>
            <a:ext cx="6228969" cy="4072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nvSpPr>
        <p:spPr>
          <a:xfrm>
            <a:off x="0" y="149825"/>
            <a:ext cx="2947800" cy="632400"/>
          </a:xfrm>
          <a:prstGeom prst="rect">
            <a:avLst/>
          </a:prstGeom>
          <a:solidFill>
            <a:schemeClr val="accent4"/>
          </a:solidFill>
          <a:ln>
            <a:noFill/>
          </a:ln>
          <a:effectLst>
            <a:outerShdw blurRad="142875" rotWithShape="0" algn="bl" dir="2760000" dist="85725">
              <a:srgbClr val="666666">
                <a:alpha val="6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Century Gothic"/>
                <a:ea typeface="Century Gothic"/>
                <a:cs typeface="Century Gothic"/>
                <a:sym typeface="Century Gothic"/>
              </a:rPr>
              <a:t>Problem</a:t>
            </a:r>
            <a:endParaRPr sz="3600"/>
          </a:p>
        </p:txBody>
      </p:sp>
      <p:grpSp>
        <p:nvGrpSpPr>
          <p:cNvPr id="81" name="Shape 81"/>
          <p:cNvGrpSpPr/>
          <p:nvPr/>
        </p:nvGrpSpPr>
        <p:grpSpPr>
          <a:xfrm>
            <a:off x="604050" y="1295375"/>
            <a:ext cx="7935900" cy="2303250"/>
            <a:chOff x="604050" y="1307300"/>
            <a:chExt cx="7935900" cy="2303250"/>
          </a:xfrm>
        </p:grpSpPr>
        <p:sp>
          <p:nvSpPr>
            <p:cNvPr id="82" name="Shape 82"/>
            <p:cNvSpPr txBox="1"/>
            <p:nvPr/>
          </p:nvSpPr>
          <p:spPr>
            <a:xfrm>
              <a:off x="604050" y="2739350"/>
              <a:ext cx="7935900" cy="87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3000">
                  <a:solidFill>
                    <a:schemeClr val="dk1"/>
                  </a:solidFill>
                  <a:latin typeface="Century Gothic"/>
                  <a:ea typeface="Century Gothic"/>
                  <a:cs typeface="Century Gothic"/>
                  <a:sym typeface="Century Gothic"/>
                </a:rPr>
                <a:t>Choices: Uber or Lyft??</a:t>
              </a:r>
              <a:endParaRPr b="1" sz="3000">
                <a:solidFill>
                  <a:schemeClr val="dk1"/>
                </a:solidFill>
                <a:latin typeface="Century Gothic"/>
                <a:ea typeface="Century Gothic"/>
                <a:cs typeface="Century Gothic"/>
                <a:sym typeface="Century Gothic"/>
              </a:endParaRPr>
            </a:p>
          </p:txBody>
        </p:sp>
        <p:pic>
          <p:nvPicPr>
            <p:cNvPr id="83" name="Shape 83"/>
            <p:cNvPicPr preferRelativeResize="0"/>
            <p:nvPr/>
          </p:nvPicPr>
          <p:blipFill>
            <a:blip r:embed="rId3">
              <a:alphaModFix/>
            </a:blip>
            <a:stretch>
              <a:fillRect/>
            </a:stretch>
          </p:blipFill>
          <p:spPr>
            <a:xfrm>
              <a:off x="2285350" y="1307300"/>
              <a:ext cx="1002450" cy="1002450"/>
            </a:xfrm>
            <a:prstGeom prst="rect">
              <a:avLst/>
            </a:prstGeom>
            <a:noFill/>
            <a:ln>
              <a:noFill/>
            </a:ln>
          </p:spPr>
        </p:pic>
        <p:pic>
          <p:nvPicPr>
            <p:cNvPr id="84" name="Shape 84"/>
            <p:cNvPicPr preferRelativeResize="0"/>
            <p:nvPr/>
          </p:nvPicPr>
          <p:blipFill>
            <a:blip r:embed="rId4">
              <a:alphaModFix/>
            </a:blip>
            <a:stretch>
              <a:fillRect/>
            </a:stretch>
          </p:blipFill>
          <p:spPr>
            <a:xfrm>
              <a:off x="5368025" y="1410437"/>
              <a:ext cx="1124001" cy="796176"/>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TensorFlow</a:t>
            </a:r>
            <a:endParaRPr/>
          </a:p>
        </p:txBody>
      </p:sp>
      <p:sp>
        <p:nvSpPr>
          <p:cNvPr id="318" name="Shape 318"/>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9" name="Shape 319"/>
          <p:cNvSpPr txBox="1"/>
          <p:nvPr/>
        </p:nvSpPr>
        <p:spPr>
          <a:xfrm>
            <a:off x="1566975" y="3698275"/>
            <a:ext cx="6398700" cy="74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2400">
              <a:latin typeface="Century Gothic"/>
              <a:ea typeface="Century Gothic"/>
              <a:cs typeface="Century Gothic"/>
              <a:sym typeface="Century Gothic"/>
            </a:endParaRPr>
          </a:p>
        </p:txBody>
      </p:sp>
      <p:pic>
        <p:nvPicPr>
          <p:cNvPr id="320" name="Shape 320"/>
          <p:cNvPicPr preferRelativeResize="0"/>
          <p:nvPr/>
        </p:nvPicPr>
        <p:blipFill>
          <a:blip r:embed="rId3">
            <a:alphaModFix/>
          </a:blip>
          <a:stretch>
            <a:fillRect/>
          </a:stretch>
        </p:blipFill>
        <p:spPr>
          <a:xfrm>
            <a:off x="2347863" y="919050"/>
            <a:ext cx="4448287" cy="4072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TensorFlow</a:t>
            </a:r>
            <a:endParaRPr/>
          </a:p>
        </p:txBody>
      </p:sp>
      <p:sp>
        <p:nvSpPr>
          <p:cNvPr id="326" name="Shape 326"/>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27" name="Shape 327"/>
          <p:cNvSpPr txBox="1"/>
          <p:nvPr/>
        </p:nvSpPr>
        <p:spPr>
          <a:xfrm>
            <a:off x="1566975" y="3698275"/>
            <a:ext cx="6398700" cy="74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2400">
              <a:latin typeface="Century Gothic"/>
              <a:ea typeface="Century Gothic"/>
              <a:cs typeface="Century Gothic"/>
              <a:sym typeface="Century Gothic"/>
            </a:endParaRPr>
          </a:p>
        </p:txBody>
      </p:sp>
      <p:sp>
        <p:nvSpPr>
          <p:cNvPr id="328" name="Shape 328"/>
          <p:cNvSpPr txBox="1"/>
          <p:nvPr/>
        </p:nvSpPr>
        <p:spPr>
          <a:xfrm>
            <a:off x="932375" y="3990950"/>
            <a:ext cx="7279200" cy="84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b="1" sz="2400">
              <a:latin typeface="Century Gothic"/>
              <a:ea typeface="Century Gothic"/>
              <a:cs typeface="Century Gothic"/>
              <a:sym typeface="Century Gothic"/>
            </a:endParaRPr>
          </a:p>
        </p:txBody>
      </p:sp>
      <p:pic>
        <p:nvPicPr>
          <p:cNvPr id="329" name="Shape 329"/>
          <p:cNvPicPr preferRelativeResize="0"/>
          <p:nvPr/>
        </p:nvPicPr>
        <p:blipFill>
          <a:blip r:embed="rId3">
            <a:alphaModFix/>
          </a:blip>
          <a:stretch>
            <a:fillRect/>
          </a:stretch>
        </p:blipFill>
        <p:spPr>
          <a:xfrm>
            <a:off x="545550" y="1084100"/>
            <a:ext cx="8052899" cy="342368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nvSpPr>
        <p:spPr>
          <a:xfrm>
            <a:off x="0" y="149825"/>
            <a:ext cx="2947800" cy="632400"/>
          </a:xfrm>
          <a:prstGeom prst="rect">
            <a:avLst/>
          </a:prstGeom>
          <a:solidFill>
            <a:schemeClr val="accent4"/>
          </a:solidFill>
          <a:ln>
            <a:noFill/>
          </a:ln>
          <a:effectLst>
            <a:outerShdw blurRad="142875" rotWithShape="0" algn="bl" dir="2760000" dist="85725">
              <a:srgbClr val="666666">
                <a:alpha val="6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Century Gothic"/>
                <a:ea typeface="Century Gothic"/>
                <a:cs typeface="Century Gothic"/>
                <a:sym typeface="Century Gothic"/>
              </a:rPr>
              <a:t>Progress</a:t>
            </a:r>
            <a:endParaRPr sz="3600"/>
          </a:p>
        </p:txBody>
      </p:sp>
      <p:sp>
        <p:nvSpPr>
          <p:cNvPr id="335" name="Shape 335"/>
          <p:cNvSpPr txBox="1"/>
          <p:nvPr/>
        </p:nvSpPr>
        <p:spPr>
          <a:xfrm>
            <a:off x="1542150" y="1283625"/>
            <a:ext cx="3341700" cy="5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latin typeface="Century Gothic"/>
                <a:ea typeface="Century Gothic"/>
                <a:cs typeface="Century Gothic"/>
                <a:sym typeface="Century Gothic"/>
              </a:rPr>
              <a:t>Data Collection</a:t>
            </a:r>
            <a:endParaRPr/>
          </a:p>
        </p:txBody>
      </p:sp>
      <p:sp>
        <p:nvSpPr>
          <p:cNvPr id="336" name="Shape 336"/>
          <p:cNvSpPr txBox="1"/>
          <p:nvPr/>
        </p:nvSpPr>
        <p:spPr>
          <a:xfrm>
            <a:off x="1542150" y="3121375"/>
            <a:ext cx="6924600" cy="5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dk1"/>
                </a:solidFill>
                <a:latin typeface="Century Gothic"/>
                <a:ea typeface="Century Gothic"/>
                <a:cs typeface="Century Gothic"/>
                <a:sym typeface="Century Gothic"/>
              </a:rPr>
              <a:t>Forecasting with TensorFlow</a:t>
            </a:r>
            <a:endParaRPr>
              <a:solidFill>
                <a:schemeClr val="dk1"/>
              </a:solidFill>
            </a:endParaRPr>
          </a:p>
        </p:txBody>
      </p:sp>
      <p:sp>
        <p:nvSpPr>
          <p:cNvPr id="337" name="Shape 337"/>
          <p:cNvSpPr txBox="1"/>
          <p:nvPr/>
        </p:nvSpPr>
        <p:spPr>
          <a:xfrm>
            <a:off x="1542150" y="4093950"/>
            <a:ext cx="6924600" cy="5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accent1"/>
                </a:solidFill>
                <a:latin typeface="Century Gothic"/>
                <a:ea typeface="Century Gothic"/>
                <a:cs typeface="Century Gothic"/>
                <a:sym typeface="Century Gothic"/>
              </a:rPr>
              <a:t>Forecasting with facebook/prophet</a:t>
            </a:r>
            <a:endParaRPr>
              <a:solidFill>
                <a:schemeClr val="accent1"/>
              </a:solidFill>
            </a:endParaRPr>
          </a:p>
        </p:txBody>
      </p:sp>
      <p:sp>
        <p:nvSpPr>
          <p:cNvPr id="338" name="Shape 338"/>
          <p:cNvSpPr/>
          <p:nvPr/>
        </p:nvSpPr>
        <p:spPr>
          <a:xfrm>
            <a:off x="424950" y="4147650"/>
            <a:ext cx="381900" cy="405600"/>
          </a:xfrm>
          <a:prstGeom prst="ellipse">
            <a:avLst/>
          </a:prstGeom>
          <a:solidFill>
            <a:schemeClr val="accent1"/>
          </a:solidFill>
          <a:ln cap="flat" cmpd="sng" w="9525">
            <a:solidFill>
              <a:schemeClr val="accent1"/>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339" name="Shape 339"/>
          <p:cNvSpPr txBox="1"/>
          <p:nvPr/>
        </p:nvSpPr>
        <p:spPr>
          <a:xfrm>
            <a:off x="1542150" y="2202500"/>
            <a:ext cx="4785600" cy="5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latin typeface="Century Gothic"/>
                <a:ea typeface="Century Gothic"/>
                <a:cs typeface="Century Gothic"/>
                <a:sym typeface="Century Gothic"/>
              </a:rPr>
              <a:t>Data Visualization</a:t>
            </a:r>
            <a:endParaRPr/>
          </a:p>
        </p:txBody>
      </p:sp>
      <p:sp>
        <p:nvSpPr>
          <p:cNvPr id="340" name="Shape 340"/>
          <p:cNvSpPr/>
          <p:nvPr/>
        </p:nvSpPr>
        <p:spPr>
          <a:xfrm>
            <a:off x="424950" y="1337313"/>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341" name="Shape 341"/>
          <p:cNvSpPr/>
          <p:nvPr/>
        </p:nvSpPr>
        <p:spPr>
          <a:xfrm>
            <a:off x="424950" y="2256188"/>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342" name="Shape 342"/>
          <p:cNvSpPr/>
          <p:nvPr/>
        </p:nvSpPr>
        <p:spPr>
          <a:xfrm>
            <a:off x="424950" y="3201913"/>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fbprophet</a:t>
            </a:r>
            <a:endParaRPr/>
          </a:p>
        </p:txBody>
      </p:sp>
      <p:sp>
        <p:nvSpPr>
          <p:cNvPr id="348" name="Shape 348"/>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9" name="Shape 349"/>
          <p:cNvSpPr txBox="1"/>
          <p:nvPr/>
        </p:nvSpPr>
        <p:spPr>
          <a:xfrm>
            <a:off x="932400" y="1313000"/>
            <a:ext cx="7279200" cy="84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2400">
              <a:latin typeface="Century Gothic"/>
              <a:ea typeface="Century Gothic"/>
              <a:cs typeface="Century Gothic"/>
              <a:sym typeface="Century Gothic"/>
            </a:endParaRPr>
          </a:p>
        </p:txBody>
      </p:sp>
      <p:pic>
        <p:nvPicPr>
          <p:cNvPr id="350" name="Shape 350"/>
          <p:cNvPicPr preferRelativeResize="0"/>
          <p:nvPr/>
        </p:nvPicPr>
        <p:blipFill>
          <a:blip r:embed="rId3">
            <a:alphaModFix/>
          </a:blip>
          <a:stretch>
            <a:fillRect/>
          </a:stretch>
        </p:blipFill>
        <p:spPr>
          <a:xfrm>
            <a:off x="3759475" y="995250"/>
            <a:ext cx="1625050" cy="910025"/>
          </a:xfrm>
          <a:prstGeom prst="rect">
            <a:avLst/>
          </a:prstGeom>
          <a:noFill/>
          <a:ln>
            <a:noFill/>
          </a:ln>
        </p:spPr>
      </p:pic>
      <p:pic>
        <p:nvPicPr>
          <p:cNvPr id="351" name="Shape 351"/>
          <p:cNvPicPr preferRelativeResize="0"/>
          <p:nvPr/>
        </p:nvPicPr>
        <p:blipFill>
          <a:blip r:embed="rId4">
            <a:alphaModFix/>
          </a:blip>
          <a:stretch>
            <a:fillRect/>
          </a:stretch>
        </p:blipFill>
        <p:spPr>
          <a:xfrm>
            <a:off x="1366915" y="2162300"/>
            <a:ext cx="6410175" cy="2637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fbprophet</a:t>
            </a:r>
            <a:endParaRPr/>
          </a:p>
        </p:txBody>
      </p:sp>
      <p:sp>
        <p:nvSpPr>
          <p:cNvPr id="357" name="Shape 357"/>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8" name="Shape 358"/>
          <p:cNvSpPr txBox="1"/>
          <p:nvPr/>
        </p:nvSpPr>
        <p:spPr>
          <a:xfrm>
            <a:off x="932400" y="1313000"/>
            <a:ext cx="7279200" cy="84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2400">
              <a:latin typeface="Century Gothic"/>
              <a:ea typeface="Century Gothic"/>
              <a:cs typeface="Century Gothic"/>
              <a:sym typeface="Century Gothic"/>
            </a:endParaRPr>
          </a:p>
        </p:txBody>
      </p:sp>
      <p:pic>
        <p:nvPicPr>
          <p:cNvPr id="359" name="Shape 359"/>
          <p:cNvPicPr preferRelativeResize="0"/>
          <p:nvPr/>
        </p:nvPicPr>
        <p:blipFill>
          <a:blip r:embed="rId3">
            <a:alphaModFix/>
          </a:blip>
          <a:stretch>
            <a:fillRect/>
          </a:stretch>
        </p:blipFill>
        <p:spPr>
          <a:xfrm>
            <a:off x="1052513" y="1547000"/>
            <a:ext cx="7038975" cy="1533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fbprophet</a:t>
            </a:r>
            <a:endParaRPr/>
          </a:p>
        </p:txBody>
      </p:sp>
      <p:sp>
        <p:nvSpPr>
          <p:cNvPr id="365" name="Shape 365"/>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6" name="Shape 366"/>
          <p:cNvSpPr txBox="1"/>
          <p:nvPr/>
        </p:nvSpPr>
        <p:spPr>
          <a:xfrm>
            <a:off x="932400" y="1313000"/>
            <a:ext cx="7279200" cy="84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2400">
              <a:latin typeface="Century Gothic"/>
              <a:ea typeface="Century Gothic"/>
              <a:cs typeface="Century Gothic"/>
              <a:sym typeface="Century Gothic"/>
            </a:endParaRPr>
          </a:p>
        </p:txBody>
      </p:sp>
      <p:pic>
        <p:nvPicPr>
          <p:cNvPr id="367" name="Shape 367"/>
          <p:cNvPicPr preferRelativeResize="0"/>
          <p:nvPr/>
        </p:nvPicPr>
        <p:blipFill>
          <a:blip r:embed="rId3">
            <a:alphaModFix/>
          </a:blip>
          <a:stretch>
            <a:fillRect/>
          </a:stretch>
        </p:blipFill>
        <p:spPr>
          <a:xfrm>
            <a:off x="1381388" y="919050"/>
            <a:ext cx="6381225" cy="3916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fbprophet</a:t>
            </a:r>
            <a:endParaRPr/>
          </a:p>
        </p:txBody>
      </p:sp>
      <p:sp>
        <p:nvSpPr>
          <p:cNvPr id="373" name="Shape 373"/>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74" name="Shape 374"/>
          <p:cNvSpPr txBox="1"/>
          <p:nvPr/>
        </p:nvSpPr>
        <p:spPr>
          <a:xfrm>
            <a:off x="932400" y="1313000"/>
            <a:ext cx="7279200" cy="84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2400">
              <a:latin typeface="Century Gothic"/>
              <a:ea typeface="Century Gothic"/>
              <a:cs typeface="Century Gothic"/>
              <a:sym typeface="Century Gothic"/>
            </a:endParaRPr>
          </a:p>
        </p:txBody>
      </p:sp>
      <p:pic>
        <p:nvPicPr>
          <p:cNvPr id="375" name="Shape 375"/>
          <p:cNvPicPr preferRelativeResize="0"/>
          <p:nvPr/>
        </p:nvPicPr>
        <p:blipFill>
          <a:blip r:embed="rId3">
            <a:alphaModFix/>
          </a:blip>
          <a:stretch>
            <a:fillRect/>
          </a:stretch>
        </p:blipFill>
        <p:spPr>
          <a:xfrm>
            <a:off x="1356113" y="919050"/>
            <a:ext cx="6431775" cy="3947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fbprophet</a:t>
            </a:r>
            <a:endParaRPr/>
          </a:p>
        </p:txBody>
      </p:sp>
      <p:sp>
        <p:nvSpPr>
          <p:cNvPr id="381" name="Shape 381"/>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2" name="Shape 382"/>
          <p:cNvSpPr txBox="1"/>
          <p:nvPr/>
        </p:nvSpPr>
        <p:spPr>
          <a:xfrm>
            <a:off x="932400" y="1313000"/>
            <a:ext cx="7279200" cy="84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2400">
              <a:latin typeface="Century Gothic"/>
              <a:ea typeface="Century Gothic"/>
              <a:cs typeface="Century Gothic"/>
              <a:sym typeface="Century Gothic"/>
            </a:endParaRPr>
          </a:p>
        </p:txBody>
      </p:sp>
      <p:sp>
        <p:nvSpPr>
          <p:cNvPr id="383" name="Shape 383"/>
          <p:cNvSpPr txBox="1"/>
          <p:nvPr/>
        </p:nvSpPr>
        <p:spPr>
          <a:xfrm>
            <a:off x="1126725" y="2428225"/>
            <a:ext cx="7279200" cy="84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t/>
            </a:r>
            <a:endParaRPr b="1" sz="2400">
              <a:latin typeface="Century Gothic"/>
              <a:ea typeface="Century Gothic"/>
              <a:cs typeface="Century Gothic"/>
              <a:sym typeface="Century Gothic"/>
            </a:endParaRPr>
          </a:p>
          <a:p>
            <a:pPr indent="0" lvl="0" marL="0">
              <a:spcBef>
                <a:spcPts val="0"/>
              </a:spcBef>
              <a:spcAft>
                <a:spcPts val="0"/>
              </a:spcAft>
              <a:buClr>
                <a:schemeClr val="dk1"/>
              </a:buClr>
              <a:buSzPts val="1100"/>
              <a:buFont typeface="Arial"/>
              <a:buNone/>
            </a:pPr>
            <a:r>
              <a:rPr b="1" lang="en" sz="2400">
                <a:latin typeface="Century Gothic"/>
                <a:ea typeface="Century Gothic"/>
                <a:cs typeface="Century Gothic"/>
                <a:sym typeface="Century Gothic"/>
              </a:rPr>
              <a:t>The changepoint hyperparameter is used to control how sensitive the trend is to changes, with a higher value being more sensitive and a lower value less sensitive.</a:t>
            </a:r>
            <a:endParaRPr b="1" sz="2400">
              <a:latin typeface="Century Gothic"/>
              <a:ea typeface="Century Gothic"/>
              <a:cs typeface="Century Gothic"/>
              <a:sym typeface="Century Gothic"/>
            </a:endParaRPr>
          </a:p>
          <a:p>
            <a:pPr indent="0" lvl="0" marL="0">
              <a:spcBef>
                <a:spcPts val="0"/>
              </a:spcBef>
              <a:spcAft>
                <a:spcPts val="0"/>
              </a:spcAft>
              <a:buClr>
                <a:schemeClr val="dk1"/>
              </a:buClr>
              <a:buSzPts val="1100"/>
              <a:buFont typeface="Arial"/>
              <a:buNone/>
            </a:pPr>
            <a:r>
              <a:t/>
            </a:r>
            <a:endParaRPr b="1" sz="2400">
              <a:latin typeface="Century Gothic"/>
              <a:ea typeface="Century Gothic"/>
              <a:cs typeface="Century Gothic"/>
              <a:sym typeface="Century Gothic"/>
            </a:endParaRPr>
          </a:p>
          <a:p>
            <a:pPr indent="0" lvl="0" marL="0">
              <a:spcBef>
                <a:spcPts val="0"/>
              </a:spcBef>
              <a:spcAft>
                <a:spcPts val="0"/>
              </a:spcAft>
              <a:buNone/>
            </a:pPr>
            <a:r>
              <a:t/>
            </a:r>
            <a:endParaRPr b="1" sz="2400">
              <a:latin typeface="Century Gothic"/>
              <a:ea typeface="Century Gothic"/>
              <a:cs typeface="Century Gothic"/>
              <a:sym typeface="Century Gothic"/>
            </a:endParaRPr>
          </a:p>
        </p:txBody>
      </p:sp>
      <p:pic>
        <p:nvPicPr>
          <p:cNvPr id="384" name="Shape 384"/>
          <p:cNvPicPr preferRelativeResize="0"/>
          <p:nvPr/>
        </p:nvPicPr>
        <p:blipFill>
          <a:blip r:embed="rId3">
            <a:alphaModFix/>
          </a:blip>
          <a:stretch>
            <a:fillRect/>
          </a:stretch>
        </p:blipFill>
        <p:spPr>
          <a:xfrm>
            <a:off x="1681163" y="1032800"/>
            <a:ext cx="5781675" cy="1409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fbprophet</a:t>
            </a:r>
            <a:endParaRPr/>
          </a:p>
        </p:txBody>
      </p:sp>
      <p:sp>
        <p:nvSpPr>
          <p:cNvPr id="390" name="Shape 390"/>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1" name="Shape 391"/>
          <p:cNvSpPr txBox="1"/>
          <p:nvPr/>
        </p:nvSpPr>
        <p:spPr>
          <a:xfrm>
            <a:off x="932400" y="1313000"/>
            <a:ext cx="7279200" cy="84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2400">
              <a:latin typeface="Century Gothic"/>
              <a:ea typeface="Century Gothic"/>
              <a:cs typeface="Century Gothic"/>
              <a:sym typeface="Century Gothic"/>
            </a:endParaRPr>
          </a:p>
        </p:txBody>
      </p:sp>
      <p:pic>
        <p:nvPicPr>
          <p:cNvPr id="392" name="Shape 392"/>
          <p:cNvPicPr preferRelativeResize="0"/>
          <p:nvPr/>
        </p:nvPicPr>
        <p:blipFill>
          <a:blip r:embed="rId3">
            <a:alphaModFix/>
          </a:blip>
          <a:stretch>
            <a:fillRect/>
          </a:stretch>
        </p:blipFill>
        <p:spPr>
          <a:xfrm>
            <a:off x="820549" y="1313000"/>
            <a:ext cx="7502901" cy="3161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fbprophet</a:t>
            </a:r>
            <a:endParaRPr/>
          </a:p>
        </p:txBody>
      </p:sp>
      <p:sp>
        <p:nvSpPr>
          <p:cNvPr id="398" name="Shape 398"/>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9" name="Shape 399"/>
          <p:cNvSpPr txBox="1"/>
          <p:nvPr/>
        </p:nvSpPr>
        <p:spPr>
          <a:xfrm>
            <a:off x="932400" y="1313000"/>
            <a:ext cx="7279200" cy="84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2400">
              <a:latin typeface="Century Gothic"/>
              <a:ea typeface="Century Gothic"/>
              <a:cs typeface="Century Gothic"/>
              <a:sym typeface="Century Gothic"/>
            </a:endParaRPr>
          </a:p>
        </p:txBody>
      </p:sp>
      <p:pic>
        <p:nvPicPr>
          <p:cNvPr id="400" name="Shape 400"/>
          <p:cNvPicPr preferRelativeResize="0"/>
          <p:nvPr/>
        </p:nvPicPr>
        <p:blipFill>
          <a:blip r:embed="rId3">
            <a:alphaModFix/>
          </a:blip>
          <a:stretch>
            <a:fillRect/>
          </a:stretch>
        </p:blipFill>
        <p:spPr>
          <a:xfrm>
            <a:off x="2006450" y="919050"/>
            <a:ext cx="5131105" cy="4072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grpSp>
        <p:nvGrpSpPr>
          <p:cNvPr id="89" name="Shape 89"/>
          <p:cNvGrpSpPr/>
          <p:nvPr/>
        </p:nvGrpSpPr>
        <p:grpSpPr>
          <a:xfrm>
            <a:off x="2630075" y="1349150"/>
            <a:ext cx="4558925" cy="632400"/>
            <a:chOff x="2577675" y="2073750"/>
            <a:chExt cx="4558925" cy="632400"/>
          </a:xfrm>
        </p:grpSpPr>
        <p:sp>
          <p:nvSpPr>
            <p:cNvPr id="90" name="Shape 90"/>
            <p:cNvSpPr txBox="1"/>
            <p:nvPr/>
          </p:nvSpPr>
          <p:spPr>
            <a:xfrm>
              <a:off x="3744500" y="2073750"/>
              <a:ext cx="33921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1"/>
                  </a:solidFill>
                  <a:latin typeface="Century Gothic"/>
                  <a:ea typeface="Century Gothic"/>
                  <a:cs typeface="Century Gothic"/>
                  <a:sym typeface="Century Gothic"/>
                </a:rPr>
                <a:t>Solution</a:t>
              </a:r>
              <a:endParaRPr sz="3000">
                <a:solidFill>
                  <a:schemeClr val="accent1"/>
                </a:solidFill>
              </a:endParaRPr>
            </a:p>
          </p:txBody>
        </p:sp>
        <p:sp>
          <p:nvSpPr>
            <p:cNvPr id="91" name="Shape 91"/>
            <p:cNvSpPr/>
            <p:nvPr/>
          </p:nvSpPr>
          <p:spPr>
            <a:xfrm>
              <a:off x="2577675" y="2187150"/>
              <a:ext cx="381900" cy="405600"/>
            </a:xfrm>
            <a:prstGeom prst="ellipse">
              <a:avLst/>
            </a:prstGeom>
            <a:solidFill>
              <a:schemeClr val="accent1"/>
            </a:solidFill>
            <a:ln cap="flat" cmpd="sng" w="9525">
              <a:solidFill>
                <a:schemeClr val="accent1"/>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92" name="Shape 92"/>
          <p:cNvGrpSpPr/>
          <p:nvPr/>
        </p:nvGrpSpPr>
        <p:grpSpPr>
          <a:xfrm>
            <a:off x="2630075" y="539225"/>
            <a:ext cx="3921125" cy="632400"/>
            <a:chOff x="2577675" y="1360450"/>
            <a:chExt cx="3921125" cy="632400"/>
          </a:xfrm>
        </p:grpSpPr>
        <p:sp>
          <p:nvSpPr>
            <p:cNvPr id="93" name="Shape 93"/>
            <p:cNvSpPr/>
            <p:nvPr/>
          </p:nvSpPr>
          <p:spPr>
            <a:xfrm>
              <a:off x="2577675" y="1473850"/>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94" name="Shape 94"/>
            <p:cNvSpPr txBox="1"/>
            <p:nvPr/>
          </p:nvSpPr>
          <p:spPr>
            <a:xfrm>
              <a:off x="3744500" y="1360450"/>
              <a:ext cx="27543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Problem</a:t>
              </a:r>
              <a:endParaRPr b="1" sz="3000">
                <a:solidFill>
                  <a:schemeClr val="dk1"/>
                </a:solidFill>
                <a:latin typeface="Century Gothic"/>
                <a:ea typeface="Century Gothic"/>
                <a:cs typeface="Century Gothic"/>
                <a:sym typeface="Century Gothic"/>
              </a:endParaRPr>
            </a:p>
          </p:txBody>
        </p:sp>
      </p:grpSp>
      <p:grpSp>
        <p:nvGrpSpPr>
          <p:cNvPr id="95" name="Shape 95"/>
          <p:cNvGrpSpPr/>
          <p:nvPr/>
        </p:nvGrpSpPr>
        <p:grpSpPr>
          <a:xfrm>
            <a:off x="2630075" y="2159075"/>
            <a:ext cx="3468875" cy="632400"/>
            <a:chOff x="2577675" y="2787050"/>
            <a:chExt cx="3468875" cy="632400"/>
          </a:xfrm>
        </p:grpSpPr>
        <p:sp>
          <p:nvSpPr>
            <p:cNvPr id="96" name="Shape 96"/>
            <p:cNvSpPr/>
            <p:nvPr/>
          </p:nvSpPr>
          <p:spPr>
            <a:xfrm>
              <a:off x="2577675" y="2900450"/>
              <a:ext cx="3819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Shape 97"/>
            <p:cNvSpPr txBox="1"/>
            <p:nvPr/>
          </p:nvSpPr>
          <p:spPr>
            <a:xfrm>
              <a:off x="3810950" y="2787050"/>
              <a:ext cx="22356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Impact</a:t>
              </a:r>
              <a:endParaRPr b="1" sz="3000">
                <a:solidFill>
                  <a:schemeClr val="dk1"/>
                </a:solidFill>
                <a:latin typeface="Century Gothic"/>
                <a:ea typeface="Century Gothic"/>
                <a:cs typeface="Century Gothic"/>
                <a:sym typeface="Century Gothic"/>
              </a:endParaRPr>
            </a:p>
          </p:txBody>
        </p:sp>
      </p:grpSp>
      <p:grpSp>
        <p:nvGrpSpPr>
          <p:cNvPr id="98" name="Shape 98"/>
          <p:cNvGrpSpPr/>
          <p:nvPr/>
        </p:nvGrpSpPr>
        <p:grpSpPr>
          <a:xfrm>
            <a:off x="2630075" y="2969000"/>
            <a:ext cx="3468875" cy="632400"/>
            <a:chOff x="2577675" y="2787050"/>
            <a:chExt cx="3468875" cy="632400"/>
          </a:xfrm>
        </p:grpSpPr>
        <p:sp>
          <p:nvSpPr>
            <p:cNvPr id="99" name="Shape 99"/>
            <p:cNvSpPr/>
            <p:nvPr/>
          </p:nvSpPr>
          <p:spPr>
            <a:xfrm>
              <a:off x="2577675" y="2900450"/>
              <a:ext cx="3819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Shape 100"/>
            <p:cNvSpPr txBox="1"/>
            <p:nvPr/>
          </p:nvSpPr>
          <p:spPr>
            <a:xfrm>
              <a:off x="3810950" y="2787050"/>
              <a:ext cx="22356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Progress</a:t>
              </a:r>
              <a:endParaRPr sz="3000"/>
            </a:p>
          </p:txBody>
        </p:sp>
      </p:grpSp>
      <p:grpSp>
        <p:nvGrpSpPr>
          <p:cNvPr id="101" name="Shape 101"/>
          <p:cNvGrpSpPr/>
          <p:nvPr/>
        </p:nvGrpSpPr>
        <p:grpSpPr>
          <a:xfrm>
            <a:off x="2630075" y="3819200"/>
            <a:ext cx="3468875" cy="632400"/>
            <a:chOff x="2577675" y="2787050"/>
            <a:chExt cx="3468875" cy="632400"/>
          </a:xfrm>
        </p:grpSpPr>
        <p:sp>
          <p:nvSpPr>
            <p:cNvPr id="102" name="Shape 102"/>
            <p:cNvSpPr/>
            <p:nvPr/>
          </p:nvSpPr>
          <p:spPr>
            <a:xfrm>
              <a:off x="2577675" y="2900450"/>
              <a:ext cx="3819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Shape 103"/>
            <p:cNvSpPr txBox="1"/>
            <p:nvPr/>
          </p:nvSpPr>
          <p:spPr>
            <a:xfrm>
              <a:off x="3810950" y="2787050"/>
              <a:ext cx="22356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Next Steps</a:t>
              </a:r>
              <a:endParaRPr sz="3000"/>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fbprophet</a:t>
            </a:r>
            <a:endParaRPr/>
          </a:p>
        </p:txBody>
      </p:sp>
      <p:sp>
        <p:nvSpPr>
          <p:cNvPr id="406" name="Shape 406"/>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7" name="Shape 407"/>
          <p:cNvSpPr txBox="1"/>
          <p:nvPr/>
        </p:nvSpPr>
        <p:spPr>
          <a:xfrm>
            <a:off x="932400" y="1313000"/>
            <a:ext cx="7279200" cy="84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2400">
              <a:latin typeface="Century Gothic"/>
              <a:ea typeface="Century Gothic"/>
              <a:cs typeface="Century Gothic"/>
              <a:sym typeface="Century Gothic"/>
            </a:endParaRPr>
          </a:p>
        </p:txBody>
      </p:sp>
      <p:pic>
        <p:nvPicPr>
          <p:cNvPr id="408" name="Shape 408"/>
          <p:cNvPicPr preferRelativeResize="0"/>
          <p:nvPr/>
        </p:nvPicPr>
        <p:blipFill>
          <a:blip r:embed="rId3">
            <a:alphaModFix/>
          </a:blip>
          <a:stretch>
            <a:fillRect/>
          </a:stretch>
        </p:blipFill>
        <p:spPr>
          <a:xfrm>
            <a:off x="1981825" y="919050"/>
            <a:ext cx="5180362" cy="40720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fbprophet</a:t>
            </a:r>
            <a:endParaRPr/>
          </a:p>
        </p:txBody>
      </p:sp>
      <p:sp>
        <p:nvSpPr>
          <p:cNvPr id="414" name="Shape 414"/>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5" name="Shape 415"/>
          <p:cNvSpPr txBox="1"/>
          <p:nvPr/>
        </p:nvSpPr>
        <p:spPr>
          <a:xfrm>
            <a:off x="932400" y="1313000"/>
            <a:ext cx="7279200" cy="84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2400">
              <a:latin typeface="Century Gothic"/>
              <a:ea typeface="Century Gothic"/>
              <a:cs typeface="Century Gothic"/>
              <a:sym typeface="Century Gothic"/>
            </a:endParaRPr>
          </a:p>
        </p:txBody>
      </p:sp>
      <p:pic>
        <p:nvPicPr>
          <p:cNvPr id="416" name="Shape 416"/>
          <p:cNvPicPr preferRelativeResize="0"/>
          <p:nvPr/>
        </p:nvPicPr>
        <p:blipFill>
          <a:blip r:embed="rId3">
            <a:alphaModFix/>
          </a:blip>
          <a:stretch>
            <a:fillRect/>
          </a:stretch>
        </p:blipFill>
        <p:spPr>
          <a:xfrm>
            <a:off x="487138" y="997050"/>
            <a:ext cx="8169730" cy="3425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nvSpPr>
        <p:spPr>
          <a:xfrm>
            <a:off x="739875" y="298350"/>
            <a:ext cx="8052900" cy="62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chemeClr val="dk1"/>
                </a:solidFill>
                <a:latin typeface="Century Gothic"/>
                <a:ea typeface="Century Gothic"/>
                <a:cs typeface="Century Gothic"/>
                <a:sym typeface="Century Gothic"/>
              </a:rPr>
              <a:t>Forecasting Time Series with fbprophet</a:t>
            </a:r>
            <a:endParaRPr/>
          </a:p>
        </p:txBody>
      </p:sp>
      <p:sp>
        <p:nvSpPr>
          <p:cNvPr id="422" name="Shape 422"/>
          <p:cNvSpPr/>
          <p:nvPr/>
        </p:nvSpPr>
        <p:spPr>
          <a:xfrm>
            <a:off x="53705" y="405911"/>
            <a:ext cx="4362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3" name="Shape 423"/>
          <p:cNvSpPr txBox="1"/>
          <p:nvPr/>
        </p:nvSpPr>
        <p:spPr>
          <a:xfrm>
            <a:off x="932400" y="1313000"/>
            <a:ext cx="7279200" cy="84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2400">
              <a:latin typeface="Century Gothic"/>
              <a:ea typeface="Century Gothic"/>
              <a:cs typeface="Century Gothic"/>
              <a:sym typeface="Century Gothic"/>
            </a:endParaRPr>
          </a:p>
        </p:txBody>
      </p:sp>
      <p:pic>
        <p:nvPicPr>
          <p:cNvPr id="424" name="Shape 424"/>
          <p:cNvPicPr preferRelativeResize="0"/>
          <p:nvPr/>
        </p:nvPicPr>
        <p:blipFill>
          <a:blip r:embed="rId3">
            <a:alphaModFix/>
          </a:blip>
          <a:stretch>
            <a:fillRect/>
          </a:stretch>
        </p:blipFill>
        <p:spPr>
          <a:xfrm>
            <a:off x="1533525" y="919050"/>
            <a:ext cx="6076950" cy="2047875"/>
          </a:xfrm>
          <a:prstGeom prst="rect">
            <a:avLst/>
          </a:prstGeom>
          <a:noFill/>
          <a:ln>
            <a:noFill/>
          </a:ln>
        </p:spPr>
      </p:pic>
      <p:pic>
        <p:nvPicPr>
          <p:cNvPr id="425" name="Shape 425"/>
          <p:cNvPicPr preferRelativeResize="0"/>
          <p:nvPr/>
        </p:nvPicPr>
        <p:blipFill>
          <a:blip r:embed="rId4">
            <a:alphaModFix/>
          </a:blip>
          <a:stretch>
            <a:fillRect/>
          </a:stretch>
        </p:blipFill>
        <p:spPr>
          <a:xfrm>
            <a:off x="1528900" y="2966925"/>
            <a:ext cx="6086213" cy="2047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nvSpPr>
        <p:spPr>
          <a:xfrm>
            <a:off x="3725300" y="1365813"/>
            <a:ext cx="33921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Solution</a:t>
            </a:r>
            <a:endParaRPr sz="3000">
              <a:solidFill>
                <a:schemeClr val="dk1"/>
              </a:solidFill>
            </a:endParaRPr>
          </a:p>
        </p:txBody>
      </p:sp>
      <p:grpSp>
        <p:nvGrpSpPr>
          <p:cNvPr id="431" name="Shape 431"/>
          <p:cNvGrpSpPr/>
          <p:nvPr/>
        </p:nvGrpSpPr>
        <p:grpSpPr>
          <a:xfrm>
            <a:off x="2558475" y="555888"/>
            <a:ext cx="3921125" cy="632400"/>
            <a:chOff x="2577675" y="1360450"/>
            <a:chExt cx="3921125" cy="632400"/>
          </a:xfrm>
        </p:grpSpPr>
        <p:sp>
          <p:nvSpPr>
            <p:cNvPr id="432" name="Shape 432"/>
            <p:cNvSpPr/>
            <p:nvPr/>
          </p:nvSpPr>
          <p:spPr>
            <a:xfrm>
              <a:off x="2577675" y="1473850"/>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433" name="Shape 433"/>
            <p:cNvSpPr txBox="1"/>
            <p:nvPr/>
          </p:nvSpPr>
          <p:spPr>
            <a:xfrm>
              <a:off x="3744500" y="1360450"/>
              <a:ext cx="27543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Problem</a:t>
              </a:r>
              <a:endParaRPr b="1" sz="3000">
                <a:latin typeface="Century Gothic"/>
                <a:ea typeface="Century Gothic"/>
                <a:cs typeface="Century Gothic"/>
                <a:sym typeface="Century Gothic"/>
              </a:endParaRPr>
            </a:p>
          </p:txBody>
        </p:sp>
      </p:grpSp>
      <p:sp>
        <p:nvSpPr>
          <p:cNvPr id="434" name="Shape 434"/>
          <p:cNvSpPr txBox="1"/>
          <p:nvPr/>
        </p:nvSpPr>
        <p:spPr>
          <a:xfrm>
            <a:off x="3791750" y="2175738"/>
            <a:ext cx="22356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Impact</a:t>
            </a:r>
            <a:endParaRPr b="1" sz="3000">
              <a:solidFill>
                <a:schemeClr val="dk1"/>
              </a:solidFill>
              <a:latin typeface="Century Gothic"/>
              <a:ea typeface="Century Gothic"/>
              <a:cs typeface="Century Gothic"/>
              <a:sym typeface="Century Gothic"/>
            </a:endParaRPr>
          </a:p>
        </p:txBody>
      </p:sp>
      <p:sp>
        <p:nvSpPr>
          <p:cNvPr id="435" name="Shape 435"/>
          <p:cNvSpPr txBox="1"/>
          <p:nvPr/>
        </p:nvSpPr>
        <p:spPr>
          <a:xfrm>
            <a:off x="3791750" y="2985663"/>
            <a:ext cx="22356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Progress</a:t>
            </a:r>
            <a:endParaRPr sz="3000">
              <a:solidFill>
                <a:schemeClr val="dk1"/>
              </a:solidFill>
            </a:endParaRPr>
          </a:p>
        </p:txBody>
      </p:sp>
      <p:grpSp>
        <p:nvGrpSpPr>
          <p:cNvPr id="436" name="Shape 436"/>
          <p:cNvGrpSpPr/>
          <p:nvPr/>
        </p:nvGrpSpPr>
        <p:grpSpPr>
          <a:xfrm>
            <a:off x="2558475" y="3835863"/>
            <a:ext cx="3468875" cy="632400"/>
            <a:chOff x="2577675" y="2787050"/>
            <a:chExt cx="3468875" cy="632400"/>
          </a:xfrm>
        </p:grpSpPr>
        <p:sp>
          <p:nvSpPr>
            <p:cNvPr id="437" name="Shape 437"/>
            <p:cNvSpPr/>
            <p:nvPr/>
          </p:nvSpPr>
          <p:spPr>
            <a:xfrm>
              <a:off x="2577675" y="2900450"/>
              <a:ext cx="381900" cy="405600"/>
            </a:xfrm>
            <a:prstGeom prst="ellipse">
              <a:avLst/>
            </a:prstGeom>
            <a:solidFill>
              <a:schemeClr val="accent1"/>
            </a:solidFill>
            <a:ln cap="flat" cmpd="sng" w="9525">
              <a:solidFill>
                <a:schemeClr val="accent1"/>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8" name="Shape 438"/>
            <p:cNvSpPr txBox="1"/>
            <p:nvPr/>
          </p:nvSpPr>
          <p:spPr>
            <a:xfrm>
              <a:off x="3810950" y="2787050"/>
              <a:ext cx="22356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1"/>
                  </a:solidFill>
                  <a:latin typeface="Century Gothic"/>
                  <a:ea typeface="Century Gothic"/>
                  <a:cs typeface="Century Gothic"/>
                  <a:sym typeface="Century Gothic"/>
                </a:rPr>
                <a:t>Next Steps</a:t>
              </a:r>
              <a:endParaRPr sz="3000">
                <a:solidFill>
                  <a:schemeClr val="accent1"/>
                </a:solidFill>
              </a:endParaRPr>
            </a:p>
          </p:txBody>
        </p:sp>
      </p:grpSp>
      <p:sp>
        <p:nvSpPr>
          <p:cNvPr id="439" name="Shape 439"/>
          <p:cNvSpPr/>
          <p:nvPr/>
        </p:nvSpPr>
        <p:spPr>
          <a:xfrm>
            <a:off x="2558475" y="1479213"/>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440" name="Shape 440"/>
          <p:cNvSpPr/>
          <p:nvPr/>
        </p:nvSpPr>
        <p:spPr>
          <a:xfrm>
            <a:off x="2558475" y="2309263"/>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441" name="Shape 441"/>
          <p:cNvSpPr/>
          <p:nvPr/>
        </p:nvSpPr>
        <p:spPr>
          <a:xfrm>
            <a:off x="2558475" y="3139313"/>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Shape 446"/>
          <p:cNvSpPr txBox="1"/>
          <p:nvPr/>
        </p:nvSpPr>
        <p:spPr>
          <a:xfrm>
            <a:off x="0" y="125950"/>
            <a:ext cx="3287700" cy="632400"/>
          </a:xfrm>
          <a:prstGeom prst="rect">
            <a:avLst/>
          </a:prstGeom>
          <a:solidFill>
            <a:schemeClr val="accent1"/>
          </a:solidFill>
          <a:ln>
            <a:noFill/>
          </a:ln>
          <a:effectLst>
            <a:outerShdw blurRad="142875" rotWithShape="0" algn="bl" dir="2760000" dist="85725">
              <a:srgbClr val="666666">
                <a:alpha val="6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Next Steps</a:t>
            </a:r>
            <a:endParaRPr b="1" sz="3600">
              <a:solidFill>
                <a:schemeClr val="dk1"/>
              </a:solidFill>
              <a:latin typeface="Century Gothic"/>
              <a:ea typeface="Century Gothic"/>
              <a:cs typeface="Century Gothic"/>
              <a:sym typeface="Century Gothic"/>
            </a:endParaRPr>
          </a:p>
        </p:txBody>
      </p:sp>
      <p:grpSp>
        <p:nvGrpSpPr>
          <p:cNvPr id="447" name="Shape 447"/>
          <p:cNvGrpSpPr/>
          <p:nvPr/>
        </p:nvGrpSpPr>
        <p:grpSpPr>
          <a:xfrm>
            <a:off x="675498" y="1315900"/>
            <a:ext cx="7900307" cy="3000000"/>
            <a:chOff x="1011625" y="1324075"/>
            <a:chExt cx="8303876" cy="3000000"/>
          </a:xfrm>
        </p:grpSpPr>
        <p:sp>
          <p:nvSpPr>
            <p:cNvPr id="448" name="Shape 448"/>
            <p:cNvSpPr txBox="1"/>
            <p:nvPr/>
          </p:nvSpPr>
          <p:spPr>
            <a:xfrm>
              <a:off x="1646901" y="1324075"/>
              <a:ext cx="7668600" cy="3000000"/>
            </a:xfrm>
            <a:prstGeom prst="rect">
              <a:avLst/>
            </a:prstGeom>
            <a:noFill/>
            <a:ln>
              <a:noFill/>
            </a:ln>
          </p:spPr>
          <p:txBody>
            <a:bodyPr anchorCtr="0" anchor="ctr" bIns="91425" lIns="91425" spcFirstLastPara="1" rIns="91425" wrap="square" tIns="91425">
              <a:noAutofit/>
            </a:bodyPr>
            <a:lstStyle/>
            <a:p>
              <a:pPr indent="0" lvl="0" marL="0" marR="0" rtl="0">
                <a:lnSpc>
                  <a:spcPct val="100000"/>
                </a:lnSpc>
                <a:spcBef>
                  <a:spcPts val="0"/>
                </a:spcBef>
                <a:spcAft>
                  <a:spcPts val="0"/>
                </a:spcAft>
                <a:buClr>
                  <a:srgbClr val="000000"/>
                </a:buClr>
                <a:buSzPts val="1100"/>
                <a:buFont typeface="Arial"/>
                <a:buNone/>
              </a:pPr>
              <a:r>
                <a:rPr b="1" lang="en" sz="3000">
                  <a:latin typeface="Century Gothic"/>
                  <a:ea typeface="Century Gothic"/>
                  <a:cs typeface="Century Gothic"/>
                  <a:sym typeface="Century Gothic"/>
                </a:rPr>
                <a:t> More data!</a:t>
              </a:r>
              <a:endParaRPr b="1" sz="3000">
                <a:latin typeface="Century Gothic"/>
                <a:ea typeface="Century Gothic"/>
                <a:cs typeface="Century Gothic"/>
                <a:sym typeface="Century Gothic"/>
              </a:endParaRPr>
            </a:p>
            <a:p>
              <a:pPr indent="0" lvl="0" marL="0" marR="0" rtl="0">
                <a:lnSpc>
                  <a:spcPct val="100000"/>
                </a:lnSpc>
                <a:spcBef>
                  <a:spcPts val="0"/>
                </a:spcBef>
                <a:spcAft>
                  <a:spcPts val="0"/>
                </a:spcAft>
                <a:buNone/>
              </a:pPr>
              <a:r>
                <a:t/>
              </a:r>
              <a:endParaRPr b="1" sz="3000">
                <a:latin typeface="Century Gothic"/>
                <a:ea typeface="Century Gothic"/>
                <a:cs typeface="Century Gothic"/>
                <a:sym typeface="Century Gothic"/>
              </a:endParaRPr>
            </a:p>
            <a:p>
              <a:pPr indent="0" lvl="0" marL="0" marR="0" rtl="0">
                <a:lnSpc>
                  <a:spcPct val="100000"/>
                </a:lnSpc>
                <a:spcBef>
                  <a:spcPts val="0"/>
                </a:spcBef>
                <a:spcAft>
                  <a:spcPts val="0"/>
                </a:spcAft>
                <a:buClr>
                  <a:srgbClr val="000000"/>
                </a:buClr>
                <a:buSzPts val="1100"/>
                <a:buFont typeface="Arial"/>
                <a:buNone/>
              </a:pPr>
              <a:r>
                <a:rPr b="1" lang="en" sz="3000">
                  <a:latin typeface="Century Gothic"/>
                  <a:ea typeface="Century Gothic"/>
                  <a:cs typeface="Century Gothic"/>
                  <a:sym typeface="Century Gothic"/>
                </a:rPr>
                <a:t> </a:t>
              </a:r>
              <a:r>
                <a:rPr b="1" lang="en" sz="3000">
                  <a:solidFill>
                    <a:schemeClr val="dk1"/>
                  </a:solidFill>
                  <a:latin typeface="Century Gothic"/>
                  <a:ea typeface="Century Gothic"/>
                  <a:cs typeface="Century Gothic"/>
                  <a:sym typeface="Century Gothic"/>
                </a:rPr>
                <a:t>Improve upon current models!</a:t>
              </a:r>
              <a:endParaRPr b="1" sz="3000">
                <a:solidFill>
                  <a:schemeClr val="dk1"/>
                </a:solidFill>
                <a:latin typeface="Century Gothic"/>
                <a:ea typeface="Century Gothic"/>
                <a:cs typeface="Century Gothic"/>
                <a:sym typeface="Century Gothic"/>
              </a:endParaRPr>
            </a:p>
            <a:p>
              <a:pPr indent="0" lvl="0" marL="0" marR="0" rtl="0">
                <a:lnSpc>
                  <a:spcPct val="100000"/>
                </a:lnSpc>
                <a:spcBef>
                  <a:spcPts val="0"/>
                </a:spcBef>
                <a:spcAft>
                  <a:spcPts val="0"/>
                </a:spcAft>
                <a:buClr>
                  <a:srgbClr val="000000"/>
                </a:buClr>
                <a:buSzPts val="1100"/>
                <a:buFont typeface="Arial"/>
                <a:buNone/>
              </a:pPr>
              <a:r>
                <a:t/>
              </a:r>
              <a:endParaRPr b="1" sz="3000">
                <a:solidFill>
                  <a:schemeClr val="dk1"/>
                </a:solidFill>
                <a:latin typeface="Century Gothic"/>
                <a:ea typeface="Century Gothic"/>
                <a:cs typeface="Century Gothic"/>
                <a:sym typeface="Century Gothic"/>
              </a:endParaRPr>
            </a:p>
            <a:p>
              <a:pPr indent="0" lvl="0" marL="0" rtl="0">
                <a:spcBef>
                  <a:spcPts val="0"/>
                </a:spcBef>
                <a:spcAft>
                  <a:spcPts val="0"/>
                </a:spcAft>
                <a:buClr>
                  <a:schemeClr val="dk1"/>
                </a:buClr>
                <a:buSzPts val="1100"/>
                <a:buFont typeface="Arial"/>
                <a:buNone/>
              </a:pPr>
              <a:r>
                <a:rPr b="1" lang="en" sz="3000">
                  <a:solidFill>
                    <a:schemeClr val="dk1"/>
                  </a:solidFill>
                  <a:latin typeface="Century Gothic"/>
                  <a:ea typeface="Century Gothic"/>
                  <a:cs typeface="Century Gothic"/>
                  <a:sym typeface="Century Gothic"/>
                </a:rPr>
                <a:t> Explore other forecasting techniques!</a:t>
              </a:r>
              <a:r>
                <a:rPr b="1" lang="en" sz="3000">
                  <a:latin typeface="Century Gothic"/>
                  <a:ea typeface="Century Gothic"/>
                  <a:cs typeface="Century Gothic"/>
                  <a:sym typeface="Century Gothic"/>
                </a:rPr>
                <a:t> </a:t>
              </a:r>
              <a:endParaRPr b="1" sz="3000">
                <a:latin typeface="Century Gothic"/>
                <a:ea typeface="Century Gothic"/>
                <a:cs typeface="Century Gothic"/>
                <a:sym typeface="Century Gothic"/>
              </a:endParaRPr>
            </a:p>
          </p:txBody>
        </p:sp>
        <p:sp>
          <p:nvSpPr>
            <p:cNvPr id="449" name="Shape 449"/>
            <p:cNvSpPr/>
            <p:nvPr/>
          </p:nvSpPr>
          <p:spPr>
            <a:xfrm>
              <a:off x="1011625" y="1704525"/>
              <a:ext cx="3819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450" name="Shape 450"/>
            <p:cNvSpPr/>
            <p:nvPr/>
          </p:nvSpPr>
          <p:spPr>
            <a:xfrm>
              <a:off x="1011625" y="2621263"/>
              <a:ext cx="3819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451" name="Shape 451"/>
            <p:cNvSpPr/>
            <p:nvPr/>
          </p:nvSpPr>
          <p:spPr>
            <a:xfrm>
              <a:off x="1011625" y="3538025"/>
              <a:ext cx="3819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nvSpPr>
        <p:spPr>
          <a:xfrm>
            <a:off x="2864125" y="2106975"/>
            <a:ext cx="3287700" cy="632400"/>
          </a:xfrm>
          <a:prstGeom prst="rect">
            <a:avLst/>
          </a:prstGeom>
          <a:solidFill>
            <a:schemeClr val="accent1"/>
          </a:solidFill>
          <a:ln>
            <a:noFill/>
          </a:ln>
          <a:effectLst>
            <a:outerShdw blurRad="142875" rotWithShape="0" algn="bl" dir="2760000" dist="85725">
              <a:srgbClr val="666666">
                <a:alpha val="6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Century Gothic"/>
                <a:ea typeface="Century Gothic"/>
                <a:cs typeface="Century Gothic"/>
                <a:sym typeface="Century Gothic"/>
              </a:rPr>
              <a:t>Q&amp;A</a:t>
            </a:r>
            <a:endParaRPr b="1" sz="3600">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6"/>
                                        </p:tgtEl>
                                        <p:attrNameLst>
                                          <p:attrName>style.visibility</p:attrName>
                                        </p:attrNameLst>
                                      </p:cBhvr>
                                      <p:to>
                                        <p:strVal val="visible"/>
                                      </p:to>
                                    </p:set>
                                    <p:anim calcmode="lin" valueType="num">
                                      <p:cBhvr additive="base">
                                        <p:cTn dur="1000"/>
                                        <p:tgtEl>
                                          <p:spTgt spid="45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nvSpPr>
        <p:spPr>
          <a:xfrm>
            <a:off x="0" y="149825"/>
            <a:ext cx="2947800" cy="632400"/>
          </a:xfrm>
          <a:prstGeom prst="rect">
            <a:avLst/>
          </a:prstGeom>
          <a:solidFill>
            <a:schemeClr val="accent4"/>
          </a:solidFill>
          <a:ln>
            <a:noFill/>
          </a:ln>
          <a:effectLst>
            <a:outerShdw blurRad="142875" rotWithShape="0" algn="bl" dir="2760000" dist="85725">
              <a:srgbClr val="666666">
                <a:alpha val="6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Century Gothic"/>
                <a:ea typeface="Century Gothic"/>
                <a:cs typeface="Century Gothic"/>
                <a:sym typeface="Century Gothic"/>
              </a:rPr>
              <a:t>Solution</a:t>
            </a:r>
            <a:endParaRPr sz="3600"/>
          </a:p>
        </p:txBody>
      </p:sp>
      <p:sp>
        <p:nvSpPr>
          <p:cNvPr id="109" name="Shape 109"/>
          <p:cNvSpPr txBox="1"/>
          <p:nvPr/>
        </p:nvSpPr>
        <p:spPr>
          <a:xfrm>
            <a:off x="900150" y="2143350"/>
            <a:ext cx="7343700" cy="85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latin typeface="Century Gothic"/>
                <a:ea typeface="Century Gothic"/>
                <a:cs typeface="Century Gothic"/>
                <a:sym typeface="Century Gothic"/>
              </a:rPr>
              <a:t>Data Extraction: APIs of </a:t>
            </a:r>
            <a:endParaRPr b="1" sz="2400">
              <a:latin typeface="Century Gothic"/>
              <a:ea typeface="Century Gothic"/>
              <a:cs typeface="Century Gothic"/>
              <a:sym typeface="Century Gothic"/>
            </a:endParaRPr>
          </a:p>
          <a:p>
            <a:pPr indent="0" lvl="0" marL="0">
              <a:spcBef>
                <a:spcPts val="0"/>
              </a:spcBef>
              <a:spcAft>
                <a:spcPts val="0"/>
              </a:spcAft>
              <a:buNone/>
            </a:pPr>
            <a:r>
              <a:t/>
            </a:r>
            <a:endParaRPr b="1" sz="2400">
              <a:latin typeface="Century Gothic"/>
              <a:ea typeface="Century Gothic"/>
              <a:cs typeface="Century Gothic"/>
              <a:sym typeface="Century Gothic"/>
            </a:endParaRPr>
          </a:p>
          <a:p>
            <a:pPr indent="0" lvl="0" marL="0">
              <a:spcBef>
                <a:spcPts val="0"/>
              </a:spcBef>
              <a:spcAft>
                <a:spcPts val="0"/>
              </a:spcAft>
              <a:buNone/>
            </a:pPr>
            <a:r>
              <a:t/>
            </a:r>
            <a:endParaRPr b="1" sz="2400">
              <a:latin typeface="Century Gothic"/>
              <a:ea typeface="Century Gothic"/>
              <a:cs typeface="Century Gothic"/>
              <a:sym typeface="Century Gothic"/>
            </a:endParaRPr>
          </a:p>
          <a:p>
            <a:pPr indent="0" lvl="0" marL="0">
              <a:spcBef>
                <a:spcPts val="0"/>
              </a:spcBef>
              <a:spcAft>
                <a:spcPts val="0"/>
              </a:spcAft>
              <a:buNone/>
            </a:pPr>
            <a:r>
              <a:rPr b="1" lang="en" sz="2400">
                <a:solidFill>
                  <a:schemeClr val="accent4"/>
                </a:solidFill>
                <a:latin typeface="Century Gothic"/>
                <a:ea typeface="Century Gothic"/>
                <a:cs typeface="Century Gothic"/>
                <a:sym typeface="Century Gothic"/>
              </a:rPr>
              <a:t>Real-time </a:t>
            </a:r>
            <a:r>
              <a:rPr b="1" lang="en" sz="2400">
                <a:latin typeface="Century Gothic"/>
                <a:ea typeface="Century Gothic"/>
                <a:cs typeface="Century Gothic"/>
                <a:sym typeface="Century Gothic"/>
              </a:rPr>
              <a:t>and </a:t>
            </a:r>
            <a:r>
              <a:rPr b="1" lang="en" sz="2400">
                <a:solidFill>
                  <a:schemeClr val="accent1"/>
                </a:solidFill>
                <a:latin typeface="Century Gothic"/>
                <a:ea typeface="Century Gothic"/>
                <a:cs typeface="Century Gothic"/>
                <a:sym typeface="Century Gothic"/>
              </a:rPr>
              <a:t>forecasted </a:t>
            </a:r>
            <a:r>
              <a:rPr b="1" lang="en" sz="2400">
                <a:latin typeface="Century Gothic"/>
                <a:ea typeface="Century Gothic"/>
                <a:cs typeface="Century Gothic"/>
                <a:sym typeface="Century Gothic"/>
              </a:rPr>
              <a:t>prices of </a:t>
            </a:r>
            <a:r>
              <a:rPr b="1" lang="en" sz="2400">
                <a:solidFill>
                  <a:schemeClr val="accent1"/>
                </a:solidFill>
                <a:latin typeface="Century Gothic"/>
                <a:ea typeface="Century Gothic"/>
                <a:cs typeface="Century Gothic"/>
                <a:sym typeface="Century Gothic"/>
              </a:rPr>
              <a:t>both </a:t>
            </a:r>
            <a:r>
              <a:rPr b="1" lang="en" sz="2400">
                <a:latin typeface="Century Gothic"/>
                <a:ea typeface="Century Gothic"/>
                <a:cs typeface="Century Gothic"/>
                <a:sym typeface="Century Gothic"/>
              </a:rPr>
              <a:t>ride-sharing services</a:t>
            </a:r>
            <a:endParaRPr b="1" sz="2400">
              <a:latin typeface="Century Gothic"/>
              <a:ea typeface="Century Gothic"/>
              <a:cs typeface="Century Gothic"/>
              <a:sym typeface="Century Gothic"/>
            </a:endParaRPr>
          </a:p>
        </p:txBody>
      </p:sp>
      <p:pic>
        <p:nvPicPr>
          <p:cNvPr id="110" name="Shape 110"/>
          <p:cNvPicPr preferRelativeResize="0"/>
          <p:nvPr/>
        </p:nvPicPr>
        <p:blipFill>
          <a:blip r:embed="rId3">
            <a:alphaModFix/>
          </a:blip>
          <a:stretch>
            <a:fillRect/>
          </a:stretch>
        </p:blipFill>
        <p:spPr>
          <a:xfrm>
            <a:off x="4584725" y="1998625"/>
            <a:ext cx="796200" cy="796200"/>
          </a:xfrm>
          <a:prstGeom prst="rect">
            <a:avLst/>
          </a:prstGeom>
          <a:noFill/>
          <a:ln>
            <a:noFill/>
          </a:ln>
        </p:spPr>
      </p:pic>
      <p:pic>
        <p:nvPicPr>
          <p:cNvPr id="111" name="Shape 111"/>
          <p:cNvPicPr preferRelativeResize="0"/>
          <p:nvPr/>
        </p:nvPicPr>
        <p:blipFill>
          <a:blip r:embed="rId4">
            <a:alphaModFix/>
          </a:blip>
          <a:stretch>
            <a:fillRect/>
          </a:stretch>
        </p:blipFill>
        <p:spPr>
          <a:xfrm>
            <a:off x="5647887" y="2080523"/>
            <a:ext cx="892764" cy="632400"/>
          </a:xfrm>
          <a:prstGeom prst="rect">
            <a:avLst/>
          </a:prstGeom>
          <a:noFill/>
          <a:ln>
            <a:noFill/>
          </a:ln>
        </p:spPr>
      </p:pic>
      <p:pic>
        <p:nvPicPr>
          <p:cNvPr id="112" name="Shape 112"/>
          <p:cNvPicPr preferRelativeResize="0"/>
          <p:nvPr/>
        </p:nvPicPr>
        <p:blipFill>
          <a:blip r:embed="rId5">
            <a:alphaModFix/>
          </a:blip>
          <a:stretch>
            <a:fillRect/>
          </a:stretch>
        </p:blipFill>
        <p:spPr>
          <a:xfrm>
            <a:off x="6807600" y="1998625"/>
            <a:ext cx="796200" cy="796200"/>
          </a:xfrm>
          <a:prstGeom prst="rect">
            <a:avLst/>
          </a:prstGeom>
          <a:noFill/>
          <a:ln>
            <a:noFill/>
          </a:ln>
        </p:spPr>
      </p:pic>
      <p:pic>
        <p:nvPicPr>
          <p:cNvPr id="113" name="Shape 113"/>
          <p:cNvPicPr preferRelativeResize="0"/>
          <p:nvPr/>
        </p:nvPicPr>
        <p:blipFill>
          <a:blip r:embed="rId6">
            <a:alphaModFix/>
          </a:blip>
          <a:stretch>
            <a:fillRect/>
          </a:stretch>
        </p:blipFill>
        <p:spPr>
          <a:xfrm>
            <a:off x="7870750" y="1950337"/>
            <a:ext cx="892775" cy="89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nvSpPr>
        <p:spPr>
          <a:xfrm>
            <a:off x="3749175" y="1349150"/>
            <a:ext cx="33921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Solution</a:t>
            </a:r>
            <a:endParaRPr sz="3000">
              <a:solidFill>
                <a:schemeClr val="dk1"/>
              </a:solidFill>
            </a:endParaRPr>
          </a:p>
        </p:txBody>
      </p:sp>
      <p:grpSp>
        <p:nvGrpSpPr>
          <p:cNvPr id="119" name="Shape 119"/>
          <p:cNvGrpSpPr/>
          <p:nvPr/>
        </p:nvGrpSpPr>
        <p:grpSpPr>
          <a:xfrm>
            <a:off x="2582350" y="539225"/>
            <a:ext cx="3921125" cy="632400"/>
            <a:chOff x="2577675" y="1360450"/>
            <a:chExt cx="3921125" cy="632400"/>
          </a:xfrm>
        </p:grpSpPr>
        <p:sp>
          <p:nvSpPr>
            <p:cNvPr id="120" name="Shape 120"/>
            <p:cNvSpPr/>
            <p:nvPr/>
          </p:nvSpPr>
          <p:spPr>
            <a:xfrm>
              <a:off x="2577675" y="1473850"/>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121" name="Shape 121"/>
            <p:cNvSpPr txBox="1"/>
            <p:nvPr/>
          </p:nvSpPr>
          <p:spPr>
            <a:xfrm>
              <a:off x="3744500" y="1360450"/>
              <a:ext cx="27543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Century Gothic"/>
                  <a:ea typeface="Century Gothic"/>
                  <a:cs typeface="Century Gothic"/>
                  <a:sym typeface="Century Gothic"/>
                </a:rPr>
                <a:t>Problem</a:t>
              </a:r>
              <a:endParaRPr b="1" sz="3000">
                <a:latin typeface="Century Gothic"/>
                <a:ea typeface="Century Gothic"/>
                <a:cs typeface="Century Gothic"/>
                <a:sym typeface="Century Gothic"/>
              </a:endParaRPr>
            </a:p>
          </p:txBody>
        </p:sp>
      </p:grpSp>
      <p:sp>
        <p:nvSpPr>
          <p:cNvPr id="122" name="Shape 122"/>
          <p:cNvSpPr txBox="1"/>
          <p:nvPr/>
        </p:nvSpPr>
        <p:spPr>
          <a:xfrm>
            <a:off x="3815625" y="2159075"/>
            <a:ext cx="22356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1"/>
                </a:solidFill>
                <a:latin typeface="Century Gothic"/>
                <a:ea typeface="Century Gothic"/>
                <a:cs typeface="Century Gothic"/>
                <a:sym typeface="Century Gothic"/>
              </a:rPr>
              <a:t>Impact</a:t>
            </a:r>
            <a:endParaRPr b="1" sz="3000">
              <a:solidFill>
                <a:schemeClr val="accent1"/>
              </a:solidFill>
              <a:latin typeface="Century Gothic"/>
              <a:ea typeface="Century Gothic"/>
              <a:cs typeface="Century Gothic"/>
              <a:sym typeface="Century Gothic"/>
            </a:endParaRPr>
          </a:p>
        </p:txBody>
      </p:sp>
      <p:grpSp>
        <p:nvGrpSpPr>
          <p:cNvPr id="123" name="Shape 123"/>
          <p:cNvGrpSpPr/>
          <p:nvPr/>
        </p:nvGrpSpPr>
        <p:grpSpPr>
          <a:xfrm>
            <a:off x="2582350" y="2969000"/>
            <a:ext cx="3468875" cy="632400"/>
            <a:chOff x="2577675" y="2787050"/>
            <a:chExt cx="3468875" cy="632400"/>
          </a:xfrm>
        </p:grpSpPr>
        <p:sp>
          <p:nvSpPr>
            <p:cNvPr id="124" name="Shape 124"/>
            <p:cNvSpPr/>
            <p:nvPr/>
          </p:nvSpPr>
          <p:spPr>
            <a:xfrm>
              <a:off x="2577675" y="2900450"/>
              <a:ext cx="3819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Shape 125"/>
            <p:cNvSpPr txBox="1"/>
            <p:nvPr/>
          </p:nvSpPr>
          <p:spPr>
            <a:xfrm>
              <a:off x="3810950" y="2787050"/>
              <a:ext cx="22356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Progress</a:t>
              </a:r>
              <a:endParaRPr sz="3000"/>
            </a:p>
          </p:txBody>
        </p:sp>
      </p:grpSp>
      <p:grpSp>
        <p:nvGrpSpPr>
          <p:cNvPr id="126" name="Shape 126"/>
          <p:cNvGrpSpPr/>
          <p:nvPr/>
        </p:nvGrpSpPr>
        <p:grpSpPr>
          <a:xfrm>
            <a:off x="2582350" y="3819200"/>
            <a:ext cx="3468875" cy="632400"/>
            <a:chOff x="2577675" y="2787050"/>
            <a:chExt cx="3468875" cy="632400"/>
          </a:xfrm>
        </p:grpSpPr>
        <p:sp>
          <p:nvSpPr>
            <p:cNvPr id="127" name="Shape 127"/>
            <p:cNvSpPr/>
            <p:nvPr/>
          </p:nvSpPr>
          <p:spPr>
            <a:xfrm>
              <a:off x="2577675" y="2900450"/>
              <a:ext cx="3819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Shape 128"/>
            <p:cNvSpPr txBox="1"/>
            <p:nvPr/>
          </p:nvSpPr>
          <p:spPr>
            <a:xfrm>
              <a:off x="3810950" y="2787050"/>
              <a:ext cx="22356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Next Steps</a:t>
              </a:r>
              <a:endParaRPr sz="3000"/>
            </a:p>
          </p:txBody>
        </p:sp>
      </p:grpSp>
      <p:sp>
        <p:nvSpPr>
          <p:cNvPr id="129" name="Shape 129"/>
          <p:cNvSpPr/>
          <p:nvPr/>
        </p:nvSpPr>
        <p:spPr>
          <a:xfrm>
            <a:off x="2582350" y="2272463"/>
            <a:ext cx="381900" cy="405600"/>
          </a:xfrm>
          <a:prstGeom prst="ellipse">
            <a:avLst/>
          </a:prstGeom>
          <a:solidFill>
            <a:schemeClr val="accent1"/>
          </a:solidFill>
          <a:ln cap="flat" cmpd="sng" w="9525">
            <a:solidFill>
              <a:schemeClr val="accent1"/>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Shape 130"/>
          <p:cNvSpPr/>
          <p:nvPr/>
        </p:nvSpPr>
        <p:spPr>
          <a:xfrm>
            <a:off x="2582350" y="1462550"/>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nvSpPr>
        <p:spPr>
          <a:xfrm>
            <a:off x="0" y="149825"/>
            <a:ext cx="2947800" cy="632400"/>
          </a:xfrm>
          <a:prstGeom prst="rect">
            <a:avLst/>
          </a:prstGeom>
          <a:solidFill>
            <a:schemeClr val="accent4"/>
          </a:solidFill>
          <a:ln>
            <a:noFill/>
          </a:ln>
          <a:effectLst>
            <a:outerShdw blurRad="142875" rotWithShape="0" algn="bl" dir="2760000" dist="85725">
              <a:srgbClr val="666666">
                <a:alpha val="6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Century Gothic"/>
                <a:ea typeface="Century Gothic"/>
                <a:cs typeface="Century Gothic"/>
                <a:sym typeface="Century Gothic"/>
              </a:rPr>
              <a:t>Impact</a:t>
            </a:r>
            <a:endParaRPr sz="3600"/>
          </a:p>
        </p:txBody>
      </p:sp>
      <p:sp>
        <p:nvSpPr>
          <p:cNvPr id="136" name="Shape 136"/>
          <p:cNvSpPr txBox="1"/>
          <p:nvPr/>
        </p:nvSpPr>
        <p:spPr>
          <a:xfrm>
            <a:off x="900150" y="1916625"/>
            <a:ext cx="7343700" cy="85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rgbClr val="000000"/>
              </a:buClr>
              <a:buSzPts val="1100"/>
              <a:buFont typeface="Arial"/>
              <a:buNone/>
            </a:pPr>
            <a:r>
              <a:t/>
            </a:r>
            <a:endParaRPr/>
          </a:p>
        </p:txBody>
      </p:sp>
      <p:sp>
        <p:nvSpPr>
          <p:cNvPr id="137" name="Shape 137"/>
          <p:cNvSpPr txBox="1"/>
          <p:nvPr/>
        </p:nvSpPr>
        <p:spPr>
          <a:xfrm>
            <a:off x="900150" y="1916625"/>
            <a:ext cx="7343700" cy="85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solidFill>
                  <a:schemeClr val="accent1"/>
                </a:solidFill>
                <a:latin typeface="Century Gothic"/>
                <a:ea typeface="Century Gothic"/>
                <a:cs typeface="Century Gothic"/>
                <a:sym typeface="Century Gothic"/>
              </a:rPr>
              <a:t>Easier </a:t>
            </a:r>
            <a:r>
              <a:rPr b="1" lang="en" sz="2400">
                <a:latin typeface="Century Gothic"/>
                <a:ea typeface="Century Gothic"/>
                <a:cs typeface="Century Gothic"/>
                <a:sym typeface="Century Gothic"/>
              </a:rPr>
              <a:t>price comparison</a:t>
            </a:r>
            <a:endParaRPr b="1" sz="2400">
              <a:latin typeface="Century Gothic"/>
              <a:ea typeface="Century Gothic"/>
              <a:cs typeface="Century Gothic"/>
              <a:sym typeface="Century Gothic"/>
            </a:endParaRPr>
          </a:p>
          <a:p>
            <a:pPr indent="0" lvl="0" marL="0">
              <a:spcBef>
                <a:spcPts val="0"/>
              </a:spcBef>
              <a:spcAft>
                <a:spcPts val="0"/>
              </a:spcAft>
              <a:buNone/>
            </a:pPr>
            <a:r>
              <a:t/>
            </a:r>
            <a:endParaRPr b="1" sz="2400">
              <a:latin typeface="Century Gothic"/>
              <a:ea typeface="Century Gothic"/>
              <a:cs typeface="Century Gothic"/>
              <a:sym typeface="Century Gothic"/>
            </a:endParaRPr>
          </a:p>
          <a:p>
            <a:pPr indent="0" lvl="0" marL="0">
              <a:spcBef>
                <a:spcPts val="0"/>
              </a:spcBef>
              <a:spcAft>
                <a:spcPts val="0"/>
              </a:spcAft>
              <a:buNone/>
            </a:pPr>
            <a:r>
              <a:rPr b="1" lang="en" sz="2400">
                <a:solidFill>
                  <a:schemeClr val="accent1"/>
                </a:solidFill>
                <a:latin typeface="Century Gothic"/>
                <a:ea typeface="Century Gothic"/>
                <a:cs typeface="Century Gothic"/>
                <a:sym typeface="Century Gothic"/>
              </a:rPr>
              <a:t>Win-win </a:t>
            </a:r>
            <a:r>
              <a:rPr b="1" lang="en" sz="2400">
                <a:latin typeface="Century Gothic"/>
                <a:ea typeface="Century Gothic"/>
                <a:cs typeface="Century Gothic"/>
                <a:sym typeface="Century Gothic"/>
              </a:rPr>
              <a:t>situation</a:t>
            </a:r>
            <a:endParaRPr b="1" sz="2400">
              <a:latin typeface="Century Gothic"/>
              <a:ea typeface="Century Gothic"/>
              <a:cs typeface="Century Gothic"/>
              <a:sym typeface="Century Gothic"/>
            </a:endParaRPr>
          </a:p>
          <a:p>
            <a:pPr indent="0" lvl="0" marL="0">
              <a:spcBef>
                <a:spcPts val="0"/>
              </a:spcBef>
              <a:spcAft>
                <a:spcPts val="0"/>
              </a:spcAft>
              <a:buNone/>
            </a:pPr>
            <a:r>
              <a:t/>
            </a:r>
            <a:endParaRPr b="1" sz="2400">
              <a:latin typeface="Century Gothic"/>
              <a:ea typeface="Century Gothic"/>
              <a:cs typeface="Century Gothic"/>
              <a:sym typeface="Century Gothic"/>
            </a:endParaRPr>
          </a:p>
          <a:p>
            <a:pPr indent="0" lvl="0" marL="0" rtl="0">
              <a:spcBef>
                <a:spcPts val="0"/>
              </a:spcBef>
              <a:spcAft>
                <a:spcPts val="0"/>
              </a:spcAft>
              <a:buNone/>
            </a:pPr>
            <a:r>
              <a:rPr b="1" lang="en" sz="2400">
                <a:solidFill>
                  <a:schemeClr val="accent1"/>
                </a:solidFill>
                <a:latin typeface="Century Gothic"/>
                <a:ea typeface="Century Gothic"/>
                <a:cs typeface="Century Gothic"/>
                <a:sym typeface="Century Gothic"/>
              </a:rPr>
              <a:t>Scope </a:t>
            </a:r>
            <a:r>
              <a:rPr b="1" lang="en" sz="2400">
                <a:latin typeface="Century Gothic"/>
                <a:ea typeface="Century Gothic"/>
                <a:cs typeface="Century Gothic"/>
                <a:sym typeface="Century Gothic"/>
              </a:rPr>
              <a:t>expansion</a:t>
            </a:r>
            <a:endParaRPr b="1" sz="2400">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nvSpPr>
        <p:spPr>
          <a:xfrm>
            <a:off x="3761075" y="1289475"/>
            <a:ext cx="33921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Solution</a:t>
            </a:r>
            <a:endParaRPr sz="3000">
              <a:solidFill>
                <a:schemeClr val="dk1"/>
              </a:solidFill>
            </a:endParaRPr>
          </a:p>
        </p:txBody>
      </p:sp>
      <p:grpSp>
        <p:nvGrpSpPr>
          <p:cNvPr id="143" name="Shape 143"/>
          <p:cNvGrpSpPr/>
          <p:nvPr/>
        </p:nvGrpSpPr>
        <p:grpSpPr>
          <a:xfrm>
            <a:off x="2594250" y="479550"/>
            <a:ext cx="3921125" cy="632400"/>
            <a:chOff x="2577675" y="1360450"/>
            <a:chExt cx="3921125" cy="632400"/>
          </a:xfrm>
        </p:grpSpPr>
        <p:sp>
          <p:nvSpPr>
            <p:cNvPr id="144" name="Shape 144"/>
            <p:cNvSpPr/>
            <p:nvPr/>
          </p:nvSpPr>
          <p:spPr>
            <a:xfrm>
              <a:off x="2577675" y="1473850"/>
              <a:ext cx="381900" cy="4056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145" name="Shape 145"/>
            <p:cNvSpPr txBox="1"/>
            <p:nvPr/>
          </p:nvSpPr>
          <p:spPr>
            <a:xfrm>
              <a:off x="3744500" y="1360450"/>
              <a:ext cx="27543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Century Gothic"/>
                  <a:ea typeface="Century Gothic"/>
                  <a:cs typeface="Century Gothic"/>
                  <a:sym typeface="Century Gothic"/>
                </a:rPr>
                <a:t>Problem</a:t>
              </a:r>
              <a:endParaRPr b="1" sz="3000">
                <a:latin typeface="Century Gothic"/>
                <a:ea typeface="Century Gothic"/>
                <a:cs typeface="Century Gothic"/>
                <a:sym typeface="Century Gothic"/>
              </a:endParaRPr>
            </a:p>
          </p:txBody>
        </p:sp>
      </p:grpSp>
      <p:sp>
        <p:nvSpPr>
          <p:cNvPr id="146" name="Shape 146"/>
          <p:cNvSpPr txBox="1"/>
          <p:nvPr/>
        </p:nvSpPr>
        <p:spPr>
          <a:xfrm>
            <a:off x="3827525" y="2099400"/>
            <a:ext cx="22356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Impact</a:t>
            </a:r>
            <a:endParaRPr b="1" sz="3000">
              <a:solidFill>
                <a:schemeClr val="dk1"/>
              </a:solidFill>
              <a:latin typeface="Century Gothic"/>
              <a:ea typeface="Century Gothic"/>
              <a:cs typeface="Century Gothic"/>
              <a:sym typeface="Century Gothic"/>
            </a:endParaRPr>
          </a:p>
        </p:txBody>
      </p:sp>
      <p:sp>
        <p:nvSpPr>
          <p:cNvPr id="147" name="Shape 147"/>
          <p:cNvSpPr txBox="1"/>
          <p:nvPr/>
        </p:nvSpPr>
        <p:spPr>
          <a:xfrm>
            <a:off x="3827525" y="2909325"/>
            <a:ext cx="22356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1"/>
                </a:solidFill>
                <a:latin typeface="Century Gothic"/>
                <a:ea typeface="Century Gothic"/>
                <a:cs typeface="Century Gothic"/>
                <a:sym typeface="Century Gothic"/>
              </a:rPr>
              <a:t>Progress</a:t>
            </a:r>
            <a:endParaRPr sz="3000">
              <a:solidFill>
                <a:schemeClr val="accent1"/>
              </a:solidFill>
            </a:endParaRPr>
          </a:p>
        </p:txBody>
      </p:sp>
      <p:grpSp>
        <p:nvGrpSpPr>
          <p:cNvPr id="148" name="Shape 148"/>
          <p:cNvGrpSpPr/>
          <p:nvPr/>
        </p:nvGrpSpPr>
        <p:grpSpPr>
          <a:xfrm>
            <a:off x="2594250" y="3759525"/>
            <a:ext cx="3468875" cy="632400"/>
            <a:chOff x="2577675" y="2787050"/>
            <a:chExt cx="3468875" cy="632400"/>
          </a:xfrm>
        </p:grpSpPr>
        <p:sp>
          <p:nvSpPr>
            <p:cNvPr id="149" name="Shape 149"/>
            <p:cNvSpPr/>
            <p:nvPr/>
          </p:nvSpPr>
          <p:spPr>
            <a:xfrm>
              <a:off x="2577675" y="2900450"/>
              <a:ext cx="381900" cy="405600"/>
            </a:xfrm>
            <a:prstGeom prst="ellipse">
              <a:avLst/>
            </a:prstGeom>
            <a:solidFill>
              <a:srgbClr val="666666"/>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Shape 150"/>
            <p:cNvSpPr txBox="1"/>
            <p:nvPr/>
          </p:nvSpPr>
          <p:spPr>
            <a:xfrm>
              <a:off x="3810950" y="2787050"/>
              <a:ext cx="22356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Century Gothic"/>
                  <a:ea typeface="Century Gothic"/>
                  <a:cs typeface="Century Gothic"/>
                  <a:sym typeface="Century Gothic"/>
                </a:rPr>
                <a:t>Next Steps</a:t>
              </a:r>
              <a:endParaRPr sz="3000"/>
            </a:p>
          </p:txBody>
        </p:sp>
      </p:grpSp>
      <p:sp>
        <p:nvSpPr>
          <p:cNvPr id="151" name="Shape 151"/>
          <p:cNvSpPr/>
          <p:nvPr/>
        </p:nvSpPr>
        <p:spPr>
          <a:xfrm>
            <a:off x="2594250" y="1402875"/>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152" name="Shape 152"/>
          <p:cNvSpPr/>
          <p:nvPr/>
        </p:nvSpPr>
        <p:spPr>
          <a:xfrm>
            <a:off x="2594250" y="2232925"/>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153" name="Shape 153"/>
          <p:cNvSpPr/>
          <p:nvPr/>
        </p:nvSpPr>
        <p:spPr>
          <a:xfrm>
            <a:off x="2594250" y="2996213"/>
            <a:ext cx="381900" cy="405600"/>
          </a:xfrm>
          <a:prstGeom prst="ellipse">
            <a:avLst/>
          </a:prstGeom>
          <a:solidFill>
            <a:schemeClr val="accent1"/>
          </a:solidFill>
          <a:ln cap="flat" cmpd="sng" w="9525">
            <a:solidFill>
              <a:schemeClr val="accent1"/>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Shape 154"/>
          <p:cNvSpPr/>
          <p:nvPr/>
        </p:nvSpPr>
        <p:spPr>
          <a:xfrm>
            <a:off x="2594250" y="592950"/>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nvSpPr>
        <p:spPr>
          <a:xfrm>
            <a:off x="0" y="149825"/>
            <a:ext cx="2947800" cy="632400"/>
          </a:xfrm>
          <a:prstGeom prst="rect">
            <a:avLst/>
          </a:prstGeom>
          <a:solidFill>
            <a:schemeClr val="accent4"/>
          </a:solidFill>
          <a:ln>
            <a:noFill/>
          </a:ln>
          <a:effectLst>
            <a:outerShdw blurRad="142875" rotWithShape="0" algn="bl" dir="2760000" dist="85725">
              <a:srgbClr val="666666">
                <a:alpha val="6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Century Gothic"/>
                <a:ea typeface="Century Gothic"/>
                <a:cs typeface="Century Gothic"/>
                <a:sym typeface="Century Gothic"/>
              </a:rPr>
              <a:t>Progress</a:t>
            </a:r>
            <a:endParaRPr sz="3600"/>
          </a:p>
        </p:txBody>
      </p:sp>
      <p:sp>
        <p:nvSpPr>
          <p:cNvPr id="160" name="Shape 160"/>
          <p:cNvSpPr txBox="1"/>
          <p:nvPr/>
        </p:nvSpPr>
        <p:spPr>
          <a:xfrm>
            <a:off x="1542150" y="1283625"/>
            <a:ext cx="3341700" cy="5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accent1"/>
                </a:solidFill>
                <a:latin typeface="Century Gothic"/>
                <a:ea typeface="Century Gothic"/>
                <a:cs typeface="Century Gothic"/>
                <a:sym typeface="Century Gothic"/>
              </a:rPr>
              <a:t>Data Collection</a:t>
            </a:r>
            <a:endParaRPr>
              <a:solidFill>
                <a:schemeClr val="accent1"/>
              </a:solidFill>
            </a:endParaRPr>
          </a:p>
        </p:txBody>
      </p:sp>
      <p:sp>
        <p:nvSpPr>
          <p:cNvPr id="161" name="Shape 161"/>
          <p:cNvSpPr txBox="1"/>
          <p:nvPr/>
        </p:nvSpPr>
        <p:spPr>
          <a:xfrm>
            <a:off x="1542150" y="3121375"/>
            <a:ext cx="6924600" cy="5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dk1"/>
                </a:solidFill>
                <a:latin typeface="Century Gothic"/>
                <a:ea typeface="Century Gothic"/>
                <a:cs typeface="Century Gothic"/>
                <a:sym typeface="Century Gothic"/>
              </a:rPr>
              <a:t>Forecasting with TensorFlow</a:t>
            </a:r>
            <a:endParaRPr/>
          </a:p>
        </p:txBody>
      </p:sp>
      <p:sp>
        <p:nvSpPr>
          <p:cNvPr id="162" name="Shape 162"/>
          <p:cNvSpPr/>
          <p:nvPr/>
        </p:nvSpPr>
        <p:spPr>
          <a:xfrm>
            <a:off x="424950" y="3175075"/>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163" name="Shape 163"/>
          <p:cNvSpPr txBox="1"/>
          <p:nvPr/>
        </p:nvSpPr>
        <p:spPr>
          <a:xfrm>
            <a:off x="1542150" y="4093950"/>
            <a:ext cx="6924600" cy="5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dk1"/>
                </a:solidFill>
                <a:latin typeface="Century Gothic"/>
                <a:ea typeface="Century Gothic"/>
                <a:cs typeface="Century Gothic"/>
                <a:sym typeface="Century Gothic"/>
              </a:rPr>
              <a:t>Forecasting with facebook/prophet</a:t>
            </a:r>
            <a:endParaRPr/>
          </a:p>
        </p:txBody>
      </p:sp>
      <p:sp>
        <p:nvSpPr>
          <p:cNvPr id="164" name="Shape 164"/>
          <p:cNvSpPr/>
          <p:nvPr/>
        </p:nvSpPr>
        <p:spPr>
          <a:xfrm>
            <a:off x="424950" y="4147650"/>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165" name="Shape 165"/>
          <p:cNvSpPr txBox="1"/>
          <p:nvPr/>
        </p:nvSpPr>
        <p:spPr>
          <a:xfrm>
            <a:off x="1542150" y="2202500"/>
            <a:ext cx="4785600" cy="5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dk1"/>
                </a:solidFill>
                <a:latin typeface="Century Gothic"/>
                <a:ea typeface="Century Gothic"/>
                <a:cs typeface="Century Gothic"/>
                <a:sym typeface="Century Gothic"/>
              </a:rPr>
              <a:t>Data Visualization</a:t>
            </a:r>
            <a:endParaRPr/>
          </a:p>
        </p:txBody>
      </p:sp>
      <p:sp>
        <p:nvSpPr>
          <p:cNvPr id="166" name="Shape 166"/>
          <p:cNvSpPr/>
          <p:nvPr/>
        </p:nvSpPr>
        <p:spPr>
          <a:xfrm>
            <a:off x="424950" y="2256200"/>
            <a:ext cx="381900" cy="405600"/>
          </a:xfrm>
          <a:prstGeom prst="ellipse">
            <a:avLst/>
          </a:prstGeom>
          <a:solidFill>
            <a:schemeClr val="dk2"/>
          </a:solidFill>
          <a:ln cap="flat" cmpd="sng" w="9525">
            <a:solidFill>
              <a:schemeClr val="dk2"/>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167" name="Shape 167"/>
          <p:cNvSpPr/>
          <p:nvPr/>
        </p:nvSpPr>
        <p:spPr>
          <a:xfrm>
            <a:off x="424950" y="1337313"/>
            <a:ext cx="381900" cy="405600"/>
          </a:xfrm>
          <a:prstGeom prst="ellipse">
            <a:avLst/>
          </a:prstGeom>
          <a:solidFill>
            <a:schemeClr val="accent1"/>
          </a:solidFill>
          <a:ln cap="flat" cmpd="sng" w="9525">
            <a:solidFill>
              <a:schemeClr val="accent1"/>
            </a:solidFill>
            <a:prstDash val="solid"/>
            <a:round/>
            <a:headEnd len="sm" w="sm" type="none"/>
            <a:tailEnd len="sm" w="sm" type="none"/>
          </a:ln>
          <a:effectLst>
            <a:outerShdw blurRad="128588" rotWithShape="0" algn="bl" dir="3000000" dist="571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