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61" r:id="rId3"/>
    <p:sldId id="262" r:id="rId4"/>
    <p:sldId id="269" r:id="rId5"/>
    <p:sldId id="271" r:id="rId6"/>
    <p:sldId id="260" r:id="rId7"/>
    <p:sldId id="263" r:id="rId8"/>
    <p:sldId id="265" r:id="rId9"/>
    <p:sldId id="259"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46"/>
    <p:restoredTop sz="50000"/>
  </p:normalViewPr>
  <p:slideViewPr>
    <p:cSldViewPr snapToGrid="0" snapToObjects="1">
      <p:cViewPr varScale="1">
        <p:scale>
          <a:sx n="60" d="100"/>
          <a:sy n="60" d="100"/>
        </p:scale>
        <p:origin x="150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487949-BD3C-BF46-9819-3D58A18399B7}" type="datetimeFigureOut">
              <a:rPr lang="en-US" smtClean="0"/>
              <a:t>12/11/17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C9C112-1EF6-6A42-9586-7C68C4F8315F}" type="slidenum">
              <a:rPr lang="en-US" smtClean="0"/>
              <a:t>‹#›</a:t>
            </a:fld>
            <a:endParaRPr lang="en-US"/>
          </a:p>
        </p:txBody>
      </p:sp>
    </p:spTree>
    <p:extLst>
      <p:ext uri="{BB962C8B-B14F-4D97-AF65-F5344CB8AC3E}">
        <p14:creationId xmlns:p14="http://schemas.microsoft.com/office/powerpoint/2010/main" val="39220006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9C112-1EF6-6A42-9586-7C68C4F8315F}" type="slidenum">
              <a:rPr lang="en-US" smtClean="0"/>
              <a:t>1</a:t>
            </a:fld>
            <a:endParaRPr lang="en-US"/>
          </a:p>
        </p:txBody>
      </p:sp>
    </p:spTree>
    <p:extLst>
      <p:ext uri="{BB962C8B-B14F-4D97-AF65-F5344CB8AC3E}">
        <p14:creationId xmlns:p14="http://schemas.microsoft.com/office/powerpoint/2010/main" val="204576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9C112-1EF6-6A42-9586-7C68C4F8315F}" type="slidenum">
              <a:rPr lang="en-US" smtClean="0"/>
              <a:t>2</a:t>
            </a:fld>
            <a:endParaRPr lang="en-US"/>
          </a:p>
        </p:txBody>
      </p:sp>
    </p:spTree>
    <p:extLst>
      <p:ext uri="{BB962C8B-B14F-4D97-AF65-F5344CB8AC3E}">
        <p14:creationId xmlns:p14="http://schemas.microsoft.com/office/powerpoint/2010/main" val="3195231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a:t>
            </a:r>
            <a:r>
              <a:rPr lang="zh-CN" altLang="en-US" baseline="0" dirty="0" smtClean="0"/>
              <a:t> </a:t>
            </a:r>
            <a:r>
              <a:rPr lang="en-US" altLang="zh-CN" baseline="0" dirty="0" smtClean="0"/>
              <a:t>missing</a:t>
            </a:r>
            <a:r>
              <a:rPr lang="zh-CN" altLang="en-US" baseline="0" dirty="0" smtClean="0"/>
              <a:t> </a:t>
            </a:r>
            <a:r>
              <a:rPr lang="en-US" altLang="zh-CN" baseline="0" dirty="0" smtClean="0"/>
              <a:t>values,</a:t>
            </a:r>
            <a:endParaRPr lang="zh-CN" altLang="en-US" baseline="0" dirty="0" smtClean="0"/>
          </a:p>
          <a:p>
            <a:r>
              <a:rPr lang="en-US" altLang="zh-CN" baseline="0" dirty="0" smtClean="0"/>
              <a:t>All</a:t>
            </a:r>
            <a:r>
              <a:rPr lang="zh-CN" altLang="en-US" baseline="0" dirty="0" smtClean="0"/>
              <a:t> </a:t>
            </a:r>
            <a:r>
              <a:rPr lang="en-US" altLang="zh-CN" baseline="0" dirty="0" smtClean="0"/>
              <a:t>numeric</a:t>
            </a:r>
            <a:r>
              <a:rPr lang="zh-CN" altLang="en-US" baseline="0" dirty="0" smtClean="0"/>
              <a:t> </a:t>
            </a:r>
            <a:r>
              <a:rPr lang="en-US" altLang="zh-CN" baseline="0" dirty="0" smtClean="0"/>
              <a:t>values,</a:t>
            </a:r>
            <a:endParaRPr lang="zh-CN" altLang="en-US" baseline="0" dirty="0" smtClean="0"/>
          </a:p>
          <a:p>
            <a:r>
              <a:rPr lang="en-US" altLang="zh-CN" baseline="0" dirty="0" smtClean="0"/>
              <a:t>Scale</a:t>
            </a:r>
            <a:r>
              <a:rPr lang="zh-CN" altLang="en-US" baseline="0" dirty="0" smtClean="0"/>
              <a:t> </a:t>
            </a:r>
            <a:r>
              <a:rPr lang="en-US" altLang="zh-CN" baseline="0" dirty="0" smtClean="0"/>
              <a:t>data</a:t>
            </a:r>
            <a:r>
              <a:rPr lang="zh-CN" altLang="en-US" baseline="0" dirty="0" smtClean="0"/>
              <a:t> </a:t>
            </a:r>
            <a:r>
              <a:rPr lang="en-US" altLang="zh-CN" baseline="0" dirty="0" smtClean="0"/>
              <a:t>into</a:t>
            </a:r>
            <a:r>
              <a:rPr lang="zh-CN" altLang="en-US" baseline="0" dirty="0" smtClean="0"/>
              <a:t> </a:t>
            </a:r>
            <a:r>
              <a:rPr lang="en-US" altLang="zh-CN" baseline="0" dirty="0" smtClean="0"/>
              <a:t>0</a:t>
            </a:r>
            <a:r>
              <a:rPr lang="zh-CN" altLang="en-US" baseline="0" dirty="0" smtClean="0"/>
              <a:t> </a:t>
            </a:r>
            <a:r>
              <a:rPr lang="en-US" altLang="zh-CN" baseline="0" dirty="0" smtClean="0"/>
              <a:t>mean,</a:t>
            </a:r>
            <a:r>
              <a:rPr lang="zh-CN" altLang="en-US" baseline="0" dirty="0" smtClean="0"/>
              <a:t> </a:t>
            </a:r>
            <a:r>
              <a:rPr lang="en-US" altLang="zh-CN" baseline="0" dirty="0" smtClean="0"/>
              <a:t>1</a:t>
            </a:r>
            <a:r>
              <a:rPr lang="zh-CN" altLang="en-US" baseline="0" dirty="0" smtClean="0"/>
              <a:t> </a:t>
            </a:r>
            <a:r>
              <a:rPr lang="en-US" altLang="zh-CN" baseline="0" dirty="0" err="1" smtClean="0"/>
              <a:t>sd</a:t>
            </a:r>
            <a:endParaRPr lang="zh-CN" altLang="en-US" baseline="0" dirty="0" smtClean="0"/>
          </a:p>
          <a:p>
            <a:endParaRPr lang="zh-CN" altLang="en-US" baseline="0" dirty="0" smtClean="0"/>
          </a:p>
          <a:p>
            <a:r>
              <a:rPr lang="en-US" altLang="zh-CN" baseline="0" dirty="0" smtClean="0"/>
              <a:t>Randomly</a:t>
            </a:r>
            <a:r>
              <a:rPr lang="zh-CN" altLang="en-US" baseline="0" dirty="0" smtClean="0"/>
              <a:t> </a:t>
            </a:r>
            <a:r>
              <a:rPr lang="en-US" altLang="zh-CN" baseline="0" dirty="0" smtClean="0"/>
              <a:t>Split</a:t>
            </a:r>
            <a:r>
              <a:rPr lang="zh-CN" altLang="en-US" baseline="0" dirty="0" smtClean="0"/>
              <a:t> </a:t>
            </a:r>
            <a:r>
              <a:rPr lang="en-US" altLang="zh-CN" baseline="0" dirty="0" smtClean="0"/>
              <a:t>data</a:t>
            </a:r>
            <a:r>
              <a:rPr lang="zh-CN" altLang="en-US" baseline="0" dirty="0" smtClean="0"/>
              <a:t> </a:t>
            </a:r>
            <a:r>
              <a:rPr lang="en-US" altLang="zh-CN" baseline="0" dirty="0" smtClean="0"/>
              <a:t>into</a:t>
            </a:r>
            <a:r>
              <a:rPr lang="zh-CN" altLang="en-US" baseline="0" dirty="0" smtClean="0"/>
              <a:t> </a:t>
            </a:r>
            <a:r>
              <a:rPr lang="en-US" altLang="zh-CN" baseline="0" dirty="0" smtClean="0"/>
              <a:t>training</a:t>
            </a:r>
            <a:r>
              <a:rPr lang="zh-CN" altLang="en-US" baseline="0" dirty="0" smtClean="0"/>
              <a:t> </a:t>
            </a:r>
            <a:r>
              <a:rPr lang="en-US" altLang="zh-CN" baseline="0" dirty="0" smtClean="0"/>
              <a:t>and</a:t>
            </a:r>
            <a:r>
              <a:rPr lang="zh-CN" altLang="en-US" baseline="0" dirty="0" smtClean="0"/>
              <a:t> </a:t>
            </a:r>
            <a:r>
              <a:rPr lang="en-US" altLang="zh-CN" baseline="0" dirty="0" smtClean="0"/>
              <a:t>testing</a:t>
            </a:r>
            <a:r>
              <a:rPr lang="zh-CN" altLang="en-US" baseline="0" dirty="0" smtClean="0"/>
              <a:t> </a:t>
            </a:r>
            <a:r>
              <a:rPr lang="en-US" altLang="zh-CN" baseline="0" dirty="0" smtClean="0"/>
              <a:t>into</a:t>
            </a:r>
            <a:r>
              <a:rPr lang="zh-CN" altLang="en-US" baseline="0" dirty="0" smtClean="0"/>
              <a:t> </a:t>
            </a:r>
            <a:r>
              <a:rPr lang="en-US" altLang="zh-CN" baseline="0" dirty="0" smtClean="0"/>
              <a:t>70%</a:t>
            </a:r>
            <a:r>
              <a:rPr lang="zh-CN" altLang="en-US" baseline="0" dirty="0" smtClean="0"/>
              <a:t> </a:t>
            </a:r>
            <a:r>
              <a:rPr lang="en-US" altLang="zh-CN" baseline="0" dirty="0" smtClean="0"/>
              <a:t>and</a:t>
            </a:r>
            <a:r>
              <a:rPr lang="zh-CN" altLang="en-US" baseline="0" dirty="0" smtClean="0"/>
              <a:t> </a:t>
            </a:r>
            <a:r>
              <a:rPr lang="en-US" altLang="zh-CN" baseline="0" dirty="0" smtClean="0"/>
              <a:t>30%</a:t>
            </a:r>
            <a:endParaRPr lang="zh-CN" altLang="en-US" baseline="0" dirty="0" smtClean="0"/>
          </a:p>
          <a:p>
            <a:endParaRPr lang="zh-CN" altLang="en-US" baseline="0" dirty="0" smtClean="0"/>
          </a:p>
          <a:p>
            <a:r>
              <a:rPr lang="en-US" sz="1200" b="0" i="0" kern="1200" dirty="0" smtClean="0">
                <a:solidFill>
                  <a:schemeClr val="tx1"/>
                </a:solidFill>
                <a:effectLst/>
                <a:latin typeface="+mn-lt"/>
                <a:ea typeface="+mn-ea"/>
                <a:cs typeface="+mn-cs"/>
              </a:rPr>
              <a:t>Gini impurity is a measure of how often a randomly chosen element from the set would be incorrectly labeled if it was randomly labeled according to the distribution of labels in the subset</a:t>
            </a:r>
            <a:endParaRPr lang="en-US" dirty="0"/>
          </a:p>
        </p:txBody>
      </p:sp>
      <p:sp>
        <p:nvSpPr>
          <p:cNvPr id="4" name="Slide Number Placeholder 3"/>
          <p:cNvSpPr>
            <a:spLocks noGrp="1"/>
          </p:cNvSpPr>
          <p:nvPr>
            <p:ph type="sldNum" sz="quarter" idx="10"/>
          </p:nvPr>
        </p:nvSpPr>
        <p:spPr/>
        <p:txBody>
          <a:bodyPr/>
          <a:lstStyle/>
          <a:p>
            <a:fld id="{31C9C112-1EF6-6A42-9586-7C68C4F8315F}" type="slidenum">
              <a:rPr lang="en-US" smtClean="0"/>
              <a:t>6</a:t>
            </a:fld>
            <a:endParaRPr lang="en-US"/>
          </a:p>
        </p:txBody>
      </p:sp>
    </p:spTree>
    <p:extLst>
      <p:ext uri="{BB962C8B-B14F-4D97-AF65-F5344CB8AC3E}">
        <p14:creationId xmlns:p14="http://schemas.microsoft.com/office/powerpoint/2010/main" val="179317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Reason</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for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high</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accuracy: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data</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structure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nearly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perfect:</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data</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is</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perfectly</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balanced</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(gender</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are</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50/50),</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no</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missing</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values.</a:t>
            </a:r>
            <a:r>
              <a:rPr lang="zh-CN" altLang="en-US" sz="1200" kern="1200" baseline="0" dirty="0" smtClean="0">
                <a:solidFill>
                  <a:schemeClr val="tx1"/>
                </a:solidFill>
                <a:effectLst/>
                <a:latin typeface="+mn-lt"/>
                <a:ea typeface="+mn-ea"/>
                <a:cs typeface="+mn-cs"/>
              </a:rPr>
              <a:t> </a:t>
            </a:r>
            <a:endParaRPr lang="zh-CN" alt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Set parameter k = 7. When k=7, compared to other k values, the accuracy reach the highest. </a:t>
            </a:r>
            <a:endParaRPr lang="en-US" dirty="0" smtClean="0"/>
          </a:p>
          <a:p>
            <a:endParaRPr lang="zh-CN" altLang="en-US" dirty="0" smtClean="0"/>
          </a:p>
          <a:p>
            <a:r>
              <a:rPr lang="en-US" altLang="zh-CN" dirty="0" smtClean="0"/>
              <a:t>The</a:t>
            </a:r>
            <a:r>
              <a:rPr lang="zh-CN" altLang="en-US" dirty="0" smtClean="0"/>
              <a:t> </a:t>
            </a:r>
            <a:r>
              <a:rPr lang="en-US" altLang="zh-CN" dirty="0" smtClean="0"/>
              <a:t>accuracy</a:t>
            </a:r>
            <a:r>
              <a:rPr lang="zh-CN" altLang="en-US" dirty="0" smtClean="0"/>
              <a:t> </a:t>
            </a:r>
            <a:r>
              <a:rPr lang="en-US" altLang="zh-CN" dirty="0" smtClean="0"/>
              <a:t>rate</a:t>
            </a:r>
            <a:r>
              <a:rPr lang="zh-CN" altLang="en-US" dirty="0" smtClean="0"/>
              <a:t> </a:t>
            </a:r>
            <a:r>
              <a:rPr lang="en-US" altLang="zh-CN" dirty="0" smtClean="0"/>
              <a:t>is</a:t>
            </a:r>
            <a:r>
              <a:rPr lang="zh-CN" altLang="en-US" dirty="0" smtClean="0"/>
              <a:t> </a:t>
            </a:r>
            <a:r>
              <a:rPr lang="en-US" altLang="zh-CN" dirty="0" smtClean="0"/>
              <a:t>97.48%,</a:t>
            </a:r>
            <a:r>
              <a:rPr lang="zh-CN" altLang="en-US" baseline="0" dirty="0" smtClean="0"/>
              <a:t> </a:t>
            </a:r>
            <a:r>
              <a:rPr lang="en-US" altLang="zh-CN" baseline="0" dirty="0" smtClean="0"/>
              <a:t>which</a:t>
            </a:r>
            <a:r>
              <a:rPr lang="zh-CN" altLang="en-US" baseline="0" dirty="0" smtClean="0"/>
              <a:t> </a:t>
            </a:r>
            <a:r>
              <a:rPr lang="en-US" altLang="zh-CN" baseline="0" dirty="0" smtClean="0"/>
              <a:t>is</a:t>
            </a:r>
            <a:r>
              <a:rPr lang="zh-CN" altLang="en-US" baseline="0" dirty="0" smtClean="0"/>
              <a:t> </a:t>
            </a:r>
            <a:r>
              <a:rPr lang="en-US" altLang="zh-CN" baseline="0" dirty="0" smtClean="0"/>
              <a:t>around</a:t>
            </a:r>
            <a:r>
              <a:rPr lang="zh-CN" altLang="en-US" baseline="0" dirty="0" smtClean="0"/>
              <a:t> </a:t>
            </a:r>
            <a:r>
              <a:rPr lang="en-US" altLang="zh-CN" baseline="0" dirty="0" smtClean="0"/>
              <a:t>97%.</a:t>
            </a:r>
            <a:endParaRPr lang="zh-CN" altLang="en-US" baseline="0" dirty="0" smtClean="0"/>
          </a:p>
          <a:p>
            <a:endParaRPr lang="zh-CN" altLang="en-US" dirty="0" smtClean="0"/>
          </a:p>
          <a:p>
            <a:r>
              <a:rPr lang="en-US" altLang="zh-CN" dirty="0" smtClean="0"/>
              <a:t>Use</a:t>
            </a:r>
            <a:r>
              <a:rPr lang="zh-CN" altLang="en-US" baseline="0" dirty="0" smtClean="0"/>
              <a:t> </a:t>
            </a:r>
            <a:r>
              <a:rPr lang="en-US" altLang="zh-CN" baseline="0" dirty="0" smtClean="0"/>
              <a:t>the</a:t>
            </a:r>
            <a:r>
              <a:rPr lang="zh-CN" altLang="en-US" baseline="0" dirty="0" smtClean="0"/>
              <a:t> </a:t>
            </a:r>
            <a:r>
              <a:rPr lang="en-US" altLang="zh-CN" dirty="0" smtClean="0"/>
              <a:t>Elbow</a:t>
            </a:r>
            <a:r>
              <a:rPr lang="zh-CN" altLang="en-US" dirty="0" smtClean="0"/>
              <a:t> </a:t>
            </a:r>
            <a:r>
              <a:rPr lang="en-US" altLang="zh-CN" dirty="0" smtClean="0"/>
              <a:t>method,</a:t>
            </a:r>
            <a:r>
              <a:rPr lang="zh-CN" altLang="en-US" dirty="0" smtClean="0"/>
              <a:t> </a:t>
            </a:r>
            <a:r>
              <a:rPr lang="en-US" altLang="zh-CN" dirty="0" smtClean="0"/>
              <a:t>we</a:t>
            </a:r>
            <a:r>
              <a:rPr lang="zh-CN" altLang="en-US" dirty="0" smtClean="0"/>
              <a:t> </a:t>
            </a:r>
            <a:r>
              <a:rPr lang="en-US" altLang="zh-CN" dirty="0" smtClean="0"/>
              <a:t>find</a:t>
            </a:r>
            <a:r>
              <a:rPr lang="zh-CN" altLang="en-US" dirty="0" smtClean="0"/>
              <a:t> </a:t>
            </a:r>
            <a:r>
              <a:rPr lang="en-US" altLang="zh-CN" dirty="0" smtClean="0"/>
              <a:t>that</a:t>
            </a:r>
            <a:r>
              <a:rPr lang="zh-CN" altLang="en-US" dirty="0" smtClean="0"/>
              <a:t> </a:t>
            </a:r>
            <a:r>
              <a:rPr lang="en-US" altLang="zh-CN" dirty="0" smtClean="0"/>
              <a:t>this</a:t>
            </a:r>
            <a:r>
              <a:rPr lang="zh-CN" altLang="en-US" baseline="0" dirty="0" smtClean="0"/>
              <a:t> </a:t>
            </a:r>
            <a:r>
              <a:rPr lang="en-US" altLang="zh-CN" baseline="0" dirty="0" smtClean="0"/>
              <a:t>left</a:t>
            </a:r>
            <a:r>
              <a:rPr lang="zh-CN" altLang="en-US" baseline="0" dirty="0" smtClean="0"/>
              <a:t> </a:t>
            </a:r>
            <a:r>
              <a:rPr lang="en-US" altLang="zh-CN" baseline="0" dirty="0" smtClean="0"/>
              <a:t>corner</a:t>
            </a:r>
            <a:r>
              <a:rPr lang="zh-CN" altLang="en-US" baseline="0" dirty="0" smtClean="0"/>
              <a:t> </a:t>
            </a:r>
            <a:r>
              <a:rPr lang="en-US" altLang="zh-CN" baseline="0" dirty="0" smtClean="0"/>
              <a:t>is</a:t>
            </a:r>
            <a:r>
              <a:rPr lang="zh-CN" altLang="en-US" baseline="0" dirty="0" smtClean="0"/>
              <a:t> </a:t>
            </a:r>
            <a:r>
              <a:rPr lang="en-US" altLang="zh-CN" baseline="0" dirty="0" smtClean="0"/>
              <a:t>like</a:t>
            </a:r>
            <a:r>
              <a:rPr lang="zh-CN" altLang="en-US" baseline="0" dirty="0" smtClean="0"/>
              <a:t> </a:t>
            </a:r>
            <a:r>
              <a:rPr lang="en-US" sz="1200" b="0" i="0" kern="1200" dirty="0" smtClean="0">
                <a:solidFill>
                  <a:schemeClr val="tx1"/>
                </a:solidFill>
                <a:effectLst/>
                <a:latin typeface="+mn-lt"/>
                <a:ea typeface="+mn-ea"/>
                <a:cs typeface="+mn-cs"/>
              </a:rPr>
              <a:t>right angle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which</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90</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degrees.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tells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us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that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model</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good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model.</a:t>
            </a:r>
            <a:r>
              <a:rPr lang="zh-CN" altLang="en-US" sz="1200" b="0" i="0" kern="1200" baseline="0" dirty="0" smtClean="0">
                <a:solidFill>
                  <a:schemeClr val="tx1"/>
                </a:solidFill>
                <a:effectLst/>
                <a:latin typeface="+mn-lt"/>
                <a:ea typeface="+mn-ea"/>
                <a:cs typeface="+mn-cs"/>
              </a:rPr>
              <a:t> </a:t>
            </a:r>
            <a:endParaRPr lang="zh-CN" altLang="en-US" dirty="0" smtClean="0"/>
          </a:p>
          <a:p>
            <a:endParaRPr lang="zh-CN" altLang="en-US" dirty="0" smtClean="0"/>
          </a:p>
          <a:p>
            <a:endParaRPr lang="zh-CN" altLang="en-US" dirty="0" smtClean="0"/>
          </a:p>
        </p:txBody>
      </p:sp>
      <p:sp>
        <p:nvSpPr>
          <p:cNvPr id="4" name="Slide Number Placeholder 3"/>
          <p:cNvSpPr>
            <a:spLocks noGrp="1"/>
          </p:cNvSpPr>
          <p:nvPr>
            <p:ph type="sldNum" sz="quarter" idx="10"/>
          </p:nvPr>
        </p:nvSpPr>
        <p:spPr/>
        <p:txBody>
          <a:bodyPr/>
          <a:lstStyle/>
          <a:p>
            <a:fld id="{31C9C112-1EF6-6A42-9586-7C68C4F8315F}" type="slidenum">
              <a:rPr lang="en-US" smtClean="0"/>
              <a:t>7</a:t>
            </a:fld>
            <a:endParaRPr lang="en-US"/>
          </a:p>
        </p:txBody>
      </p:sp>
    </p:spTree>
    <p:extLst>
      <p:ext uri="{BB962C8B-B14F-4D97-AF65-F5344CB8AC3E}">
        <p14:creationId xmlns:p14="http://schemas.microsoft.com/office/powerpoint/2010/main" val="11712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number of variables selected at each split</a:t>
            </a:r>
            <a:r>
              <a:rPr lang="zh-CN" altLang="en-US" dirty="0" smtClean="0"/>
              <a:t> </a:t>
            </a:r>
            <a:r>
              <a:rPr lang="en-US" altLang="zh-CN" dirty="0" smtClean="0"/>
              <a:t>=</a:t>
            </a:r>
            <a:r>
              <a:rPr lang="zh-CN" altLang="en-US" dirty="0" smtClean="0"/>
              <a:t> </a:t>
            </a:r>
            <a:r>
              <a:rPr lang="en-US" altLang="zh-CN" dirty="0" smtClean="0"/>
              <a:t>4</a:t>
            </a:r>
            <a:r>
              <a:rPr lang="zh-CN" altLang="en-US" baseline="0" dirty="0" smtClean="0"/>
              <a:t> </a:t>
            </a:r>
            <a:r>
              <a:rPr lang="en-US" altLang="zh-CN" baseline="0" dirty="0" smtClean="0"/>
              <a:t>with</a:t>
            </a:r>
            <a:r>
              <a:rPr lang="zh-CN" altLang="en-US" baseline="0" dirty="0" smtClean="0"/>
              <a:t> </a:t>
            </a:r>
            <a:r>
              <a:rPr lang="en-US" altLang="zh-CN" baseline="0" dirty="0" smtClean="0"/>
              <a:t>the</a:t>
            </a:r>
            <a:r>
              <a:rPr lang="zh-CN" altLang="en-US" baseline="0" dirty="0" smtClean="0"/>
              <a:t> </a:t>
            </a:r>
            <a:r>
              <a:rPr lang="en-US" altLang="zh-CN" baseline="0" dirty="0" smtClean="0"/>
              <a:t>lowest</a:t>
            </a:r>
            <a:r>
              <a:rPr lang="zh-CN" altLang="en-US" baseline="0" dirty="0" smtClean="0"/>
              <a:t> </a:t>
            </a:r>
            <a:r>
              <a:rPr lang="en-US" altLang="zh-CN" baseline="0" dirty="0" smtClean="0"/>
              <a:t>forest</a:t>
            </a:r>
            <a:r>
              <a:rPr lang="zh-CN" altLang="en-US" baseline="0" dirty="0" smtClean="0"/>
              <a:t> </a:t>
            </a:r>
            <a:r>
              <a:rPr lang="en-US" altLang="zh-CN" baseline="0" dirty="0" smtClean="0"/>
              <a:t>error</a:t>
            </a:r>
            <a:r>
              <a:rPr lang="zh-CN" altLang="en-US" baseline="0" dirty="0" smtClean="0"/>
              <a:t> </a:t>
            </a:r>
            <a:r>
              <a:rPr lang="en-US" altLang="zh-CN" baseline="0" dirty="0" smtClean="0"/>
              <a:t>rate.</a:t>
            </a:r>
            <a:r>
              <a:rPr lang="zh-CN" altLang="en-US" baseline="0" dirty="0" smtClean="0"/>
              <a:t> </a:t>
            </a:r>
            <a:r>
              <a:rPr lang="en-US" altLang="zh-CN" dirty="0" smtClean="0"/>
              <a:t>,</a:t>
            </a:r>
            <a:r>
              <a:rPr lang="zh-CN" altLang="en-US" dirty="0" smtClean="0"/>
              <a:t> </a:t>
            </a:r>
            <a:r>
              <a:rPr lang="en-US" altLang="zh-CN" dirty="0" smtClean="0"/>
              <a:t>number</a:t>
            </a:r>
            <a:r>
              <a:rPr lang="zh-CN" altLang="en-US" dirty="0" smtClean="0"/>
              <a:t> </a:t>
            </a:r>
            <a:r>
              <a:rPr lang="en-US" altLang="zh-CN" dirty="0" smtClean="0"/>
              <a:t>of</a:t>
            </a:r>
            <a:r>
              <a:rPr lang="zh-CN" altLang="en-US" dirty="0" smtClean="0"/>
              <a:t> </a:t>
            </a:r>
            <a:r>
              <a:rPr lang="en-US" altLang="zh-CN" dirty="0" smtClean="0"/>
              <a:t>tree</a:t>
            </a:r>
            <a:r>
              <a:rPr lang="zh-CN" altLang="en-US" dirty="0" smtClean="0"/>
              <a:t> </a:t>
            </a:r>
            <a:r>
              <a:rPr lang="en-US" altLang="zh-CN" dirty="0" smtClean="0"/>
              <a:t>=</a:t>
            </a:r>
            <a:r>
              <a:rPr lang="zh-CN" altLang="en-US" dirty="0" smtClean="0"/>
              <a:t> </a:t>
            </a:r>
            <a:r>
              <a:rPr lang="en-US" altLang="zh-CN" dirty="0" smtClean="0"/>
              <a:t>350</a:t>
            </a:r>
            <a:endParaRPr lang="zh-CN" altLang="en-US" dirty="0" smtClean="0"/>
          </a:p>
          <a:p>
            <a:endParaRPr lang="zh-CN" altLang="en-US" dirty="0" smtClean="0"/>
          </a:p>
        </p:txBody>
      </p:sp>
      <p:sp>
        <p:nvSpPr>
          <p:cNvPr id="4" name="Slide Number Placeholder 3"/>
          <p:cNvSpPr>
            <a:spLocks noGrp="1"/>
          </p:cNvSpPr>
          <p:nvPr>
            <p:ph type="sldNum" sz="quarter" idx="10"/>
          </p:nvPr>
        </p:nvSpPr>
        <p:spPr/>
        <p:txBody>
          <a:bodyPr/>
          <a:lstStyle/>
          <a:p>
            <a:fld id="{31C9C112-1EF6-6A42-9586-7C68C4F8315F}" type="slidenum">
              <a:rPr lang="en-US" smtClean="0"/>
              <a:t>8</a:t>
            </a:fld>
            <a:endParaRPr lang="en-US"/>
          </a:p>
        </p:txBody>
      </p:sp>
    </p:spTree>
    <p:extLst>
      <p:ext uri="{BB962C8B-B14F-4D97-AF65-F5344CB8AC3E}">
        <p14:creationId xmlns:p14="http://schemas.microsoft.com/office/powerpoint/2010/main" val="1474456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Based on the summary table above, the P-values of </a:t>
            </a:r>
            <a:r>
              <a:rPr lang="en-US" sz="1200" kern="1200" dirty="0" err="1" smtClean="0">
                <a:solidFill>
                  <a:schemeClr val="tx1"/>
                </a:solidFill>
                <a:effectLst/>
                <a:latin typeface="+mn-lt"/>
                <a:ea typeface="+mn-ea"/>
                <a:cs typeface="+mn-cs"/>
              </a:rPr>
              <a:t>sd</a:t>
            </a:r>
            <a:r>
              <a:rPr lang="en-US" sz="1200" kern="1200" dirty="0" smtClean="0">
                <a:solidFill>
                  <a:schemeClr val="tx1"/>
                </a:solidFill>
                <a:effectLst/>
                <a:latin typeface="+mn-lt"/>
                <a:ea typeface="+mn-ea"/>
                <a:cs typeface="+mn-cs"/>
              </a:rPr>
              <a:t>, Q25 and centroid are larger than 0.05, which means </a:t>
            </a:r>
            <a:endParaRPr lang="en-US" dirty="0" smtClean="0"/>
          </a:p>
          <a:p>
            <a:r>
              <a:rPr lang="en-US" sz="1200" kern="1200" dirty="0" smtClean="0">
                <a:solidFill>
                  <a:schemeClr val="tx1"/>
                </a:solidFill>
                <a:effectLst/>
                <a:latin typeface="+mn-lt"/>
                <a:ea typeface="+mn-ea"/>
                <a:cs typeface="+mn-cs"/>
              </a:rPr>
              <a:t>those variables are not significant. Therefore, those variables need to be removed in the next model. </a:t>
            </a:r>
            <a:endParaRPr lang="en-US" dirty="0" smtClean="0"/>
          </a:p>
          <a:p>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Residual deviance increase from 610.18 to 613.01, which means the model is fitting good. </a:t>
            </a:r>
          </a:p>
          <a:p>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AIC dropped from 626.18 to 623.01, which means the this model is fitting good as well. </a:t>
            </a:r>
          </a:p>
          <a:p>
            <a:endParaRPr lang="zh-CN" altLang="en-US" dirty="0" smtClean="0"/>
          </a:p>
        </p:txBody>
      </p:sp>
      <p:sp>
        <p:nvSpPr>
          <p:cNvPr id="4" name="Slide Number Placeholder 3"/>
          <p:cNvSpPr>
            <a:spLocks noGrp="1"/>
          </p:cNvSpPr>
          <p:nvPr>
            <p:ph type="sldNum" sz="quarter" idx="10"/>
          </p:nvPr>
        </p:nvSpPr>
        <p:spPr/>
        <p:txBody>
          <a:bodyPr/>
          <a:lstStyle/>
          <a:p>
            <a:fld id="{31C9C112-1EF6-6A42-9586-7C68C4F8315F}" type="slidenum">
              <a:rPr lang="en-US" smtClean="0"/>
              <a:t>9</a:t>
            </a:fld>
            <a:endParaRPr lang="en-US"/>
          </a:p>
        </p:txBody>
      </p:sp>
    </p:spTree>
    <p:extLst>
      <p:ext uri="{BB962C8B-B14F-4D97-AF65-F5344CB8AC3E}">
        <p14:creationId xmlns:p14="http://schemas.microsoft.com/office/powerpoint/2010/main" val="1641229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 After finishing the major parts of the project, we are still curious that what we can do next to make our machine smarter. What if people disguise their voice? What if we add some feigned voices into the dataset? Can this machine still do a good job? </a:t>
            </a:r>
            <a:endParaRPr lang="zh-CN" altLang="en-US" dirty="0" smtClean="0"/>
          </a:p>
          <a:p>
            <a:endParaRPr lang="zh-CN" altLang="en-US" dirty="0" smtClean="0"/>
          </a:p>
          <a:p>
            <a:r>
              <a:rPr lang="en-US" dirty="0" smtClean="0"/>
              <a:t>For feature selection, there might be some better algorithms to perform dimension reduction such as principal component analysis (PCA) or independent component analysis (ICA). </a:t>
            </a:r>
            <a:endParaRPr lang="en-US" dirty="0"/>
          </a:p>
        </p:txBody>
      </p:sp>
      <p:sp>
        <p:nvSpPr>
          <p:cNvPr id="4" name="Slide Number Placeholder 3"/>
          <p:cNvSpPr>
            <a:spLocks noGrp="1"/>
          </p:cNvSpPr>
          <p:nvPr>
            <p:ph type="sldNum" sz="quarter" idx="10"/>
          </p:nvPr>
        </p:nvSpPr>
        <p:spPr/>
        <p:txBody>
          <a:bodyPr/>
          <a:lstStyle/>
          <a:p>
            <a:fld id="{31C9C112-1EF6-6A42-9586-7C68C4F8315F}" type="slidenum">
              <a:rPr lang="en-US" smtClean="0"/>
              <a:t>10</a:t>
            </a:fld>
            <a:endParaRPr lang="en-US"/>
          </a:p>
        </p:txBody>
      </p:sp>
    </p:spTree>
    <p:extLst>
      <p:ext uri="{BB962C8B-B14F-4D97-AF65-F5344CB8AC3E}">
        <p14:creationId xmlns:p14="http://schemas.microsoft.com/office/powerpoint/2010/main" val="5932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A6734C-E115-4BC5-9FB0-F9BF6FABFDA0}"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A6734C-E115-4BC5-9FB0-F9BF6FABFDA0}" type="datetimeFigureOut">
              <a:rPr lang="en-US" smtClean="0"/>
              <a:t>12/11/17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A6734C-E115-4BC5-9FB0-F9BF6FABFDA0}" type="datetimeFigureOut">
              <a:rPr lang="en-US" smtClean="0"/>
              <a:t>12/11/17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6734C-E115-4BC5-9FB0-F9BF6FABFDA0}" type="datetimeFigureOut">
              <a:rPr lang="en-US" smtClean="0"/>
              <a:t>12/11/17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6734C-E115-4BC5-9FB0-F9BF6FABFDA0}" type="datetimeFigureOut">
              <a:rPr lang="en-US" smtClean="0"/>
              <a:t>12/11/17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A6734C-E115-4BC5-9FB0-F9BF6FABFDA0}" type="datetimeFigureOut">
              <a:rPr lang="en-US" smtClean="0"/>
              <a:t>12/11/17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4A6734C-E115-4BC5-9FB0-F9BF6FABFDA0}" type="datetimeFigureOut">
              <a:rPr lang="en-US" smtClean="0"/>
              <a:t>12/11/17</a:t>
            </a:fld>
            <a:endParaRPr lang="en-US"/>
          </a:p>
        </p:txBody>
      </p:sp>
      <p:sp>
        <p:nvSpPr>
          <p:cNvPr id="9" name="Slide Number Placeholder 8"/>
          <p:cNvSpPr>
            <a:spLocks noGrp="1"/>
          </p:cNvSpPr>
          <p:nvPr>
            <p:ph type="sldNum" sz="quarter" idx="11"/>
          </p:nvPr>
        </p:nvSpPr>
        <p:spPr/>
        <p:txBody>
          <a:bodyPr/>
          <a:lstStyle/>
          <a:p>
            <a:fld id="{D739C4FB-7D33-419B-8833-D1372BFD11C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739C4FB-7D33-419B-8833-D1372BFD11C8}"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4A6734C-E115-4BC5-9FB0-F9BF6FABFDA0}" type="datetimeFigureOut">
              <a:rPr lang="en-US" smtClean="0"/>
              <a:t>12/11/17</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emf"/><Relationship Id="rId3"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6680" y="1541047"/>
            <a:ext cx="8001000" cy="2424766"/>
          </a:xfrm>
        </p:spPr>
        <p:txBody>
          <a:bodyPr/>
          <a:lstStyle/>
          <a:p>
            <a:r>
              <a:rPr lang="en-US" b="1" dirty="0" smtClean="0"/>
              <a:t>The Secrets Of Sound</a:t>
            </a:r>
            <a:endParaRPr lang="en-US" b="1" dirty="0"/>
          </a:p>
        </p:txBody>
      </p:sp>
      <p:sp>
        <p:nvSpPr>
          <p:cNvPr id="3" name="Subtitle 2"/>
          <p:cNvSpPr>
            <a:spLocks noGrp="1"/>
          </p:cNvSpPr>
          <p:nvPr>
            <p:ph type="subTitle" idx="1"/>
          </p:nvPr>
        </p:nvSpPr>
        <p:spPr>
          <a:xfrm>
            <a:off x="-1935126" y="4591229"/>
            <a:ext cx="10146121" cy="1219200"/>
          </a:xfrm>
        </p:spPr>
        <p:txBody>
          <a:bodyPr>
            <a:noAutofit/>
          </a:bodyPr>
          <a:lstStyle/>
          <a:p>
            <a:endParaRPr lang="en-US" sz="2500" dirty="0" smtClean="0"/>
          </a:p>
          <a:p>
            <a:r>
              <a:rPr lang="en-US" sz="2500" i="1" dirty="0" smtClean="0"/>
              <a:t>			</a:t>
            </a:r>
            <a:r>
              <a:rPr lang="en-US" sz="2500" i="1" dirty="0" err="1" smtClean="0"/>
              <a:t>Xiaochi</a:t>
            </a:r>
            <a:r>
              <a:rPr lang="en-US" sz="2500" i="1" dirty="0" smtClean="0"/>
              <a:t> Ge, Wenye Ouyang, </a:t>
            </a:r>
            <a:r>
              <a:rPr lang="en-US" sz="2500" i="1" dirty="0" err="1" smtClean="0"/>
              <a:t>Xinyu</a:t>
            </a:r>
            <a:r>
              <a:rPr lang="zh-CN" altLang="en-US" sz="2500" i="1" dirty="0" smtClean="0"/>
              <a:t> </a:t>
            </a:r>
            <a:r>
              <a:rPr lang="en-US" altLang="zh-CN" sz="2500" i="1" dirty="0" smtClean="0"/>
              <a:t>(Mandy)</a:t>
            </a:r>
            <a:r>
              <a:rPr lang="en-US" sz="2500" i="1" dirty="0" smtClean="0"/>
              <a:t> </a:t>
            </a:r>
            <a:r>
              <a:rPr lang="en-US" sz="2500" i="1" dirty="0" smtClean="0"/>
              <a:t>Zhang</a:t>
            </a:r>
            <a:endParaRPr lang="en-US" sz="2500" i="1" dirty="0"/>
          </a:p>
        </p:txBody>
      </p:sp>
    </p:spTree>
    <p:extLst>
      <p:ext uri="{BB962C8B-B14F-4D97-AF65-F5344CB8AC3E}">
        <p14:creationId xmlns:p14="http://schemas.microsoft.com/office/powerpoint/2010/main" val="3326896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4096"/>
            <a:ext cx="7620000" cy="1143000"/>
          </a:xfrm>
        </p:spPr>
        <p:txBody>
          <a:bodyPr/>
          <a:lstStyle/>
          <a:p>
            <a:r>
              <a:rPr lang="en-US" dirty="0" smtClean="0"/>
              <a:t>In class experiment</a:t>
            </a:r>
            <a:endParaRPr lang="en-US" dirty="0"/>
          </a:p>
        </p:txBody>
      </p:sp>
      <p:sp>
        <p:nvSpPr>
          <p:cNvPr id="3" name="Content Placeholder 2"/>
          <p:cNvSpPr>
            <a:spLocks noGrp="1"/>
          </p:cNvSpPr>
          <p:nvPr>
            <p:ph idx="1"/>
          </p:nvPr>
        </p:nvSpPr>
        <p:spPr>
          <a:xfrm>
            <a:off x="674466" y="4370814"/>
            <a:ext cx="7898034" cy="1464564"/>
          </a:xfrm>
        </p:spPr>
        <p:txBody>
          <a:bodyPr>
            <a:normAutofit/>
          </a:bodyPr>
          <a:lstStyle/>
          <a:p>
            <a:pPr marL="0" indent="0" algn="ctr">
              <a:buNone/>
            </a:pPr>
            <a:r>
              <a:rPr lang="en-US" sz="5400" dirty="0" smtClean="0">
                <a:latin typeface="Arial Black"/>
                <a:cs typeface="Arial Black"/>
              </a:rPr>
              <a:t>Volunteers Wanted!</a:t>
            </a:r>
            <a:endParaRPr lang="en-US" sz="5400" dirty="0">
              <a:latin typeface="Arial Black"/>
              <a:cs typeface="Arial Black"/>
            </a:endParaRPr>
          </a:p>
        </p:txBody>
      </p:sp>
      <p:sp>
        <p:nvSpPr>
          <p:cNvPr id="4" name="TextBox 3"/>
          <p:cNvSpPr txBox="1"/>
          <p:nvPr/>
        </p:nvSpPr>
        <p:spPr>
          <a:xfrm>
            <a:off x="972462" y="3444017"/>
            <a:ext cx="7161893" cy="584776"/>
          </a:xfrm>
          <a:prstGeom prst="rect">
            <a:avLst/>
          </a:prstGeom>
          <a:noFill/>
        </p:spPr>
        <p:txBody>
          <a:bodyPr wrap="square" rtlCol="0">
            <a:spAutoFit/>
          </a:bodyPr>
          <a:lstStyle/>
          <a:p>
            <a:r>
              <a:rPr lang="en-US" sz="3200" dirty="0" smtClean="0"/>
              <a:t>Time to test the accuracy of our model!</a:t>
            </a:r>
            <a:endParaRPr lang="en-US" sz="3200" dirty="0"/>
          </a:p>
        </p:txBody>
      </p:sp>
    </p:spTree>
    <p:extLst>
      <p:ext uri="{BB962C8B-B14F-4D97-AF65-F5344CB8AC3E}">
        <p14:creationId xmlns:p14="http://schemas.microsoft.com/office/powerpoint/2010/main" val="554583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790" y="657408"/>
            <a:ext cx="7620000" cy="1143000"/>
          </a:xfrm>
        </p:spPr>
        <p:txBody>
          <a:bodyPr/>
          <a:lstStyle/>
          <a:p>
            <a:r>
              <a:rPr lang="en-US" altLang="zh-CN" sz="4000" dirty="0" smtClean="0"/>
              <a:t>Question</a:t>
            </a:r>
            <a:r>
              <a:rPr lang="zh-CN" altLang="en-US" sz="4000" dirty="0" smtClean="0"/>
              <a:t> </a:t>
            </a:r>
            <a:r>
              <a:rPr lang="en-US" altLang="zh-CN" sz="4000" dirty="0" smtClean="0"/>
              <a:t>and</a:t>
            </a:r>
            <a:r>
              <a:rPr lang="zh-CN" altLang="en-US" sz="4000" dirty="0" smtClean="0"/>
              <a:t> </a:t>
            </a:r>
            <a:r>
              <a:rPr lang="en-US" altLang="zh-CN" sz="4000" dirty="0"/>
              <a:t>i</a:t>
            </a:r>
            <a:r>
              <a:rPr lang="en-US" sz="4000" dirty="0" smtClean="0"/>
              <a:t>ntroduce </a:t>
            </a:r>
            <a:r>
              <a:rPr lang="en-US" sz="4000" dirty="0" smtClean="0"/>
              <a:t>sample dataset</a:t>
            </a:r>
            <a:endParaRPr lang="en-US" sz="4000" dirty="0"/>
          </a:p>
        </p:txBody>
      </p:sp>
      <p:sp>
        <p:nvSpPr>
          <p:cNvPr id="3" name="Content Placeholder 2"/>
          <p:cNvSpPr>
            <a:spLocks noGrp="1"/>
          </p:cNvSpPr>
          <p:nvPr>
            <p:ph idx="1"/>
          </p:nvPr>
        </p:nvSpPr>
        <p:spPr>
          <a:xfrm>
            <a:off x="457200" y="2238150"/>
            <a:ext cx="7620000" cy="4800600"/>
          </a:xfrm>
        </p:spPr>
        <p:txBody>
          <a:bodyPr>
            <a:normAutofit/>
          </a:bodyPr>
          <a:lstStyle/>
          <a:p>
            <a:r>
              <a:rPr lang="en-US" altLang="zh-CN" sz="3500" dirty="0" smtClean="0"/>
              <a:t>How</a:t>
            </a:r>
            <a:r>
              <a:rPr lang="zh-CN" altLang="en-US" sz="3500" dirty="0" smtClean="0"/>
              <a:t> </a:t>
            </a:r>
            <a:r>
              <a:rPr lang="en-US" altLang="zh-CN" sz="3500" dirty="0" smtClean="0"/>
              <a:t>to</a:t>
            </a:r>
            <a:r>
              <a:rPr lang="zh-CN" altLang="en-US" sz="3500" dirty="0" smtClean="0"/>
              <a:t> </a:t>
            </a:r>
            <a:r>
              <a:rPr lang="en-US" altLang="zh-CN" sz="3500" dirty="0" smtClean="0"/>
              <a:t>use</a:t>
            </a:r>
            <a:r>
              <a:rPr lang="zh-CN" altLang="en-US" sz="3500" dirty="0" smtClean="0"/>
              <a:t> </a:t>
            </a:r>
            <a:r>
              <a:rPr lang="en-US" altLang="zh-CN" sz="3500" dirty="0" smtClean="0"/>
              <a:t>classification</a:t>
            </a:r>
            <a:r>
              <a:rPr lang="zh-CN" altLang="en-US" sz="3500" dirty="0" smtClean="0"/>
              <a:t> </a:t>
            </a:r>
            <a:r>
              <a:rPr lang="en-US" altLang="zh-CN" sz="3500" dirty="0" smtClean="0"/>
              <a:t>models</a:t>
            </a:r>
            <a:r>
              <a:rPr lang="zh-CN" altLang="en-US" sz="3500" dirty="0" smtClean="0"/>
              <a:t> </a:t>
            </a:r>
            <a:r>
              <a:rPr lang="en-US" altLang="zh-CN" sz="3500" dirty="0" smtClean="0"/>
              <a:t>to</a:t>
            </a:r>
            <a:r>
              <a:rPr lang="zh-CN" altLang="en-US" sz="3500" dirty="0" smtClean="0"/>
              <a:t> </a:t>
            </a:r>
            <a:r>
              <a:rPr lang="en-US" altLang="zh-CN" sz="3500" dirty="0" smtClean="0"/>
              <a:t>recognize</a:t>
            </a:r>
            <a:r>
              <a:rPr lang="zh-CN" altLang="en-US" sz="3500" dirty="0" smtClean="0"/>
              <a:t> </a:t>
            </a:r>
            <a:r>
              <a:rPr lang="en-US" altLang="zh-CN" sz="3500" dirty="0" smtClean="0"/>
              <a:t>the</a:t>
            </a:r>
            <a:r>
              <a:rPr lang="zh-CN" altLang="en-US" sz="3500" dirty="0" smtClean="0"/>
              <a:t> </a:t>
            </a:r>
            <a:r>
              <a:rPr lang="en-US" altLang="zh-CN" sz="3500" dirty="0" smtClean="0"/>
              <a:t>gender</a:t>
            </a:r>
            <a:r>
              <a:rPr lang="zh-CN" altLang="en-US" sz="3500" dirty="0" smtClean="0"/>
              <a:t> </a:t>
            </a:r>
            <a:r>
              <a:rPr lang="en-US" altLang="zh-CN" sz="3500" dirty="0" smtClean="0"/>
              <a:t>by</a:t>
            </a:r>
            <a:r>
              <a:rPr lang="zh-CN" altLang="en-US" sz="3500" dirty="0" smtClean="0"/>
              <a:t> </a:t>
            </a:r>
            <a:r>
              <a:rPr lang="en-US" altLang="zh-CN" sz="3500" dirty="0" smtClean="0"/>
              <a:t>voice?</a:t>
            </a:r>
            <a:endParaRPr lang="zh-CN" altLang="en-US" sz="3500" dirty="0" smtClean="0"/>
          </a:p>
          <a:p>
            <a:r>
              <a:rPr lang="en-US" sz="2500" dirty="0" smtClean="0"/>
              <a:t>Source</a:t>
            </a:r>
            <a:r>
              <a:rPr lang="en-US" sz="2500" dirty="0" smtClean="0"/>
              <a:t>: </a:t>
            </a:r>
            <a:r>
              <a:rPr lang="en-US" altLang="zh-CN" sz="2500" dirty="0" smtClean="0"/>
              <a:t>3168</a:t>
            </a:r>
            <a:r>
              <a:rPr lang="zh-CN" altLang="en-US" sz="2500" dirty="0" smtClean="0"/>
              <a:t> </a:t>
            </a:r>
            <a:r>
              <a:rPr lang="en-US" altLang="zh-CN" sz="2500" dirty="0" smtClean="0"/>
              <a:t>a</a:t>
            </a:r>
            <a:r>
              <a:rPr lang="en-US" sz="2500" dirty="0" smtClean="0"/>
              <a:t>udio </a:t>
            </a:r>
            <a:r>
              <a:rPr lang="en-US" sz="2500" dirty="0" smtClean="0"/>
              <a:t>samples from real human voices</a:t>
            </a:r>
          </a:p>
          <a:p>
            <a:r>
              <a:rPr lang="en-US" sz="2500" dirty="0" smtClean="0"/>
              <a:t>Target variable: Label(female/male)</a:t>
            </a:r>
          </a:p>
          <a:p>
            <a:r>
              <a:rPr lang="en-US" sz="2500" dirty="0" smtClean="0"/>
              <a:t>Three different models: KNN, Random Forest, Logistic </a:t>
            </a:r>
            <a:r>
              <a:rPr lang="en-US" sz="2500" dirty="0" smtClean="0"/>
              <a:t>regression</a:t>
            </a:r>
            <a:endParaRPr lang="zh-CN" altLang="en-US" sz="2500" dirty="0" smtClean="0"/>
          </a:p>
        </p:txBody>
      </p:sp>
    </p:spTree>
    <p:extLst>
      <p:ext uri="{BB962C8B-B14F-4D97-AF65-F5344CB8AC3E}">
        <p14:creationId xmlns:p14="http://schemas.microsoft.com/office/powerpoint/2010/main" val="25951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US" altLang="zh-CN" dirty="0"/>
              <a:t>0</a:t>
            </a:r>
            <a:r>
              <a:rPr lang="en-US" dirty="0" smtClean="0"/>
              <a:t> </a:t>
            </a:r>
            <a:r>
              <a:rPr lang="en-US" dirty="0" smtClean="0"/>
              <a:t>Variables</a:t>
            </a:r>
            <a:endParaRPr lang="en-US" dirty="0"/>
          </a:p>
        </p:txBody>
      </p:sp>
      <p:pic>
        <p:nvPicPr>
          <p:cNvPr id="4" name="Picture 3" descr="Screen Shot 2017-12-11 at 4.20.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36" y="1942458"/>
            <a:ext cx="7902864" cy="4184428"/>
          </a:xfrm>
          <a:prstGeom prst="rect">
            <a:avLst/>
          </a:prstGeom>
        </p:spPr>
      </p:pic>
    </p:spTree>
    <p:extLst>
      <p:ext uri="{BB962C8B-B14F-4D97-AF65-F5344CB8AC3E}">
        <p14:creationId xmlns:p14="http://schemas.microsoft.com/office/powerpoint/2010/main" val="174050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5274" y="540810"/>
            <a:ext cx="7435273" cy="646331"/>
          </a:xfrm>
          <a:prstGeom prst="rect">
            <a:avLst/>
          </a:prstGeom>
          <a:noFill/>
        </p:spPr>
        <p:txBody>
          <a:bodyPr wrap="square" rtlCol="0">
            <a:spAutoFit/>
          </a:bodyPr>
          <a:lstStyle/>
          <a:p>
            <a:pPr algn="ctr"/>
            <a:r>
              <a:rPr lang="en-US" sz="3600" b="1" dirty="0" smtClean="0"/>
              <a:t>EDA</a:t>
            </a:r>
            <a:endParaRPr lang="en-US" sz="3600" b="1" dirty="0"/>
          </a:p>
        </p:txBody>
      </p:sp>
      <p:pic>
        <p:nvPicPr>
          <p:cNvPr id="7" name="Picture 6" descr="all variables densit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273"/>
            <a:ext cx="8307960" cy="5264727"/>
          </a:xfrm>
          <a:prstGeom prst="rect">
            <a:avLst/>
          </a:prstGeom>
        </p:spPr>
      </p:pic>
    </p:spTree>
    <p:extLst>
      <p:ext uri="{BB962C8B-B14F-4D97-AF65-F5344CB8AC3E}">
        <p14:creationId xmlns:p14="http://schemas.microsoft.com/office/powerpoint/2010/main" val="4189405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0454" y="519545"/>
            <a:ext cx="7435273" cy="523220"/>
          </a:xfrm>
          <a:prstGeom prst="rect">
            <a:avLst/>
          </a:prstGeom>
          <a:noFill/>
        </p:spPr>
        <p:txBody>
          <a:bodyPr wrap="square" rtlCol="0">
            <a:spAutoFit/>
          </a:bodyPr>
          <a:lstStyle/>
          <a:p>
            <a:pPr algn="ctr"/>
            <a:r>
              <a:rPr lang="en-US" sz="2800" b="1" dirty="0" smtClean="0"/>
              <a:t>EDA</a:t>
            </a:r>
            <a:endParaRPr lang="en-US" sz="2800" b="1" dirty="0"/>
          </a:p>
        </p:txBody>
      </p:sp>
      <p:pic>
        <p:nvPicPr>
          <p:cNvPr id="2" name="Picture 1" descr="5.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9" y="1124322"/>
            <a:ext cx="8058728" cy="5085599"/>
          </a:xfrm>
          <a:prstGeom prst="rect">
            <a:avLst/>
          </a:prstGeom>
        </p:spPr>
      </p:pic>
      <p:pic>
        <p:nvPicPr>
          <p:cNvPr id="3" name="Picture 2" descr="7.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2712"/>
            <a:ext cx="8273004" cy="5264727"/>
          </a:xfrm>
          <a:prstGeom prst="rect">
            <a:avLst/>
          </a:prstGeom>
        </p:spPr>
      </p:pic>
    </p:spTree>
    <p:extLst>
      <p:ext uri="{BB962C8B-B14F-4D97-AF65-F5344CB8AC3E}">
        <p14:creationId xmlns:p14="http://schemas.microsoft.com/office/powerpoint/2010/main" val="147077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7-12-10 at 11.03.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3" y="1657632"/>
            <a:ext cx="8401573" cy="5136857"/>
          </a:xfrm>
          <a:prstGeom prst="rect">
            <a:avLst/>
          </a:prstGeom>
        </p:spPr>
      </p:pic>
      <p:sp>
        <p:nvSpPr>
          <p:cNvPr id="2" name="Title 1"/>
          <p:cNvSpPr>
            <a:spLocks noGrp="1"/>
          </p:cNvSpPr>
          <p:nvPr>
            <p:ph type="title"/>
          </p:nvPr>
        </p:nvSpPr>
        <p:spPr>
          <a:xfrm>
            <a:off x="457200" y="699938"/>
            <a:ext cx="7620000" cy="1143000"/>
          </a:xfrm>
        </p:spPr>
        <p:txBody>
          <a:bodyPr/>
          <a:lstStyle/>
          <a:p>
            <a:r>
              <a:rPr lang="en-US" altLang="zh-CN" sz="4000" dirty="0" smtClean="0"/>
              <a:t>Feature</a:t>
            </a:r>
            <a:r>
              <a:rPr lang="zh-CN" altLang="en-US" sz="4000" dirty="0" smtClean="0"/>
              <a:t> </a:t>
            </a:r>
            <a:r>
              <a:rPr lang="en-US" altLang="zh-CN" sz="4000" dirty="0" smtClean="0"/>
              <a:t>selection</a:t>
            </a:r>
            <a:r>
              <a:rPr lang="zh-CN" altLang="en-US" sz="4000" dirty="0" smtClean="0"/>
              <a:t>： </a:t>
            </a:r>
            <a:r>
              <a:rPr lang="en-US" altLang="zh-CN" sz="4000" dirty="0" smtClean="0"/>
              <a:t>Random</a:t>
            </a:r>
            <a:r>
              <a:rPr lang="zh-CN" altLang="en-US" sz="4000" dirty="0" smtClean="0"/>
              <a:t> </a:t>
            </a:r>
            <a:r>
              <a:rPr lang="en-US" altLang="zh-CN" sz="4000" dirty="0" smtClean="0"/>
              <a:t>Forest</a:t>
            </a:r>
            <a:r>
              <a:rPr lang="zh-CN" altLang="en-US" sz="4000" dirty="0" smtClean="0"/>
              <a:t> </a:t>
            </a:r>
            <a:r>
              <a:rPr lang="en-US" altLang="zh-CN" sz="4000" dirty="0" smtClean="0"/>
              <a:t>Feature</a:t>
            </a:r>
            <a:r>
              <a:rPr lang="zh-CN" altLang="en-US" sz="4000" dirty="0" smtClean="0"/>
              <a:t> </a:t>
            </a:r>
            <a:r>
              <a:rPr lang="en-US" sz="4000" dirty="0" smtClean="0"/>
              <a:t>Importance</a:t>
            </a:r>
            <a:endParaRPr lang="en-US" sz="4000" dirty="0"/>
          </a:p>
        </p:txBody>
      </p:sp>
    </p:spTree>
    <p:extLst>
      <p:ext uri="{BB962C8B-B14F-4D97-AF65-F5344CB8AC3E}">
        <p14:creationId xmlns:p14="http://schemas.microsoft.com/office/powerpoint/2010/main" val="3581525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636143"/>
            <a:ext cx="8247320" cy="1143000"/>
          </a:xfrm>
        </p:spPr>
        <p:txBody>
          <a:bodyPr/>
          <a:lstStyle/>
          <a:p>
            <a:r>
              <a:rPr lang="en-US" altLang="zh-CN" dirty="0" smtClean="0"/>
              <a:t>K-Nearest</a:t>
            </a:r>
            <a:r>
              <a:rPr lang="zh-CN" altLang="en-US" dirty="0" smtClean="0"/>
              <a:t> </a:t>
            </a:r>
            <a:r>
              <a:rPr lang="en-US" altLang="zh-CN" dirty="0" smtClean="0"/>
              <a:t>Neighbor</a:t>
            </a:r>
            <a:r>
              <a:rPr lang="zh-CN" altLang="en-US" dirty="0"/>
              <a:t> </a:t>
            </a:r>
            <a:r>
              <a:rPr lang="en-US" altLang="zh-CN" dirty="0" smtClean="0"/>
              <a:t>Classification</a:t>
            </a:r>
            <a:endParaRPr lang="en-US" dirty="0"/>
          </a:p>
        </p:txBody>
      </p:sp>
      <p:sp>
        <p:nvSpPr>
          <p:cNvPr id="2" name="TextBox 1"/>
          <p:cNvSpPr txBox="1"/>
          <p:nvPr/>
        </p:nvSpPr>
        <p:spPr>
          <a:xfrm>
            <a:off x="808076" y="1743742"/>
            <a:ext cx="1173719" cy="692497"/>
          </a:xfrm>
          <a:prstGeom prst="rect">
            <a:avLst/>
          </a:prstGeom>
          <a:noFill/>
        </p:spPr>
        <p:txBody>
          <a:bodyPr wrap="none" rtlCol="0">
            <a:spAutoFit/>
          </a:bodyPr>
          <a:lstStyle/>
          <a:p>
            <a:r>
              <a:rPr lang="en-US" altLang="zh-CN" sz="3900" dirty="0" smtClean="0"/>
              <a:t>K</a:t>
            </a:r>
            <a:r>
              <a:rPr lang="zh-CN" altLang="en-US" sz="3900" dirty="0" smtClean="0"/>
              <a:t> </a:t>
            </a:r>
            <a:r>
              <a:rPr lang="en-US" altLang="zh-CN" sz="3900" dirty="0" smtClean="0"/>
              <a:t>=</a:t>
            </a:r>
            <a:r>
              <a:rPr lang="zh-CN" altLang="en-US" sz="3900" dirty="0" smtClean="0"/>
              <a:t> </a:t>
            </a:r>
            <a:r>
              <a:rPr lang="en-US" altLang="zh-CN" sz="3900" dirty="0" smtClean="0"/>
              <a:t>7</a:t>
            </a:r>
            <a:endParaRPr lang="en-US" sz="3900" dirty="0"/>
          </a:p>
        </p:txBody>
      </p:sp>
      <p:sp>
        <p:nvSpPr>
          <p:cNvPr id="6" name="TextBox 5"/>
          <p:cNvSpPr txBox="1"/>
          <p:nvPr/>
        </p:nvSpPr>
        <p:spPr>
          <a:xfrm>
            <a:off x="3657598" y="1807537"/>
            <a:ext cx="3246210" cy="492443"/>
          </a:xfrm>
          <a:prstGeom prst="rect">
            <a:avLst/>
          </a:prstGeom>
          <a:noFill/>
        </p:spPr>
        <p:txBody>
          <a:bodyPr wrap="none" rtlCol="0">
            <a:spAutoFit/>
          </a:bodyPr>
          <a:lstStyle/>
          <a:p>
            <a:r>
              <a:rPr lang="en-US" altLang="zh-CN" sz="2600" dirty="0" smtClean="0"/>
              <a:t>Accuracy</a:t>
            </a:r>
            <a:r>
              <a:rPr lang="zh-CN" altLang="en-US" sz="2600" dirty="0" smtClean="0"/>
              <a:t> </a:t>
            </a:r>
            <a:r>
              <a:rPr lang="en-US" altLang="zh-CN" sz="2600" dirty="0" smtClean="0"/>
              <a:t>Rate:</a:t>
            </a:r>
            <a:r>
              <a:rPr lang="zh-CN" altLang="en-US" sz="2600" dirty="0" smtClean="0"/>
              <a:t> </a:t>
            </a:r>
            <a:r>
              <a:rPr lang="en-US" altLang="zh-CN" sz="2600" dirty="0" smtClean="0"/>
              <a:t>97.48%</a:t>
            </a:r>
            <a:endParaRPr lang="en-US" sz="2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2" y="2886742"/>
            <a:ext cx="4755140" cy="307886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4407" y="3125972"/>
            <a:ext cx="4065564" cy="2797108"/>
          </a:xfrm>
          <a:prstGeom prst="rect">
            <a:avLst/>
          </a:prstGeom>
        </p:spPr>
      </p:pic>
    </p:spTree>
    <p:extLst>
      <p:ext uri="{BB962C8B-B14F-4D97-AF65-F5344CB8AC3E}">
        <p14:creationId xmlns:p14="http://schemas.microsoft.com/office/powerpoint/2010/main" val="174337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7320" y="636143"/>
            <a:ext cx="7620000" cy="1143000"/>
          </a:xfrm>
        </p:spPr>
        <p:txBody>
          <a:bodyPr/>
          <a:lstStyle/>
          <a:p>
            <a:r>
              <a:rPr lang="en-US" altLang="zh-CN" dirty="0" smtClean="0"/>
              <a:t>Random</a:t>
            </a:r>
            <a:r>
              <a:rPr lang="zh-CN" altLang="en-US" dirty="0" smtClean="0"/>
              <a:t> </a:t>
            </a:r>
            <a:r>
              <a:rPr lang="en-US" altLang="zh-CN" dirty="0" smtClean="0"/>
              <a:t>Forest</a:t>
            </a:r>
            <a:r>
              <a:rPr lang="zh-CN" altLang="en-US" dirty="0" smtClean="0"/>
              <a:t> </a:t>
            </a:r>
            <a:r>
              <a:rPr lang="zh-CN" altLang="en-US" dirty="0"/>
              <a:t> </a:t>
            </a:r>
            <a:r>
              <a:rPr lang="en-US" altLang="zh-CN" dirty="0" smtClean="0"/>
              <a:t>classification:</a:t>
            </a:r>
            <a:endParaRPr lang="en-US" dirty="0"/>
          </a:p>
        </p:txBody>
      </p:sp>
      <p:sp>
        <p:nvSpPr>
          <p:cNvPr id="8" name="TextBox 7"/>
          <p:cNvSpPr txBox="1"/>
          <p:nvPr/>
        </p:nvSpPr>
        <p:spPr>
          <a:xfrm>
            <a:off x="3657598" y="1807537"/>
            <a:ext cx="3246210" cy="492443"/>
          </a:xfrm>
          <a:prstGeom prst="rect">
            <a:avLst/>
          </a:prstGeom>
          <a:noFill/>
        </p:spPr>
        <p:txBody>
          <a:bodyPr wrap="none" rtlCol="0">
            <a:spAutoFit/>
          </a:bodyPr>
          <a:lstStyle/>
          <a:p>
            <a:r>
              <a:rPr lang="en-US" altLang="zh-CN" sz="2600" dirty="0" smtClean="0"/>
              <a:t>Accuracy</a:t>
            </a:r>
            <a:r>
              <a:rPr lang="zh-CN" altLang="en-US" sz="2600" dirty="0" smtClean="0"/>
              <a:t> </a:t>
            </a:r>
            <a:r>
              <a:rPr lang="en-US" altLang="zh-CN" sz="2600" dirty="0" smtClean="0"/>
              <a:t>Rate:</a:t>
            </a:r>
            <a:r>
              <a:rPr lang="zh-CN" altLang="en-US" sz="2600" dirty="0" smtClean="0"/>
              <a:t> </a:t>
            </a:r>
            <a:r>
              <a:rPr lang="en-US" altLang="zh-CN" sz="2600" dirty="0" smtClean="0"/>
              <a:t>98.11%</a:t>
            </a:r>
            <a:endParaRPr lang="en-US" sz="2600" dirty="0"/>
          </a:p>
        </p:txBody>
      </p:sp>
      <p:sp>
        <p:nvSpPr>
          <p:cNvPr id="2" name="TextBox 1"/>
          <p:cNvSpPr txBox="1"/>
          <p:nvPr/>
        </p:nvSpPr>
        <p:spPr>
          <a:xfrm>
            <a:off x="0" y="5783179"/>
            <a:ext cx="8016949" cy="923330"/>
          </a:xfrm>
          <a:prstGeom prst="rect">
            <a:avLst/>
          </a:prstGeom>
          <a:noFill/>
        </p:spPr>
        <p:txBody>
          <a:bodyPr wrap="square" rtlCol="0">
            <a:spAutoFit/>
          </a:bodyPr>
          <a:lstStyle/>
          <a:p>
            <a:pPr marL="285750" indent="-285750">
              <a:buFontTx/>
              <a:buChar char="-"/>
            </a:pPr>
            <a:r>
              <a:rPr lang="en-US" altLang="zh-CN" dirty="0" smtClean="0"/>
              <a:t>N</a:t>
            </a:r>
            <a:r>
              <a:rPr lang="en-US" altLang="zh-CN" dirty="0" smtClean="0"/>
              <a:t>umber </a:t>
            </a:r>
            <a:r>
              <a:rPr lang="en-US" altLang="zh-CN" dirty="0"/>
              <a:t>of variables selected at each split</a:t>
            </a:r>
            <a:r>
              <a:rPr lang="zh-CN" altLang="en-US" dirty="0"/>
              <a:t> </a:t>
            </a:r>
            <a:r>
              <a:rPr lang="en-US" altLang="zh-CN" dirty="0"/>
              <a:t>=</a:t>
            </a:r>
            <a:r>
              <a:rPr lang="zh-CN" altLang="en-US" dirty="0"/>
              <a:t> </a:t>
            </a:r>
            <a:r>
              <a:rPr lang="en-US" altLang="zh-CN" dirty="0"/>
              <a:t>4</a:t>
            </a:r>
            <a:r>
              <a:rPr lang="zh-CN" altLang="en-US" dirty="0"/>
              <a:t> </a:t>
            </a:r>
            <a:r>
              <a:rPr lang="en-US" altLang="zh-CN" dirty="0"/>
              <a:t>with</a:t>
            </a:r>
            <a:r>
              <a:rPr lang="zh-CN" altLang="en-US" dirty="0"/>
              <a:t> </a:t>
            </a:r>
            <a:r>
              <a:rPr lang="en-US" altLang="zh-CN" dirty="0"/>
              <a:t>the</a:t>
            </a:r>
            <a:r>
              <a:rPr lang="zh-CN" altLang="en-US" dirty="0"/>
              <a:t> </a:t>
            </a:r>
            <a:r>
              <a:rPr lang="en-US" altLang="zh-CN" dirty="0"/>
              <a:t>lowest</a:t>
            </a:r>
            <a:r>
              <a:rPr lang="zh-CN" altLang="en-US" dirty="0"/>
              <a:t> </a:t>
            </a:r>
            <a:r>
              <a:rPr lang="en-US" altLang="zh-CN" dirty="0"/>
              <a:t>forest</a:t>
            </a:r>
            <a:r>
              <a:rPr lang="zh-CN" altLang="en-US" dirty="0"/>
              <a:t> </a:t>
            </a:r>
            <a:r>
              <a:rPr lang="en-US" altLang="zh-CN" dirty="0"/>
              <a:t>error</a:t>
            </a:r>
            <a:r>
              <a:rPr lang="zh-CN" altLang="en-US" dirty="0"/>
              <a:t> </a:t>
            </a:r>
            <a:r>
              <a:rPr lang="en-US" altLang="zh-CN" dirty="0"/>
              <a:t>rate.</a:t>
            </a:r>
            <a:r>
              <a:rPr lang="zh-CN" altLang="en-US" dirty="0"/>
              <a:t> </a:t>
            </a:r>
            <a:r>
              <a:rPr lang="zh-CN" altLang="en-US" dirty="0" smtClean="0"/>
              <a:t> </a:t>
            </a:r>
          </a:p>
          <a:p>
            <a:pPr marL="285750" indent="-285750">
              <a:buFontTx/>
              <a:buChar char="-"/>
            </a:pPr>
            <a:r>
              <a:rPr lang="en-US" altLang="zh-CN" dirty="0" smtClean="0"/>
              <a:t>N</a:t>
            </a:r>
            <a:r>
              <a:rPr lang="en-US" altLang="zh-CN" dirty="0" smtClean="0"/>
              <a:t>umber</a:t>
            </a:r>
            <a:r>
              <a:rPr lang="zh-CN" altLang="en-US" dirty="0" smtClean="0"/>
              <a:t> </a:t>
            </a:r>
            <a:r>
              <a:rPr lang="en-US" altLang="zh-CN" dirty="0"/>
              <a:t>of</a:t>
            </a:r>
            <a:r>
              <a:rPr lang="zh-CN" altLang="en-US" dirty="0"/>
              <a:t> </a:t>
            </a:r>
            <a:r>
              <a:rPr lang="en-US" altLang="zh-CN" dirty="0"/>
              <a:t>tree</a:t>
            </a:r>
            <a:r>
              <a:rPr lang="zh-CN" altLang="en-US" dirty="0"/>
              <a:t> </a:t>
            </a:r>
            <a:r>
              <a:rPr lang="en-US" altLang="zh-CN" dirty="0"/>
              <a:t>=</a:t>
            </a:r>
            <a:r>
              <a:rPr lang="zh-CN" altLang="en-US" dirty="0"/>
              <a:t> </a:t>
            </a:r>
            <a:r>
              <a:rPr lang="en-US" altLang="zh-CN" dirty="0"/>
              <a:t>350</a:t>
            </a:r>
            <a:endParaRPr lang="zh-CN" alt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971" y="2355459"/>
            <a:ext cx="4564022" cy="30482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1982" y="2624664"/>
            <a:ext cx="3769511" cy="2813304"/>
          </a:xfrm>
          <a:prstGeom prst="rect">
            <a:avLst/>
          </a:prstGeom>
        </p:spPr>
      </p:pic>
    </p:spTree>
    <p:extLst>
      <p:ext uri="{BB962C8B-B14F-4D97-AF65-F5344CB8AC3E}">
        <p14:creationId xmlns:p14="http://schemas.microsoft.com/office/powerpoint/2010/main" val="1099059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464" y="2817628"/>
            <a:ext cx="4222258" cy="275846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11" y="5092058"/>
            <a:ext cx="4175051" cy="86311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65" y="2438548"/>
            <a:ext cx="4216471" cy="2689160"/>
          </a:xfrm>
          <a:prstGeom prst="rect">
            <a:avLst/>
          </a:prstGeom>
        </p:spPr>
      </p:pic>
      <p:sp>
        <p:nvSpPr>
          <p:cNvPr id="6" name="Title 4"/>
          <p:cNvSpPr>
            <a:spLocks noGrp="1"/>
          </p:cNvSpPr>
          <p:nvPr>
            <p:ph type="title"/>
          </p:nvPr>
        </p:nvSpPr>
        <p:spPr>
          <a:xfrm>
            <a:off x="627320" y="636143"/>
            <a:ext cx="7620000" cy="1143000"/>
          </a:xfrm>
        </p:spPr>
        <p:txBody>
          <a:bodyPr/>
          <a:lstStyle/>
          <a:p>
            <a:r>
              <a:rPr lang="en-US" altLang="zh-CN" dirty="0" smtClean="0"/>
              <a:t>Logistic</a:t>
            </a:r>
            <a:r>
              <a:rPr lang="zh-CN" altLang="en-US" dirty="0" smtClean="0"/>
              <a:t> </a:t>
            </a:r>
            <a:r>
              <a:rPr lang="en-US" altLang="zh-CN" dirty="0" smtClean="0"/>
              <a:t>Regression</a:t>
            </a:r>
            <a:r>
              <a:rPr lang="zh-CN" altLang="en-US" dirty="0" smtClean="0"/>
              <a:t> </a:t>
            </a:r>
            <a:r>
              <a:rPr lang="en-US" altLang="zh-CN" dirty="0" smtClean="0"/>
              <a:t>Model:</a:t>
            </a:r>
            <a:endParaRPr lang="en-US" dirty="0"/>
          </a:p>
        </p:txBody>
      </p:sp>
      <p:sp>
        <p:nvSpPr>
          <p:cNvPr id="8" name="TextBox 7"/>
          <p:cNvSpPr txBox="1"/>
          <p:nvPr/>
        </p:nvSpPr>
        <p:spPr>
          <a:xfrm>
            <a:off x="3763923" y="1467297"/>
            <a:ext cx="3246210" cy="492443"/>
          </a:xfrm>
          <a:prstGeom prst="rect">
            <a:avLst/>
          </a:prstGeom>
          <a:noFill/>
        </p:spPr>
        <p:txBody>
          <a:bodyPr wrap="none" rtlCol="0">
            <a:spAutoFit/>
          </a:bodyPr>
          <a:lstStyle/>
          <a:p>
            <a:r>
              <a:rPr lang="en-US" altLang="zh-CN" sz="2600" dirty="0" smtClean="0"/>
              <a:t>Accuracy</a:t>
            </a:r>
            <a:r>
              <a:rPr lang="zh-CN" altLang="en-US" sz="2600" dirty="0" smtClean="0"/>
              <a:t> </a:t>
            </a:r>
            <a:r>
              <a:rPr lang="en-US" altLang="zh-CN" sz="2600" dirty="0" smtClean="0"/>
              <a:t>Rate:</a:t>
            </a:r>
            <a:r>
              <a:rPr lang="zh-CN" altLang="en-US" sz="2600" dirty="0" smtClean="0"/>
              <a:t> </a:t>
            </a:r>
            <a:r>
              <a:rPr lang="en-US" altLang="zh-CN" sz="2600" dirty="0" smtClean="0"/>
              <a:t>97.58%</a:t>
            </a:r>
            <a:endParaRPr lang="en-US" sz="2600"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53" y="2576856"/>
            <a:ext cx="4568043" cy="307464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9176" y="2938132"/>
            <a:ext cx="4015912" cy="2585482"/>
          </a:xfrm>
          <a:prstGeom prst="rect">
            <a:avLst/>
          </a:prstGeom>
        </p:spPr>
      </p:pic>
    </p:spTree>
    <p:extLst>
      <p:ext uri="{BB962C8B-B14F-4D97-AF65-F5344CB8AC3E}">
        <p14:creationId xmlns:p14="http://schemas.microsoft.com/office/powerpoint/2010/main" val="8388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281</TotalTime>
  <Words>460</Words>
  <Application>Microsoft Macintosh PowerPoint</Application>
  <PresentationFormat>On-screen Show (4:3)</PresentationFormat>
  <Paragraphs>55</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Black</vt:lpstr>
      <vt:lpstr>Calibri</vt:lpstr>
      <vt:lpstr>Cambria</vt:lpstr>
      <vt:lpstr>宋体</vt:lpstr>
      <vt:lpstr>Arial</vt:lpstr>
      <vt:lpstr>Adjacency</vt:lpstr>
      <vt:lpstr>The Secrets Of Sound</vt:lpstr>
      <vt:lpstr>Question and introduce sample dataset</vt:lpstr>
      <vt:lpstr>20 Variables</vt:lpstr>
      <vt:lpstr>PowerPoint Presentation</vt:lpstr>
      <vt:lpstr>PowerPoint Presentation</vt:lpstr>
      <vt:lpstr>Feature selection： Random Forest Feature Importance</vt:lpstr>
      <vt:lpstr>K-Nearest Neighbor Classification</vt:lpstr>
      <vt:lpstr>Random Forest  classification:</vt:lpstr>
      <vt:lpstr>Logistic Regression Model:</vt:lpstr>
      <vt:lpstr>In class experiment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Secrets Of Sound</dc:title>
  <dc:creator>WENYE OUYANG</dc:creator>
  <cp:lastModifiedBy>administrator</cp:lastModifiedBy>
  <cp:revision>21</cp:revision>
  <dcterms:created xsi:type="dcterms:W3CDTF">2017-12-04T22:20:04Z</dcterms:created>
  <dcterms:modified xsi:type="dcterms:W3CDTF">2017-12-12T01:28:52Z</dcterms:modified>
</cp:coreProperties>
</file>