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20"/>
  </p:notesMasterIdLst>
  <p:sldIdLst>
    <p:sldId id="256" r:id="rId6"/>
    <p:sldId id="259" r:id="rId7"/>
    <p:sldId id="290" r:id="rId8"/>
    <p:sldId id="262" r:id="rId9"/>
    <p:sldId id="264" r:id="rId10"/>
    <p:sldId id="271" r:id="rId11"/>
    <p:sldId id="283" r:id="rId12"/>
    <p:sldId id="284" r:id="rId13"/>
    <p:sldId id="266" r:id="rId14"/>
    <p:sldId id="276" r:id="rId15"/>
    <p:sldId id="277" r:id="rId16"/>
    <p:sldId id="285" r:id="rId17"/>
    <p:sldId id="291" r:id="rId18"/>
    <p:sldId id="281"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75" autoAdjust="0"/>
    <p:restoredTop sz="94660" autoAdjust="0"/>
  </p:normalViewPr>
  <p:slideViewPr>
    <p:cSldViewPr snapToGrid="0">
      <p:cViewPr varScale="1">
        <p:scale>
          <a:sx n="85" d="100"/>
          <a:sy n="85" d="100"/>
        </p:scale>
        <p:origin x="96" y="162"/>
      </p:cViewPr>
      <p:guideLst>
        <p:guide orient="horz" pos="2152"/>
        <p:guide pos="2964"/>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fld>
            <a:endParaRPr lang="zh-CN" altLang="en-US"/>
          </a:p>
        </p:txBody>
      </p:sp>
      <p:pic>
        <p:nvPicPr>
          <p:cNvPr id="10" name="图片 9" descr="图片包含 地图, 文字&#10;&#10;已生成极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630" name="文本框 62"/>
          <p:cNvSpPr txBox="1">
            <a:spLocks noChangeArrowheads="1"/>
          </p:cNvSpPr>
          <p:nvPr/>
        </p:nvSpPr>
        <p:spPr bwMode="auto">
          <a:xfrm>
            <a:off x="2003743" y="2787968"/>
            <a:ext cx="86029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dirty="0">
                <a:solidFill>
                  <a:srgbClr val="4B649F"/>
                </a:solidFill>
                <a:latin typeface="宋体" panose="02010600030101010101" pitchFamily="2" charset="-122"/>
                <a:ea typeface="宋体" panose="02010600030101010101" pitchFamily="2" charset="-122"/>
              </a:rPr>
              <a:t>跨语言新闻事件情感演化问题研究</a:t>
            </a:r>
            <a:endParaRPr lang="zh-CN" altLang="en-US" sz="4400" b="1" dirty="0">
              <a:solidFill>
                <a:srgbClr val="4B649F"/>
              </a:solidFill>
              <a:latin typeface="宋体" panose="02010600030101010101" pitchFamily="2" charset="-122"/>
              <a:ea typeface="宋体" panose="02010600030101010101" pitchFamily="2" charset="-122"/>
            </a:endParaRPr>
          </a:p>
        </p:txBody>
      </p:sp>
      <p:grpSp>
        <p:nvGrpSpPr>
          <p:cNvPr id="26631"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6632"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6633" name="文本框 1027"/>
          <p:cNvSpPr txBox="1">
            <a:spLocks noChangeArrowheads="1"/>
          </p:cNvSpPr>
          <p:nvPr/>
        </p:nvSpPr>
        <p:spPr bwMode="auto">
          <a:xfrm>
            <a:off x="2411413" y="384651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答辩人：徐墨馨</a:t>
            </a:r>
            <a:endParaRPr lang="zh-CN" altLang="en-US" sz="1800"/>
          </a:p>
        </p:txBody>
      </p:sp>
      <p:sp>
        <p:nvSpPr>
          <p:cNvPr id="26634" name="文本框 112"/>
          <p:cNvSpPr txBox="1">
            <a:spLocks noChangeArrowheads="1"/>
          </p:cNvSpPr>
          <p:nvPr/>
        </p:nvSpPr>
        <p:spPr bwMode="auto">
          <a:xfrm>
            <a:off x="4940300" y="3846513"/>
            <a:ext cx="2240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指导教师：梁野老师</a:t>
            </a:r>
            <a:endParaRPr lang="zh-CN" altLang="en-US" sz="1800"/>
          </a:p>
        </p:txBody>
      </p:sp>
      <p:sp>
        <p:nvSpPr>
          <p:cNvPr id="26635" name="文本框 1066"/>
          <p:cNvSpPr txBox="1">
            <a:spLocks noChangeArrowheads="1"/>
          </p:cNvSpPr>
          <p:nvPr/>
        </p:nvSpPr>
        <p:spPr bwMode="auto">
          <a:xfrm>
            <a:off x="1657033" y="622618"/>
            <a:ext cx="26854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chemeClr val="bg1"/>
                </a:solidFill>
                <a:latin typeface="宋体" panose="02010600030101010101" pitchFamily="2" charset="-122"/>
                <a:ea typeface="宋体" panose="02010600030101010101" pitchFamily="2" charset="-122"/>
              </a:rPr>
              <a:t>北京外国语大学</a:t>
            </a:r>
            <a:endParaRPr lang="zh-CN" altLang="en-US" b="1">
              <a:solidFill>
                <a:schemeClr val="bg1"/>
              </a:solidFill>
              <a:latin typeface="宋体" panose="02010600030101010101" pitchFamily="2" charset="-122"/>
              <a:ea typeface="宋体" panose="02010600030101010101" pitchFamily="2" charset="-122"/>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2"/>
          <a:stretch>
            <a:fillRect/>
          </a:stretch>
        </p:blipFill>
        <p:spPr>
          <a:xfrm>
            <a:off x="567055" y="427355"/>
            <a:ext cx="847090" cy="9137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获取马来西亚和泰国新闻</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6086"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46087" name="Title 13"/>
          <p:cNvSpPr txBox="1">
            <a:spLocks noChangeArrowheads="1"/>
          </p:cNvSpPr>
          <p:nvPr/>
        </p:nvSpPr>
        <p:spPr bwMode="auto">
          <a:xfrm>
            <a:off x="7143115" y="1067435"/>
            <a:ext cx="4389755" cy="70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latin typeface="宋体" panose="02010600030101010101" pitchFamily="2" charset="-122"/>
                <a:ea typeface="宋体" panose="02010600030101010101" pitchFamily="2" charset="-122"/>
                <a:sym typeface="Arial" panose="020B0604020202020204" pitchFamily="34" charset="0"/>
              </a:rPr>
              <a:t>一个页面上所有单篇新闻链接</a:t>
            </a:r>
            <a:endParaRPr lang="zh-CN" altLang="en-US" sz="24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sp>
        <p:nvSpPr>
          <p:cNvPr id="46091" name="Title 13"/>
          <p:cNvSpPr txBox="1">
            <a:spLocks noChangeArrowheads="1"/>
          </p:cNvSpPr>
          <p:nvPr/>
        </p:nvSpPr>
        <p:spPr bwMode="auto">
          <a:xfrm>
            <a:off x="7143115" y="3202940"/>
            <a:ext cx="4004945" cy="70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latin typeface="宋体" panose="02010600030101010101" pitchFamily="2" charset="-122"/>
                <a:ea typeface="宋体" panose="02010600030101010101" pitchFamily="2" charset="-122"/>
                <a:sym typeface="Arial" panose="020B0604020202020204" pitchFamily="34" charset="0"/>
              </a:rPr>
              <a:t>访问单篇新闻链接获取内容</a:t>
            </a:r>
            <a:endParaRPr lang="zh-CN" altLang="en-US" sz="24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sp>
        <p:nvSpPr>
          <p:cNvPr id="46092" name="Title 13"/>
          <p:cNvSpPr txBox="1">
            <a:spLocks noChangeArrowheads="1"/>
          </p:cNvSpPr>
          <p:nvPr/>
        </p:nvSpPr>
        <p:spPr bwMode="auto">
          <a:xfrm>
            <a:off x="7222173" y="5204143"/>
            <a:ext cx="38465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总计从</a:t>
            </a:r>
            <a:r>
              <a:rPr lang="en-US" altLang="zh-CN"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02-29</a:t>
            </a:r>
            <a:r>
              <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至</a:t>
            </a:r>
            <a:r>
              <a:rPr lang="en-US" altLang="zh-CN"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04-29</a:t>
            </a:r>
            <a:r>
              <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两个月，共爬取七个新闻网站共</a:t>
            </a:r>
            <a:r>
              <a:rPr lang="en-US" altLang="zh-CN"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10</a:t>
            </a:r>
            <a:r>
              <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万条左右数据。</a:t>
            </a:r>
            <a:endPar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46093" name="文本框 21"/>
          <p:cNvSpPr txBox="1">
            <a:spLocks noChangeArrowheads="1"/>
          </p:cNvSpPr>
          <p:nvPr/>
        </p:nvSpPr>
        <p:spPr bwMode="auto">
          <a:xfrm>
            <a:off x="7142798" y="1777048"/>
            <a:ext cx="3846512"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20000"/>
              </a:lnSpc>
              <a:spcBef>
                <a:spcPct val="0"/>
              </a:spcBef>
              <a:buFontTx/>
              <a:buNone/>
            </a:pPr>
            <a:r>
              <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网站例如：https://www.bharian.com.my/拼接上四个属性berita,sukan,dunia,hiburan</a:t>
            </a:r>
            <a:endPar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46094" name="文本框 22"/>
          <p:cNvSpPr txBox="1">
            <a:spLocks noChangeArrowheads="1"/>
          </p:cNvSpPr>
          <p:nvPr/>
        </p:nvSpPr>
        <p:spPr bwMode="auto">
          <a:xfrm>
            <a:off x="7222173" y="3912553"/>
            <a:ext cx="3846512"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保存为</a:t>
            </a:r>
            <a:r>
              <a:rPr lang="en-US" altLang="zh-CN"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excel</a:t>
            </a:r>
            <a:r>
              <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文件</a:t>
            </a:r>
            <a:endPar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链接 标题 发布时间 内容</a:t>
            </a:r>
            <a:endPar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文件名</a:t>
            </a:r>
            <a:r>
              <a:rPr lang="en-US" altLang="zh-CN"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news1_03-11.xlsx</a:t>
            </a:r>
            <a:endParaRPr lang="en-US" altLang="zh-CN" sz="1600">
              <a:solidFill>
                <a:srgbClr val="80808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nvGrpSpPr>
          <p:cNvPr id="2" name="Group 4"/>
          <p:cNvGrpSpPr/>
          <p:nvPr/>
        </p:nvGrpSpPr>
        <p:grpSpPr bwMode="auto">
          <a:xfrm>
            <a:off x="6330950" y="1067435"/>
            <a:ext cx="633413" cy="633413"/>
            <a:chOff x="4875600" y="3563040"/>
            <a:chExt cx="475253" cy="475253"/>
          </a:xfrm>
        </p:grpSpPr>
        <p:sp>
          <p:nvSpPr>
            <p:cNvPr id="3"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defRPr/>
              </a:pPr>
              <a:endParaRPr lang="en-US" sz="2400" noProof="1">
                <a:cs typeface="+mn-ea"/>
                <a:sym typeface="+mn-lt"/>
              </a:endParaRPr>
            </a:p>
          </p:txBody>
        </p:sp>
        <p:sp>
          <p:nvSpPr>
            <p:cNvPr id="6"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grpSp>
      <p:grpSp>
        <p:nvGrpSpPr>
          <p:cNvPr id="10" name="Group 4"/>
          <p:cNvGrpSpPr/>
          <p:nvPr/>
        </p:nvGrpSpPr>
        <p:grpSpPr bwMode="auto">
          <a:xfrm>
            <a:off x="6330950" y="3279140"/>
            <a:ext cx="633413" cy="633413"/>
            <a:chOff x="4875600" y="3563040"/>
            <a:chExt cx="475253" cy="475253"/>
          </a:xfrm>
        </p:grpSpPr>
        <p:sp>
          <p:nvSpPr>
            <p:cNvPr id="13"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16"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pic>
        <p:nvPicPr>
          <p:cNvPr id="19"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05" y="1006158"/>
            <a:ext cx="5311140" cy="2620645"/>
          </a:xfrm>
          <a:prstGeom prst="rect">
            <a:avLst/>
          </a:prstGeom>
        </p:spPr>
      </p:pic>
      <p:pic>
        <p:nvPicPr>
          <p:cNvPr id="20"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05" y="3912870"/>
            <a:ext cx="5274310" cy="2316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p:cNvSpPr txBox="1">
            <a:spLocks noChangeArrowheads="1"/>
          </p:cNvSpPr>
          <p:nvPr/>
        </p:nvSpPr>
        <p:spPr bwMode="auto">
          <a:xfrm>
            <a:off x="868680" y="25400"/>
            <a:ext cx="584263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马来西亚和泰国新闻情感分析</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47112" name="Title 13"/>
          <p:cNvSpPr txBox="1">
            <a:spLocks noChangeArrowheads="1"/>
          </p:cNvSpPr>
          <p:nvPr/>
        </p:nvSpPr>
        <p:spPr bwMode="auto">
          <a:xfrm>
            <a:off x="1136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en-US" altLang="en-US" sz="2400">
              <a:solidFill>
                <a:srgbClr val="595959"/>
              </a:solidFill>
              <a:sym typeface="Arial" panose="020B0604020202020204" pitchFamily="34" charset="0"/>
            </a:endParaRPr>
          </a:p>
        </p:txBody>
      </p:sp>
      <p:sp>
        <p:nvSpPr>
          <p:cNvPr id="47116" name="文本框 14"/>
          <p:cNvSpPr txBox="1">
            <a:spLocks noChangeArrowheads="1"/>
          </p:cNvSpPr>
          <p:nvPr/>
        </p:nvSpPr>
        <p:spPr bwMode="auto">
          <a:xfrm>
            <a:off x="2375535" y="5739130"/>
            <a:ext cx="247078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sz="160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基于词典的分类器模型</a:t>
            </a:r>
            <a:endParaRPr lang="zh-CN" sz="160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endParaRPr>
          </a:p>
          <a:p>
            <a:pPr algn="ctr" eaLnBrk="1" hangingPunct="1">
              <a:lnSpc>
                <a:spcPct val="120000"/>
              </a:lnSpc>
              <a:spcBef>
                <a:spcPct val="0"/>
              </a:spcBef>
              <a:buFontTx/>
              <a:buNone/>
            </a:pPr>
            <a:r>
              <a:rPr lang="zh-CN" sz="160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准确率均为</a:t>
            </a:r>
            <a:r>
              <a:rPr lang="en-US" altLang="zh-CN" sz="160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80%</a:t>
            </a:r>
            <a:endParaRPr lang="en-US" altLang="zh-CN" sz="160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endParaRPr>
          </a:p>
        </p:txBody>
      </p:sp>
      <p:sp>
        <p:nvSpPr>
          <p:cNvPr id="47118" name="Title 13"/>
          <p:cNvSpPr txBox="1">
            <a:spLocks noChangeArrowheads="1"/>
          </p:cNvSpPr>
          <p:nvPr/>
        </p:nvSpPr>
        <p:spPr bwMode="auto">
          <a:xfrm>
            <a:off x="6711315" y="5817870"/>
            <a:ext cx="3844925" cy="49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rPr>
              <a:t>主题词提取和逻辑回归结合模型</a:t>
            </a:r>
            <a:endPar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endParaRPr>
          </a:p>
          <a:p>
            <a:pPr algn="ctr" eaLnBrk="1" hangingPunct="1">
              <a:lnSpc>
                <a:spcPct val="100000"/>
              </a:lnSpc>
              <a:spcBef>
                <a:spcPct val="0"/>
              </a:spcBef>
              <a:buFontTx/>
              <a:buNone/>
            </a:pPr>
            <a:r>
              <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rPr>
              <a:t>准确率均为</a:t>
            </a:r>
            <a:r>
              <a:rPr lang="en-US" altLang="zh-CN" sz="1600">
                <a:solidFill>
                  <a:srgbClr val="595959"/>
                </a:solidFill>
                <a:latin typeface="宋体" panose="02010600030101010101" pitchFamily="2" charset="-122"/>
                <a:ea typeface="宋体" panose="02010600030101010101" pitchFamily="2" charset="-122"/>
                <a:sym typeface="Arial" panose="020B0604020202020204" pitchFamily="34" charset="0"/>
              </a:rPr>
              <a:t>85%</a:t>
            </a:r>
            <a:r>
              <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rPr>
              <a:t>以上</a:t>
            </a:r>
            <a:endPar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sp>
        <p:nvSpPr>
          <p:cNvPr id="19" name="矩形 18"/>
          <p:cNvSpPr/>
          <p:nvPr/>
        </p:nvSpPr>
        <p:spPr>
          <a:xfrm>
            <a:off x="1760855" y="5817553"/>
            <a:ext cx="190500" cy="1905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121" name="Title 13"/>
          <p:cNvSpPr txBox="1">
            <a:spLocks noChangeArrowheads="1"/>
          </p:cNvSpPr>
          <p:nvPr/>
        </p:nvSpPr>
        <p:spPr bwMode="auto">
          <a:xfrm>
            <a:off x="6671310" y="3414395"/>
            <a:ext cx="230949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sym typeface="Arial" panose="020B0604020202020204" pitchFamily="34" charset="0"/>
              </a:rPr>
              <a:t>泰国新闻数据模型准确率</a:t>
            </a:r>
            <a:endParaRPr lang="zh-CN" altLang="en-US" sz="14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sp>
        <p:nvSpPr>
          <p:cNvPr id="47122" name="文本框 20"/>
          <p:cNvSpPr txBox="1">
            <a:spLocks noChangeArrowheads="1"/>
          </p:cNvSpPr>
          <p:nvPr/>
        </p:nvSpPr>
        <p:spPr bwMode="auto">
          <a:xfrm>
            <a:off x="7410133" y="5297805"/>
            <a:ext cx="2084387"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endParaRPr lang="zh-CN" altLang="en-US" sz="1600">
              <a:solidFill>
                <a:srgbClr val="808080"/>
              </a:solidFill>
              <a:sym typeface="Arial" panose="020B0604020202020204" pitchFamily="34" charset="0"/>
            </a:endParaRPr>
          </a:p>
        </p:txBody>
      </p:sp>
      <p:sp>
        <p:nvSpPr>
          <p:cNvPr id="22" name="矩形 21"/>
          <p:cNvSpPr/>
          <p:nvPr/>
        </p:nvSpPr>
        <p:spPr>
          <a:xfrm>
            <a:off x="6520498" y="5817553"/>
            <a:ext cx="190500" cy="190500"/>
          </a:xfrm>
          <a:prstGeom prst="rect">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 name="图片 2"/>
          <p:cNvPicPr>
            <a:picLocks noChangeAspect="1"/>
          </p:cNvPicPr>
          <p:nvPr/>
        </p:nvPicPr>
        <p:blipFill>
          <a:blip r:embed="rId2"/>
          <a:stretch>
            <a:fillRect/>
          </a:stretch>
        </p:blipFill>
        <p:spPr>
          <a:xfrm>
            <a:off x="1676400" y="929005"/>
            <a:ext cx="1729740" cy="1681480"/>
          </a:xfrm>
          <a:prstGeom prst="rect">
            <a:avLst/>
          </a:prstGeom>
        </p:spPr>
      </p:pic>
      <p:pic>
        <p:nvPicPr>
          <p:cNvPr id="6" name="图片 5"/>
          <p:cNvPicPr>
            <a:picLocks noChangeAspect="1"/>
          </p:cNvPicPr>
          <p:nvPr/>
        </p:nvPicPr>
        <p:blipFill>
          <a:blip r:embed="rId3"/>
          <a:stretch>
            <a:fillRect/>
          </a:stretch>
        </p:blipFill>
        <p:spPr>
          <a:xfrm>
            <a:off x="3987165" y="1226820"/>
            <a:ext cx="1295400" cy="1085850"/>
          </a:xfrm>
          <a:prstGeom prst="rect">
            <a:avLst/>
          </a:prstGeom>
        </p:spPr>
      </p:pic>
      <p:sp>
        <p:nvSpPr>
          <p:cNvPr id="11" name="文本框 10"/>
          <p:cNvSpPr txBox="1"/>
          <p:nvPr/>
        </p:nvSpPr>
        <p:spPr>
          <a:xfrm>
            <a:off x="9645650" y="5334000"/>
            <a:ext cx="1511300" cy="368300"/>
          </a:xfrm>
          <a:prstGeom prst="rect">
            <a:avLst/>
          </a:prstGeom>
          <a:noFill/>
        </p:spPr>
        <p:txBody>
          <a:bodyPr wrap="square" rtlCol="0">
            <a:spAutoFit/>
          </a:bodyPr>
          <a:p>
            <a:endParaRPr lang="en-US" altLang="zh-CN"/>
          </a:p>
        </p:txBody>
      </p:sp>
      <p:pic>
        <p:nvPicPr>
          <p:cNvPr id="12" name="图片 11"/>
          <p:cNvPicPr>
            <a:picLocks noChangeAspect="1"/>
          </p:cNvPicPr>
          <p:nvPr/>
        </p:nvPicPr>
        <p:blipFill>
          <a:blip r:embed="rId4"/>
          <a:stretch>
            <a:fillRect/>
          </a:stretch>
        </p:blipFill>
        <p:spPr>
          <a:xfrm>
            <a:off x="1885950" y="3185795"/>
            <a:ext cx="1409700" cy="1859280"/>
          </a:xfrm>
          <a:prstGeom prst="rect">
            <a:avLst/>
          </a:prstGeom>
        </p:spPr>
      </p:pic>
      <p:pic>
        <p:nvPicPr>
          <p:cNvPr id="14" name="图片 13"/>
          <p:cNvPicPr>
            <a:picLocks noChangeAspect="1"/>
          </p:cNvPicPr>
          <p:nvPr/>
        </p:nvPicPr>
        <p:blipFill>
          <a:blip r:embed="rId5"/>
          <a:stretch>
            <a:fillRect/>
          </a:stretch>
        </p:blipFill>
        <p:spPr>
          <a:xfrm>
            <a:off x="3987165" y="2935605"/>
            <a:ext cx="1455420" cy="2499360"/>
          </a:xfrm>
          <a:prstGeom prst="rect">
            <a:avLst/>
          </a:prstGeom>
        </p:spPr>
      </p:pic>
      <p:sp>
        <p:nvSpPr>
          <p:cNvPr id="17" name="文本框 16"/>
          <p:cNvSpPr txBox="1"/>
          <p:nvPr/>
        </p:nvSpPr>
        <p:spPr>
          <a:xfrm>
            <a:off x="6671310" y="929005"/>
            <a:ext cx="4073525" cy="1383665"/>
          </a:xfrm>
          <a:prstGeom prst="rect">
            <a:avLst/>
          </a:prstGeom>
          <a:noFill/>
        </p:spPr>
        <p:txBody>
          <a:bodyPr wrap="square" rtlCol="0">
            <a:spAutoFit/>
          </a:bodyPr>
          <a:p>
            <a:pPr algn="l"/>
            <a:r>
              <a:rPr lang="zh-CN" altLang="en-US" sz="1400">
                <a:latin typeface="宋体" panose="02010600030101010101" pitchFamily="2" charset="-122"/>
                <a:ea typeface="宋体" panose="02010600030101010101" pitchFamily="2" charset="-122"/>
                <a:cs typeface="宋体" panose="02010600030101010101" pitchFamily="2" charset="-122"/>
              </a:rPr>
              <a:t>（1）获取训练集、验证集和测试集并转换为dataframe格式</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latin typeface="宋体" panose="02010600030101010101" pitchFamily="2" charset="-122"/>
                <a:ea typeface="宋体" panose="02010600030101010101" pitchFamily="2" charset="-122"/>
                <a:cs typeface="宋体" panose="02010600030101010101" pitchFamily="2" charset="-122"/>
              </a:rPr>
              <a:t>（2）文本转换为TF-IDF矩阵向量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latin typeface="宋体" panose="02010600030101010101" pitchFamily="2" charset="-122"/>
                <a:ea typeface="宋体" panose="02010600030101010101" pitchFamily="2" charset="-122"/>
                <a:cs typeface="宋体" panose="02010600030101010101" pitchFamily="2" charset="-122"/>
              </a:rPr>
              <a:t>（3）计数和数据准备</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latin typeface="宋体" panose="02010600030101010101" pitchFamily="2" charset="-122"/>
                <a:ea typeface="宋体" panose="02010600030101010101" pitchFamily="2" charset="-122"/>
                <a:cs typeface="宋体" panose="02010600030101010101" pitchFamily="2" charset="-122"/>
              </a:rPr>
              <a:t>（4）训练模型</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latin typeface="宋体" panose="02010600030101010101" pitchFamily="2" charset="-122"/>
                <a:ea typeface="宋体" panose="02010600030101010101" pitchFamily="2" charset="-122"/>
                <a:cs typeface="宋体" panose="02010600030101010101" pitchFamily="2" charset="-122"/>
              </a:rPr>
              <a:t>（5）预测情感倾向</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0" name="图片 19" descr="泰国情感模型训练结果"/>
          <p:cNvPicPr>
            <a:picLocks noChangeAspect="1"/>
          </p:cNvPicPr>
          <p:nvPr/>
        </p:nvPicPr>
        <p:blipFill>
          <a:blip r:embed="rId6"/>
          <a:stretch>
            <a:fillRect/>
          </a:stretch>
        </p:blipFill>
        <p:spPr>
          <a:xfrm>
            <a:off x="6671310" y="2560955"/>
            <a:ext cx="2339340" cy="624840"/>
          </a:xfrm>
          <a:prstGeom prst="rect">
            <a:avLst/>
          </a:prstGeom>
        </p:spPr>
      </p:pic>
      <p:sp>
        <p:nvSpPr>
          <p:cNvPr id="23" name="文本框 22"/>
          <p:cNvSpPr txBox="1"/>
          <p:nvPr/>
        </p:nvSpPr>
        <p:spPr>
          <a:xfrm>
            <a:off x="6577330" y="4930140"/>
            <a:ext cx="2759710"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马来西亚新闻数据模型准确率</a:t>
            </a:r>
            <a:endParaRPr lang="zh-CN" altLang="en-US" sz="1400">
              <a:latin typeface="宋体" panose="02010600030101010101" pitchFamily="2" charset="-122"/>
              <a:ea typeface="宋体" panose="02010600030101010101" pitchFamily="2" charset="-122"/>
            </a:endParaRPr>
          </a:p>
        </p:txBody>
      </p:sp>
      <p:pic>
        <p:nvPicPr>
          <p:cNvPr id="24" name="图片 23"/>
          <p:cNvPicPr>
            <a:picLocks noChangeAspect="1"/>
          </p:cNvPicPr>
          <p:nvPr/>
        </p:nvPicPr>
        <p:blipFill>
          <a:blip r:embed="rId7"/>
          <a:stretch>
            <a:fillRect/>
          </a:stretch>
        </p:blipFill>
        <p:spPr>
          <a:xfrm>
            <a:off x="6711315" y="3966210"/>
            <a:ext cx="2156460" cy="6400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p:cNvSpPr txBox="1">
            <a:spLocks noChangeArrowheads="1"/>
          </p:cNvSpPr>
          <p:nvPr/>
        </p:nvSpPr>
        <p:spPr bwMode="auto">
          <a:xfrm>
            <a:off x="868680" y="25400"/>
            <a:ext cx="72936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马来西亚和泰国新闻情感演化分析示例</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3" name="图片 2" descr="covid"/>
          <p:cNvPicPr>
            <a:picLocks noChangeAspect="1"/>
          </p:cNvPicPr>
          <p:nvPr/>
        </p:nvPicPr>
        <p:blipFill>
          <a:blip r:embed="rId2"/>
          <a:stretch>
            <a:fillRect/>
          </a:stretch>
        </p:blipFill>
        <p:spPr>
          <a:xfrm>
            <a:off x="965200" y="1006475"/>
            <a:ext cx="10058400" cy="4119245"/>
          </a:xfrm>
          <a:prstGeom prst="rect">
            <a:avLst/>
          </a:prstGeom>
        </p:spPr>
      </p:pic>
      <p:sp>
        <p:nvSpPr>
          <p:cNvPr id="6" name="文本框 5"/>
          <p:cNvSpPr txBox="1"/>
          <p:nvPr/>
        </p:nvSpPr>
        <p:spPr>
          <a:xfrm>
            <a:off x="1054735" y="5295265"/>
            <a:ext cx="9968865" cy="1168400"/>
          </a:xfrm>
          <a:prstGeom prst="rect">
            <a:avLst/>
          </a:prstGeom>
          <a:noFill/>
        </p:spPr>
        <p:txBody>
          <a:bodyPr wrap="square" rtlCol="0">
            <a:spAutoFit/>
          </a:bodyPr>
          <a:p>
            <a:pPr algn="just"/>
            <a:r>
              <a:rPr lang="zh-CN" altLang="en-US" sz="1400">
                <a:latin typeface="宋体" panose="02010600030101010101" pitchFamily="2" charset="-122"/>
                <a:ea typeface="宋体" panose="02010600030101010101" pitchFamily="2" charset="-122"/>
                <a:cs typeface="宋体" panose="02010600030101010101" pitchFamily="2" charset="-122"/>
              </a:rPr>
              <a:t>由折线图可知，在04月07日附近两个曲线均从消极转变为积极，发生了明显转变。分析该日期附近新闻得到03月20日聚类结果中一类为'olimpik', 'tokyo', 'arab', 'saudi', 'covid'，该时间点东京提出推迟2020年奥运会的方案，由于国外冠状病毒形势逐渐严峻。而04月07日与08日聚类结果中均有一类为‘seniman', 'malaysia', 'rm', 'covid', 'seni’，新闻报道集中在马来西亚本国疫情情况上，并且由于处于初期，相关政府也因为较早关注了中国局势，因此较早对本国采取了控制措施，所以疫情发展并不严重。泰国分析结果与马来西亚类似，因此两个曲线走向较为一致。</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3" name="椭圆 12"/>
          <p:cNvSpPr/>
          <p:nvPr/>
        </p:nvSpPr>
        <p:spPr>
          <a:xfrm>
            <a:off x="7137400" y="2371090"/>
            <a:ext cx="557530" cy="56832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p:cNvSpPr txBox="1">
            <a:spLocks noChangeArrowheads="1"/>
          </p:cNvSpPr>
          <p:nvPr/>
        </p:nvSpPr>
        <p:spPr bwMode="auto">
          <a:xfrm>
            <a:off x="868680" y="25400"/>
            <a:ext cx="72936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马来西亚和泰国新闻情感演化分析示例</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3" name="图片 2" descr="D:\cs\论文\china.PNGchina"/>
          <p:cNvPicPr>
            <a:picLocks noChangeAspect="1"/>
          </p:cNvPicPr>
          <p:nvPr/>
        </p:nvPicPr>
        <p:blipFill>
          <a:blip r:embed="rId2"/>
          <a:srcRect/>
          <a:stretch>
            <a:fillRect/>
          </a:stretch>
        </p:blipFill>
        <p:spPr>
          <a:xfrm>
            <a:off x="965200" y="1179830"/>
            <a:ext cx="10058400" cy="3772535"/>
          </a:xfrm>
          <a:prstGeom prst="rect">
            <a:avLst/>
          </a:prstGeom>
        </p:spPr>
      </p:pic>
      <p:sp>
        <p:nvSpPr>
          <p:cNvPr id="6" name="文本框 5"/>
          <p:cNvSpPr txBox="1"/>
          <p:nvPr/>
        </p:nvSpPr>
        <p:spPr>
          <a:xfrm>
            <a:off x="1054735" y="5146675"/>
            <a:ext cx="9968865" cy="1383665"/>
          </a:xfrm>
          <a:prstGeom prst="rect">
            <a:avLst/>
          </a:prstGeom>
          <a:noFill/>
        </p:spPr>
        <p:txBody>
          <a:bodyPr wrap="square" rtlCol="0">
            <a:spAutoFit/>
          </a:bodyPr>
          <a:p>
            <a:pPr algn="just"/>
            <a:r>
              <a:rPr lang="zh-CN" altLang="en-US" sz="1400">
                <a:latin typeface="宋体" panose="02010600030101010101" pitchFamily="2" charset="-122"/>
                <a:ea typeface="宋体" panose="02010600030101010101" pitchFamily="2" charset="-122"/>
                <a:cs typeface="宋体" panose="02010600030101010101" pitchFamily="2" charset="-122"/>
              </a:rPr>
              <a:t>总体上观察可以发现马来西亚的波动与泰国异步，并且延迟几天，但总体的趋势仍相同，情感倾向程度不大，大部分在-0.6与0.4之间上下浮动。不过泰国新闻在03月12日和04月08日达到波峰，04月22日达到波谷，分别对以上三天含有关键词的新闻进行聚类，03月12日含有冠状病毒的一类中包含关键词控制，具体新闻报道内容为专家预测疫情会得到控制，另一类包含市场和领先，相关新闻报道中国市场回暖趋势等积极内容，因此情感倾向为积极，并且程度相对较高。04月22日达到波谷，聚类结果中有能力不足和异常等词汇，相关报道为冠状病毒在西半球蔓延严重，特别是欧洲国家和美国，泰国也处于案例上升的时期，并且报道包含中国这个关键词，因此情感倾向比较消极，程度达到了波谷。</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3" name="椭圆 12"/>
          <p:cNvSpPr/>
          <p:nvPr/>
        </p:nvSpPr>
        <p:spPr>
          <a:xfrm>
            <a:off x="3282950" y="1432560"/>
            <a:ext cx="557530" cy="56832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3785235" y="2072640"/>
            <a:ext cx="482600" cy="51244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941435" y="2941955"/>
            <a:ext cx="557530" cy="56832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9554210" y="3399155"/>
            <a:ext cx="557530" cy="56832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0182" name="文本框 62"/>
          <p:cNvSpPr txBox="1">
            <a:spLocks noChangeArrowheads="1"/>
          </p:cNvSpPr>
          <p:nvPr/>
        </p:nvSpPr>
        <p:spPr bwMode="auto">
          <a:xfrm>
            <a:off x="2213610" y="2636838"/>
            <a:ext cx="776478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latin typeface="宋体" panose="02010600030101010101" pitchFamily="2" charset="-122"/>
                <a:ea typeface="宋体" panose="02010600030101010101" pitchFamily="2" charset="-122"/>
                <a:cs typeface="宋体" panose="02010600030101010101" pitchFamily="2" charset="-122"/>
              </a:rPr>
              <a:t>展示完毕  感谢聆听</a:t>
            </a:r>
            <a:r>
              <a:rPr lang="zh-CN" altLang="en-US" sz="6600" b="1">
                <a:solidFill>
                  <a:srgbClr val="4B649F"/>
                </a:solidFill>
              </a:rPr>
              <a:t> </a:t>
            </a:r>
            <a:endParaRPr lang="zh-CN" altLang="en-US" sz="6600" b="1">
              <a:solidFill>
                <a:srgbClr val="4B649F"/>
              </a:solidFill>
            </a:endParaRPr>
          </a:p>
        </p:txBody>
      </p:sp>
      <p:grpSp>
        <p:nvGrpSpPr>
          <p:cNvPr id="50183"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50184"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50185" name="文本框 1027"/>
          <p:cNvSpPr txBox="1">
            <a:spLocks noChangeArrowheads="1"/>
          </p:cNvSpPr>
          <p:nvPr/>
        </p:nvSpPr>
        <p:spPr bwMode="auto">
          <a:xfrm>
            <a:off x="2411413" y="384651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答辩人：徐墨馨</a:t>
            </a:r>
            <a:endParaRPr lang="zh-CN" altLang="en-US" sz="1800" dirty="0"/>
          </a:p>
        </p:txBody>
      </p:sp>
      <p:sp>
        <p:nvSpPr>
          <p:cNvPr id="50186" name="文本框 112"/>
          <p:cNvSpPr txBox="1">
            <a:spLocks noChangeArrowheads="1"/>
          </p:cNvSpPr>
          <p:nvPr/>
        </p:nvSpPr>
        <p:spPr bwMode="auto">
          <a:xfrm>
            <a:off x="4940300" y="3846513"/>
            <a:ext cx="2240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指导教师：梁野老师</a:t>
            </a:r>
            <a:endParaRPr lang="zh-CN" altLang="en-US" sz="1800" dirty="0"/>
          </a:p>
        </p:txBody>
      </p:sp>
      <p:sp>
        <p:nvSpPr>
          <p:cNvPr id="50187" name="文本框 1066"/>
          <p:cNvSpPr txBox="1">
            <a:spLocks noChangeArrowheads="1"/>
          </p:cNvSpPr>
          <p:nvPr/>
        </p:nvSpPr>
        <p:spPr bwMode="auto">
          <a:xfrm>
            <a:off x="1782763" y="658178"/>
            <a:ext cx="26854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chemeClr val="bg1"/>
                </a:solidFill>
                <a:latin typeface="宋体" panose="02010600030101010101" pitchFamily="2" charset="-122"/>
                <a:ea typeface="宋体" panose="02010600030101010101" pitchFamily="2" charset="-122"/>
              </a:rPr>
              <a:t>北京外国语大学</a:t>
            </a:r>
            <a:endParaRPr lang="zh-CN" altLang="en-US" b="1">
              <a:solidFill>
                <a:schemeClr val="bg1"/>
              </a:solidFill>
              <a:latin typeface="宋体" panose="02010600030101010101" pitchFamily="2" charset="-122"/>
              <a:ea typeface="宋体" panose="02010600030101010101" pitchFamily="2" charset="-122"/>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2"/>
          <a:stretch>
            <a:fillRect/>
          </a:stretch>
        </p:blipFill>
        <p:spPr>
          <a:xfrm>
            <a:off x="571500" y="457200"/>
            <a:ext cx="857250" cy="9239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7651"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a:solidFill>
                  <a:srgbClr val="4B649F"/>
                </a:solidFill>
              </a:rPr>
              <a:t>摘要</a:t>
            </a:r>
            <a:endParaRPr lang="zh-CN" altLang="en-US" sz="4400" b="1">
              <a:solidFill>
                <a:srgbClr val="4B649F"/>
              </a:solidFill>
            </a:endParaRPr>
          </a:p>
        </p:txBody>
      </p:sp>
      <p:sp>
        <p:nvSpPr>
          <p:cNvPr id="27653" name="矩形 3"/>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rgbClr val="4B649F"/>
                </a:solidFill>
              </a:rPr>
              <a:t>ABSTRACT</a:t>
            </a:r>
            <a:endParaRPr lang="zh-CN" altLang="en-US">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59" name="文本框 10"/>
          <p:cNvSpPr txBox="1">
            <a:spLocks noChangeArrowheads="1"/>
          </p:cNvSpPr>
          <p:nvPr/>
        </p:nvSpPr>
        <p:spPr bwMode="auto">
          <a:xfrm>
            <a:off x="1764030" y="2077085"/>
            <a:ext cx="905637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随着互联网技术的迅猛发展，新闻网站和社交媒体逐渐取代纸质报刊成为人们获取新闻的主要来源。由于网络传播的即时性，不同国家的新闻事件也能实时更新同步。基于上述背景，跨语言新闻事件情感演化问题的研究实现批量查询含有关键词的不同国家新闻和在时间维度上对新闻文本进行情感倾向分析，从而挖掘跨语言新闻传播时间节点，掌握舆情趋势。</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50000"/>
              </a:lnSpc>
              <a:spcBef>
                <a:spcPct val="0"/>
              </a:spcBef>
              <a:buFontTx/>
              <a:buNone/>
            </a:pPr>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本次研究参考了国内外数十篇有关网络爬虫、情感分析、舆情系统、机器学习等领域论文，对论文中涉及的有关算法进行了阐述和分析。在他人成果基础上</a:t>
            </a:r>
            <a:r>
              <a:rPr lang="zh-CN" altLang="en-US" sz="1600" b="1">
                <a:solidFill>
                  <a:srgbClr val="002060"/>
                </a:solidFill>
                <a:latin typeface="宋体" panose="02010600030101010101" pitchFamily="2" charset="-122"/>
                <a:ea typeface="宋体" panose="02010600030101010101" pitchFamily="2" charset="-122"/>
                <a:cs typeface="宋体" panose="02010600030101010101" pitchFamily="2" charset="-122"/>
              </a:rPr>
              <a:t>提出了基于词典的情感分类模型和基于数据集的主题提取</a:t>
            </a:r>
            <a:r>
              <a:rPr lang="en-US" altLang="zh-CN" sz="1600" b="1">
                <a:solidFill>
                  <a:srgbClr val="00206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002060"/>
                </a:solidFill>
                <a:latin typeface="宋体" panose="02010600030101010101" pitchFamily="2" charset="-122"/>
                <a:ea typeface="宋体" panose="02010600030101010101" pitchFamily="2" charset="-122"/>
                <a:cs typeface="宋体" panose="02010600030101010101" pitchFamily="2" charset="-122"/>
              </a:rPr>
              <a:t>逻辑回归融合情感分析模型</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002060"/>
                </a:solidFill>
                <a:latin typeface="宋体" panose="02010600030101010101" pitchFamily="2" charset="-122"/>
                <a:ea typeface="宋体" panose="02010600030101010101" pitchFamily="2" charset="-122"/>
                <a:cs typeface="宋体" panose="02010600030101010101" pitchFamily="2" charset="-122"/>
              </a:rPr>
              <a:t>实践操作</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时获取了泰国和马来西亚两个国家的各三</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个新闻网站近万条新闻，将单篇新闻链接、标题、发布时间和内容保存到本地excel文件中，并建立情感分析模型对于两国新闻文本情感进行分析，最后将数据批量上传到本地数据库。本地系统环境为Windows10，编程语言使用Python3,数据库为本地MYSQL数据库，访问数据库软件为Navicat。目前仍在扩充数据库，并且后续将展开有关冠状病毒、东京奥运会等主题词的情感演化分析。</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p:txBody>
      </p:sp>
      <p:sp>
        <p:nvSpPr>
          <p:cNvPr id="27660" name="文本框 14"/>
          <p:cNvSpPr txBox="1">
            <a:spLocks noChangeArrowheads="1"/>
          </p:cNvSpPr>
          <p:nvPr/>
        </p:nvSpPr>
        <p:spPr bwMode="auto">
          <a:xfrm>
            <a:off x="1697038" y="1398588"/>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跨语言新闻事件</a:t>
            </a:r>
            <a:endParaRPr lang="zh-CN" altLang="en-US" b="1">
              <a:solidFill>
                <a:srgbClr val="4B649F"/>
              </a:solidFill>
            </a:endParaRPr>
          </a:p>
        </p:txBody>
      </p:sp>
      <p:sp>
        <p:nvSpPr>
          <p:cNvPr id="27661" name="文本框 15"/>
          <p:cNvSpPr txBox="1">
            <a:spLocks noChangeArrowheads="1"/>
          </p:cNvSpPr>
          <p:nvPr/>
        </p:nvSpPr>
        <p:spPr bwMode="auto">
          <a:xfrm>
            <a:off x="4986655" y="1398588"/>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情感分析</a:t>
            </a:r>
            <a:endParaRPr lang="zh-CN" altLang="en-US" b="1">
              <a:solidFill>
                <a:srgbClr val="4B649F"/>
              </a:solidFill>
            </a:endParaRPr>
          </a:p>
        </p:txBody>
      </p:sp>
      <p:sp>
        <p:nvSpPr>
          <p:cNvPr id="27662" name="文本框 16"/>
          <p:cNvSpPr txBox="1">
            <a:spLocks noChangeArrowheads="1"/>
          </p:cNvSpPr>
          <p:nvPr/>
        </p:nvSpPr>
        <p:spPr bwMode="auto">
          <a:xfrm>
            <a:off x="7158990" y="1398588"/>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网络爬虫</a:t>
            </a:r>
            <a:endParaRPr lang="zh-CN" altLang="en-US" b="1">
              <a:solidFill>
                <a:srgbClr val="4B649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7651"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
          <p:cNvSpPr txBox="1">
            <a:spLocks noChangeArrowheads="1"/>
          </p:cNvSpPr>
          <p:nvPr/>
        </p:nvSpPr>
        <p:spPr bwMode="auto">
          <a:xfrm>
            <a:off x="6474778" y="1106805"/>
            <a:ext cx="40944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a:solidFill>
                  <a:srgbClr val="4B649F"/>
                </a:solidFill>
              </a:rPr>
              <a:t>面临的主要问题</a:t>
            </a:r>
            <a:endParaRPr lang="zh-CN" altLang="en-US" sz="4400" b="1">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59" name="文本框 10"/>
          <p:cNvSpPr txBox="1">
            <a:spLocks noChangeArrowheads="1"/>
          </p:cNvSpPr>
          <p:nvPr/>
        </p:nvSpPr>
        <p:spPr bwMode="auto">
          <a:xfrm>
            <a:off x="1697355" y="2442210"/>
            <a:ext cx="905637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	第一个是小语种单语言语料和模型欠缺问题。网络上现有的数据格式为词典和文本集，目前中文和英文的情感语料库建立的最为完善，网络资源也最丰富，例如中文词库HowNet,英文词库WordNet,中文情感词典BosonNLP和台湾大学情感极性词典，英文GI评价词词典，中英文HowNet评价词词典等等。然而对于其他语言比如德语法语意大利语，暂时没有开源的数据库，大部分研究都在实验室中进行。针对不同语言中的不同类型数据：词典和文本集，如何建立情感分析模型，将不同语言的研究统一起来，找到能够跨越语言差异的分析方法，实现跨语言研究是目前面临的第一个问题。</a:t>
            </a:r>
            <a:endPar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50000"/>
              </a:lnSpc>
              <a:spcBef>
                <a:spcPct val="0"/>
              </a:spcBef>
              <a:buFontTx/>
              <a:buNone/>
            </a:pPr>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	第二个是跨语言文本情感迁移问题，机器翻译准确性不够高，从而影响多语言之间的相互文本转换和情感迁移。</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p:txBody>
      </p:sp>
      <p:sp>
        <p:nvSpPr>
          <p:cNvPr id="27660" name="文本框 14"/>
          <p:cNvSpPr txBox="1">
            <a:spLocks noChangeArrowheads="1"/>
          </p:cNvSpPr>
          <p:nvPr/>
        </p:nvSpPr>
        <p:spPr bwMode="auto">
          <a:xfrm>
            <a:off x="6391593" y="277178"/>
            <a:ext cx="5516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跨语言新闻事件情感演化问题研究</a:t>
            </a:r>
            <a:endParaRPr lang="zh-CN" altLang="en-US" b="1">
              <a:solidFill>
                <a:srgbClr val="4B649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25"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endParaRPr lang="zh-CN" altLang="en-US" sz="3600">
              <a:solidFill>
                <a:schemeClr val="bg1"/>
              </a:solidFill>
            </a:endParaRPr>
          </a:p>
        </p:txBody>
      </p:sp>
      <p:pic>
        <p:nvPicPr>
          <p:cNvPr id="30726"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组合 38"/>
          <p:cNvGrpSpPr/>
          <p:nvPr/>
        </p:nvGrpSpPr>
        <p:grpSpPr bwMode="auto">
          <a:xfrm>
            <a:off x="9578975" y="2025650"/>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30728" name="组合 36"/>
          <p:cNvGrpSpPr/>
          <p:nvPr/>
        </p:nvGrpSpPr>
        <p:grpSpPr bwMode="auto">
          <a:xfrm>
            <a:off x="5421313" y="2025650"/>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3"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29" name="组合 37"/>
          <p:cNvGrpSpPr/>
          <p:nvPr/>
        </p:nvGrpSpPr>
        <p:grpSpPr bwMode="auto">
          <a:xfrm>
            <a:off x="7500938" y="2025650"/>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0"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0" name="组合 34"/>
          <p:cNvGrpSpPr/>
          <p:nvPr/>
        </p:nvGrpSpPr>
        <p:grpSpPr bwMode="auto">
          <a:xfrm>
            <a:off x="1265238" y="2025650"/>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47"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1" name="组合 35"/>
          <p:cNvGrpSpPr/>
          <p:nvPr/>
        </p:nvGrpSpPr>
        <p:grpSpPr bwMode="auto">
          <a:xfrm>
            <a:off x="3343275" y="2025650"/>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30732" name="文本框 39"/>
          <p:cNvSpPr txBox="1">
            <a:spLocks noChangeArrowheads="1"/>
          </p:cNvSpPr>
          <p:nvPr/>
        </p:nvSpPr>
        <p:spPr bwMode="auto">
          <a:xfrm>
            <a:off x="12684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endParaRPr lang="zh-CN" altLang="en-US" sz="2400" b="1">
              <a:solidFill>
                <a:srgbClr val="4B649F"/>
              </a:solidFill>
            </a:endParaRPr>
          </a:p>
        </p:txBody>
      </p:sp>
      <p:sp>
        <p:nvSpPr>
          <p:cNvPr id="30733" name="文本框 40"/>
          <p:cNvSpPr txBox="1">
            <a:spLocks noChangeArrowheads="1"/>
          </p:cNvSpPr>
          <p:nvPr/>
        </p:nvSpPr>
        <p:spPr bwMode="auto">
          <a:xfrm>
            <a:off x="32750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endParaRPr lang="zh-CN" altLang="en-US" sz="2400" b="1">
              <a:solidFill>
                <a:srgbClr val="4B649F"/>
              </a:solidFill>
            </a:endParaRPr>
          </a:p>
        </p:txBody>
      </p:sp>
      <p:sp>
        <p:nvSpPr>
          <p:cNvPr id="30734" name="文本框 41"/>
          <p:cNvSpPr txBox="1">
            <a:spLocks noChangeArrowheads="1"/>
          </p:cNvSpPr>
          <p:nvPr/>
        </p:nvSpPr>
        <p:spPr bwMode="auto">
          <a:xfrm>
            <a:off x="5353050"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endParaRPr lang="zh-CN" altLang="en-US" sz="2400" b="1">
              <a:solidFill>
                <a:srgbClr val="4B649F"/>
              </a:solidFill>
            </a:endParaRPr>
          </a:p>
        </p:txBody>
      </p:sp>
      <p:sp>
        <p:nvSpPr>
          <p:cNvPr id="30735" name="文本框 42"/>
          <p:cNvSpPr txBox="1">
            <a:spLocks noChangeArrowheads="1"/>
          </p:cNvSpPr>
          <p:nvPr/>
        </p:nvSpPr>
        <p:spPr bwMode="auto">
          <a:xfrm>
            <a:off x="7431088"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endParaRPr lang="zh-CN" altLang="en-US" sz="2400" b="1">
              <a:solidFill>
                <a:srgbClr val="4B649F"/>
              </a:solidFill>
            </a:endParaRPr>
          </a:p>
        </p:txBody>
      </p:sp>
      <p:sp>
        <p:nvSpPr>
          <p:cNvPr id="30736" name="文本框 43"/>
          <p:cNvSpPr txBox="1">
            <a:spLocks noChangeArrowheads="1"/>
          </p:cNvSpPr>
          <p:nvPr/>
        </p:nvSpPr>
        <p:spPr bwMode="auto">
          <a:xfrm>
            <a:off x="95107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第五部分</a:t>
            </a:r>
            <a:endParaRPr lang="zh-CN" altLang="en-US" sz="2400" b="1">
              <a:solidFill>
                <a:srgbClr val="4B649F"/>
              </a:solidFill>
            </a:endParaRPr>
          </a:p>
        </p:txBody>
      </p:sp>
      <p:sp>
        <p:nvSpPr>
          <p:cNvPr id="30737" name="文本框 44"/>
          <p:cNvSpPr txBox="1">
            <a:spLocks noChangeArrowheads="1"/>
          </p:cNvSpPr>
          <p:nvPr/>
        </p:nvSpPr>
        <p:spPr bwMode="auto">
          <a:xfrm>
            <a:off x="1054100" y="3852863"/>
            <a:ext cx="17462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800" b="1">
                <a:solidFill>
                  <a:srgbClr val="404040"/>
                </a:solidFill>
              </a:rPr>
              <a:t>绪论</a:t>
            </a:r>
            <a:endParaRPr lang="zh-CN" altLang="en-US" sz="1800" b="1">
              <a:solidFill>
                <a:srgbClr val="404040"/>
              </a:solidFill>
            </a:endParaRPr>
          </a:p>
        </p:txBody>
      </p:sp>
      <p:sp>
        <p:nvSpPr>
          <p:cNvPr id="30738" name="文本框 45"/>
          <p:cNvSpPr txBox="1">
            <a:spLocks noChangeArrowheads="1"/>
          </p:cNvSpPr>
          <p:nvPr/>
        </p:nvSpPr>
        <p:spPr bwMode="auto">
          <a:xfrm>
            <a:off x="2992120" y="3853180"/>
            <a:ext cx="19824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800" b="1">
                <a:solidFill>
                  <a:srgbClr val="404040"/>
                </a:solidFill>
              </a:rPr>
              <a:t>新闻获取方法</a:t>
            </a:r>
            <a:endParaRPr lang="zh-CN" altLang="en-US" sz="1800" b="1">
              <a:solidFill>
                <a:srgbClr val="404040"/>
              </a:solidFill>
            </a:endParaRPr>
          </a:p>
          <a:p>
            <a:pPr algn="ctr" eaLnBrk="1" hangingPunct="1">
              <a:lnSpc>
                <a:spcPct val="150000"/>
              </a:lnSpc>
              <a:spcBef>
                <a:spcPct val="0"/>
              </a:spcBef>
              <a:buFontTx/>
              <a:buNone/>
            </a:pPr>
            <a:r>
              <a:rPr lang="zh-CN" altLang="en-US" sz="1800" b="1">
                <a:solidFill>
                  <a:srgbClr val="404040"/>
                </a:solidFill>
              </a:rPr>
              <a:t>和情感分析方法</a:t>
            </a:r>
            <a:endParaRPr lang="zh-CN" altLang="en-US" sz="1800" b="1">
              <a:solidFill>
                <a:srgbClr val="404040"/>
              </a:solidFill>
            </a:endParaRPr>
          </a:p>
        </p:txBody>
      </p:sp>
      <p:sp>
        <p:nvSpPr>
          <p:cNvPr id="30739" name="文本框 46"/>
          <p:cNvSpPr txBox="1">
            <a:spLocks noChangeArrowheads="1"/>
          </p:cNvSpPr>
          <p:nvPr/>
        </p:nvSpPr>
        <p:spPr bwMode="auto">
          <a:xfrm>
            <a:off x="5227955" y="3977005"/>
            <a:ext cx="214693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800" b="1">
                <a:solidFill>
                  <a:srgbClr val="404040"/>
                </a:solidFill>
              </a:rPr>
              <a:t>跨语言新闻事件情感演化分析方案</a:t>
            </a:r>
            <a:endParaRPr lang="zh-CN" altLang="en-US" sz="1800" b="1">
              <a:solidFill>
                <a:srgbClr val="404040"/>
              </a:solidFill>
            </a:endParaRPr>
          </a:p>
        </p:txBody>
      </p:sp>
      <p:sp>
        <p:nvSpPr>
          <p:cNvPr id="30740" name="文本框 47"/>
          <p:cNvSpPr txBox="1">
            <a:spLocks noChangeArrowheads="1"/>
          </p:cNvSpPr>
          <p:nvPr/>
        </p:nvSpPr>
        <p:spPr bwMode="auto">
          <a:xfrm>
            <a:off x="7176770" y="3852863"/>
            <a:ext cx="19272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800" b="1">
                <a:solidFill>
                  <a:srgbClr val="404040"/>
                </a:solidFill>
              </a:rPr>
              <a:t>实践操作</a:t>
            </a:r>
            <a:endParaRPr lang="zh-CN" altLang="en-US" sz="1800" b="1">
              <a:solidFill>
                <a:srgbClr val="404040"/>
              </a:solidFill>
            </a:endParaRPr>
          </a:p>
        </p:txBody>
      </p:sp>
      <p:sp>
        <p:nvSpPr>
          <p:cNvPr id="30741" name="文本框 48"/>
          <p:cNvSpPr txBox="1">
            <a:spLocks noChangeArrowheads="1"/>
          </p:cNvSpPr>
          <p:nvPr/>
        </p:nvSpPr>
        <p:spPr bwMode="auto">
          <a:xfrm>
            <a:off x="9301163" y="3852863"/>
            <a:ext cx="190976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800" b="1">
                <a:solidFill>
                  <a:srgbClr val="404040"/>
                </a:solidFill>
              </a:rPr>
              <a:t>总结和展望</a:t>
            </a:r>
            <a:endParaRPr lang="zh-CN" altLang="en-US" sz="1800" b="1">
              <a:solidFill>
                <a:srgbClr val="404040"/>
              </a:solidFill>
            </a:endParaRPr>
          </a:p>
        </p:txBody>
      </p:sp>
      <p:pic>
        <p:nvPicPr>
          <p:cNvPr id="12" name="图片 11"/>
          <p:cNvPicPr>
            <a:picLocks noChangeAspect="1"/>
          </p:cNvPicPr>
          <p:nvPr/>
        </p:nvPicPr>
        <p:blipFill>
          <a:blip r:embed="rId2"/>
          <a:stretch>
            <a:fillRect/>
          </a:stretch>
        </p:blipFill>
        <p:spPr>
          <a:xfrm>
            <a:off x="578485" y="457200"/>
            <a:ext cx="823595" cy="888365"/>
          </a:xfrm>
          <a:prstGeom prst="rect">
            <a:avLst/>
          </a:prstGeom>
        </p:spPr>
      </p:pic>
      <p:sp>
        <p:nvSpPr>
          <p:cNvPr id="13" name="文本框 12"/>
          <p:cNvSpPr txBox="1"/>
          <p:nvPr/>
        </p:nvSpPr>
        <p:spPr>
          <a:xfrm>
            <a:off x="986790" y="4591685"/>
            <a:ext cx="1979930" cy="7067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研究背景和意义</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涉及到技术概要</a:t>
            </a:r>
            <a:endParaRPr lang="zh-CN" altLang="en-US" sz="2000">
              <a:latin typeface="宋体" panose="02010600030101010101" pitchFamily="2" charset="-122"/>
              <a:ea typeface="宋体" panose="02010600030101010101" pitchFamily="2" charset="-122"/>
            </a:endParaRPr>
          </a:p>
        </p:txBody>
      </p:sp>
      <p:sp>
        <p:nvSpPr>
          <p:cNvPr id="3" name="文本框 2"/>
          <p:cNvSpPr txBox="1"/>
          <p:nvPr/>
        </p:nvSpPr>
        <p:spPr>
          <a:xfrm>
            <a:off x="2966720" y="4899025"/>
            <a:ext cx="2261235" cy="706755"/>
          </a:xfrm>
          <a:prstGeom prst="rect">
            <a:avLst/>
          </a:prstGeom>
          <a:noFill/>
        </p:spPr>
        <p:txBody>
          <a:bodyPr wrap="square" rtlCol="0">
            <a:spAutoFit/>
          </a:bodyPr>
          <a:p>
            <a:pPr algn="ctr"/>
            <a:r>
              <a:rPr lang="zh-CN" altLang="en-US" sz="2000">
                <a:latin typeface="宋体" panose="02010600030101010101" pitchFamily="2" charset="-122"/>
                <a:ea typeface="宋体" panose="02010600030101010101" pitchFamily="2" charset="-122"/>
              </a:rPr>
              <a:t>网络爬虫技术和</a:t>
            </a:r>
            <a:endParaRPr lang="zh-CN" altLang="en-US" sz="2000">
              <a:latin typeface="宋体" panose="02010600030101010101" pitchFamily="2" charset="-122"/>
              <a:ea typeface="宋体" panose="02010600030101010101" pitchFamily="2" charset="-122"/>
            </a:endParaRPr>
          </a:p>
          <a:p>
            <a:pPr algn="ctr"/>
            <a:r>
              <a:rPr lang="zh-CN" altLang="en-US" sz="2000">
                <a:latin typeface="宋体" panose="02010600030101010101" pitchFamily="2" charset="-122"/>
                <a:ea typeface="宋体" panose="02010600030101010101" pitchFamily="2" charset="-122"/>
              </a:rPr>
              <a:t>目前情感分析技术</a:t>
            </a:r>
            <a:endParaRPr lang="zh-CN" altLang="en-US" sz="2000">
              <a:latin typeface="宋体" panose="02010600030101010101" pitchFamily="2" charset="-122"/>
              <a:ea typeface="宋体" panose="02010600030101010101" pitchFamily="2" charset="-122"/>
            </a:endParaRPr>
          </a:p>
        </p:txBody>
      </p:sp>
      <p:sp>
        <p:nvSpPr>
          <p:cNvPr id="4" name="文本框 3"/>
          <p:cNvSpPr txBox="1"/>
          <p:nvPr/>
        </p:nvSpPr>
        <p:spPr>
          <a:xfrm>
            <a:off x="5476875" y="483235"/>
            <a:ext cx="3684270" cy="1630045"/>
          </a:xfrm>
          <a:prstGeom prst="rect">
            <a:avLst/>
          </a:prstGeom>
          <a:noFill/>
        </p:spPr>
        <p:txBody>
          <a:bodyPr wrap="square" rtlCol="0">
            <a:spAutoFit/>
          </a:bodyPr>
          <a:p>
            <a:pPr algn="ct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数据预处理</a:t>
            </a:r>
            <a:endParaRPr lang="zh-CN" altLang="en-US" sz="2000">
              <a:latin typeface="宋体" panose="02010600030101010101" pitchFamily="2" charset="-122"/>
              <a:ea typeface="宋体" panose="02010600030101010101" pitchFamily="2" charset="-122"/>
            </a:endParaRPr>
          </a:p>
          <a:p>
            <a:pPr algn="ct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基于词典的情感分类模型</a:t>
            </a:r>
            <a:endParaRPr lang="zh-CN" altLang="en-US" sz="2000">
              <a:latin typeface="宋体" panose="02010600030101010101" pitchFamily="2" charset="-122"/>
              <a:ea typeface="宋体" panose="02010600030101010101" pitchFamily="2" charset="-122"/>
            </a:endParaRPr>
          </a:p>
          <a:p>
            <a:pPr algn="ct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主题提取和逻辑回归算法结合的情感分析模型</a:t>
            </a:r>
            <a:endParaRPr lang="zh-CN" altLang="en-US" sz="2000">
              <a:latin typeface="宋体" panose="02010600030101010101" pitchFamily="2" charset="-122"/>
              <a:ea typeface="宋体" panose="02010600030101010101" pitchFamily="2" charset="-122"/>
            </a:endParaRPr>
          </a:p>
          <a:p>
            <a:pPr algn="ct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情感演化分析</a:t>
            </a:r>
            <a:endParaRPr lang="zh-CN" altLang="en-US" sz="2000">
              <a:latin typeface="宋体" panose="02010600030101010101" pitchFamily="2" charset="-122"/>
              <a:ea typeface="宋体" panose="02010600030101010101" pitchFamily="2" charset="-122"/>
            </a:endParaRPr>
          </a:p>
        </p:txBody>
      </p:sp>
      <p:sp>
        <p:nvSpPr>
          <p:cNvPr id="5" name="文本框 4"/>
          <p:cNvSpPr txBox="1"/>
          <p:nvPr/>
        </p:nvSpPr>
        <p:spPr>
          <a:xfrm>
            <a:off x="7431405" y="4438015"/>
            <a:ext cx="1729740" cy="1014730"/>
          </a:xfrm>
          <a:prstGeom prst="rect">
            <a:avLst/>
          </a:prstGeom>
          <a:noFill/>
        </p:spPr>
        <p:txBody>
          <a:bodyPr wrap="square" rtlCol="0">
            <a:spAutoFit/>
          </a:bodyPr>
          <a:p>
            <a:pPr algn="ctr"/>
            <a:r>
              <a:rPr lang="zh-CN" altLang="en-US" sz="2000">
                <a:latin typeface="宋体" panose="02010600030101010101" pitchFamily="2" charset="-122"/>
                <a:ea typeface="宋体" panose="02010600030101010101" pitchFamily="2" charset="-122"/>
              </a:rPr>
              <a:t>马来西亚和泰国跨语言情感演化分析</a:t>
            </a:r>
            <a:endParaRPr lang="zh-CN" altLang="en-US"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867" name="文本框 2"/>
          <p:cNvSpPr txBox="1">
            <a:spLocks noChangeArrowheads="1"/>
          </p:cNvSpPr>
          <p:nvPr/>
        </p:nvSpPr>
        <p:spPr bwMode="auto">
          <a:xfrm>
            <a:off x="5729605" y="1463040"/>
            <a:ext cx="57086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latin typeface="宋体" panose="02010600030101010101" pitchFamily="2" charset="-122"/>
                <a:ea typeface="宋体" panose="02010600030101010101" pitchFamily="2" charset="-122"/>
              </a:rPr>
              <a:t>第三部分：跨语言情感演化</a:t>
            </a:r>
            <a:r>
              <a:rPr lang="en-US" altLang="zh-CN" sz="3600" b="1">
                <a:solidFill>
                  <a:srgbClr val="4B649F"/>
                </a:solidFill>
                <a:latin typeface="宋体" panose="02010600030101010101" pitchFamily="2" charset="-122"/>
                <a:ea typeface="宋体" panose="02010600030101010101" pitchFamily="2" charset="-122"/>
              </a:rPr>
              <a:t>		  </a:t>
            </a:r>
            <a:r>
              <a:rPr lang="zh-CN" altLang="en-US" sz="3600" b="1">
                <a:solidFill>
                  <a:srgbClr val="4B649F"/>
                </a:solidFill>
                <a:latin typeface="宋体" panose="02010600030101010101" pitchFamily="2" charset="-122"/>
                <a:ea typeface="宋体" panose="02010600030101010101" pitchFamily="2" charset="-122"/>
              </a:rPr>
              <a:t>问题</a:t>
            </a:r>
            <a:r>
              <a:rPr lang="zh-CN" altLang="en-US" sz="3600" b="1">
                <a:solidFill>
                  <a:srgbClr val="4B649F"/>
                </a:solidFill>
                <a:latin typeface="宋体" panose="02010600030101010101" pitchFamily="2" charset="-122"/>
                <a:ea typeface="宋体" panose="02010600030101010101" pitchFamily="2" charset="-122"/>
              </a:rPr>
              <a:t>分析方案</a:t>
            </a:r>
            <a:endParaRPr lang="zh-CN" altLang="en-US" sz="3600" b="1">
              <a:solidFill>
                <a:srgbClr val="4B649F"/>
              </a:solidFill>
              <a:latin typeface="宋体" panose="02010600030101010101" pitchFamily="2" charset="-122"/>
              <a:ea typeface="宋体" panose="02010600030101010101" pitchFamily="2" charset="-122"/>
            </a:endParaRPr>
          </a:p>
        </p:txBody>
      </p:sp>
      <p:sp>
        <p:nvSpPr>
          <p:cNvPr id="36868" name="文本框 4"/>
          <p:cNvSpPr txBox="1">
            <a:spLocks noChangeArrowheads="1"/>
          </p:cNvSpPr>
          <p:nvPr/>
        </p:nvSpPr>
        <p:spPr bwMode="auto">
          <a:xfrm>
            <a:off x="5854700" y="3216275"/>
            <a:ext cx="5708650" cy="147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0" algn="l">
              <a:buNone/>
            </a:pPr>
            <a:r>
              <a:rPr lang="en-US" altLang="zh-CN" sz="1800">
                <a:latin typeface="宋体" panose="02010600030101010101" pitchFamily="2" charset="-122"/>
                <a:ea typeface="宋体" panose="02010600030101010101" pitchFamily="2" charset="-122"/>
                <a:sym typeface="+mn-ea"/>
              </a:rPr>
              <a:t>1.</a:t>
            </a:r>
            <a:r>
              <a:rPr lang="zh-CN" altLang="en-US" sz="1800">
                <a:latin typeface="宋体" panose="02010600030101010101" pitchFamily="2" charset="-122"/>
                <a:ea typeface="宋体" panose="02010600030101010101" pitchFamily="2" charset="-122"/>
                <a:sym typeface="+mn-ea"/>
              </a:rPr>
              <a:t>数据预处理</a:t>
            </a:r>
            <a:endParaRPr lang="zh-CN" altLang="en-US" sz="1800">
              <a:latin typeface="宋体" panose="02010600030101010101" pitchFamily="2" charset="-122"/>
              <a:ea typeface="宋体" panose="02010600030101010101" pitchFamily="2" charset="-122"/>
            </a:endParaRPr>
          </a:p>
          <a:p>
            <a:pPr indent="0" algn="l">
              <a:buNone/>
            </a:pPr>
            <a:r>
              <a:rPr lang="en-US" altLang="zh-CN" sz="1800">
                <a:latin typeface="宋体" panose="02010600030101010101" pitchFamily="2" charset="-122"/>
                <a:ea typeface="宋体" panose="02010600030101010101" pitchFamily="2" charset="-122"/>
                <a:sym typeface="+mn-ea"/>
              </a:rPr>
              <a:t>2.</a:t>
            </a:r>
            <a:r>
              <a:rPr lang="zh-CN" altLang="en-US" sz="1800">
                <a:latin typeface="宋体" panose="02010600030101010101" pitchFamily="2" charset="-122"/>
                <a:ea typeface="宋体" panose="02010600030101010101" pitchFamily="2" charset="-122"/>
                <a:sym typeface="+mn-ea"/>
              </a:rPr>
              <a:t>基于词典的情感分类模型</a:t>
            </a:r>
            <a:endParaRPr lang="zh-CN" altLang="en-US" sz="1800">
              <a:latin typeface="宋体" panose="02010600030101010101" pitchFamily="2" charset="-122"/>
              <a:ea typeface="宋体" panose="02010600030101010101" pitchFamily="2" charset="-122"/>
            </a:endParaRPr>
          </a:p>
          <a:p>
            <a:pPr indent="0" algn="l">
              <a:buNone/>
            </a:pPr>
            <a:r>
              <a:rPr lang="en-US" altLang="zh-CN" sz="1800">
                <a:latin typeface="宋体" panose="02010600030101010101" pitchFamily="2" charset="-122"/>
                <a:ea typeface="宋体" panose="02010600030101010101" pitchFamily="2" charset="-122"/>
                <a:sym typeface="+mn-ea"/>
              </a:rPr>
              <a:t>3.</a:t>
            </a:r>
            <a:r>
              <a:rPr lang="zh-CN" altLang="en-US" sz="1800">
                <a:latin typeface="宋体" panose="02010600030101010101" pitchFamily="2" charset="-122"/>
                <a:ea typeface="宋体" panose="02010600030101010101" pitchFamily="2" charset="-122"/>
                <a:sym typeface="+mn-ea"/>
              </a:rPr>
              <a:t>主题提取和逻辑回归算法结合的情感分析模型</a:t>
            </a:r>
            <a:endParaRPr lang="zh-CN" altLang="en-US" sz="1800">
              <a:latin typeface="宋体" panose="02010600030101010101" pitchFamily="2" charset="-122"/>
              <a:ea typeface="宋体" panose="02010600030101010101" pitchFamily="2" charset="-122"/>
              <a:sym typeface="+mn-ea"/>
            </a:endParaRPr>
          </a:p>
          <a:p>
            <a:pPr indent="0" algn="l">
              <a:buNone/>
            </a:pPr>
            <a:r>
              <a:rPr lang="en-US" altLang="zh-CN" sz="180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情感演化分析</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3686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pic>
        <p:nvPicPr>
          <p:cNvPr id="3" name="图片 2"/>
          <p:cNvPicPr>
            <a:picLocks noChangeAspect="1"/>
          </p:cNvPicPr>
          <p:nvPr/>
        </p:nvPicPr>
        <p:blipFill>
          <a:blip r:embed="rId3"/>
          <a:stretch>
            <a:fillRect/>
          </a:stretch>
        </p:blipFill>
        <p:spPr>
          <a:xfrm>
            <a:off x="2136140" y="2816225"/>
            <a:ext cx="1347470" cy="14541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p:cNvSpPr txBox="1">
            <a:spLocks noChangeArrowheads="1"/>
          </p:cNvSpPr>
          <p:nvPr/>
        </p:nvSpPr>
        <p:spPr bwMode="auto">
          <a:xfrm>
            <a:off x="847408" y="2667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跨语言情感分析方法总结</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MH_SubTitle_1"/>
          <p:cNvSpPr/>
          <p:nvPr>
            <p:custDataLst>
              <p:tags r:id="rId2"/>
            </p:custDataLst>
          </p:nvPr>
        </p:nvSpPr>
        <p:spPr bwMode="auto">
          <a:xfrm>
            <a:off x="1306195" y="1397000"/>
            <a:ext cx="2728595" cy="4756150"/>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1" name="MH_SubTitle_2"/>
          <p:cNvSpPr/>
          <p:nvPr>
            <p:custDataLst>
              <p:tags r:id="rId3"/>
            </p:custDataLst>
          </p:nvPr>
        </p:nvSpPr>
        <p:spPr bwMode="auto">
          <a:xfrm>
            <a:off x="4705350" y="1397635"/>
            <a:ext cx="2710180" cy="475551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2" name="MH_SubTitle_3"/>
          <p:cNvSpPr/>
          <p:nvPr>
            <p:custDataLst>
              <p:tags r:id="rId4"/>
            </p:custDataLst>
          </p:nvPr>
        </p:nvSpPr>
        <p:spPr bwMode="auto">
          <a:xfrm>
            <a:off x="8098155" y="2423160"/>
            <a:ext cx="2708275" cy="270446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6" name="MH_Other_1"/>
          <p:cNvSpPr/>
          <p:nvPr>
            <p:custDataLst>
              <p:tags r:id="rId5"/>
            </p:custDataLst>
          </p:nvPr>
        </p:nvSpPr>
        <p:spPr>
          <a:xfrm>
            <a:off x="3436303" y="85725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p:cNvSpPr/>
          <p:nvPr>
            <p:custDataLst>
              <p:tags r:id="rId6"/>
            </p:custDataLst>
          </p:nvPr>
        </p:nvSpPr>
        <p:spPr>
          <a:xfrm>
            <a:off x="6818313" y="857250"/>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37907" name="文本框 21"/>
          <p:cNvSpPr txBox="1">
            <a:spLocks noChangeArrowheads="1"/>
          </p:cNvSpPr>
          <p:nvPr/>
        </p:nvSpPr>
        <p:spPr bwMode="auto">
          <a:xfrm>
            <a:off x="1443355" y="1521460"/>
            <a:ext cx="2452370" cy="489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b="1">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基于词典的情感标注方法</a:t>
            </a:r>
            <a:endParaRPr lang="zh-CN" altLang="en-US" sz="1800" b="1">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不同语言下建立正向和负向的情感词典，词典格式为键值对形式，例如</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反对</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。对待遇测文本分词，进行词语检索，对匹配到的词语进行加和求平均值，最后大于零为正向，小于零为负向。</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本地数据库中尝试，准确率为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50%</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snownlp</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方法</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60%</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没有理解上下文而产生偏差</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迁移性不强</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需要语言专家建立词库</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37908" name="文本框 22"/>
          <p:cNvSpPr txBox="1">
            <a:spLocks noChangeArrowheads="1"/>
          </p:cNvSpPr>
          <p:nvPr/>
        </p:nvSpPr>
        <p:spPr bwMode="auto">
          <a:xfrm>
            <a:off x="4881245" y="1574165"/>
            <a:ext cx="2395220" cy="452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b="1">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基于机器学习的方法</a:t>
            </a:r>
            <a:endParaRPr lang="zh-CN" altLang="en-US" sz="1800" b="1">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8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朴素贝叶斯中的伯努利方法。首先人工构建训练集和验证集，对于五个文件中的新闻数据进行人工标注情感倾向。然后将标注后的数据集分为训练集和验证集，接着利用训练集训练模型，并适当修改模型参数。最后利用模型预测验证集，计算出模型准确率为79%，不到80%。</a:t>
            </a:r>
            <a:endParaRPr lang="zh-CN" altLang="en-US" sz="1400">
              <a:solidFill>
                <a:srgbClr val="595959"/>
              </a:solidFill>
              <a:sym typeface="Arial" panose="020B0604020202020204" pitchFamily="34" charset="0"/>
            </a:endParaRPr>
          </a:p>
          <a:p>
            <a:pPr algn="just" eaLnBrk="1" hangingPunct="1">
              <a:lnSpc>
                <a:spcPct val="120000"/>
              </a:lnSpc>
              <a:spcBef>
                <a:spcPct val="0"/>
              </a:spcBef>
              <a:buFontTx/>
              <a:buNone/>
            </a:pPr>
            <a:endParaRPr lang="zh-CN" altLang="en-US" sz="1800">
              <a:solidFill>
                <a:srgbClr val="595959"/>
              </a:solidFill>
              <a:sym typeface="Arial" panose="020B0604020202020204" pitchFamily="34" charset="0"/>
            </a:endParaRPr>
          </a:p>
          <a:p>
            <a:pPr algn="just" eaLnBrk="1" hangingPunct="1">
              <a:lnSpc>
                <a:spcPct val="120000"/>
              </a:lnSpc>
              <a:spcBef>
                <a:spcPct val="0"/>
              </a:spcBef>
              <a:buFontTx/>
              <a:buNone/>
            </a:pPr>
            <a:endParaRPr lang="zh-CN" altLang="en-US" sz="1800">
              <a:solidFill>
                <a:srgbClr val="595959"/>
              </a:solidFill>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sym typeface="Arial" panose="020B0604020202020204" pitchFamily="34" charset="0"/>
              </a:rPr>
              <a:t>单语言下准确率就不高</a:t>
            </a:r>
            <a:endParaRPr lang="zh-CN" altLang="en-US" sz="14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sp>
        <p:nvSpPr>
          <p:cNvPr id="37909" name="文本框 23"/>
          <p:cNvSpPr txBox="1">
            <a:spLocks noChangeArrowheads="1"/>
          </p:cNvSpPr>
          <p:nvPr/>
        </p:nvSpPr>
        <p:spPr bwMode="auto">
          <a:xfrm>
            <a:off x="8234680" y="2573655"/>
            <a:ext cx="2435225" cy="223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800">
                <a:solidFill>
                  <a:srgbClr val="595959"/>
                </a:solidFill>
                <a:latin typeface="宋体" panose="02010600030101010101" pitchFamily="2" charset="-122"/>
                <a:ea typeface="宋体" panose="02010600030101010101" pitchFamily="2" charset="-122"/>
                <a:sym typeface="Arial" panose="020B0604020202020204" pitchFamily="34" charset="0"/>
              </a:rPr>
              <a:t>总结</a:t>
            </a:r>
            <a:endParaRPr lang="zh-CN" altLang="en-US" sz="1800">
              <a:solidFill>
                <a:srgbClr val="595959"/>
              </a:solidFill>
              <a:latin typeface="宋体" panose="02010600030101010101" pitchFamily="2" charset="-122"/>
              <a:ea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600">
                <a:solidFill>
                  <a:srgbClr val="595959"/>
                </a:solidFill>
                <a:latin typeface="宋体" panose="02010600030101010101" pitchFamily="2" charset="-122"/>
                <a:ea typeface="宋体" panose="02010600030101010101" pitchFamily="2" charset="-122"/>
                <a:sym typeface="Arial" panose="020B0604020202020204" pitchFamily="34" charset="0"/>
              </a:rPr>
              <a:t>目前跨语言新闻素材有两种：词典和数据集。针对两种数据形式，有两种方法，但是准确率有待提高，因此整合现有方法，提出了优化方案</a:t>
            </a:r>
            <a:r>
              <a:rPr lang="zh-CN" altLang="en-US" sz="1800">
                <a:solidFill>
                  <a:srgbClr val="595959"/>
                </a:solidFill>
                <a:latin typeface="宋体" panose="02010600030101010101" pitchFamily="2" charset="-122"/>
                <a:ea typeface="宋体" panose="02010600030101010101" pitchFamily="2" charset="-122"/>
                <a:sym typeface="Arial" panose="020B0604020202020204" pitchFamily="34" charset="0"/>
              </a:rPr>
              <a:t>。</a:t>
            </a:r>
            <a:endParaRPr lang="zh-CN" altLang="en-US" sz="1800">
              <a:solidFill>
                <a:srgbClr val="595959"/>
              </a:solidFill>
              <a:latin typeface="宋体" panose="02010600030101010101" pitchFamily="2" charset="-122"/>
              <a:ea typeface="宋体" panose="02010600030101010101" pitchFamily="2" charset="-122"/>
              <a:sym typeface="Arial" panose="020B0604020202020204" pitchFamily="34" charset="0"/>
            </a:endParaRPr>
          </a:p>
        </p:txBody>
      </p:sp>
      <p:pic>
        <p:nvPicPr>
          <p:cNvPr id="2" name="图片 1"/>
          <p:cNvPicPr>
            <a:picLocks noChangeAspect="1"/>
          </p:cNvPicPr>
          <p:nvPr/>
        </p:nvPicPr>
        <p:blipFill>
          <a:blip r:embed="rId7"/>
          <a:stretch>
            <a:fillRect/>
          </a:stretch>
        </p:blipFill>
        <p:spPr>
          <a:xfrm>
            <a:off x="4881245" y="4986020"/>
            <a:ext cx="2209800" cy="5029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p:cNvSpPr txBox="1">
            <a:spLocks noChangeArrowheads="1"/>
          </p:cNvSpPr>
          <p:nvPr/>
        </p:nvSpPr>
        <p:spPr bwMode="auto">
          <a:xfrm>
            <a:off x="847725" y="26670"/>
            <a:ext cx="338391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跨语言情感分析方案</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MH_SubTitle_1"/>
          <p:cNvSpPr/>
          <p:nvPr>
            <p:custDataLst>
              <p:tags r:id="rId2"/>
            </p:custDataLst>
          </p:nvPr>
        </p:nvSpPr>
        <p:spPr bwMode="auto">
          <a:xfrm>
            <a:off x="1618615" y="1657350"/>
            <a:ext cx="2709545" cy="460692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1" name="MH_SubTitle_2"/>
          <p:cNvSpPr/>
          <p:nvPr>
            <p:custDataLst>
              <p:tags r:id="rId3"/>
            </p:custDataLst>
          </p:nvPr>
        </p:nvSpPr>
        <p:spPr bwMode="auto">
          <a:xfrm>
            <a:off x="4741545" y="1703705"/>
            <a:ext cx="2710180" cy="456120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6" name="MH_Other_1"/>
          <p:cNvSpPr/>
          <p:nvPr>
            <p:custDataLst>
              <p:tags r:id="rId4"/>
            </p:custDataLst>
          </p:nvPr>
        </p:nvSpPr>
        <p:spPr>
          <a:xfrm>
            <a:off x="3729673" y="111760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p:cNvSpPr/>
          <p:nvPr>
            <p:custDataLst>
              <p:tags r:id="rId5"/>
            </p:custDataLst>
          </p:nvPr>
        </p:nvSpPr>
        <p:spPr>
          <a:xfrm>
            <a:off x="6854508" y="1163955"/>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37907" name="文本框 21"/>
          <p:cNvSpPr txBox="1">
            <a:spLocks noChangeArrowheads="1"/>
          </p:cNvSpPr>
          <p:nvPr/>
        </p:nvSpPr>
        <p:spPr bwMode="auto">
          <a:xfrm>
            <a:off x="1756410" y="1773555"/>
            <a:ext cx="2434590" cy="418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基于词典的情感</a:t>
            </a:r>
            <a:endPar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ctr" eaLnBrk="1" hangingPunct="1">
              <a:lnSpc>
                <a:spcPct val="120000"/>
              </a:lnSpc>
              <a:spcBef>
                <a:spcPct val="0"/>
              </a:spcBef>
              <a:buFontTx/>
              <a:buNone/>
            </a:pPr>
            <a:r>
              <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分类器方法</a:t>
            </a:r>
            <a:endPar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利用预分类词典训练分类器，分类器训练完成后对于输入的待分类文本，首先将文本转换为词向量，接着利用多项逻辑回归算法进行计算拟合，得到分类结果。不同语言预分类词典为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github</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上现有的新闻词语，和本地</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不同语言</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新闻数据特征词中的共有词。</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准确率为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80%</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以上，马来西亚语为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85%</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，泰语为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80%</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37908" name="文本框 22"/>
          <p:cNvSpPr txBox="1">
            <a:spLocks noChangeArrowheads="1"/>
          </p:cNvSpPr>
          <p:nvPr/>
        </p:nvSpPr>
        <p:spPr bwMode="auto">
          <a:xfrm>
            <a:off x="4898390" y="1847215"/>
            <a:ext cx="2496185"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主题词提取和逻辑回归算法结合情感分析模型</a:t>
            </a:r>
            <a:endParaRPr lang="zh-CN" altLang="en-US" sz="20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训练集，验证集和测试集文本的词向量表示均由上述主题词和TF-IDF算法获得，利用训练集词向量输入逻辑回归模型进行训练。不同语言新闻训练集和验证集集均由相同规则标注，除了分词工具不同，其他步骤完全相同，包括模型参数。</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eaLnBrk="1" hangingPunct="1">
              <a:lnSpc>
                <a:spcPct val="120000"/>
              </a:lnSpc>
              <a:spcBef>
                <a:spcPct val="0"/>
              </a:spcBef>
              <a:buFontTx/>
              <a:buNone/>
            </a:pP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准确率为为</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85%</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以上，马来西亚</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85%</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，泰语</a:t>
            </a:r>
            <a:r>
              <a:rPr lang="en-US" altLang="zh-CN"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88%</a:t>
            </a:r>
            <a:r>
              <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endParaRPr lang="zh-CN" altLang="en-US" sz="1400">
              <a:solidFill>
                <a:srgbClr val="595959"/>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5" name="MH_SubTitle_3"/>
          <p:cNvSpPr/>
          <p:nvPr>
            <p:custDataLst>
              <p:tags r:id="rId6"/>
            </p:custDataLst>
          </p:nvPr>
        </p:nvSpPr>
        <p:spPr bwMode="auto">
          <a:xfrm>
            <a:off x="8016875" y="2383790"/>
            <a:ext cx="2708275" cy="270446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lnSpc>
                <a:spcPct val="120000"/>
              </a:lnSpc>
              <a:defRPr/>
            </a:pPr>
            <a:endParaRPr lang="ko-KR" altLang="en-US" noProof="1">
              <a:solidFill>
                <a:schemeClr val="accent1"/>
              </a:solidFill>
              <a:cs typeface="+mn-ea"/>
              <a:sym typeface="+mn-lt"/>
            </a:endParaRPr>
          </a:p>
        </p:txBody>
      </p:sp>
      <p:sp>
        <p:nvSpPr>
          <p:cNvPr id="19" name="文本框 18"/>
          <p:cNvSpPr txBox="1"/>
          <p:nvPr/>
        </p:nvSpPr>
        <p:spPr>
          <a:xfrm>
            <a:off x="8298180" y="2635885"/>
            <a:ext cx="2145665" cy="2091690"/>
          </a:xfrm>
          <a:prstGeom prst="rect">
            <a:avLst/>
          </a:prstGeom>
          <a:noFill/>
        </p:spPr>
        <p:txBody>
          <a:bodyPr wrap="square" rtlCol="0">
            <a:spAutoFit/>
          </a:bodyPr>
          <a:p>
            <a:pPr algn="ctr"/>
            <a:r>
              <a:rPr lang="zh-CN" altLang="en-US" b="1">
                <a:solidFill>
                  <a:schemeClr val="tx1">
                    <a:lumMod val="75000"/>
                    <a:lumOff val="25000"/>
                  </a:schemeClr>
                </a:solidFill>
                <a:latin typeface="宋体" panose="02010600030101010101" pitchFamily="2" charset="-122"/>
                <a:ea typeface="宋体" panose="02010600030101010101" pitchFamily="2" charset="-122"/>
              </a:rPr>
              <a:t>总结</a:t>
            </a:r>
            <a:endParaRPr lang="zh-CN" altLang="en-US" b="1">
              <a:solidFill>
                <a:schemeClr val="tx1">
                  <a:lumMod val="75000"/>
                  <a:lumOff val="25000"/>
                </a:schemeClr>
              </a:solidFill>
              <a:latin typeface="宋体" panose="02010600030101010101" pitchFamily="2" charset="-122"/>
              <a:ea typeface="宋体" panose="02010600030101010101" pitchFamily="2" charset="-122"/>
            </a:endParaRPr>
          </a:p>
          <a:p>
            <a:pPr algn="just"/>
            <a:r>
              <a:rPr lang="zh-CN" altLang="en-US" sz="1400">
                <a:solidFill>
                  <a:schemeClr val="tx1">
                    <a:lumMod val="65000"/>
                    <a:lumOff val="35000"/>
                  </a:schemeClr>
                </a:solidFill>
                <a:latin typeface="宋体" panose="02010600030101010101" pitchFamily="2" charset="-122"/>
                <a:ea typeface="宋体" panose="02010600030101010101" pitchFamily="2" charset="-122"/>
              </a:rPr>
              <a:t>方法一适用于词典，需要前期建立跨语言词典。准确率比词典标注方法高。</a:t>
            </a:r>
            <a:endParaRPr lang="zh-CN" altLang="en-US" sz="1400">
              <a:solidFill>
                <a:schemeClr val="tx1">
                  <a:lumMod val="65000"/>
                  <a:lumOff val="35000"/>
                </a:schemeClr>
              </a:solidFill>
              <a:latin typeface="宋体" panose="02010600030101010101" pitchFamily="2" charset="-122"/>
              <a:ea typeface="宋体" panose="02010600030101010101" pitchFamily="2" charset="-122"/>
            </a:endParaRPr>
          </a:p>
          <a:p>
            <a:pPr algn="just"/>
            <a:endParaRPr lang="zh-CN" altLang="en-US" sz="1400">
              <a:solidFill>
                <a:schemeClr val="tx1">
                  <a:lumMod val="65000"/>
                  <a:lumOff val="35000"/>
                </a:schemeClr>
              </a:solidFill>
              <a:latin typeface="宋体" panose="02010600030101010101" pitchFamily="2" charset="-122"/>
              <a:ea typeface="宋体" panose="02010600030101010101" pitchFamily="2" charset="-122"/>
            </a:endParaRPr>
          </a:p>
          <a:p>
            <a:pPr algn="just"/>
            <a:r>
              <a:rPr lang="zh-CN" altLang="en-US" sz="1400">
                <a:solidFill>
                  <a:schemeClr val="tx1">
                    <a:lumMod val="65000"/>
                    <a:lumOff val="35000"/>
                  </a:schemeClr>
                </a:solidFill>
                <a:latin typeface="宋体" panose="02010600030101010101" pitchFamily="2" charset="-122"/>
                <a:ea typeface="宋体" panose="02010600030101010101" pitchFamily="2" charset="-122"/>
              </a:rPr>
              <a:t>方法二适用于数据集。需要前期标注不同语言数据，利用逻辑回归模型准确率比贝叶斯方法高。</a:t>
            </a:r>
            <a:endParaRPr lang="zh-CN" altLang="en-US" sz="1400">
              <a:solidFill>
                <a:schemeClr val="tx1">
                  <a:lumMod val="65000"/>
                  <a:lumOff val="3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7651"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
          <p:cNvSpPr txBox="1">
            <a:spLocks noChangeArrowheads="1"/>
          </p:cNvSpPr>
          <p:nvPr/>
        </p:nvSpPr>
        <p:spPr bwMode="auto">
          <a:xfrm>
            <a:off x="6357303" y="1106805"/>
            <a:ext cx="46532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a:solidFill>
                  <a:srgbClr val="4B649F"/>
                </a:solidFill>
              </a:rPr>
              <a:t>情感演化分析模型</a:t>
            </a:r>
            <a:endParaRPr lang="zh-CN" altLang="en-US" sz="4400" b="1">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59" name="文本框 10"/>
          <p:cNvSpPr txBox="1">
            <a:spLocks noChangeArrowheads="1"/>
          </p:cNvSpPr>
          <p:nvPr/>
        </p:nvSpPr>
        <p:spPr bwMode="auto">
          <a:xfrm>
            <a:off x="1764030" y="2260600"/>
            <a:ext cx="905637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在利用上述模型得到文本情感倾向后，按照时间顺序对于某关键词下的所有新闻文本进行排列，建立横向为时间发展顺序，纵向为国家和发布的新闻的情感倾向的坐标轴。对于新闻事件发布时间的提取可简化为获取新闻时间，作为一个时间区间，观察得到的转折点为情感变化的时间节点，分析可得某个国家新闻事件在本国内的传播转变时间点和国际传播时间点。结果的表示方法如图所示，以下使用的数据为虚拟数据。</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5358130" y="3872230"/>
            <a:ext cx="5308600" cy="2359025"/>
          </a:xfrm>
          <a:prstGeom prst="rect">
            <a:avLst/>
          </a:prstGeom>
        </p:spPr>
      </p:pic>
      <p:sp>
        <p:nvSpPr>
          <p:cNvPr id="4" name="文本框 3"/>
          <p:cNvSpPr txBox="1"/>
          <p:nvPr/>
        </p:nvSpPr>
        <p:spPr>
          <a:xfrm>
            <a:off x="1849755" y="4713605"/>
            <a:ext cx="2575560" cy="829945"/>
          </a:xfrm>
          <a:prstGeom prst="rect">
            <a:avLst/>
          </a:prstGeom>
          <a:noFill/>
        </p:spPr>
        <p:txBody>
          <a:bodyPr wrap="square" rtlCol="0">
            <a:spAutoFit/>
          </a:bodyPr>
          <a:p>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提高分析细粒度：</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1.</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横轴改为每天</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rgbClr val="404040"/>
                </a:solidFill>
                <a:latin typeface="宋体" panose="02010600030101010101" pitchFamily="2" charset="-122"/>
                <a:ea typeface="宋体" panose="02010600030101010101" pitchFamily="2" charset="-122"/>
                <a:cs typeface="宋体" panose="02010600030101010101" pitchFamily="2" charset="-122"/>
              </a:rPr>
              <a:t>2.</a:t>
            </a:r>
            <a:r>
              <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rPr>
              <a:t>纵轴计算方法更具体化</a:t>
            </a:r>
            <a:endParaRPr lang="zh-CN" altLang="en-US" sz="1600">
              <a:solidFill>
                <a:srgbClr val="40404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59" name="文本框 2"/>
          <p:cNvSpPr txBox="1">
            <a:spLocks noChangeArrowheads="1"/>
          </p:cNvSpPr>
          <p:nvPr/>
        </p:nvSpPr>
        <p:spPr bwMode="auto">
          <a:xfrm>
            <a:off x="5619750" y="1294130"/>
            <a:ext cx="57086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latin typeface="宋体" panose="02010600030101010101" pitchFamily="2" charset="-122"/>
                <a:ea typeface="宋体" panose="02010600030101010101" pitchFamily="2" charset="-122"/>
              </a:rPr>
              <a:t>第四部分：实践操作</a:t>
            </a:r>
            <a:endParaRPr lang="zh-CN" altLang="en-US" sz="3600" b="1">
              <a:solidFill>
                <a:srgbClr val="4B649F"/>
              </a:solidFill>
              <a:latin typeface="宋体" panose="02010600030101010101" pitchFamily="2" charset="-122"/>
              <a:ea typeface="宋体" panose="02010600030101010101" pitchFamily="2" charset="-122"/>
            </a:endParaRPr>
          </a:p>
        </p:txBody>
      </p:sp>
      <p:sp>
        <p:nvSpPr>
          <p:cNvPr id="45060" name="文本框 4"/>
          <p:cNvSpPr txBox="1">
            <a:spLocks noChangeArrowheads="1"/>
          </p:cNvSpPr>
          <p:nvPr/>
        </p:nvSpPr>
        <p:spPr bwMode="auto">
          <a:xfrm>
            <a:off x="5715635" y="2393950"/>
            <a:ext cx="570865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所有代码均利用Python3.7编写，实验环境如下：</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操作系统：Windows10</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Python环境：Pycharm Community 2019</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Python包：requests, selenium, lxml, fake-useragent, openpyxl, pandas, datetime, time, fasttext, pythainlp, tqdm, numpy, sklearn等。</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数据库：5.7.29 MySQL Community Server</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ct val="0"/>
              </a:spcBef>
              <a:buFontTx/>
              <a:buNone/>
            </a:pPr>
            <a:r>
              <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rPr>
              <a:t>网络环境：无线网和代理软件</a:t>
            </a:r>
            <a:endParaRPr lang="zh-CN" altLang="en-US" sz="18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45061"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pic>
        <p:nvPicPr>
          <p:cNvPr id="3" name="图片 2"/>
          <p:cNvPicPr>
            <a:picLocks noChangeAspect="1"/>
          </p:cNvPicPr>
          <p:nvPr/>
        </p:nvPicPr>
        <p:blipFill>
          <a:blip r:embed="rId3"/>
          <a:stretch>
            <a:fillRect/>
          </a:stretch>
        </p:blipFill>
        <p:spPr>
          <a:xfrm>
            <a:off x="2188845" y="2858135"/>
            <a:ext cx="1240790" cy="132905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228104613"/>
  <p:tag name="MH_LIBRARY" val="GRAPHIC"/>
  <p:tag name="MH_TYPE" val="SubTitle"/>
  <p:tag name="MH_ORDER" val="1"/>
</p:tagLst>
</file>

<file path=ppt/tags/tag10.xml><?xml version="1.0" encoding="utf-8"?>
<p:tagLst xmlns:p="http://schemas.openxmlformats.org/presentationml/2006/main">
  <p:tag name="MH" val="20151228104613"/>
  <p:tag name="MH_LIBRARY" val="GRAPHIC"/>
  <p:tag name="MH_TYPE" val="SubTitle"/>
  <p:tag name="MH_ORDER" val="3"/>
</p:tagLst>
</file>

<file path=ppt/tags/tag2.xml><?xml version="1.0" encoding="utf-8"?>
<p:tagLst xmlns:p="http://schemas.openxmlformats.org/presentationml/2006/main">
  <p:tag name="MH" val="20151228104613"/>
  <p:tag name="MH_LIBRARY" val="GRAPHIC"/>
  <p:tag name="MH_TYPE" val="SubTitle"/>
  <p:tag name="MH_ORDER" val="2"/>
</p:tagLst>
</file>

<file path=ppt/tags/tag3.xml><?xml version="1.0" encoding="utf-8"?>
<p:tagLst xmlns:p="http://schemas.openxmlformats.org/presentationml/2006/main">
  <p:tag name="MH" val="20151228104613"/>
  <p:tag name="MH_LIBRARY" val="GRAPHIC"/>
  <p:tag name="MH_TYPE" val="SubTitle"/>
  <p:tag name="MH_ORDER" val="3"/>
</p:tagLst>
</file>

<file path=ppt/tags/tag4.xml><?xml version="1.0" encoding="utf-8"?>
<p:tagLst xmlns:p="http://schemas.openxmlformats.org/presentationml/2006/main">
  <p:tag name="MH" val="20151228104613"/>
  <p:tag name="MH_LIBRARY" val="GRAPHIC"/>
  <p:tag name="MH_TYPE" val="Other"/>
  <p:tag name="MH_ORDER" val="1"/>
</p:tagLst>
</file>

<file path=ppt/tags/tag5.xml><?xml version="1.0" encoding="utf-8"?>
<p:tagLst xmlns:p="http://schemas.openxmlformats.org/presentationml/2006/main">
  <p:tag name="MH" val="20151228104613"/>
  <p:tag name="MH_LIBRARY" val="GRAPHIC"/>
  <p:tag name="MH_TYPE" val="Other"/>
  <p:tag name="MH_ORDER" val="2"/>
</p:tagLst>
</file>

<file path=ppt/tags/tag6.xml><?xml version="1.0" encoding="utf-8"?>
<p:tagLst xmlns:p="http://schemas.openxmlformats.org/presentationml/2006/main">
  <p:tag name="MH" val="20151228104613"/>
  <p:tag name="MH_LIBRARY" val="GRAPHIC"/>
  <p:tag name="MH_TYPE" val="SubTitle"/>
  <p:tag name="MH_ORDER" val="1"/>
</p:tagLst>
</file>

<file path=ppt/tags/tag7.xml><?xml version="1.0" encoding="utf-8"?>
<p:tagLst xmlns:p="http://schemas.openxmlformats.org/presentationml/2006/main">
  <p:tag name="MH" val="20151228104613"/>
  <p:tag name="MH_LIBRARY" val="GRAPHIC"/>
  <p:tag name="MH_TYPE" val="SubTitle"/>
  <p:tag name="MH_ORDER" val="2"/>
</p:tagLst>
</file>

<file path=ppt/tags/tag8.xml><?xml version="1.0" encoding="utf-8"?>
<p:tagLst xmlns:p="http://schemas.openxmlformats.org/presentationml/2006/main">
  <p:tag name="MH" val="20151228104613"/>
  <p:tag name="MH_LIBRARY" val="GRAPHIC"/>
  <p:tag name="MH_TYPE" val="Other"/>
  <p:tag name="MH_ORDER" val="1"/>
</p:tagLst>
</file>

<file path=ppt/tags/tag9.xml><?xml version="1.0" encoding="utf-8"?>
<p:tagLst xmlns:p="http://schemas.openxmlformats.org/presentationml/2006/main">
  <p:tag name="MH" val="20151228104613"/>
  <p:tag name="MH_LIBRARY" val="GRAPHIC"/>
  <p:tag name="MH_TYPE" val="Other"/>
  <p:tag name="MH_ORDER" val="2"/>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3395</Words>
  <Application>WPS 演示</Application>
  <PresentationFormat>宽屏</PresentationFormat>
  <Paragraphs>185</Paragraphs>
  <Slides>14</Slides>
  <Notes>1</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14</vt:i4>
      </vt:variant>
    </vt:vector>
  </HeadingPairs>
  <TitlesOfParts>
    <vt:vector size="32" baseType="lpstr">
      <vt:lpstr>Arial</vt:lpstr>
      <vt:lpstr>宋体</vt:lpstr>
      <vt:lpstr>Wingdings</vt:lpstr>
      <vt:lpstr>微软雅黑</vt:lpstr>
      <vt:lpstr>Calibri</vt:lpstr>
      <vt:lpstr>Arial Unicode MS</vt:lpstr>
      <vt:lpstr>等线</vt:lpstr>
      <vt:lpstr>等线 Light</vt:lpstr>
      <vt:lpstr>Arial Black</vt:lpstr>
      <vt:lpstr>华文中宋</vt:lpstr>
      <vt:lpstr>华文隶书</vt:lpstr>
      <vt:lpstr>幼圆</vt:lpstr>
      <vt:lpstr>华文彩云</vt:lpstr>
      <vt:lpstr>华文琥珀</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keqf</cp:lastModifiedBy>
  <cp:revision>75</cp:revision>
  <dcterms:created xsi:type="dcterms:W3CDTF">2016-01-15T03:19:00Z</dcterms:created>
  <dcterms:modified xsi:type="dcterms:W3CDTF">2020-05-17T10:43:10Z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