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474" r:id="rId4"/>
    <p:sldId id="475" r:id="rId5"/>
    <p:sldId id="476" r:id="rId6"/>
    <p:sldId id="477" r:id="rId7"/>
    <p:sldId id="478" r:id="rId8"/>
    <p:sldId id="479" r:id="rId9"/>
    <p:sldId id="480" r:id="rId10"/>
    <p:sldId id="481" r:id="rId11"/>
    <p:sldId id="482" r:id="rId12"/>
    <p:sldId id="483" r:id="rId13"/>
    <p:sldId id="484"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433" name="标题 1"/>
          <p:cNvSpPr>
            <a:spLocks noGrp="1"/>
          </p:cNvSpPr>
          <p:nvPr>
            <p:ph type="title"/>
          </p:nvPr>
        </p:nvSpPr>
        <p:spPr>
          <a:xfrm>
            <a:off x="1841500" y="698500"/>
            <a:ext cx="9121775" cy="811213"/>
          </a:xfrm>
          <a:prstGeom prst="rect">
            <a:avLst/>
          </a:prstGeom>
          <a:noFill/>
          <a:ln>
            <a:noFill/>
          </a:ln>
        </p:spPr>
        <p:txBody>
          <a:bodyPr anchor="t"/>
          <a:p>
            <a:endParaRPr lang="zh-CN" altLang="en-US">
              <a:solidFill>
                <a:schemeClr val="accent2"/>
              </a:solidFill>
              <a:latin typeface="微软雅黑" panose="020B0503020204020204" charset="-122"/>
              <a:ea typeface="微软雅黑" panose="020B0503020204020204" charset="-122"/>
            </a:endParaRPr>
          </a:p>
        </p:txBody>
      </p:sp>
      <p:sp>
        <p:nvSpPr>
          <p:cNvPr id="18434" name="内容占位符 2"/>
          <p:cNvSpPr>
            <a:spLocks noGrp="1"/>
          </p:cNvSpPr>
          <p:nvPr>
            <p:ph idx="1"/>
          </p:nvPr>
        </p:nvSpPr>
        <p:spPr>
          <a:xfrm>
            <a:off x="1029335" y="1716405"/>
            <a:ext cx="9934575" cy="4524375"/>
          </a:xfrm>
          <a:prstGeom prst="rect">
            <a:avLst/>
          </a:prstGeom>
          <a:noFill/>
          <a:ln>
            <a:noFill/>
          </a:ln>
        </p:spPr>
        <p:txBody>
          <a:bodyPr anchor="t"/>
          <a:p>
            <a:pPr>
              <a:lnSpc>
                <a:spcPct val="140000"/>
              </a:lnSpc>
            </a:pPr>
            <a:endParaRPr lang="zh-CN" altLang="en-US" sz="2000">
              <a:solidFill>
                <a:srgbClr val="595959"/>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1"/>
          <p:cNvPicPr>
            <a:picLocks noChangeAspect="1"/>
          </p:cNvPicPr>
          <p:nvPr userDrawn="1"/>
        </p:nvPicPr>
        <p:blipFill>
          <a:blip r:embed="rId4"/>
          <a:stretch>
            <a:fillRect/>
          </a:stretch>
        </p:blipFill>
        <p:spPr>
          <a:xfrm>
            <a:off x="115570" y="223520"/>
            <a:ext cx="2172970" cy="1223645"/>
          </a:xfrm>
          <a:prstGeom prst="rect">
            <a:avLst/>
          </a:prstGeom>
        </p:spPr>
      </p:pic>
      <p:pic>
        <p:nvPicPr>
          <p:cNvPr id="10" name="图片 9" descr="ppt2 (2)"/>
          <p:cNvPicPr>
            <a:picLocks noChangeAspect="1"/>
          </p:cNvPicPr>
          <p:nvPr userDrawn="1"/>
        </p:nvPicPr>
        <p:blipFill>
          <a:blip r:embed="rId5"/>
          <a:stretch>
            <a:fillRect/>
          </a:stretch>
        </p:blipFill>
        <p:spPr>
          <a:xfrm>
            <a:off x="8760460" y="4855210"/>
            <a:ext cx="3437255" cy="200723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ppt封面"/>
          <p:cNvPicPr>
            <a:picLocks noChangeAspect="1"/>
          </p:cNvPicPr>
          <p:nvPr/>
        </p:nvPicPr>
        <p:blipFill>
          <a:blip r:embed="rId1"/>
          <a:stretch>
            <a:fillRect/>
          </a:stretch>
        </p:blipFill>
        <p:spPr>
          <a:xfrm>
            <a:off x="-12065" y="-6985"/>
            <a:ext cx="12216130" cy="6871970"/>
          </a:xfrm>
          <a:prstGeom prst="rect">
            <a:avLst/>
          </a:prstGeom>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background-attachment</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设置背景图像是否固定或者随着页面的其余部分滚动。</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scroll	            背景图片随页面的其余部分滚动。这是默认</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fixed	            背景图像是固定的</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inherit	指定background-attachment的设置应该从父元素继承</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background-blend-mode</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 该属性定义了背景层的混合模式（图片与颜色）。</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normal	默认值。设置正常的混合模式。	 </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multiply	正片叠底模式。                      </a:t>
            </a:r>
            <a:r>
              <a:rPr lang="zh-CN" altLang="en-US" sz="2000">
                <a:solidFill>
                  <a:schemeClr val="tx1">
                    <a:lumMod val="65000"/>
                    <a:lumOff val="35000"/>
                  </a:schemeClr>
                </a:solidFill>
                <a:latin typeface="微软雅黑" panose="020B0503020204020204" charset="-122"/>
                <a:ea typeface="微软雅黑" panose="020B0503020204020204" charset="-122"/>
                <a:sym typeface="+mn-ea"/>
              </a:rPr>
              <a:t>saturation	饱和度模式。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screen	滤色模式。                             </a:t>
            </a:r>
            <a:r>
              <a:rPr lang="zh-CN" altLang="en-US" sz="2000">
                <a:solidFill>
                  <a:schemeClr val="tx1">
                    <a:lumMod val="65000"/>
                    <a:lumOff val="35000"/>
                  </a:schemeClr>
                </a:solidFill>
                <a:latin typeface="微软雅黑" panose="020B0503020204020204" charset="-122"/>
                <a:ea typeface="微软雅黑" panose="020B0503020204020204" charset="-122"/>
                <a:sym typeface="+mn-ea"/>
              </a:rPr>
              <a:t>color	             颜色模式。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overlay	叠加模式。                             </a:t>
            </a:r>
            <a:r>
              <a:rPr lang="zh-CN" altLang="en-US" sz="2000">
                <a:solidFill>
                  <a:schemeClr val="tx1">
                    <a:lumMod val="65000"/>
                    <a:lumOff val="35000"/>
                  </a:schemeClr>
                </a:solidFill>
                <a:latin typeface="微软雅黑" panose="020B0503020204020204" charset="-122"/>
                <a:ea typeface="微软雅黑" panose="020B0503020204020204" charset="-122"/>
                <a:sym typeface="+mn-ea"/>
              </a:rPr>
              <a:t>luminosity	 亮度模式。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darken	变暗模式。                             </a:t>
            </a:r>
            <a:r>
              <a:rPr lang="zh-CN" altLang="en-US" sz="2000">
                <a:solidFill>
                  <a:schemeClr val="tx1">
                    <a:lumMod val="65000"/>
                    <a:lumOff val="35000"/>
                  </a:schemeClr>
                </a:solidFill>
                <a:latin typeface="微软雅黑" panose="020B0503020204020204" charset="-122"/>
                <a:ea typeface="微软雅黑" panose="020B0503020204020204" charset="-122"/>
                <a:sym typeface="+mn-ea"/>
              </a:rPr>
              <a:t>color-dodge	 颜色减淡模式。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lighten	变亮模式。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en-US" altLang="zh-CN">
                <a:solidFill>
                  <a:schemeClr val="accent2"/>
                </a:solidFill>
                <a:latin typeface="微软雅黑" panose="020B0503020204020204" charset="-122"/>
                <a:ea typeface="微软雅黑" panose="020B0503020204020204" charset="-122"/>
              </a:rPr>
              <a:t>background</a:t>
            </a:r>
            <a:endParaRPr lang="en-US" altLang="zh-CN">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背景缩写属性可以在一个声明中设置所有的背景属性。</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背景图像支持引入多个图像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主要属性有：</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background-color, background-position, background-size, background-repeat, background-origin, background-clip, background-attachment,background-image.</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en-US" altLang="zh-CN">
                <a:solidFill>
                  <a:schemeClr val="accent2"/>
                </a:solidFill>
                <a:latin typeface="微软雅黑" panose="020B0503020204020204" charset="-122"/>
                <a:ea typeface="微软雅黑" panose="020B0503020204020204" charset="-122"/>
              </a:rPr>
              <a:t>background-color</a:t>
            </a:r>
            <a:endParaRPr lang="en-US" altLang="zh-CN">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指定要使用的背景颜色</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color	指定背景颜色。例如：</a:t>
            </a:r>
            <a:r>
              <a:rPr lang="en-US" altLang="zh-CN" sz="2000">
                <a:solidFill>
                  <a:schemeClr val="tx1">
                    <a:lumMod val="65000"/>
                    <a:lumOff val="35000"/>
                  </a:schemeClr>
                </a:solidFill>
                <a:latin typeface="微软雅黑" panose="020B0503020204020204" charset="-122"/>
                <a:ea typeface="微软雅黑" panose="020B0503020204020204" charset="-122"/>
              </a:rPr>
              <a:t>background-color:#ffcc00;</a:t>
            </a:r>
            <a:r>
              <a:rPr lang="zh-CN" altLang="en-US" sz="2000">
                <a:solidFill>
                  <a:schemeClr val="tx1">
                    <a:lumMod val="65000"/>
                    <a:lumOff val="35000"/>
                  </a:schemeClr>
                </a:solidFill>
                <a:latin typeface="微软雅黑" panose="020B0503020204020204" charset="-122"/>
                <a:ea typeface="微软雅黑" panose="020B0503020204020204" charset="-122"/>
              </a:rPr>
              <a:t>。</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transparent	指定背景颜色应该是透明的。这是默认</a:t>
            </a:r>
            <a:r>
              <a:rPr lang="zh-CN" altLang="en-US" sz="2000">
                <a:solidFill>
                  <a:schemeClr val="tx1">
                    <a:lumMod val="65000"/>
                    <a:lumOff val="35000"/>
                  </a:schemeClr>
                </a:solidFill>
                <a:latin typeface="微软雅黑" panose="020B0503020204020204" charset="-122"/>
                <a:ea typeface="微软雅黑" panose="020B0503020204020204" charset="-122"/>
              </a:rPr>
              <a:t>。</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inherit	指定背景颜色，应该从父元素继承</a:t>
            </a:r>
            <a:r>
              <a:rPr lang="zh-CN" altLang="en-US" sz="2000">
                <a:solidFill>
                  <a:schemeClr val="tx1">
                    <a:lumMod val="65000"/>
                    <a:lumOff val="35000"/>
                  </a:schemeClr>
                </a:solidFill>
                <a:latin typeface="微软雅黑" panose="020B0503020204020204" charset="-122"/>
                <a:ea typeface="微软雅黑" panose="020B0503020204020204" charset="-122"/>
              </a:rPr>
              <a:t>。</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background-image</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指定要使用的一个或多个背景图像，默认情况下，background-image放置在元素的左上角，并重复垂直和水平方向。</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url('URL')	图像的URL</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none	无图像背景会显示。这是默认</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inherit	指定背景图像应该从父元素继承</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一个元素可以引入多张背景图片</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sym typeface="+mn-ea"/>
              </a:rPr>
              <a:t>background-image</a:t>
            </a:r>
            <a:r>
              <a:rPr lang="en-US" altLang="zh-CN" sz="2000">
                <a:solidFill>
                  <a:schemeClr val="tx1">
                    <a:lumMod val="65000"/>
                    <a:lumOff val="35000"/>
                  </a:schemeClr>
                </a:solidFill>
                <a:latin typeface="微软雅黑" panose="020B0503020204020204" charset="-122"/>
                <a:ea typeface="微软雅黑" panose="020B0503020204020204" charset="-122"/>
                <a:sym typeface="+mn-ea"/>
              </a:rPr>
              <a:t>:url('pic1.png'),url('pic2.png')... ...</a:t>
            </a:r>
            <a:endParaRPr lang="en-US" altLang="zh-CN" sz="2000">
              <a:solidFill>
                <a:schemeClr val="tx1">
                  <a:lumMod val="65000"/>
                  <a:lumOff val="35000"/>
                </a:schemeClr>
              </a:solidFill>
              <a:latin typeface="微软雅黑" panose="020B0503020204020204" charset="-122"/>
              <a:ea typeface="微软雅黑" panose="020B0503020204020204" charset="-122"/>
              <a:sym typeface="+mn-ea"/>
            </a:endParaRPr>
          </a:p>
          <a:p>
            <a:pPr>
              <a:lnSpc>
                <a:spcPct val="150000"/>
              </a:lnSpc>
              <a:spcBef>
                <a:spcPct val="0"/>
              </a:spcBef>
            </a:pPr>
            <a:r>
              <a:rPr lang="en-US" altLang="zh-CN" sz="2000">
                <a:solidFill>
                  <a:schemeClr val="accent2"/>
                </a:solidFill>
                <a:latin typeface="微软雅黑" panose="020B0503020204020204" charset="-122"/>
                <a:ea typeface="微软雅黑" panose="020B0503020204020204" charset="-122"/>
                <a:sym typeface="+mn-ea"/>
              </a:rPr>
              <a:t>p.s</a:t>
            </a:r>
            <a:r>
              <a:rPr lang="zh-CN" altLang="en-US" sz="2000">
                <a:solidFill>
                  <a:schemeClr val="accent2"/>
                </a:solidFill>
                <a:latin typeface="微软雅黑" panose="020B0503020204020204" charset="-122"/>
                <a:ea typeface="微软雅黑" panose="020B0503020204020204" charset="-122"/>
                <a:sym typeface="+mn-ea"/>
              </a:rPr>
              <a:t>：</a:t>
            </a:r>
            <a:r>
              <a:rPr lang="en-US" altLang="zh-CN" sz="2000">
                <a:solidFill>
                  <a:schemeClr val="accent2"/>
                </a:solidFill>
                <a:latin typeface="微软雅黑" panose="020B0503020204020204" charset="-122"/>
                <a:ea typeface="微软雅黑" panose="020B0503020204020204" charset="-122"/>
                <a:sym typeface="+mn-ea"/>
              </a:rPr>
              <a:t>ie8</a:t>
            </a:r>
            <a:r>
              <a:rPr lang="zh-CN" altLang="en-US" sz="2000">
                <a:solidFill>
                  <a:schemeClr val="accent2"/>
                </a:solidFill>
                <a:latin typeface="微软雅黑" panose="020B0503020204020204" charset="-122"/>
                <a:ea typeface="微软雅黑" panose="020B0503020204020204" charset="-122"/>
                <a:sym typeface="+mn-ea"/>
              </a:rPr>
              <a:t>以下浏览器不支持</a:t>
            </a:r>
            <a:endParaRPr lang="zh-CN" altLang="en-US" sz="2000">
              <a:solidFill>
                <a:schemeClr val="accent2"/>
              </a:solidFill>
              <a:latin typeface="微软雅黑" panose="020B0503020204020204" charset="-122"/>
              <a:ea typeface="微软雅黑" panose="020B0503020204020204" charset="-122"/>
              <a:sym typeface="+mn-ea"/>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background-repeat</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指定如何重复背景图像</a:t>
            </a:r>
            <a:r>
              <a:rPr lang="en-US" altLang="zh-CN" sz="2000">
                <a:solidFill>
                  <a:schemeClr val="tx1">
                    <a:lumMod val="65000"/>
                    <a:lumOff val="35000"/>
                  </a:schemeClr>
                </a:solidFill>
                <a:latin typeface="微软雅黑" panose="020B0503020204020204" charset="-122"/>
                <a:ea typeface="微软雅黑" panose="020B0503020204020204" charset="-122"/>
              </a:rPr>
              <a:t>,默认情况下，重复background-image的垂直和水平方向。</a:t>
            </a:r>
            <a:endParaRPr lang="en-US" altLang="zh-CN"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repeat	背景图像将向垂直和水平方向重复。这是默认</a:t>
            </a:r>
            <a:endParaRPr lang="en-US" altLang="zh-CN"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repeat-x	只有水平位置会重复背景图像</a:t>
            </a:r>
            <a:endParaRPr lang="en-US" altLang="zh-CN"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repeat-y	只有垂直位置会重复背景图像</a:t>
            </a:r>
            <a:endParaRPr lang="en-US" altLang="zh-CN"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no-repeat	background-image不会重复</a:t>
            </a:r>
            <a:endParaRPr lang="en-US" altLang="zh-CN"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inherit	指定background-repea属性设置应该从父元素继承</a:t>
            </a:r>
            <a:endParaRPr lang="en-US" altLang="zh-CN"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background-position</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background-position属性设置背景图像的起始位置。</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注意对于这个工作在Firefox和Opera，background-attachment必须设置为 "fixed（固定）".</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left right top bottom center </a:t>
            </a:r>
            <a:r>
              <a:rPr lang="zh-CN" altLang="en-US" sz="2000">
                <a:solidFill>
                  <a:schemeClr val="tx1">
                    <a:lumMod val="65000"/>
                    <a:lumOff val="35000"/>
                  </a:schemeClr>
                </a:solidFill>
                <a:latin typeface="微软雅黑" panose="020B0503020204020204" charset="-122"/>
                <a:ea typeface="微软雅黑" panose="020B0503020204020204" charset="-122"/>
              </a:rPr>
              <a:t>两两组合</a:t>
            </a:r>
            <a:r>
              <a:rPr lang="en-US" altLang="zh-CN" sz="2000">
                <a:solidFill>
                  <a:schemeClr val="tx1">
                    <a:lumMod val="65000"/>
                    <a:lumOff val="35000"/>
                  </a:schemeClr>
                </a:solidFill>
                <a:latin typeface="微软雅黑" panose="020B0503020204020204" charset="-122"/>
                <a:ea typeface="微软雅黑" panose="020B0503020204020204" charset="-122"/>
              </a:rPr>
              <a:t>,</a:t>
            </a:r>
            <a:r>
              <a:rPr lang="zh-CN" altLang="en-US" sz="2000">
                <a:solidFill>
                  <a:schemeClr val="tx1">
                    <a:lumMod val="65000"/>
                    <a:lumOff val="35000"/>
                  </a:schemeClr>
                </a:solidFill>
                <a:latin typeface="微软雅黑" panose="020B0503020204020204" charset="-122"/>
                <a:ea typeface="微软雅黑" panose="020B0503020204020204" charset="-122"/>
              </a:rPr>
              <a:t>如果仅指定一个关键字，其他值将会是"center"</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x% y%	第一个值是水平位置，第二个值是垂直。左上角是0％0％。右下角是100％100％。如果仅指定了一个值，其他值将是50％。 。默认值为：0％0％</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xpos ypos	第一个值是水平位置，第二个值是垂直。左上角是0。单位可以是像素（0px0px）或任何其他 CSS单位。如果仅指定了一个值，其他值将是50％。你可以混合使用％和positions</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inherit	指定background-position属性设置应该从父元素继承</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background-size</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指定背景图片的大小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length	设置背景图片高度和宽度。第一个值设置宽度，第二个值设置的高度。如果只给出一个值，第二个是设置为"atuo(自动)"</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percentage	将计算相对于背景定位区域的百分比。第一个值设置宽度，第二个值设置的高度。如果只给出一个值，第二个是设置为"auto(自动)"</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cover 	此时会保持图像的纵横比并将图像缩放成将完全覆盖背景定位区域的最小大小。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contain	此时会保持图像的纵横比并将图像缩放成将适合背景定位区域的最大大小。</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background-origin</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指定背景图像的定位区域</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padding-box	背景图像填充框的相对位置</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border-box	背景图像边界框的相对位置</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content-box	背景图像的相对位置的内容框</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841500" y="699135"/>
            <a:ext cx="9122410" cy="810260"/>
          </a:xfrm>
        </p:spPr>
        <p:txBody>
          <a:bodyPr/>
          <a:p>
            <a:r>
              <a:rPr lang="zh-CN" altLang="en-US">
                <a:solidFill>
                  <a:schemeClr val="accent2"/>
                </a:solidFill>
                <a:latin typeface="微软雅黑" panose="020B0503020204020204" charset="-122"/>
                <a:ea typeface="微软雅黑" panose="020B0503020204020204" charset="-122"/>
              </a:rPr>
              <a:t>background-clip</a:t>
            </a:r>
            <a:endParaRPr lang="zh-CN" altLang="en-US">
              <a:solidFill>
                <a:schemeClr val="accent2"/>
              </a:solidFill>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838200" y="1825625"/>
            <a:ext cx="10515600" cy="4351338"/>
          </a:xfrm>
        </p:spPr>
        <p:txBody>
          <a:bodyPr/>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指定背景图像的绘画区域</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border-box	  默认值。背景绘制在边框方框内（剪切成边框方框）。</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padding-box	  背景绘制在衬距方框内（剪切成衬距方框）。</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content-box	  背景绘制在内容方框内（剪切成内容方框）。</a:t>
            </a: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2074</Words>
  <Application>WPS 演示</Application>
  <PresentationFormat>宽屏</PresentationFormat>
  <Paragraphs>86</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vt:lpstr>
      <vt:lpstr>宋体</vt:lpstr>
      <vt:lpstr>Wingdings</vt:lpstr>
      <vt:lpstr>微软雅黑</vt:lpstr>
      <vt:lpstr>Calibri</vt:lpstr>
      <vt:lpstr>Office 主题</vt:lpstr>
      <vt:lpstr>PowerPoint 演示文稿</vt:lpstr>
      <vt:lpstr>background</vt:lpstr>
      <vt:lpstr>background-color</vt:lpstr>
      <vt:lpstr>background-image</vt:lpstr>
      <vt:lpstr>background-repeat</vt:lpstr>
      <vt:lpstr>background-position</vt:lpstr>
      <vt:lpstr>background-size</vt:lpstr>
      <vt:lpstr>background-origin</vt:lpstr>
      <vt:lpstr>background-clip</vt:lpstr>
      <vt:lpstr>background-attachment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zhufengnodejs</dc:creator>
  <cp:lastModifiedBy>佰惠</cp:lastModifiedBy>
  <cp:revision>331</cp:revision>
  <dcterms:created xsi:type="dcterms:W3CDTF">2016-10-27T05:16:00Z</dcterms:created>
  <dcterms:modified xsi:type="dcterms:W3CDTF">2017-01-06T10:36:52Z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