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320" r:id="rId6"/>
    <p:sldId id="419" r:id="rId7"/>
    <p:sldId id="257" r:id="rId8"/>
    <p:sldId id="258" r:id="rId9"/>
    <p:sldId id="261" r:id="rId10"/>
    <p:sldId id="260" r:id="rId11"/>
    <p:sldId id="262" r:id="rId12"/>
    <p:sldId id="263" r:id="rId13"/>
    <p:sldId id="264" r:id="rId14"/>
    <p:sldId id="266" r:id="rId15"/>
    <p:sldId id="325" r:id="rId16"/>
    <p:sldId id="268" r:id="rId17"/>
    <p:sldId id="269" r:id="rId18"/>
    <p:sldId id="270" r:id="rId19"/>
    <p:sldId id="271" r:id="rId20"/>
    <p:sldId id="404" r:id="rId21"/>
    <p:sldId id="272" r:id="rId22"/>
    <p:sldId id="273" r:id="rId23"/>
    <p:sldId id="274" r:id="rId24"/>
    <p:sldId id="275" r:id="rId25"/>
    <p:sldId id="321" r:id="rId26"/>
    <p:sldId id="277" r:id="rId27"/>
    <p:sldId id="276" r:id="rId28"/>
    <p:sldId id="322" r:id="rId29"/>
    <p:sldId id="323" r:id="rId30"/>
    <p:sldId id="405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326" r:id="rId41"/>
    <p:sldId id="327" r:id="rId42"/>
    <p:sldId id="354" r:id="rId43"/>
    <p:sldId id="355" r:id="rId44"/>
    <p:sldId id="356" r:id="rId45"/>
    <p:sldId id="357" r:id="rId46"/>
    <p:sldId id="365" r:id="rId47"/>
    <p:sldId id="366" r:id="rId48"/>
    <p:sldId id="402" r:id="rId49"/>
    <p:sldId id="367" r:id="rId50"/>
    <p:sldId id="406" r:id="rId51"/>
    <p:sldId id="407" r:id="rId52"/>
    <p:sldId id="400" r:id="rId53"/>
    <p:sldId id="411" r:id="rId54"/>
    <p:sldId id="410" r:id="rId55"/>
    <p:sldId id="413" r:id="rId56"/>
    <p:sldId id="414" r:id="rId57"/>
    <p:sldId id="403" r:id="rId58"/>
    <p:sldId id="416" r:id="rId59"/>
    <p:sldId id="368" r:id="rId60"/>
    <p:sldId id="417" r:id="rId61"/>
    <p:sldId id="418" r:id="rId62"/>
    <p:sldId id="369" r:id="rId63"/>
    <p:sldId id="401" r:id="rId64"/>
    <p:sldId id="370" r:id="rId65"/>
    <p:sldId id="371" r:id="rId66"/>
    <p:sldId id="372" r:id="rId67"/>
    <p:sldId id="373" r:id="rId68"/>
    <p:sldId id="374" r:id="rId69"/>
    <p:sldId id="375" r:id="rId7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8168B-F8AE-420E-87C3-BC8331A305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pt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6985"/>
            <a:ext cx="12216130" cy="6871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的引入方式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行内式：将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代码块直接写在标签内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&lt;input type="button" onclick="alert('欢迎来到珠峰培训')"&gt;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内嵌式：将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代码块写在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&lt;script&gt;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代码块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&lt;/script&gt;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中，放在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外联式：通过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&lt;script src='url'&gt;&lt;/script&gt;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，引入一个外部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浏览器从上到下执行，需要先加载要操作的元素，再加载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，所以需将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代码放置在文档最后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外联式标签中间写的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代码不生效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的输出方式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写到文档输出：document.write("&lt;p&gt;My First JavaScript&lt;/p&gt;");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如果在文档已完成加载后执行 document.write，整个 HTML 页面将被覆盖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浏览器控制台输出（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***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给开发人员使用的输出方式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f12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：向控制台输出一条消息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）console.error()：向浏览器抛出一个 js 异常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）console.dir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：输出一个对象的全部属性（输出结果类似于 DOM 面板中的样式）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）console.clear()：清空控制台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的输出方式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alert() 方法用于显示带有一条指定消息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innerHTML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是对象自带的内置属性，可以获取元素内容并且向指定对象内输出内容和标签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innerText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是对象自带的内置属性，可以获取元素内容并向指定对象输出内容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obj.innerHTML=...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alert('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obj.innerText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的注释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单行注释 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后面是被注释的信息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多行注释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/*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此处为注释的信息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*/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中的命名规范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严格区分大小写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变量名中可以有字母，数字，下划线，$符号，数字不能作为开头，例如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_temp,temp1...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使用驼峰命名法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：名称如果由多个单词组成，第一个单词首字母小写，其余单词首字母大写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不能使用关键字和保留字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变量匈牙利命名类型，例如右图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oLis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代表对象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, var ary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代表数组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070" y="3568065"/>
            <a:ext cx="5323840" cy="26092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中的变量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变量是用来储存信息的容器，变量在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中是松散类型，可以存储任何的数据类型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创建变量：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声明 变量名（人为定的）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关键词来进行声明，例如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 obj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变量声明后：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变量是空的，如果需要赋值，使用等号，等号左侧是变量，右侧是值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变量赋值：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obj={name:'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一条语句，多个变量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一个声明多个变量，每个变量之间用逗号隔开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obj={},ary=[],num=1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：在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中，等号用来赋值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基本数据类型：包括数字（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），字符串（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），布尔（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引用数据类型：包括对象数据类型和函数数据类型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对象数据类型：包括数组（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Array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），对象类（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），正则类（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RegExp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函数数据类型：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function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中一切操作的元素其实都称之为对象，对象又根据不同的特性分为不同的类，那么每一个具体的操作对象，是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中的实例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p.s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 变量均为对象。当您声明一个变量时，就创建了一个新的对象。</a:t>
            </a:r>
            <a:endParaRPr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）包括整数（正整数 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负整数），小数，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not a number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数字中需要掌握的知识点有：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将其他数据类型转化为数字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Number()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为数字或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判断一个值是否为数字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isNaN()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，在判断前会先转化数据类型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parseFloat()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可解析一个字符串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，并返回一个浮点数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为数字或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parseInt()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函数可解析一个字符串，并返回一个整数  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为数字或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p.s: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以上方法是全局函数，不属于任何对象 ，全局属性和函数可用于所有内建的 JavaScript 对象。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b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 (not a number)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，不是一个数字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isNaN(value)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判断一个值不是一个数字返回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，是一个数字返回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NaN==NaN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 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是转化完成后的结果，我们不知道这个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在转化之前是什么值，所以每个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代表的值都可能是不同的，所以比较结果永远是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两个等号是比较等号两侧值是否相等，后面会详细说明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布尔（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boolean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）布尔（逻辑）只能有两个值：true 或 false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布尔中需要掌握的知识点有：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Boolean()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将其他数据类型转化为布尔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（判断一个值在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中是真是假）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先转为布尔值再取反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!!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将其他数据类型转为布尔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判断一个值的真假：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NaN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undefined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''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其余都为真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755541" y="1147213"/>
            <a:ext cx="7621363" cy="711758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前端开发工程师</a:t>
              </a:r>
              <a:endParaRPr lang="pt-BR" altLang="zh-CN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2255610" y="1997429"/>
            <a:ext cx="7621363" cy="711758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什么是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endParaRPr lang="pt-BR" altLang="zh-CN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2755659" y="2847646"/>
            <a:ext cx="7621363" cy="711758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的组成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3266829" y="3697865"/>
            <a:ext cx="7621363" cy="711758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的引入方式</a:t>
              </a:r>
              <a:endParaRPr lang="pt-BR" altLang="zh-CN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3866855" y="4550132"/>
            <a:ext cx="7621363" cy="711758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6781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的输出方式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4501541" y="5392094"/>
            <a:ext cx="7621363" cy="711758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的注释</a:t>
              </a:r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06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字符串（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）字符串是存储字符（比如 "欢迎来到珠峰培训"）的变量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字符串可以是引号中的任意文本，您可以使用单引号或双引号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可以在字符串中使用引号，只要不匹配包围字符串的引号即可，例如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'He is called "Bill"'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中没有意义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在第二周会详细讲解字符串对象的相关知识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null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很有趣在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中有两个表示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的值，这是为什么呢？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null表示"没有对象"，即该处不应该有值（现在预留，之后可以添加）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也可以进行保留对象并将值清空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undefined表示"缺少值"，就是此处应该有一个值，但是还没有定义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 对象 Object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，由多组键值对（属性名和属性值组成键值对）组成，这些键值对用来描述这个对象，每一对键值对用逗号隔开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创建对象的方法：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实例创建  person=new Object();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在类上创建一个新的对象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字面量创建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访问对象的方法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message="Hello world!";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console.log(message.toUpperCase());//这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使用了 String 对象的 toUpperCase() 方法来将文本转换为大写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也属于对象，这里我们说的对象不仅仅是用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{}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包起来的，数组，正则，日期等也都是对象哦！！！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访问对象的属性（查）：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']//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数字为属性名的时候，只能用此种方法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console.log(message.name);--&gt;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在控制台输出的是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这个字符串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对象属性的增加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增加：将新的属性名和属性值增加到对象中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新的属性名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message.start='2009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);--&gt;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',strat:'2009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控制台输出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修改：用新的属性值替换掉原来属性的属性值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原有属性名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新的属性值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message.age=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;//message['age']=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console.log(message);--&gt;{name:'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控制台输出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删除：将属性从对象中删除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delete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=null;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保留属性名，属性值为空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message={name:'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',age:'8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delete message.age';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console.log(message);--&gt;{name:'</a:t>
            </a:r>
            <a:r>
              <a:rPr lang="zh-CN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'}//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控制台输出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自定义属性（重点）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一个对象的属性分为内置属性和自定义属性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内置属性：对象天生自带的属性，例如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className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对象的内置属性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自定义属性：当内置属性不能满足需求的时候，我们就需要人为的给对象添加自定义属性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obj=Object();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obj.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耿大爷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喜欢蓝孩纸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';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耿大爷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就是我们自己定义的一个属性，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喜欢蓝孩纸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是我们定义的属性值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in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：循环遍历对象的属性，for...in 循环中的代码块将针对每个属性执行一次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person={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name:'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age: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ary=[1,2,3,'Holle']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(变量 in 对象){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在此执行代码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变量代表对象的属性名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指定的变量可以是数组元素，也可以是对象的属性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 in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循环 只能遍历对象的可枚举属性（不包含原型链上的属性）作为了解 正式课讲解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755541" y="1147213"/>
            <a:ext cx="7621363" cy="711758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命名规范</a:t>
              </a:r>
              <a:endParaRPr lang="en-US" altLang="pt-BR" sz="1800" kern="0" dirty="0"/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7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2255610" y="1997429"/>
            <a:ext cx="7621363" cy="711758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中的变量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</a:t>
              </a:r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8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2755659" y="2847646"/>
            <a:ext cx="7621363" cy="711758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数据类型</a:t>
              </a:r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09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3266829" y="3697865"/>
            <a:ext cx="7621363" cy="711758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中的比较</a:t>
              </a:r>
              <a:endParaRPr lang="zh-CN" altLang="en-US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10</a:t>
              </a:r>
              <a:endParaRPr lang="en-US" altLang="zh-CN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3866855" y="4550132"/>
            <a:ext cx="7621363" cy="711758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13569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数据类型的区别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***</a:t>
              </a:r>
              <a:endParaRPr lang="en-US" altLang="zh-CN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11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4501541" y="5392094"/>
            <a:ext cx="7621363" cy="711758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数据类型的检测</a:t>
              </a:r>
              <a:endParaRPr lang="zh-CN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12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数组对象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的作用是：使用单独的变量名来存储一系列的值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创建数组：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实例创建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myArray=new Array(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val1,val2,val3...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此处可以传递参数列表，以逗号隔开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返回值：返回新创建并被初始化了的数组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字面量创建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myArray=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[1,2,3,4,5]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数组也是对象，也可以使用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 in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来进行遍历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数组的键值对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数组也是对象，也是由键值对组成，组成数组的每一项是属性值，属性名是这个值的索引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索引：实际上就是序数，一个整形数字，其特点为以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开始到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length-1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结束（可以理解为编号）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length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（长度）：数组的总个数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访问数组属性值：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var ary=['n','m','1',3,4];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console.log(ary[0]);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是由事件驱动的或者当它被调用时执行的可重复使用的代码块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语法：函数就是包裹在花括号中的代码块，前面使用了关键词 function，例如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定义部分：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function 函数名(形参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形参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2...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){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可传可不传，形参是一个变量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这里是要执行的代码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当定义形参而没有传递实参的时候，形参获取到的值是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执行部分：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，实参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2....);//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我们将形参和实参统称为参数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方法本身没有意义，只有在使用的时候实现了对应的功能，才有意义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函数只有在调用或执行的时候才会生效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函数一次定义，可以多次执行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当函数执行的时候这个私有作用域将函数体中的代码都包起来，保护了里面的私有变量不受外界的干扰（外部获取不到也修改不了），我们将函数执行的时候形成的这种保护机制叫做“闭包”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函数分为实名函数和匿名函数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中的数据类型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匿名函数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分为自执行函数和函数表达式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自执行函数：定义和执行一起完成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函数表达式:将函数定义的部分当做值赋值给变量或者元素的某一个行为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oDiv.onclick=function(){};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剩下的内容会在第二周详细讲解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3004820"/>
            <a:ext cx="9380855" cy="8477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一个等号是赋值，两个等号和三个等号就是比较两侧的值是否相等，如果相等返回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，如果不相等返回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value1==value2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或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value1===value2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有什么区别呢？又是怎样比较的呢？我们一起来学习一下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允许等号两侧的值不是相同数据类型，如果不是同一数据类型，会默认进行数据类型转化，转化为同数据类型后比较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[]==false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的返回值是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  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是绝对比较，也就是说等号两侧的值必须是相同数据类型才能比较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那么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“==”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比较遵循什么规则呢？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 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永远不相等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[]==[]  {}=={}  []=={}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返回值都是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注意：对象、数组、正则等都是对象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字符串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对象转化为字符串后再进行比较，调用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toString()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[]==''  -- &gt; [].toString() ==''  -- &gt; ''==''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{}==''  -- &gt; {}.toString()==''  -- &gt; '[object Object]'==''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数字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对象转化为字符串，调用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toString()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，字符串转化为数字，调用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，数字和数字进行比较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[]==1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 &gt; [].toString() ==''  -- &gt; ''==1  -- &gt; Number('')==1  -- &gt; 0==1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{}==1 -- &gt; {}.toString() ==''  -- &gt; '[object Object]'==1  -- &gt; Number('[object Object]')==1  -- &gt; NaN==1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布尔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对象转化为字符串，调用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toString()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，字符串转化为数字，调用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，布尔转化为数字，调用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Number(true) --&gt; 1  Number(false) --&gt; 0  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[]==true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[].toString() --&gt;Number('')--&gt;0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Number(true) --&gt; 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1755541" y="1147213"/>
            <a:ext cx="7621363" cy="711758"/>
            <a:chOff x="2065315" y="3618844"/>
            <a:chExt cx="5972696" cy="557786"/>
          </a:xfrm>
        </p:grpSpPr>
        <p:sp>
          <p:nvSpPr>
            <p:cNvPr id="4" name="TextBox 28"/>
            <p:cNvSpPr txBox="1"/>
            <p:nvPr>
              <p:custDataLst>
                <p:tags r:id="rId2"/>
              </p:custDataLst>
            </p:nvPr>
          </p:nvSpPr>
          <p:spPr>
            <a:xfrm>
              <a:off x="2706417" y="371307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中运算符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***</a:t>
              </a:r>
              <a:endParaRPr lang="en-US" altLang="zh-CN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椭圆 21"/>
            <p:cNvSpPr/>
            <p:nvPr>
              <p:custDataLst>
                <p:tags r:id="rId3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13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2255610" y="1997429"/>
            <a:ext cx="7621363" cy="711758"/>
            <a:chOff x="2065315" y="4279270"/>
            <a:chExt cx="5972696" cy="557786"/>
          </a:xfrm>
        </p:grpSpPr>
        <p:sp>
          <p:nvSpPr>
            <p:cNvPr id="5" name="TextBox 29"/>
            <p:cNvSpPr txBox="1"/>
            <p:nvPr>
              <p:custDataLst>
                <p:tags r:id="rId5"/>
              </p:custDataLst>
            </p:nvPr>
          </p:nvSpPr>
          <p:spPr>
            <a:xfrm>
              <a:off x="2706417" y="437349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判断语句</a:t>
              </a:r>
              <a:endParaRPr lang="zh-CN" altLang="en-US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椭圆 21"/>
            <p:cNvSpPr/>
            <p:nvPr>
              <p:custDataLst>
                <p:tags r:id="rId6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14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2755659" y="2847646"/>
            <a:ext cx="7621363" cy="711758"/>
            <a:chOff x="2065315" y="4939696"/>
            <a:chExt cx="5972696" cy="557786"/>
          </a:xfrm>
        </p:grpSpPr>
        <p:sp>
          <p:nvSpPr>
            <p:cNvPr id="6" name="TextBox 30"/>
            <p:cNvSpPr txBox="1"/>
            <p:nvPr>
              <p:custDataLst>
                <p:tags r:id="rId8"/>
              </p:custDataLst>
            </p:nvPr>
          </p:nvSpPr>
          <p:spPr>
            <a:xfrm>
              <a:off x="2706417" y="5033923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循环语句</a:t>
              </a:r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椭圆 21"/>
            <p:cNvSpPr/>
            <p:nvPr>
              <p:custDataLst>
                <p:tags r:id="rId9"/>
              </p:custDataLst>
            </p:nvPr>
          </p:nvSpPr>
          <p:spPr>
            <a:xfrm>
              <a:off x="2065315" y="4939696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sym typeface="Arial" panose="020B0604020202020204" pitchFamily="34" charset="0"/>
                </a:rPr>
                <a:t>15</a:t>
              </a:r>
              <a:endParaRPr 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3266829" y="3697865"/>
            <a:ext cx="7621363" cy="711758"/>
            <a:chOff x="2065315" y="5600121"/>
            <a:chExt cx="5972696" cy="557786"/>
          </a:xfrm>
        </p:grpSpPr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>
            <a:xfrm>
              <a:off x="2706417" y="5738140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JavaScript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字符串拼接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***</a:t>
              </a:r>
              <a:endParaRPr lang="en-US" altLang="zh-CN" sz="1800" kern="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椭圆 21"/>
            <p:cNvSpPr/>
            <p:nvPr>
              <p:custDataLst>
                <p:tags r:id="rId12"/>
              </p:custDataLst>
            </p:nvPr>
          </p:nvSpPr>
          <p:spPr>
            <a:xfrm>
              <a:off x="2065315" y="5600121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16</a:t>
              </a:r>
              <a:endParaRPr lang="en-US" altLang="zh-CN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3"/>
            </p:custDataLst>
          </p:nvPr>
        </p:nvGrpSpPr>
        <p:grpSpPr>
          <a:xfrm>
            <a:off x="3866855" y="4550132"/>
            <a:ext cx="7621363" cy="711758"/>
            <a:chOff x="2065315" y="3618844"/>
            <a:chExt cx="5972696" cy="557786"/>
          </a:xfrm>
        </p:grpSpPr>
        <p:sp>
          <p:nvSpPr>
            <p:cNvPr id="17" name="TextBox 28"/>
            <p:cNvSpPr txBox="1"/>
            <p:nvPr>
              <p:custDataLst>
                <p:tags r:id="rId14"/>
              </p:custDataLst>
            </p:nvPr>
          </p:nvSpPr>
          <p:spPr>
            <a:xfrm>
              <a:off x="2706417" y="3767811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综合练习（</a:t>
              </a:r>
              <a:r>
                <a:rPr lang="en-US" alt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99</a:t>
              </a:r>
              <a:r>
                <a:rPr lang="zh-CN" altLang="en-US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乘法表 选项卡</a:t>
              </a:r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  <a:endParaRPr lang="zh-CN" sz="18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endParaRPr lang="zh-CN" altLang="en-US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椭圆 21"/>
            <p:cNvSpPr/>
            <p:nvPr>
              <p:custDataLst>
                <p:tags r:id="rId15"/>
              </p:custDataLst>
            </p:nvPr>
          </p:nvSpPr>
          <p:spPr>
            <a:xfrm>
              <a:off x="2065315" y="3618844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17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6"/>
            </p:custDataLst>
          </p:nvPr>
        </p:nvGrpSpPr>
        <p:grpSpPr>
          <a:xfrm>
            <a:off x="4501541" y="5392094"/>
            <a:ext cx="7621363" cy="711758"/>
            <a:chOff x="2065315" y="4279270"/>
            <a:chExt cx="5972696" cy="557786"/>
          </a:xfrm>
        </p:grpSpPr>
        <p:sp>
          <p:nvSpPr>
            <p:cNvPr id="20" name="TextBox 29"/>
            <p:cNvSpPr txBox="1"/>
            <p:nvPr>
              <p:custDataLst>
                <p:tags r:id="rId17"/>
              </p:custDataLst>
            </p:nvPr>
          </p:nvSpPr>
          <p:spPr>
            <a:xfrm>
              <a:off x="2706417" y="4428237"/>
              <a:ext cx="533159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defRPr sz="1400">
                  <a:latin typeface="Mangal" panose="02040503050203030202" pitchFamily="18" charset="0"/>
                  <a:cs typeface="Mangal" panose="02040503050203030202" pitchFamily="18" charset="0"/>
                </a:defRPr>
              </a:lvl1pPr>
            </a:lstStyle>
            <a:p>
              <a:r>
                <a:rPr lang="zh-CN" sz="180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谢谢观看</a:t>
              </a:r>
              <a:endParaRPr lang="zh-CN" sz="1800" dirty="0">
                <a:latin typeface="+mn-lt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椭圆 21"/>
            <p:cNvSpPr/>
            <p:nvPr>
              <p:custDataLst>
                <p:tags r:id="rId18"/>
              </p:custDataLst>
            </p:nvPr>
          </p:nvSpPr>
          <p:spPr>
            <a:xfrm>
              <a:off x="2065315" y="4279270"/>
              <a:ext cx="557786" cy="557786"/>
            </a:xfrm>
            <a:custGeom>
              <a:avLst/>
              <a:gdLst/>
              <a:ahLst/>
              <a:cxnLst/>
              <a:rect l="l" t="t" r="r" b="b"/>
              <a:pathLst>
                <a:path w="1717642" h="1717642">
                  <a:moveTo>
                    <a:pt x="858821" y="0"/>
                  </a:moveTo>
                  <a:lnTo>
                    <a:pt x="859225" y="918"/>
                  </a:lnTo>
                  <a:lnTo>
                    <a:pt x="859630" y="0"/>
                  </a:lnTo>
                  <a:lnTo>
                    <a:pt x="921895" y="141769"/>
                  </a:lnTo>
                  <a:lnTo>
                    <a:pt x="1007954" y="13047"/>
                  </a:lnTo>
                  <a:lnTo>
                    <a:pt x="1008193" y="14022"/>
                  </a:lnTo>
                  <a:lnTo>
                    <a:pt x="1008751" y="13189"/>
                  </a:lnTo>
                  <a:lnTo>
                    <a:pt x="1045453" y="163615"/>
                  </a:lnTo>
                  <a:lnTo>
                    <a:pt x="1152555" y="51793"/>
                  </a:lnTo>
                  <a:lnTo>
                    <a:pt x="1162770" y="207001"/>
                  </a:lnTo>
                  <a:lnTo>
                    <a:pt x="1288232" y="115060"/>
                  </a:lnTo>
                  <a:lnTo>
                    <a:pt x="1271339" y="269684"/>
                  </a:lnTo>
                  <a:lnTo>
                    <a:pt x="1410861" y="200926"/>
                  </a:lnTo>
                  <a:lnTo>
                    <a:pt x="1367375" y="350267"/>
                  </a:lnTo>
                  <a:lnTo>
                    <a:pt x="1516716" y="306782"/>
                  </a:lnTo>
                  <a:lnTo>
                    <a:pt x="1447958" y="446303"/>
                  </a:lnTo>
                  <a:lnTo>
                    <a:pt x="1602582" y="429411"/>
                  </a:lnTo>
                  <a:lnTo>
                    <a:pt x="1510641" y="554873"/>
                  </a:lnTo>
                  <a:lnTo>
                    <a:pt x="1665849" y="565087"/>
                  </a:lnTo>
                  <a:lnTo>
                    <a:pt x="1553518" y="672677"/>
                  </a:lnTo>
                  <a:lnTo>
                    <a:pt x="1704595" y="709688"/>
                  </a:lnTo>
                  <a:lnTo>
                    <a:pt x="1575288" y="796138"/>
                  </a:lnTo>
                  <a:lnTo>
                    <a:pt x="1717642" y="858821"/>
                  </a:lnTo>
                  <a:lnTo>
                    <a:pt x="1574644" y="921788"/>
                  </a:lnTo>
                  <a:lnTo>
                    <a:pt x="1704454" y="1008751"/>
                  </a:lnTo>
                  <a:lnTo>
                    <a:pt x="1553343" y="1045620"/>
                  </a:lnTo>
                  <a:lnTo>
                    <a:pt x="1665572" y="1153316"/>
                  </a:lnTo>
                  <a:lnTo>
                    <a:pt x="1510354" y="1163383"/>
                  </a:lnTo>
                  <a:lnTo>
                    <a:pt x="1602177" y="1288933"/>
                  </a:lnTo>
                  <a:lnTo>
                    <a:pt x="1447569" y="1271894"/>
                  </a:lnTo>
                  <a:lnTo>
                    <a:pt x="1516196" y="1411480"/>
                  </a:lnTo>
                  <a:lnTo>
                    <a:pt x="1366895" y="1367854"/>
                  </a:lnTo>
                  <a:lnTo>
                    <a:pt x="1410240" y="1517236"/>
                  </a:lnTo>
                  <a:lnTo>
                    <a:pt x="1270784" y="1448347"/>
                  </a:lnTo>
                  <a:lnTo>
                    <a:pt x="1287531" y="1602986"/>
                  </a:lnTo>
                  <a:lnTo>
                    <a:pt x="1162155" y="1510927"/>
                  </a:lnTo>
                  <a:lnTo>
                    <a:pt x="1151795" y="1666126"/>
                  </a:lnTo>
                  <a:lnTo>
                    <a:pt x="1044310" y="1553693"/>
                  </a:lnTo>
                  <a:lnTo>
                    <a:pt x="1007157" y="1704735"/>
                  </a:lnTo>
                  <a:lnTo>
                    <a:pt x="921219" y="1575933"/>
                  </a:lnTo>
                  <a:lnTo>
                    <a:pt x="858821" y="1717642"/>
                  </a:lnTo>
                  <a:lnTo>
                    <a:pt x="858417" y="1716725"/>
                  </a:lnTo>
                  <a:lnTo>
                    <a:pt x="858012" y="1717642"/>
                  </a:lnTo>
                  <a:lnTo>
                    <a:pt x="795747" y="1575874"/>
                  </a:lnTo>
                  <a:lnTo>
                    <a:pt x="709688" y="1704595"/>
                  </a:lnTo>
                  <a:lnTo>
                    <a:pt x="709449" y="1703621"/>
                  </a:lnTo>
                  <a:lnTo>
                    <a:pt x="708891" y="1704454"/>
                  </a:lnTo>
                  <a:lnTo>
                    <a:pt x="672190" y="1554027"/>
                  </a:lnTo>
                  <a:lnTo>
                    <a:pt x="565087" y="1665849"/>
                  </a:lnTo>
                  <a:lnTo>
                    <a:pt x="554873" y="1510641"/>
                  </a:lnTo>
                  <a:lnTo>
                    <a:pt x="429411" y="1602582"/>
                  </a:lnTo>
                  <a:lnTo>
                    <a:pt x="446303" y="1447958"/>
                  </a:lnTo>
                  <a:lnTo>
                    <a:pt x="306782" y="1516716"/>
                  </a:lnTo>
                  <a:lnTo>
                    <a:pt x="350267" y="1367375"/>
                  </a:lnTo>
                  <a:lnTo>
                    <a:pt x="200926" y="1410861"/>
                  </a:lnTo>
                  <a:lnTo>
                    <a:pt x="269684" y="1271339"/>
                  </a:lnTo>
                  <a:lnTo>
                    <a:pt x="115060" y="1288232"/>
                  </a:lnTo>
                  <a:lnTo>
                    <a:pt x="207002" y="1162770"/>
                  </a:lnTo>
                  <a:lnTo>
                    <a:pt x="51793" y="1152555"/>
                  </a:lnTo>
                  <a:lnTo>
                    <a:pt x="164123" y="1044965"/>
                  </a:lnTo>
                  <a:lnTo>
                    <a:pt x="13047" y="1007954"/>
                  </a:lnTo>
                  <a:lnTo>
                    <a:pt x="142354" y="921504"/>
                  </a:lnTo>
                  <a:lnTo>
                    <a:pt x="0" y="858821"/>
                  </a:lnTo>
                  <a:lnTo>
                    <a:pt x="142999" y="795855"/>
                  </a:lnTo>
                  <a:lnTo>
                    <a:pt x="13188" y="708892"/>
                  </a:lnTo>
                  <a:lnTo>
                    <a:pt x="164299" y="672023"/>
                  </a:lnTo>
                  <a:lnTo>
                    <a:pt x="52070" y="564326"/>
                  </a:lnTo>
                  <a:lnTo>
                    <a:pt x="207288" y="554258"/>
                  </a:lnTo>
                  <a:lnTo>
                    <a:pt x="115465" y="428710"/>
                  </a:lnTo>
                  <a:lnTo>
                    <a:pt x="270073" y="445748"/>
                  </a:lnTo>
                  <a:lnTo>
                    <a:pt x="201446" y="306161"/>
                  </a:lnTo>
                  <a:lnTo>
                    <a:pt x="350747" y="349789"/>
                  </a:lnTo>
                  <a:lnTo>
                    <a:pt x="307402" y="200406"/>
                  </a:lnTo>
                  <a:lnTo>
                    <a:pt x="446858" y="269295"/>
                  </a:lnTo>
                  <a:lnTo>
                    <a:pt x="430112" y="114656"/>
                  </a:lnTo>
                  <a:lnTo>
                    <a:pt x="555487" y="206715"/>
                  </a:lnTo>
                  <a:lnTo>
                    <a:pt x="565848" y="51517"/>
                  </a:lnTo>
                  <a:lnTo>
                    <a:pt x="673333" y="163949"/>
                  </a:lnTo>
                  <a:lnTo>
                    <a:pt x="710486" y="12907"/>
                  </a:lnTo>
                  <a:lnTo>
                    <a:pt x="796422" y="141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sym typeface="Arial" panose="020B0604020202020204" pitchFamily="34" charset="0"/>
                </a:rPr>
                <a:t>18</a:t>
              </a:r>
              <a:endParaRPr lang="zh-CN" altLang="en-US" dirty="0">
                <a:solidFill>
                  <a:schemeClr val="bg1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19"/>
    </p:custData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字符串转化为数字，调用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'123'==123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Number('123')  -- &gt;  123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123==123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字符串转为数字，布尔转为数字，调用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'1'==false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Number('1') -- &gt; 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Number(false) -- &gt; 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1==0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布尔转为数字，调用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Number()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1==true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Number(true) -- &gt; 1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1==1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null==undefined 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null===undefined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返回值为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和其他任何数据类型比较都为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和其他任何数据类型比较都为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中的比较练习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[]==[]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!{}==[]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![]==''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![]==false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''=={}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null=={}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undefined==null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NaN==NaN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数据类型的区别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基本数据类型可以直接操作保存在变量中的实际值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用数据类型是保存在堆内存中的对象，与其它语言不同的是，你不可以直接访问堆内存空间中的位置和操作堆内存空间。只能通过操作对象的在栈内存中的引用地址。所以引用类型的数据，在栈内存中保存的实际上是对象在堆内存中的引用地址。通过这个引用地址可以快速查找到保存在堆内存中的对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数据类型的区别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1500" y="1509395"/>
            <a:ext cx="8807450" cy="4570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数据类型的检测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typeof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：alert(typeof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检测返回值是一个字符串中包裹着数据类型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不能具体细分对象下的具体类型，都返回"object"，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返回"object"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instanceof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：判断已知对象类型的方法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注意：instanceof 后面一定要是对象类型，并且大小写不能错，该方法适合一些条件选择或分支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[1,2]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instanceof Array   ---&gt; true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数据类型的检测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constructor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：根据对象的constructor判断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[1,2,3].constructor === Array  ---&gt; true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prototype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：Object.prototype.toString.call()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Object.prototype.toString.call(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珠峰培训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 ===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[object String]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---&gt; true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大小写不能写错，比较麻烦，但胜在通用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通常情况下用typeof 判断就可以了，遇到预知Object类型的情况可以选用instanceof或constructor方法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数据类型的检测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练习：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请说出下面表达式返回结果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typeof (typeof (typeof 12345));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前端开发工程师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前端开发工程师是Web前端开发工程师的简称，是近五年才真正开始受到重视的一个新兴职业。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前端工程师，也叫Web前端开发工程师。他是随着web发展，细分出来的行业。Web前端开发技术主要包括三个要素：HTML、CSS和JavaScript!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HTML甚至不是一门语言，仅仅是简单的标记语言!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CSS只是无类型的样式修饰语言。当然可以勉强算作弱类型语言。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Javascript的基础部分相对底层语言来说不难，入手还算快。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数学运算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y=5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463800"/>
            <a:ext cx="10073005" cy="3155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字符串的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'+'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当加号遇到字符串的时候，默认不是数学运算，而是字符串拼接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txt1="What a very";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txt2="nice day";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txt3=txt1+txt2;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在以上语句执行后，变量 txt3 包含的值是 "What a verynice day"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中有优先运算的作用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赋值运算 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x=10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y=5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463800"/>
            <a:ext cx="10073640" cy="2797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比较运算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x=5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635" y="2463800"/>
            <a:ext cx="8827770" cy="2798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逻辑运算  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 x=6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y=3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2463800"/>
            <a:ext cx="9853295" cy="1564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条件语句用于基于不同的条件来执行不同的动作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语句 - 只有当指定条件为 true 时，使用该语句来执行代码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if...else 语句 - 当条件为 true 时执行代码，当条件为 false 时执行其他代码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if...else if....else 语句 - 使用该语句来选择多个代码块之一来执行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(条件 1) { 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括号中如果条件成立，返回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，条件不成立返回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false</a:t>
            </a:r>
            <a:endParaRPr lang="en-US" altLang="zh-CN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	当条件 1 为 true 时执行的代码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}else if (条件 2){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	当条件 2 为 true 时执行的代码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}else 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	当条件 1 和 条件 2 都不为 true 时执行的代码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 语句用于基于不同的条件来执行不同的动作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首先设置表达式 n（通常是一个变量）。随后表达式的值会与结构中的每个 case 的值做比较。如果存在匹配，则与该 case 关联的代码块会被执行。请使用 break 来阻止代码自动地向下一个 case 运行。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406015"/>
            <a:ext cx="4923790" cy="228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default 关键词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请使用 default 关键词来规定匹配不存在时做的事情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switch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判断属于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绝对判断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，变量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===case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条件运算符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（三元运算符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三目运算符）基于某些条件对变量进行赋值的条件运算符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name=(condition)?value1:value2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=(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入门=="努力")?"挑战高薪":"从入门到放弃";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如果变量 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入门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中的值是 "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努力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"，则向变量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 赋值 "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挑战高薪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"，否则赋值 "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从入门到放弃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也可用在简单的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判断中，如果有多个执行语句，需要放在括号呢，用逗号隔开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true?(value1,value2):(value3,value4);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如果没有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else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的执行语句 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void 0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占位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JavaScript一种基于对象的弱类型（松散类型）语言，操作简单；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JavaScript是一种解释型的脚本语言,C、C++等语言先编译后执行,而JavaScript是在程序的运行过程中逐行进行解释；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JavaScript脚本语言不依赖于操作系统,仅需要浏览器的支持。因此一个JavaScript脚本在编写后可以带到任意机器上使用,前提上机器上的浏览器支 持JavaScript脚本语言,目前JavaScript已被大多数的浏览器所支持；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由于运行在客户端，所以安全性较低；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防篡改，负载均衡（独立的产品）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循环可以将代码块执行指定的次数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如果您希望一遍又一遍地运行相同的代码，并且每次的值都不同，那么使用循环是很方便的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那么我们主要学习三种循环：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in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for循环适用于已知循环次数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、设定初始值  即一个变量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、设定循环范围（如果语句2返回 true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则循环再次开始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如果返回 false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则循环将结束）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、执行循环体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、增加初始变量的值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for(var i=0;i&lt;7;i++){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sz="171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循环体</a:t>
            </a:r>
            <a:endParaRPr lang="zh-CN" altLang="en-US" sz="171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 语句用于跳出循环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 语句跳出循环后，会继续执行该循环之后的代码（如果有的话）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 用于跳过循环中的一个迭代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就是结束本轮循环，继续下一轮循环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无论是遇到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break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还是</a:t>
            </a:r>
            <a:r>
              <a:rPr lang="en-US" altLang="zh-CN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continue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循环体</a:t>
            </a:r>
            <a:r>
              <a:rPr lang="zh-CN" altLang="en-US" sz="200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后面的代码都不会执行了</a:t>
            </a:r>
            <a:endParaRPr lang="zh-CN" altLang="en-US" sz="200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while循环适用于未知循环次数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：只要指定条件为 true，循环就可以一直执行代码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(条件) {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需要执行的代码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提示：如果您忘记增加条件中所用变量的值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该循环永远不会结束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该可能导致浏览器崩溃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7155" y="2893060"/>
            <a:ext cx="4990465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循环语句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do/while 循环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do/while 循环是 while 循环的变体。该循环会执行一次代码块，在检查条件是否为真之前，然后如果条件为真的话，就会重复这个循环。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do{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需要执行的代码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while (条件);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该循环至少会执行一次，即使条件是 false，隐藏代码块会在条件被测试前执行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字符串拼接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当其他数据类型和字符串相遇的时候，就会进行字符串拼接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5+'5' -- &gt;55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并不是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var n=1;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console.log('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我是第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'+n+'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');//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会在控制台输出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我是第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名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当字符串遇到变量时，直接相加即可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综合练习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隔行变色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字符串拼接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点击弹出相关内容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点击弹出当前索引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99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乘法表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110230" y="2943225"/>
            <a:ext cx="5164455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O(∩_∩)O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谢谢观看！</a:t>
            </a:r>
            <a:endParaRPr lang="en-US" altLang="zh-CN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ECMAScript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：是一种由Ecma国际通过ECMA-262标准化的脚本程序设计语言。这种语言在万维网上应用广泛，它往往被称为JavaScript或JScript，但实际上后两者是ECMA-262标准的实现和扩展。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其实它就是一种脚本在语法和语义上的标准，里面规定了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的数据类型，操作语句，变量，关键字，保留字等规范；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现在主流的版本主要是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ES5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ES6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就是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的规范 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（说明文档）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09465" cy="4351655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：文档对象模型（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Document Object Model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整个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文件就是一个文档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里面的元素关系组成了一个树形结构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用来操作这些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d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7335" y="1825625"/>
            <a:ext cx="6574790" cy="35985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41500" y="699135"/>
            <a:ext cx="9122410" cy="810260"/>
          </a:xfrm>
        </p:spPr>
        <p:txBody>
          <a:bodyPr/>
          <a:p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的组成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：浏览器对象模型(Browser Object Model)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是用于描述这种对象与对象之间层次关系的模型，浏览器对象模型提供了独立于内容的、可以与浏览器窗口进行互动的对象结构；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BOM由多个对象组成，其中代表浏览器窗口的Window对象是BOM的顶层对象，其他对象都是该对象的子对象；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19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38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7"/>
  <p:tag name="KSO_WM_TEMPLATE_CATEGORY" val="diagram"/>
  <p:tag name="KSO_WM_TEMPLATE_INDEX" val="160379"/>
  <p:tag name="KSO_WM_UNIT_INDEX" val="17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4_1"/>
  <p:tag name="KSO_WM_UNIT_ID" val="diagram160379_3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4"/>
  <p:tag name="KSO_WM_UNIT_ID" val="diagram160379_3*m_i*1_4"/>
  <p:tag name="KSO_WM_UNIT_CLEAR" val="1"/>
  <p:tag name="KSO_WM_UNIT_LAYERLEVEL" val="1_1"/>
  <p:tag name="KSO_WM_DIAGRAM_GROUP_CODE" val="m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2"/>
  <p:tag name="KSO_WM_TEMPLATE_CATEGORY" val="diagram"/>
  <p:tag name="KSO_WM_TEMPLATE_INDEX" val="160379"/>
  <p:tag name="KSO_WM_UNIT_INDEX" val="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1_1"/>
  <p:tag name="KSO_WM_UNIT_ID" val="diagram160379_3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1"/>
  <p:tag name="KSO_WM_UNIT_ID" val="diagram160379_3*m_i*1_1"/>
  <p:tag name="KSO_WM_UNIT_CLEAR" val="1"/>
  <p:tag name="KSO_WM_UNIT_LAYERLEVEL" val="1_1"/>
  <p:tag name="KSO_WM_DIAGRAM_GROUP_CODE" val="m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7"/>
  <p:tag name="KSO_WM_TEMPLATE_CATEGORY" val="diagram"/>
  <p:tag name="KSO_WM_TEMPLATE_INDEX" val="160379"/>
  <p:tag name="KSO_WM_UNIT_INDEX" val="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2_1"/>
  <p:tag name="KSO_WM_UNIT_ID" val="diagram160379_3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57.xml><?xml version="1.0" encoding="utf-8"?>
<p:tagLst xmlns:p="http://schemas.openxmlformats.org/presentationml/2006/main">
  <p:tag name="KSO_WM_SLIDE_ID" val="diagram160379_3"/>
  <p:tag name="KSO_WM_SLIDE_INDEX" val="3"/>
  <p:tag name="KSO_WM_SLIDE_ITEM_CNT" val="5"/>
  <p:tag name="KSO_WM_SLIDE_LAYOUT" val="a_f_m"/>
  <p:tag name="KSO_WM_SLIDE_LAYOUT_CNT" val="1_1_1"/>
  <p:tag name="KSO_WM_SLIDE_TYPE" val="contents"/>
  <p:tag name="KSO_WM_BEAUTIFY_FLAG" val="#wm#"/>
  <p:tag name="KSO_WM_TEMPLATE_CATEGORY" val="diagram"/>
  <p:tag name="KSO_WM_TEMPLATE_INDEX" val="160379"/>
  <p:tag name="KSO_WM_TAG_VERSION" val="1.0"/>
  <p:tag name="KSO_WM_DIAGRAM_GROUP_CODE" val="m1-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2"/>
  <p:tag name="KSO_WM_UNIT_ID" val="diagram160379_3*m_i*1_2"/>
  <p:tag name="KSO_WM_UNIT_CLEAR" val="1"/>
  <p:tag name="KSO_WM_UNIT_LAYERLEVEL" val="1_1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79_3*i*12"/>
  <p:tag name="KSO_WM_TEMPLATE_CATEGORY" val="diagram"/>
  <p:tag name="KSO_WM_TEMPLATE_INDEX" val="160379"/>
  <p:tag name="KSO_WM_UNIT_INDEX" val="1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PRESET_TEXT_LEN" val="40"/>
  <p:tag name="KSO_WM_UNIT_TYPE" val="m_h_f"/>
  <p:tag name="KSO_WM_UNIT_INDEX" val="1_3_1"/>
  <p:tag name="KSO_WM_UNIT_ID" val="diagram160379_3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DIAGRAM_GROUP_CODE" val="m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379"/>
  <p:tag name="KSO_WM_UNIT_TYPE" val="m_i"/>
  <p:tag name="KSO_WM_UNIT_INDEX" val="1_3"/>
  <p:tag name="KSO_WM_UNIT_ID" val="diagram160379_3*m_i*1_3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9956</Words>
  <Application>WPS 演示</Application>
  <PresentationFormat>宽屏</PresentationFormat>
  <Paragraphs>632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Arial</vt:lpstr>
      <vt:lpstr>宋体</vt:lpstr>
      <vt:lpstr>Wingdings</vt:lpstr>
      <vt:lpstr>Mangal</vt:lpstr>
      <vt:lpstr>微软雅黑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前端开发工程师</vt:lpstr>
      <vt:lpstr>什么是javascript</vt:lpstr>
      <vt:lpstr>JavaScript的组成</vt:lpstr>
      <vt:lpstr>JavaScript的组成</vt:lpstr>
      <vt:lpstr>JavaScript的组成</vt:lpstr>
      <vt:lpstr>JavaScript的引入方式</vt:lpstr>
      <vt:lpstr>JavaScript的输出方式</vt:lpstr>
      <vt:lpstr>JavaScript的输出方式</vt:lpstr>
      <vt:lpstr>JavaScript的注释</vt:lpstr>
      <vt:lpstr>JavaScript中的命名规范</vt:lpstr>
      <vt:lpstr>JavaScript中的变量</vt:lpstr>
      <vt:lpstr>JavaScript中的数据类型</vt:lpstr>
      <vt:lpstr>JavaScript中的数据类型 </vt:lpstr>
      <vt:lpstr>JavaScript中的数据类型 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JavaScript中的数据类型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</vt:lpstr>
      <vt:lpstr>JavaScript中的比较练习</vt:lpstr>
      <vt:lpstr>Javascript数据类型的区别</vt:lpstr>
      <vt:lpstr>Javascript数据类型的区别</vt:lpstr>
      <vt:lpstr>Javascript数据类型的检测</vt:lpstr>
      <vt:lpstr>Javascript数据类型的检测</vt:lpstr>
      <vt:lpstr>Javascript数据类型的检测</vt:lpstr>
      <vt:lpstr>Javascript运算符</vt:lpstr>
      <vt:lpstr>Javascript运算符</vt:lpstr>
      <vt:lpstr>Javascript运算符</vt:lpstr>
      <vt:lpstr>Javascript运算符</vt:lpstr>
      <vt:lpstr>Javascript运算符</vt:lpstr>
      <vt:lpstr>Javascript判断语句</vt:lpstr>
      <vt:lpstr>Javascript判断语句</vt:lpstr>
      <vt:lpstr>Javascript判断语句</vt:lpstr>
      <vt:lpstr>Javascript判断语句</vt:lpstr>
      <vt:lpstr>Javascript判断语句</vt:lpstr>
      <vt:lpstr>Javascript循环语句</vt:lpstr>
      <vt:lpstr>Javascript循环语句</vt:lpstr>
      <vt:lpstr>Javascript循环语句</vt:lpstr>
      <vt:lpstr>Javascript循环语句</vt:lpstr>
      <vt:lpstr>Javascript循环语句</vt:lpstr>
      <vt:lpstr>字符串拼接</vt:lpstr>
      <vt:lpstr>综合练习</vt:lpstr>
      <vt:lpstr>O(∩_∩)O谢谢观看！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佰惠</cp:lastModifiedBy>
  <cp:revision>218</cp:revision>
  <dcterms:created xsi:type="dcterms:W3CDTF">2016-10-27T05:16:00Z</dcterms:created>
  <dcterms:modified xsi:type="dcterms:W3CDTF">2017-02-28T04:43:24Z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