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sldIdLst>
    <p:sldId id="256" r:id="rId4"/>
    <p:sldId id="262" r:id="rId5"/>
    <p:sldId id="263" r:id="rId6"/>
    <p:sldId id="264" r:id="rId7"/>
    <p:sldId id="265" r:id="rId8"/>
    <p:sldId id="266" r:id="rId9"/>
    <p:sldId id="267" r:id="rId10"/>
    <p:sldId id="268" r:id="rId11"/>
    <p:sldId id="277" r:id="rId12"/>
    <p:sldId id="278" r:id="rId13"/>
    <p:sldId id="279" r:id="rId14"/>
    <p:sldId id="280" r:id="rId15"/>
    <p:sldId id="272" r:id="rId16"/>
    <p:sldId id="281" r:id="rId17"/>
    <p:sldId id="261" r:id="rId18"/>
    <p:sldId id="274" r:id="rId19"/>
    <p:sldId id="275" r:id="rId20"/>
    <p:sldId id="276" r:id="rId21"/>
    <p:sldId id="257" r:id="rId22"/>
    <p:sldId id="259" r:id="rId23"/>
    <p:sldId id="258" r:id="rId24"/>
    <p:sldId id="260" r:id="rId25"/>
    <p:sldId id="286" r:id="rId26"/>
    <p:sldId id="285"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8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83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5179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82445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EF6693-24D7-4A82-83CE-E96CD24EEC89}" type="slidenum">
              <a:rPr lang="en-IN" smtClean="0"/>
              <a:t>‹#›</a:t>
            </a:fld>
            <a:endParaRPr lang="en-IN"/>
          </a:p>
        </p:txBody>
      </p:sp>
    </p:spTree>
    <p:extLst>
      <p:ext uri="{BB962C8B-B14F-4D97-AF65-F5344CB8AC3E}">
        <p14:creationId xmlns:p14="http://schemas.microsoft.com/office/powerpoint/2010/main" val="363316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655352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EF6693-24D7-4A82-83CE-E96CD24EEC89}" type="slidenum">
              <a:rPr lang="en-IN" smtClean="0"/>
              <a:t>‹#›</a:t>
            </a:fld>
            <a:endParaRPr lang="en-IN"/>
          </a:p>
        </p:txBody>
      </p:sp>
    </p:spTree>
    <p:extLst>
      <p:ext uri="{BB962C8B-B14F-4D97-AF65-F5344CB8AC3E}">
        <p14:creationId xmlns:p14="http://schemas.microsoft.com/office/powerpoint/2010/main" val="3747054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8034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9A208-9520-4628-8B5D-B55CD5D77D6C}"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786540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9A208-9520-4628-8B5D-B55CD5D77D6C}"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693190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9A208-9520-4628-8B5D-B55CD5D77D6C}"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991091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32937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7835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14398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217228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979535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EF6693-24D7-4A82-83CE-E96CD24EEC89}" type="slidenum">
              <a:rPr lang="en-IN" smtClean="0"/>
              <a:t>‹#›</a:t>
            </a:fld>
            <a:endParaRPr lang="en-IN"/>
          </a:p>
        </p:txBody>
      </p:sp>
    </p:spTree>
    <p:extLst>
      <p:ext uri="{BB962C8B-B14F-4D97-AF65-F5344CB8AC3E}">
        <p14:creationId xmlns:p14="http://schemas.microsoft.com/office/powerpoint/2010/main" val="3908436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709463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EF6693-24D7-4A82-83CE-E96CD24EEC89}" type="slidenum">
              <a:rPr lang="en-IN" smtClean="0"/>
              <a:t>‹#›</a:t>
            </a:fld>
            <a:endParaRPr lang="en-IN"/>
          </a:p>
        </p:txBody>
      </p:sp>
    </p:spTree>
    <p:extLst>
      <p:ext uri="{BB962C8B-B14F-4D97-AF65-F5344CB8AC3E}">
        <p14:creationId xmlns:p14="http://schemas.microsoft.com/office/powerpoint/2010/main" val="1701441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901530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9A208-9520-4628-8B5D-B55CD5D77D6C}"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753521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9A208-9520-4628-8B5D-B55CD5D77D6C}"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6698652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9A208-9520-4628-8B5D-B55CD5D77D6C}"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70627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37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3908869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4195522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4111592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9A208-9520-4628-8B5D-B55CD5D77D6C}"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20040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403913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9A208-9520-4628-8B5D-B55CD5D77D6C}"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42698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9A208-9520-4628-8B5D-B55CD5D77D6C}"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76546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99A208-9520-4628-8B5D-B55CD5D77D6C}" type="datetimeFigureOut">
              <a:rPr lang="en-IN" smtClean="0"/>
              <a:t>06-02-2024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16489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EF6693-24D7-4A82-83CE-E96CD24EEC89}" type="slidenum">
              <a:rPr lang="en-IN" smtClean="0"/>
              <a:t>‹#›</a:t>
            </a:fld>
            <a:endParaRPr lang="en-IN"/>
          </a:p>
        </p:txBody>
      </p:sp>
    </p:spTree>
    <p:extLst>
      <p:ext uri="{BB962C8B-B14F-4D97-AF65-F5344CB8AC3E}">
        <p14:creationId xmlns:p14="http://schemas.microsoft.com/office/powerpoint/2010/main" val="198047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9A208-9520-4628-8B5D-B55CD5D77D6C}"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6693-24D7-4A82-83CE-E96CD24EEC89}" type="slidenum">
              <a:rPr lang="en-IN" smtClean="0"/>
              <a:t>‹#›</a:t>
            </a:fld>
            <a:endParaRPr lang="en-IN"/>
          </a:p>
        </p:txBody>
      </p:sp>
    </p:spTree>
    <p:extLst>
      <p:ext uri="{BB962C8B-B14F-4D97-AF65-F5344CB8AC3E}">
        <p14:creationId xmlns:p14="http://schemas.microsoft.com/office/powerpoint/2010/main" val="211117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99A208-9520-4628-8B5D-B55CD5D77D6C}" type="datetimeFigureOut">
              <a:rPr lang="en-IN" smtClean="0"/>
              <a:t>06-02-2024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EF6693-24D7-4A82-83CE-E96CD24EEC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8161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99A208-9520-4628-8B5D-B55CD5D77D6C}" type="datetimeFigureOut">
              <a:rPr lang="en-IN" smtClean="0"/>
              <a:t>06-02-2024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EF6693-24D7-4A82-83CE-E96CD24EEC89}" type="slidenum">
              <a:rPr lang="en-IN" smtClean="0"/>
              <a:t>‹#›</a:t>
            </a:fld>
            <a:endParaRPr lang="en-IN"/>
          </a:p>
        </p:txBody>
      </p:sp>
    </p:spTree>
    <p:extLst>
      <p:ext uri="{BB962C8B-B14F-4D97-AF65-F5344CB8AC3E}">
        <p14:creationId xmlns:p14="http://schemas.microsoft.com/office/powerpoint/2010/main" val="33037690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99A208-9520-4628-8B5D-B55CD5D77D6C}" type="datetimeFigureOut">
              <a:rPr lang="en-IN" smtClean="0"/>
              <a:t>06-02-2024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EF6693-24D7-4A82-83CE-E96CD24EEC89}" type="slidenum">
              <a:rPr lang="en-IN" smtClean="0"/>
              <a:t>‹#›</a:t>
            </a:fld>
            <a:endParaRPr lang="en-IN"/>
          </a:p>
        </p:txBody>
      </p:sp>
    </p:spTree>
    <p:extLst>
      <p:ext uri="{BB962C8B-B14F-4D97-AF65-F5344CB8AC3E}">
        <p14:creationId xmlns:p14="http://schemas.microsoft.com/office/powerpoint/2010/main" val="28838465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FC8A-36C5-E430-3A25-09859EAF8E2B}"/>
              </a:ext>
            </a:extLst>
          </p:cNvPr>
          <p:cNvSpPr>
            <a:spLocks noGrp="1"/>
          </p:cNvSpPr>
          <p:nvPr>
            <p:ph type="ctrTitle"/>
          </p:nvPr>
        </p:nvSpPr>
        <p:spPr/>
        <p:txBody>
          <a:bodyPr>
            <a:normAutofit/>
          </a:bodyPr>
          <a:lstStyle/>
          <a:p>
            <a:r>
              <a:rPr lang="en-IN" sz="4400" b="1" dirty="0" err="1">
                <a:latin typeface="Calibri" panose="020F0502020204030204" pitchFamily="34" charset="0"/>
                <a:ea typeface="Calibri" panose="020F0502020204030204" pitchFamily="34" charset="0"/>
                <a:cs typeface="Calibri" panose="020F0502020204030204" pitchFamily="34" charset="0"/>
              </a:rPr>
              <a:t>Mitron</a:t>
            </a:r>
            <a:r>
              <a:rPr lang="en-IN" sz="4400" b="1" dirty="0">
                <a:latin typeface="Calibri" panose="020F0502020204030204" pitchFamily="34" charset="0"/>
                <a:ea typeface="Calibri" panose="020F0502020204030204" pitchFamily="34" charset="0"/>
                <a:cs typeface="Calibri" panose="020F0502020204030204" pitchFamily="34" charset="0"/>
              </a:rPr>
              <a:t> Bank New Credit Card Line Strategy</a:t>
            </a:r>
            <a:br>
              <a:rPr lang="en-IN" dirty="0"/>
            </a:br>
            <a:endParaRPr lang="en-IN" dirty="0"/>
          </a:p>
        </p:txBody>
      </p:sp>
      <p:sp>
        <p:nvSpPr>
          <p:cNvPr id="3" name="Subtitle 2">
            <a:extLst>
              <a:ext uri="{FF2B5EF4-FFF2-40B4-BE49-F238E27FC236}">
                <a16:creationId xmlns:a16="http://schemas.microsoft.com/office/drawing/2014/main" id="{51412E06-62A9-8D11-F318-22335D01435A}"/>
              </a:ext>
            </a:extLst>
          </p:cNvPr>
          <p:cNvSpPr>
            <a:spLocks noGrp="1"/>
          </p:cNvSpPr>
          <p:nvPr>
            <p:ph type="subTitle" idx="1"/>
          </p:nvPr>
        </p:nvSpPr>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By Suraj Mane</a:t>
            </a:r>
          </a:p>
        </p:txBody>
      </p:sp>
    </p:spTree>
    <p:extLst>
      <p:ext uri="{BB962C8B-B14F-4D97-AF65-F5344CB8AC3E}">
        <p14:creationId xmlns:p14="http://schemas.microsoft.com/office/powerpoint/2010/main" val="393220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6CB531-79DF-2BF6-BF03-DA59A311A490}"/>
              </a:ext>
            </a:extLst>
          </p:cNvPr>
          <p:cNvSpPr>
            <a:spLocks noGrp="1"/>
          </p:cNvSpPr>
          <p:nvPr>
            <p:ph type="title"/>
          </p:nvPr>
        </p:nvSpPr>
        <p:spPr>
          <a:xfrm>
            <a:off x="838200" y="91748"/>
            <a:ext cx="10515600" cy="473860"/>
          </a:xfrm>
        </p:spPr>
        <p:txBody>
          <a:bodyPr>
            <a:normAutofit fontScale="90000"/>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View 3 : Customer demographics based on average income utilisation by credit card</a:t>
            </a:r>
          </a:p>
        </p:txBody>
      </p:sp>
      <p:pic>
        <p:nvPicPr>
          <p:cNvPr id="6" name="Picture 5">
            <a:extLst>
              <a:ext uri="{FF2B5EF4-FFF2-40B4-BE49-F238E27FC236}">
                <a16:creationId xmlns:a16="http://schemas.microsoft.com/office/drawing/2014/main" id="{DD853C1C-27F0-51BD-73DE-B2C638679B42}"/>
              </a:ext>
            </a:extLst>
          </p:cNvPr>
          <p:cNvPicPr>
            <a:picLocks noChangeAspect="1"/>
          </p:cNvPicPr>
          <p:nvPr/>
        </p:nvPicPr>
        <p:blipFill>
          <a:blip r:embed="rId2"/>
          <a:stretch>
            <a:fillRect/>
          </a:stretch>
        </p:blipFill>
        <p:spPr>
          <a:xfrm>
            <a:off x="367645" y="565608"/>
            <a:ext cx="11340446" cy="6127423"/>
          </a:xfrm>
          <a:prstGeom prst="rect">
            <a:avLst/>
          </a:prstGeom>
        </p:spPr>
      </p:pic>
    </p:spTree>
    <p:extLst>
      <p:ext uri="{BB962C8B-B14F-4D97-AF65-F5344CB8AC3E}">
        <p14:creationId xmlns:p14="http://schemas.microsoft.com/office/powerpoint/2010/main" val="160515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6CB531-79DF-2BF6-BF03-DA59A311A490}"/>
              </a:ext>
            </a:extLst>
          </p:cNvPr>
          <p:cNvSpPr>
            <a:spLocks noGrp="1"/>
          </p:cNvSpPr>
          <p:nvPr>
            <p:ph type="title"/>
          </p:nvPr>
        </p:nvSpPr>
        <p:spPr>
          <a:xfrm>
            <a:off x="838200" y="91748"/>
            <a:ext cx="10515600" cy="473860"/>
          </a:xfrm>
        </p:spPr>
        <p:txBody>
          <a:bodyPr>
            <a:normAutofit/>
          </a:bodyPr>
          <a:lstStyle/>
          <a:p>
            <a:pPr algn="ctr"/>
            <a:r>
              <a:rPr lang="en-IN" sz="2200" b="1" dirty="0">
                <a:latin typeface="Calibri" panose="020F0502020204030204" pitchFamily="34" charset="0"/>
                <a:ea typeface="Calibri" panose="020F0502020204030204" pitchFamily="34" charset="0"/>
                <a:cs typeface="Calibri" panose="020F0502020204030204" pitchFamily="34" charset="0"/>
              </a:rPr>
              <a:t>View</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200" b="1" dirty="0">
                <a:latin typeface="Calibri" panose="020F0502020204030204" pitchFamily="34" charset="0"/>
                <a:ea typeface="Calibri" panose="020F0502020204030204" pitchFamily="34" charset="0"/>
                <a:cs typeface="Calibri" panose="020F0502020204030204" pitchFamily="34" charset="0"/>
              </a:rPr>
              <a:t>4 : Customer demographics based on credit card adoption rate</a:t>
            </a:r>
          </a:p>
        </p:txBody>
      </p:sp>
      <p:pic>
        <p:nvPicPr>
          <p:cNvPr id="3" name="Picture 2">
            <a:extLst>
              <a:ext uri="{FF2B5EF4-FFF2-40B4-BE49-F238E27FC236}">
                <a16:creationId xmlns:a16="http://schemas.microsoft.com/office/drawing/2014/main" id="{6634F638-9599-D954-E6D9-DC2714418190}"/>
              </a:ext>
            </a:extLst>
          </p:cNvPr>
          <p:cNvPicPr>
            <a:picLocks noChangeAspect="1"/>
          </p:cNvPicPr>
          <p:nvPr/>
        </p:nvPicPr>
        <p:blipFill>
          <a:blip r:embed="rId2"/>
          <a:stretch>
            <a:fillRect/>
          </a:stretch>
        </p:blipFill>
        <p:spPr>
          <a:xfrm>
            <a:off x="499621" y="565608"/>
            <a:ext cx="11255603" cy="6154312"/>
          </a:xfrm>
          <a:prstGeom prst="rect">
            <a:avLst/>
          </a:prstGeom>
        </p:spPr>
      </p:pic>
    </p:spTree>
    <p:extLst>
      <p:ext uri="{BB962C8B-B14F-4D97-AF65-F5344CB8AC3E}">
        <p14:creationId xmlns:p14="http://schemas.microsoft.com/office/powerpoint/2010/main" val="119769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6CB531-79DF-2BF6-BF03-DA59A311A490}"/>
              </a:ext>
            </a:extLst>
          </p:cNvPr>
          <p:cNvSpPr>
            <a:spLocks noGrp="1"/>
          </p:cNvSpPr>
          <p:nvPr>
            <p:ph type="title"/>
          </p:nvPr>
        </p:nvSpPr>
        <p:spPr>
          <a:xfrm>
            <a:off x="838200" y="91748"/>
            <a:ext cx="10515600" cy="473860"/>
          </a:xfrm>
        </p:spPr>
        <p:txBody>
          <a:bodyPr>
            <a:normAutofit/>
          </a:bodyPr>
          <a:lstStyle/>
          <a:p>
            <a:pPr algn="ctr"/>
            <a:r>
              <a:rPr lang="en-IN" sz="2200" dirty="0">
                <a:latin typeface="Calibri" panose="020F0502020204030204" pitchFamily="34" charset="0"/>
                <a:ea typeface="Calibri" panose="020F0502020204030204" pitchFamily="34" charset="0"/>
                <a:cs typeface="Calibri" panose="020F0502020204030204" pitchFamily="34" charset="0"/>
              </a:rPr>
              <a:t>Customer demographics dashboard features / elements</a:t>
            </a:r>
          </a:p>
        </p:txBody>
      </p:sp>
      <p:pic>
        <p:nvPicPr>
          <p:cNvPr id="4" name="Picture 3">
            <a:extLst>
              <a:ext uri="{FF2B5EF4-FFF2-40B4-BE49-F238E27FC236}">
                <a16:creationId xmlns:a16="http://schemas.microsoft.com/office/drawing/2014/main" id="{C76D841E-4137-AB94-C378-6BDEA6964756}"/>
              </a:ext>
            </a:extLst>
          </p:cNvPr>
          <p:cNvPicPr>
            <a:picLocks noChangeAspect="1"/>
          </p:cNvPicPr>
          <p:nvPr/>
        </p:nvPicPr>
        <p:blipFill>
          <a:blip r:embed="rId2"/>
          <a:stretch>
            <a:fillRect/>
          </a:stretch>
        </p:blipFill>
        <p:spPr>
          <a:xfrm>
            <a:off x="242485" y="749632"/>
            <a:ext cx="4976291" cy="777307"/>
          </a:xfrm>
          <a:prstGeom prst="rect">
            <a:avLst/>
          </a:prstGeom>
        </p:spPr>
      </p:pic>
      <p:sp>
        <p:nvSpPr>
          <p:cNvPr id="5" name="TextBox 4">
            <a:extLst>
              <a:ext uri="{FF2B5EF4-FFF2-40B4-BE49-F238E27FC236}">
                <a16:creationId xmlns:a16="http://schemas.microsoft.com/office/drawing/2014/main" id="{66CB5F55-7742-0F66-C6BC-20D5E4E9BED5}"/>
              </a:ext>
            </a:extLst>
          </p:cNvPr>
          <p:cNvSpPr txBox="1"/>
          <p:nvPr/>
        </p:nvSpPr>
        <p:spPr>
          <a:xfrm>
            <a:off x="5346570" y="903485"/>
            <a:ext cx="634732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Based on the requirement user can switch between different views by the use of a single click</a:t>
            </a:r>
          </a:p>
        </p:txBody>
      </p:sp>
      <p:pic>
        <p:nvPicPr>
          <p:cNvPr id="7" name="Picture 6">
            <a:extLst>
              <a:ext uri="{FF2B5EF4-FFF2-40B4-BE49-F238E27FC236}">
                <a16:creationId xmlns:a16="http://schemas.microsoft.com/office/drawing/2014/main" id="{A8CD3258-1A03-878F-D5F9-3443DF76567F}"/>
              </a:ext>
            </a:extLst>
          </p:cNvPr>
          <p:cNvPicPr>
            <a:picLocks noChangeAspect="1"/>
          </p:cNvPicPr>
          <p:nvPr/>
        </p:nvPicPr>
        <p:blipFill>
          <a:blip r:embed="rId3"/>
          <a:stretch>
            <a:fillRect/>
          </a:stretch>
        </p:blipFill>
        <p:spPr>
          <a:xfrm>
            <a:off x="406761" y="1764582"/>
            <a:ext cx="4957091" cy="609685"/>
          </a:xfrm>
          <a:prstGeom prst="rect">
            <a:avLst/>
          </a:prstGeom>
        </p:spPr>
      </p:pic>
      <p:sp>
        <p:nvSpPr>
          <p:cNvPr id="8" name="TextBox 7">
            <a:extLst>
              <a:ext uri="{FF2B5EF4-FFF2-40B4-BE49-F238E27FC236}">
                <a16:creationId xmlns:a16="http://schemas.microsoft.com/office/drawing/2014/main" id="{7A0ACFB6-B57D-D685-A99B-E85339D9C057}"/>
              </a:ext>
            </a:extLst>
          </p:cNvPr>
          <p:cNvSpPr txBox="1"/>
          <p:nvPr/>
        </p:nvSpPr>
        <p:spPr>
          <a:xfrm>
            <a:off x="5363852" y="1764582"/>
            <a:ext cx="634732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This navigation pane contains Filter clear button (1),Filters button (2),Dashboard navigations buttons(3) </a:t>
            </a:r>
          </a:p>
        </p:txBody>
      </p:sp>
      <p:sp>
        <p:nvSpPr>
          <p:cNvPr id="9" name="TextBox 8">
            <a:extLst>
              <a:ext uri="{FF2B5EF4-FFF2-40B4-BE49-F238E27FC236}">
                <a16:creationId xmlns:a16="http://schemas.microsoft.com/office/drawing/2014/main" id="{268C36C6-99AB-7C6B-04C5-B2188EE27E94}"/>
              </a:ext>
            </a:extLst>
          </p:cNvPr>
          <p:cNvSpPr txBox="1"/>
          <p:nvPr/>
        </p:nvSpPr>
        <p:spPr>
          <a:xfrm>
            <a:off x="687764" y="2427244"/>
            <a:ext cx="300872" cy="369332"/>
          </a:xfrm>
          <a:prstGeom prst="rect">
            <a:avLst/>
          </a:prstGeom>
          <a:noFill/>
          <a:ln>
            <a:solidFill>
              <a:schemeClr val="tx1"/>
            </a:solidFill>
          </a:ln>
        </p:spPr>
        <p:txBody>
          <a:bodyPr wrap="square" rtlCol="0">
            <a:spAutoFit/>
          </a:bodyPr>
          <a:lstStyle/>
          <a:p>
            <a:r>
              <a:rPr lang="en-IN" dirty="0"/>
              <a:t>1</a:t>
            </a:r>
          </a:p>
        </p:txBody>
      </p:sp>
      <p:sp>
        <p:nvSpPr>
          <p:cNvPr id="11" name="TextBox 10">
            <a:extLst>
              <a:ext uri="{FF2B5EF4-FFF2-40B4-BE49-F238E27FC236}">
                <a16:creationId xmlns:a16="http://schemas.microsoft.com/office/drawing/2014/main" id="{A1BD3650-B890-E1B3-ECC2-48E1E8C96F6B}"/>
              </a:ext>
            </a:extLst>
          </p:cNvPr>
          <p:cNvSpPr txBox="1"/>
          <p:nvPr/>
        </p:nvSpPr>
        <p:spPr>
          <a:xfrm>
            <a:off x="1121789" y="2427244"/>
            <a:ext cx="300872" cy="369332"/>
          </a:xfrm>
          <a:prstGeom prst="rect">
            <a:avLst/>
          </a:prstGeom>
          <a:noFill/>
          <a:ln>
            <a:solidFill>
              <a:schemeClr val="tx1"/>
            </a:solidFill>
          </a:ln>
        </p:spPr>
        <p:txBody>
          <a:bodyPr wrap="square" rtlCol="0">
            <a:spAutoFit/>
          </a:bodyPr>
          <a:lstStyle/>
          <a:p>
            <a:r>
              <a:rPr lang="en-IN" dirty="0"/>
              <a:t>2</a:t>
            </a:r>
          </a:p>
        </p:txBody>
      </p:sp>
      <p:sp>
        <p:nvSpPr>
          <p:cNvPr id="14" name="TextBox 13">
            <a:extLst>
              <a:ext uri="{FF2B5EF4-FFF2-40B4-BE49-F238E27FC236}">
                <a16:creationId xmlns:a16="http://schemas.microsoft.com/office/drawing/2014/main" id="{B9A0DDF4-F2BD-1837-F51D-4D6A300845E3}"/>
              </a:ext>
            </a:extLst>
          </p:cNvPr>
          <p:cNvSpPr txBox="1"/>
          <p:nvPr/>
        </p:nvSpPr>
        <p:spPr>
          <a:xfrm>
            <a:off x="3685880" y="2427244"/>
            <a:ext cx="1532896" cy="369332"/>
          </a:xfrm>
          <a:prstGeom prst="rect">
            <a:avLst/>
          </a:prstGeom>
          <a:noFill/>
          <a:ln>
            <a:solidFill>
              <a:schemeClr val="tx1"/>
            </a:solidFill>
          </a:ln>
        </p:spPr>
        <p:txBody>
          <a:bodyPr wrap="square" rtlCol="0">
            <a:spAutoFit/>
          </a:bodyPr>
          <a:lstStyle/>
          <a:p>
            <a:pPr algn="ctr"/>
            <a:r>
              <a:rPr lang="en-IN" dirty="0"/>
              <a:t>3</a:t>
            </a:r>
          </a:p>
        </p:txBody>
      </p:sp>
      <p:pic>
        <p:nvPicPr>
          <p:cNvPr id="16" name="Picture 15">
            <a:extLst>
              <a:ext uri="{FF2B5EF4-FFF2-40B4-BE49-F238E27FC236}">
                <a16:creationId xmlns:a16="http://schemas.microsoft.com/office/drawing/2014/main" id="{C74CC4D4-EBA4-F338-3EEA-F19709BD5A7B}"/>
              </a:ext>
            </a:extLst>
          </p:cNvPr>
          <p:cNvPicPr>
            <a:picLocks noChangeAspect="1"/>
          </p:cNvPicPr>
          <p:nvPr/>
        </p:nvPicPr>
        <p:blipFill>
          <a:blip r:embed="rId4"/>
          <a:stretch>
            <a:fillRect/>
          </a:stretch>
        </p:blipFill>
        <p:spPr>
          <a:xfrm>
            <a:off x="3225376" y="3063712"/>
            <a:ext cx="2232744" cy="3539128"/>
          </a:xfrm>
          <a:prstGeom prst="rect">
            <a:avLst/>
          </a:prstGeom>
        </p:spPr>
      </p:pic>
      <p:sp>
        <p:nvSpPr>
          <p:cNvPr id="17" name="TextBox 16">
            <a:extLst>
              <a:ext uri="{FF2B5EF4-FFF2-40B4-BE49-F238E27FC236}">
                <a16:creationId xmlns:a16="http://schemas.microsoft.com/office/drawing/2014/main" id="{87D45E16-80F9-A40A-E55D-B29728B1D3E6}"/>
              </a:ext>
            </a:extLst>
          </p:cNvPr>
          <p:cNvSpPr txBox="1"/>
          <p:nvPr/>
        </p:nvSpPr>
        <p:spPr>
          <a:xfrm>
            <a:off x="5516252" y="3057620"/>
            <a:ext cx="634732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Once you click the filter panel button it will show you all the available filters for this dashboard</a:t>
            </a:r>
          </a:p>
        </p:txBody>
      </p:sp>
    </p:spTree>
    <p:extLst>
      <p:ext uri="{BB962C8B-B14F-4D97-AF65-F5344CB8AC3E}">
        <p14:creationId xmlns:p14="http://schemas.microsoft.com/office/powerpoint/2010/main" val="170251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5E20-527F-C232-D5A1-BF01B58A1E0D}"/>
              </a:ext>
            </a:extLst>
          </p:cNvPr>
          <p:cNvSpPr>
            <a:spLocks noGrp="1"/>
          </p:cNvSpPr>
          <p:nvPr>
            <p:ph type="title"/>
          </p:nvPr>
        </p:nvSpPr>
        <p:spPr>
          <a:xfrm>
            <a:off x="757518" y="8675"/>
            <a:ext cx="10515600" cy="636494"/>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Spend Analysis Dashboard</a:t>
            </a:r>
          </a:p>
        </p:txBody>
      </p:sp>
      <p:pic>
        <p:nvPicPr>
          <p:cNvPr id="9" name="Picture 8">
            <a:extLst>
              <a:ext uri="{FF2B5EF4-FFF2-40B4-BE49-F238E27FC236}">
                <a16:creationId xmlns:a16="http://schemas.microsoft.com/office/drawing/2014/main" id="{E2CC4375-440D-2741-10D3-8004759AFF59}"/>
              </a:ext>
            </a:extLst>
          </p:cNvPr>
          <p:cNvPicPr>
            <a:picLocks noChangeAspect="1"/>
          </p:cNvPicPr>
          <p:nvPr/>
        </p:nvPicPr>
        <p:blipFill>
          <a:blip r:embed="rId2"/>
          <a:stretch>
            <a:fillRect/>
          </a:stretch>
        </p:blipFill>
        <p:spPr>
          <a:xfrm>
            <a:off x="423305" y="645169"/>
            <a:ext cx="11345390" cy="5925313"/>
          </a:xfrm>
          <a:prstGeom prst="rect">
            <a:avLst/>
          </a:prstGeom>
        </p:spPr>
      </p:pic>
    </p:spTree>
    <p:extLst>
      <p:ext uri="{BB962C8B-B14F-4D97-AF65-F5344CB8AC3E}">
        <p14:creationId xmlns:p14="http://schemas.microsoft.com/office/powerpoint/2010/main" val="321815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3B4E-138A-7B23-1A6B-C05D1D0A416A}"/>
              </a:ext>
            </a:extLst>
          </p:cNvPr>
          <p:cNvSpPr>
            <a:spLocks noGrp="1"/>
          </p:cNvSpPr>
          <p:nvPr>
            <p:ph type="title"/>
          </p:nvPr>
        </p:nvSpPr>
        <p:spPr>
          <a:xfrm>
            <a:off x="838200" y="177710"/>
            <a:ext cx="10515600" cy="681250"/>
          </a:xfrm>
        </p:spPr>
        <p:txBody>
          <a:bodyPr>
            <a:normAutofit/>
          </a:bodyPr>
          <a:lstStyle/>
          <a:p>
            <a:pPr algn="ctr"/>
            <a:r>
              <a:rPr lang="en-IN" sz="2200" b="1" dirty="0">
                <a:latin typeface="+mn-lt"/>
              </a:rPr>
              <a:t>Spend Analysis Dashboard interactive elements/Slicers</a:t>
            </a:r>
          </a:p>
        </p:txBody>
      </p:sp>
      <p:pic>
        <p:nvPicPr>
          <p:cNvPr id="4" name="Picture 3">
            <a:extLst>
              <a:ext uri="{FF2B5EF4-FFF2-40B4-BE49-F238E27FC236}">
                <a16:creationId xmlns:a16="http://schemas.microsoft.com/office/drawing/2014/main" id="{4BEB1FC8-DF08-F6A0-5874-ACE37291C79C}"/>
              </a:ext>
            </a:extLst>
          </p:cNvPr>
          <p:cNvPicPr>
            <a:picLocks noChangeAspect="1"/>
          </p:cNvPicPr>
          <p:nvPr/>
        </p:nvPicPr>
        <p:blipFill>
          <a:blip r:embed="rId2"/>
          <a:stretch>
            <a:fillRect/>
          </a:stretch>
        </p:blipFill>
        <p:spPr>
          <a:xfrm>
            <a:off x="119576" y="1178351"/>
            <a:ext cx="1771897" cy="5587901"/>
          </a:xfrm>
          <a:prstGeom prst="rect">
            <a:avLst/>
          </a:prstGeom>
        </p:spPr>
      </p:pic>
      <p:sp>
        <p:nvSpPr>
          <p:cNvPr id="5" name="TextBox 4">
            <a:extLst>
              <a:ext uri="{FF2B5EF4-FFF2-40B4-BE49-F238E27FC236}">
                <a16:creationId xmlns:a16="http://schemas.microsoft.com/office/drawing/2014/main" id="{E5955972-57CD-CBE1-2247-7C5089AA22E2}"/>
              </a:ext>
            </a:extLst>
          </p:cNvPr>
          <p:cNvSpPr txBox="1"/>
          <p:nvPr/>
        </p:nvSpPr>
        <p:spPr>
          <a:xfrm>
            <a:off x="2187019" y="1319753"/>
            <a:ext cx="9709607" cy="492443"/>
          </a:xfrm>
          <a:prstGeom prst="rect">
            <a:avLst/>
          </a:prstGeom>
          <a:noFill/>
        </p:spPr>
        <p:txBody>
          <a:bodyPr wrap="square" rtlCol="0">
            <a:spAutoFit/>
          </a:bodyPr>
          <a:lstStyle/>
          <a:p>
            <a:pPr marL="285750" indent="-285750">
              <a:buFont typeface="Arial" panose="020B0604020202020204" pitchFamily="34" charset="0"/>
              <a:buChar char="•"/>
            </a:pPr>
            <a:r>
              <a:rPr lang="en-IN" sz="1300" b="1" dirty="0">
                <a:latin typeface="Calibri" panose="020F0502020204030204" pitchFamily="34" charset="0"/>
                <a:ea typeface="Calibri" panose="020F0502020204030204" pitchFamily="34" charset="0"/>
                <a:cs typeface="Calibri" panose="020F0502020204030204" pitchFamily="34" charset="0"/>
              </a:rPr>
              <a:t>Numeric Measures available options</a:t>
            </a:r>
            <a:r>
              <a:rPr lang="en-IN" sz="1300" dirty="0">
                <a:latin typeface="Calibri" panose="020F0502020204030204" pitchFamily="34" charset="0"/>
                <a:ea typeface="Calibri" panose="020F0502020204030204" pitchFamily="34" charset="0"/>
                <a:cs typeface="Calibri" panose="020F0502020204030204" pitchFamily="34" charset="0"/>
              </a:rPr>
              <a:t>: Average Income Spend, Average Income Utilization % ,Credit Card Adoption Rate %, Number of Transactions , Total Spend (Option given to control Y access of the given Clustered Column chart of in the dashboard)</a:t>
            </a:r>
          </a:p>
        </p:txBody>
      </p:sp>
      <p:sp>
        <p:nvSpPr>
          <p:cNvPr id="6" name="TextBox 5">
            <a:extLst>
              <a:ext uri="{FF2B5EF4-FFF2-40B4-BE49-F238E27FC236}">
                <a16:creationId xmlns:a16="http://schemas.microsoft.com/office/drawing/2014/main" id="{3C5F892E-10F9-A627-5DD0-6C8D63AB4AF1}"/>
              </a:ext>
            </a:extLst>
          </p:cNvPr>
          <p:cNvSpPr txBox="1"/>
          <p:nvPr/>
        </p:nvSpPr>
        <p:spPr>
          <a:xfrm>
            <a:off x="2187019" y="1866508"/>
            <a:ext cx="9709607" cy="492443"/>
          </a:xfrm>
          <a:prstGeom prst="rect">
            <a:avLst/>
          </a:prstGeom>
          <a:noFill/>
        </p:spPr>
        <p:txBody>
          <a:bodyPr wrap="square" rtlCol="0">
            <a:spAutoFit/>
          </a:bodyPr>
          <a:lstStyle/>
          <a:p>
            <a:pPr marL="285750" indent="-285750">
              <a:buFont typeface="Arial" panose="020B0604020202020204" pitchFamily="34" charset="0"/>
              <a:buChar char="•"/>
            </a:pPr>
            <a:r>
              <a:rPr lang="en-IN" sz="1300" b="1" dirty="0">
                <a:latin typeface="Calibri" panose="020F0502020204030204" pitchFamily="34" charset="0"/>
                <a:ea typeface="Calibri" panose="020F0502020204030204" pitchFamily="34" charset="0"/>
                <a:cs typeface="Calibri" panose="020F0502020204030204" pitchFamily="34" charset="0"/>
              </a:rPr>
              <a:t>Select Categorical Parameter available options </a:t>
            </a:r>
            <a:r>
              <a:rPr lang="en-IN" sz="1300" dirty="0">
                <a:latin typeface="Calibri" panose="020F0502020204030204" pitchFamily="34" charset="0"/>
                <a:ea typeface="Calibri" panose="020F0502020204030204" pitchFamily="34" charset="0"/>
                <a:cs typeface="Calibri" panose="020F0502020204030204" pitchFamily="34" charset="0"/>
              </a:rPr>
              <a:t>: Age Group , Average Income Category , City , Gender , Marital status , Occupation , Payment Category , Payment Type, Month(Option given to control X access of the given Clustered Column chart of in the dashboard)</a:t>
            </a:r>
          </a:p>
        </p:txBody>
      </p:sp>
      <p:sp>
        <p:nvSpPr>
          <p:cNvPr id="7" name="TextBox 6">
            <a:extLst>
              <a:ext uri="{FF2B5EF4-FFF2-40B4-BE49-F238E27FC236}">
                <a16:creationId xmlns:a16="http://schemas.microsoft.com/office/drawing/2014/main" id="{DC0205BB-E46E-8360-E8D3-829C5D6DB990}"/>
              </a:ext>
            </a:extLst>
          </p:cNvPr>
          <p:cNvSpPr txBox="1"/>
          <p:nvPr/>
        </p:nvSpPr>
        <p:spPr>
          <a:xfrm>
            <a:off x="2187019" y="2413263"/>
            <a:ext cx="9709607" cy="292388"/>
          </a:xfrm>
          <a:prstGeom prst="rect">
            <a:avLst/>
          </a:prstGeom>
          <a:noFill/>
        </p:spPr>
        <p:txBody>
          <a:bodyPr wrap="square" rtlCol="0">
            <a:spAutoFit/>
          </a:bodyPr>
          <a:lstStyle/>
          <a:p>
            <a:pPr marL="285750" indent="-285750">
              <a:buFont typeface="Arial" panose="020B0604020202020204" pitchFamily="34" charset="0"/>
              <a:buChar char="•"/>
            </a:pPr>
            <a:r>
              <a:rPr lang="en-IN" sz="1300" b="1" dirty="0">
                <a:latin typeface="Calibri" panose="020F0502020204030204" pitchFamily="34" charset="0"/>
                <a:ea typeface="Calibri" panose="020F0502020204030204" pitchFamily="34" charset="0"/>
                <a:cs typeface="Calibri" panose="020F0502020204030204" pitchFamily="34" charset="0"/>
              </a:rPr>
              <a:t>Select Sub Categorical </a:t>
            </a:r>
            <a:r>
              <a:rPr lang="en-IN" sz="1300" dirty="0">
                <a:latin typeface="Calibri" panose="020F0502020204030204" pitchFamily="34" charset="0"/>
                <a:ea typeface="Calibri" panose="020F0502020204030204" pitchFamily="34" charset="0"/>
                <a:cs typeface="Calibri" panose="020F0502020204030204" pitchFamily="34" charset="0"/>
              </a:rPr>
              <a:t>: This option is given to control what specific sub category user wants to include in the analysis</a:t>
            </a:r>
          </a:p>
        </p:txBody>
      </p:sp>
      <p:sp>
        <p:nvSpPr>
          <p:cNvPr id="8" name="TextBox 7">
            <a:extLst>
              <a:ext uri="{FF2B5EF4-FFF2-40B4-BE49-F238E27FC236}">
                <a16:creationId xmlns:a16="http://schemas.microsoft.com/office/drawing/2014/main" id="{1A04A60A-003B-05ED-5109-B0AD89CEC2CE}"/>
              </a:ext>
            </a:extLst>
          </p:cNvPr>
          <p:cNvSpPr txBox="1"/>
          <p:nvPr/>
        </p:nvSpPr>
        <p:spPr>
          <a:xfrm>
            <a:off x="2187019" y="4499050"/>
            <a:ext cx="9709607" cy="692497"/>
          </a:xfrm>
          <a:prstGeom prst="rect">
            <a:avLst/>
          </a:prstGeom>
          <a:noFill/>
        </p:spPr>
        <p:txBody>
          <a:bodyPr wrap="square" rtlCol="0">
            <a:spAutoFit/>
          </a:bodyPr>
          <a:lstStyle/>
          <a:p>
            <a:pPr marL="285750" indent="-285750">
              <a:buFont typeface="Arial" panose="020B0604020202020204" pitchFamily="34" charset="0"/>
              <a:buChar char="•"/>
            </a:pPr>
            <a:r>
              <a:rPr lang="en-IN" sz="1300" b="1" dirty="0">
                <a:latin typeface="Calibri" panose="020F0502020204030204" pitchFamily="34" charset="0"/>
                <a:ea typeface="Calibri" panose="020F0502020204030204" pitchFamily="34" charset="0"/>
                <a:cs typeface="Calibri" panose="020F0502020204030204" pitchFamily="34" charset="0"/>
              </a:rPr>
              <a:t>Legends</a:t>
            </a:r>
            <a:r>
              <a:rPr lang="en-IN" sz="1300" dirty="0">
                <a:latin typeface="Calibri" panose="020F0502020204030204" pitchFamily="34" charset="0"/>
                <a:ea typeface="Calibri" panose="020F0502020204030204" pitchFamily="34" charset="0"/>
                <a:cs typeface="Calibri" panose="020F0502020204030204" pitchFamily="34" charset="0"/>
              </a:rPr>
              <a:t>: This option is provided to user to control the legends of the clustered column chart on one click (Multiselect available) you can control legends like Age Group , Average Income Category , City , Gender , Marital status , Occupation , Payment Category , Payment Type, Month </a:t>
            </a:r>
          </a:p>
        </p:txBody>
      </p:sp>
      <p:sp>
        <p:nvSpPr>
          <p:cNvPr id="9" name="TextBox 8">
            <a:extLst>
              <a:ext uri="{FF2B5EF4-FFF2-40B4-BE49-F238E27FC236}">
                <a16:creationId xmlns:a16="http://schemas.microsoft.com/office/drawing/2014/main" id="{98A3676A-6852-183E-C2E9-4BC395B1A07A}"/>
              </a:ext>
            </a:extLst>
          </p:cNvPr>
          <p:cNvSpPr txBox="1"/>
          <p:nvPr/>
        </p:nvSpPr>
        <p:spPr>
          <a:xfrm>
            <a:off x="2113176" y="5245859"/>
            <a:ext cx="9709607" cy="292388"/>
          </a:xfrm>
          <a:prstGeom prst="rect">
            <a:avLst/>
          </a:prstGeom>
          <a:noFill/>
        </p:spPr>
        <p:txBody>
          <a:bodyPr wrap="square" rtlCol="0">
            <a:spAutoFit/>
          </a:bodyPr>
          <a:lstStyle/>
          <a:p>
            <a:pPr marL="285750" indent="-285750">
              <a:buFont typeface="Arial" panose="020B0604020202020204" pitchFamily="34" charset="0"/>
              <a:buChar char="•"/>
            </a:pPr>
            <a:r>
              <a:rPr lang="en-IN" sz="1300" b="1" dirty="0">
                <a:latin typeface="Calibri" panose="020F0502020204030204" pitchFamily="34" charset="0"/>
                <a:ea typeface="Calibri" panose="020F0502020204030204" pitchFamily="34" charset="0"/>
                <a:cs typeface="Calibri" panose="020F0502020204030204" pitchFamily="34" charset="0"/>
              </a:rPr>
              <a:t>Available Legends </a:t>
            </a:r>
            <a:r>
              <a:rPr lang="en-IN" sz="1300" dirty="0">
                <a:latin typeface="Calibri" panose="020F0502020204030204" pitchFamily="34" charset="0"/>
                <a:ea typeface="Calibri" panose="020F0502020204030204" pitchFamily="34" charset="0"/>
                <a:cs typeface="Calibri" panose="020F0502020204030204" pitchFamily="34" charset="0"/>
              </a:rPr>
              <a:t>: This option is given to control what specific Legends user want to exclude or include in there analysis</a:t>
            </a:r>
          </a:p>
        </p:txBody>
      </p:sp>
    </p:spTree>
    <p:extLst>
      <p:ext uri="{BB962C8B-B14F-4D97-AF65-F5344CB8AC3E}">
        <p14:creationId xmlns:p14="http://schemas.microsoft.com/office/powerpoint/2010/main" val="1411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D130-3E4E-2F80-7F4C-B17E50C0D109}"/>
              </a:ext>
            </a:extLst>
          </p:cNvPr>
          <p:cNvSpPr>
            <a:spLocks noGrp="1"/>
          </p:cNvSpPr>
          <p:nvPr>
            <p:ph type="title"/>
          </p:nvPr>
        </p:nvSpPr>
        <p:spPr>
          <a:xfrm>
            <a:off x="233082" y="149972"/>
            <a:ext cx="11752730" cy="610895"/>
          </a:xfrm>
        </p:spPr>
        <p:txBody>
          <a:bodyPr>
            <a:normAutofit/>
          </a:bodyPr>
          <a:lstStyle/>
          <a:p>
            <a:pPr algn="ctr"/>
            <a:r>
              <a:rPr lang="en-IN" sz="2400" b="1" u="sng" dirty="0">
                <a:latin typeface="Calibri" panose="020F0502020204030204" pitchFamily="34" charset="0"/>
                <a:ea typeface="Calibri" panose="020F0502020204030204" pitchFamily="34" charset="0"/>
                <a:cs typeface="Calibri" panose="020F0502020204030204" pitchFamily="34" charset="0"/>
              </a:rPr>
              <a:t>Key Insights</a:t>
            </a:r>
          </a:p>
        </p:txBody>
      </p:sp>
      <p:sp>
        <p:nvSpPr>
          <p:cNvPr id="3" name="TextBox 2">
            <a:extLst>
              <a:ext uri="{FF2B5EF4-FFF2-40B4-BE49-F238E27FC236}">
                <a16:creationId xmlns:a16="http://schemas.microsoft.com/office/drawing/2014/main" id="{E67C5F8F-0A60-696D-F1B0-0B679E77BE66}"/>
              </a:ext>
            </a:extLst>
          </p:cNvPr>
          <p:cNvSpPr txBox="1"/>
          <p:nvPr/>
        </p:nvSpPr>
        <p:spPr>
          <a:xfrm>
            <a:off x="606685" y="1237980"/>
            <a:ext cx="5691543" cy="954107"/>
          </a:xfrm>
          <a:custGeom>
            <a:avLst/>
            <a:gdLst>
              <a:gd name="connsiteX0" fmla="*/ 0 w 5691543"/>
              <a:gd name="connsiteY0" fmla="*/ 0 h 954107"/>
              <a:gd name="connsiteX1" fmla="*/ 689309 w 5691543"/>
              <a:gd name="connsiteY1" fmla="*/ 0 h 954107"/>
              <a:gd name="connsiteX2" fmla="*/ 1378618 w 5691543"/>
              <a:gd name="connsiteY2" fmla="*/ 0 h 954107"/>
              <a:gd name="connsiteX3" fmla="*/ 2067927 w 5691543"/>
              <a:gd name="connsiteY3" fmla="*/ 0 h 954107"/>
              <a:gd name="connsiteX4" fmla="*/ 2586490 w 5691543"/>
              <a:gd name="connsiteY4" fmla="*/ 0 h 954107"/>
              <a:gd name="connsiteX5" fmla="*/ 3161968 w 5691543"/>
              <a:gd name="connsiteY5" fmla="*/ 0 h 954107"/>
              <a:gd name="connsiteX6" fmla="*/ 3908193 w 5691543"/>
              <a:gd name="connsiteY6" fmla="*/ 0 h 954107"/>
              <a:gd name="connsiteX7" fmla="*/ 4654417 w 5691543"/>
              <a:gd name="connsiteY7" fmla="*/ 0 h 954107"/>
              <a:gd name="connsiteX8" fmla="*/ 5691543 w 5691543"/>
              <a:gd name="connsiteY8" fmla="*/ 0 h 954107"/>
              <a:gd name="connsiteX9" fmla="*/ 5691543 w 5691543"/>
              <a:gd name="connsiteY9" fmla="*/ 496136 h 954107"/>
              <a:gd name="connsiteX10" fmla="*/ 5691543 w 5691543"/>
              <a:gd name="connsiteY10" fmla="*/ 954107 h 954107"/>
              <a:gd name="connsiteX11" fmla="*/ 5002234 w 5691543"/>
              <a:gd name="connsiteY11" fmla="*/ 954107 h 954107"/>
              <a:gd name="connsiteX12" fmla="*/ 4312925 w 5691543"/>
              <a:gd name="connsiteY12" fmla="*/ 954107 h 954107"/>
              <a:gd name="connsiteX13" fmla="*/ 3566700 w 5691543"/>
              <a:gd name="connsiteY13" fmla="*/ 954107 h 954107"/>
              <a:gd name="connsiteX14" fmla="*/ 3105053 w 5691543"/>
              <a:gd name="connsiteY14" fmla="*/ 954107 h 954107"/>
              <a:gd name="connsiteX15" fmla="*/ 2586490 w 5691543"/>
              <a:gd name="connsiteY15" fmla="*/ 954107 h 954107"/>
              <a:gd name="connsiteX16" fmla="*/ 2011012 w 5691543"/>
              <a:gd name="connsiteY16" fmla="*/ 954107 h 954107"/>
              <a:gd name="connsiteX17" fmla="*/ 1321703 w 5691543"/>
              <a:gd name="connsiteY17" fmla="*/ 954107 h 954107"/>
              <a:gd name="connsiteX18" fmla="*/ 632394 w 5691543"/>
              <a:gd name="connsiteY18" fmla="*/ 954107 h 954107"/>
              <a:gd name="connsiteX19" fmla="*/ 0 w 5691543"/>
              <a:gd name="connsiteY19" fmla="*/ 954107 h 954107"/>
              <a:gd name="connsiteX20" fmla="*/ 0 w 5691543"/>
              <a:gd name="connsiteY20" fmla="*/ 496136 h 954107"/>
              <a:gd name="connsiteX21" fmla="*/ 0 w 5691543"/>
              <a:gd name="connsiteY21"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91543" h="954107" extrusionOk="0">
                <a:moveTo>
                  <a:pt x="0" y="0"/>
                </a:moveTo>
                <a:cubicBezTo>
                  <a:pt x="237855" y="2838"/>
                  <a:pt x="540278" y="8342"/>
                  <a:pt x="689309" y="0"/>
                </a:cubicBezTo>
                <a:cubicBezTo>
                  <a:pt x="838340" y="-8342"/>
                  <a:pt x="1173027" y="4659"/>
                  <a:pt x="1378618" y="0"/>
                </a:cubicBezTo>
                <a:cubicBezTo>
                  <a:pt x="1584209" y="-4659"/>
                  <a:pt x="1764580" y="30084"/>
                  <a:pt x="2067927" y="0"/>
                </a:cubicBezTo>
                <a:cubicBezTo>
                  <a:pt x="2371274" y="-30084"/>
                  <a:pt x="2376427" y="18670"/>
                  <a:pt x="2586490" y="0"/>
                </a:cubicBezTo>
                <a:cubicBezTo>
                  <a:pt x="2796553" y="-18670"/>
                  <a:pt x="3019220" y="9673"/>
                  <a:pt x="3161968" y="0"/>
                </a:cubicBezTo>
                <a:cubicBezTo>
                  <a:pt x="3304716" y="-9673"/>
                  <a:pt x="3554213" y="-32853"/>
                  <a:pt x="3908193" y="0"/>
                </a:cubicBezTo>
                <a:cubicBezTo>
                  <a:pt x="4262173" y="32853"/>
                  <a:pt x="4501211" y="30001"/>
                  <a:pt x="4654417" y="0"/>
                </a:cubicBezTo>
                <a:cubicBezTo>
                  <a:pt x="4807623" y="-30001"/>
                  <a:pt x="5423015" y="-45903"/>
                  <a:pt x="5691543" y="0"/>
                </a:cubicBezTo>
                <a:cubicBezTo>
                  <a:pt x="5672117" y="176433"/>
                  <a:pt x="5667374" y="311795"/>
                  <a:pt x="5691543" y="496136"/>
                </a:cubicBezTo>
                <a:cubicBezTo>
                  <a:pt x="5715712" y="680477"/>
                  <a:pt x="5680387" y="796201"/>
                  <a:pt x="5691543" y="954107"/>
                </a:cubicBezTo>
                <a:cubicBezTo>
                  <a:pt x="5463261" y="923958"/>
                  <a:pt x="5248667" y="947443"/>
                  <a:pt x="5002234" y="954107"/>
                </a:cubicBezTo>
                <a:cubicBezTo>
                  <a:pt x="4755801" y="960771"/>
                  <a:pt x="4466952" y="956241"/>
                  <a:pt x="4312925" y="954107"/>
                </a:cubicBezTo>
                <a:cubicBezTo>
                  <a:pt x="4158898" y="951973"/>
                  <a:pt x="3901763" y="936693"/>
                  <a:pt x="3566700" y="954107"/>
                </a:cubicBezTo>
                <a:cubicBezTo>
                  <a:pt x="3231638" y="971521"/>
                  <a:pt x="3224123" y="958156"/>
                  <a:pt x="3105053" y="954107"/>
                </a:cubicBezTo>
                <a:cubicBezTo>
                  <a:pt x="2985983" y="950058"/>
                  <a:pt x="2842231" y="951423"/>
                  <a:pt x="2586490" y="954107"/>
                </a:cubicBezTo>
                <a:cubicBezTo>
                  <a:pt x="2330749" y="956791"/>
                  <a:pt x="2217581" y="960148"/>
                  <a:pt x="2011012" y="954107"/>
                </a:cubicBezTo>
                <a:cubicBezTo>
                  <a:pt x="1804443" y="948066"/>
                  <a:pt x="1605835" y="945339"/>
                  <a:pt x="1321703" y="954107"/>
                </a:cubicBezTo>
                <a:cubicBezTo>
                  <a:pt x="1037571" y="962875"/>
                  <a:pt x="958623" y="974012"/>
                  <a:pt x="632394" y="954107"/>
                </a:cubicBezTo>
                <a:cubicBezTo>
                  <a:pt x="306165" y="934202"/>
                  <a:pt x="195995" y="981062"/>
                  <a:pt x="0" y="954107"/>
                </a:cubicBezTo>
                <a:cubicBezTo>
                  <a:pt x="-7117" y="825411"/>
                  <a:pt x="16393" y="655337"/>
                  <a:pt x="0" y="496136"/>
                </a:cubicBezTo>
                <a:cubicBezTo>
                  <a:pt x="-16393" y="336935"/>
                  <a:pt x="1890" y="167522"/>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nchor="ctr">
            <a:spAutoFit/>
          </a:bodyPr>
          <a:lstStyle/>
          <a:p>
            <a:pPr marL="285750" indent="-285750" algn="just">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Highest Income utilization done by Income group</a:t>
            </a:r>
          </a:p>
          <a:p>
            <a:pPr marL="742950" lvl="1" indent="-285750" algn="just">
              <a:buFont typeface="Wingdings" panose="05000000000000000000" pitchFamily="2" charset="2"/>
              <a:buChar char="Ø"/>
            </a:pPr>
            <a:r>
              <a:rPr lang="en-IN" sz="1400" dirty="0">
                <a:latin typeface="Calibri" panose="020F0502020204030204" pitchFamily="34" charset="0"/>
                <a:ea typeface="Calibri" panose="020F0502020204030204" pitchFamily="34" charset="0"/>
                <a:cs typeface="Calibri" panose="020F0502020204030204" pitchFamily="34" charset="0"/>
              </a:rPr>
              <a:t>Low income group  (45%)</a:t>
            </a:r>
          </a:p>
          <a:p>
            <a:pPr marL="742950" lvl="1" indent="-285750" algn="just">
              <a:buFont typeface="Wingdings" panose="05000000000000000000" pitchFamily="2" charset="2"/>
              <a:buChar char="Ø"/>
            </a:pPr>
            <a:r>
              <a:rPr lang="en-IN" sz="1400" dirty="0">
                <a:latin typeface="Calibri" panose="020F0502020204030204" pitchFamily="34" charset="0"/>
                <a:ea typeface="Calibri" panose="020F0502020204030204" pitchFamily="34" charset="0"/>
                <a:cs typeface="Calibri" panose="020F0502020204030204" pitchFamily="34" charset="0"/>
              </a:rPr>
              <a:t>Moderate income group (43%)</a:t>
            </a:r>
          </a:p>
          <a:p>
            <a:pPr marL="742950" lvl="1" indent="-285750" algn="just">
              <a:buFont typeface="Wingdings" panose="05000000000000000000" pitchFamily="2" charset="2"/>
              <a:buChar char="Ø"/>
            </a:pPr>
            <a:r>
              <a:rPr lang="en-IN" sz="1400" dirty="0">
                <a:latin typeface="Calibri" panose="020F0502020204030204" pitchFamily="34" charset="0"/>
                <a:ea typeface="Calibri" panose="020F0502020204030204" pitchFamily="34" charset="0"/>
                <a:cs typeface="Calibri" panose="020F0502020204030204" pitchFamily="34" charset="0"/>
              </a:rPr>
              <a:t>High income group (41%)</a:t>
            </a:r>
          </a:p>
        </p:txBody>
      </p:sp>
      <p:sp>
        <p:nvSpPr>
          <p:cNvPr id="6" name="TextBox 5">
            <a:extLst>
              <a:ext uri="{FF2B5EF4-FFF2-40B4-BE49-F238E27FC236}">
                <a16:creationId xmlns:a16="http://schemas.microsoft.com/office/drawing/2014/main" id="{89E6B85A-C7D1-B900-DFFE-DA4FB2E6E790}"/>
              </a:ext>
            </a:extLst>
          </p:cNvPr>
          <p:cNvSpPr txBox="1"/>
          <p:nvPr/>
        </p:nvSpPr>
        <p:spPr>
          <a:xfrm>
            <a:off x="5899355" y="3784569"/>
            <a:ext cx="5691543" cy="1369606"/>
          </a:xfrm>
          <a:custGeom>
            <a:avLst/>
            <a:gdLst>
              <a:gd name="connsiteX0" fmla="*/ 0 w 5691543"/>
              <a:gd name="connsiteY0" fmla="*/ 0 h 1369606"/>
              <a:gd name="connsiteX1" fmla="*/ 632394 w 5691543"/>
              <a:gd name="connsiteY1" fmla="*/ 0 h 1369606"/>
              <a:gd name="connsiteX2" fmla="*/ 1378618 w 5691543"/>
              <a:gd name="connsiteY2" fmla="*/ 0 h 1369606"/>
              <a:gd name="connsiteX3" fmla="*/ 1954096 w 5691543"/>
              <a:gd name="connsiteY3" fmla="*/ 0 h 1369606"/>
              <a:gd name="connsiteX4" fmla="*/ 2700321 w 5691543"/>
              <a:gd name="connsiteY4" fmla="*/ 0 h 1369606"/>
              <a:gd name="connsiteX5" fmla="*/ 3446545 w 5691543"/>
              <a:gd name="connsiteY5" fmla="*/ 0 h 1369606"/>
              <a:gd name="connsiteX6" fmla="*/ 4022024 w 5691543"/>
              <a:gd name="connsiteY6" fmla="*/ 0 h 1369606"/>
              <a:gd name="connsiteX7" fmla="*/ 4711333 w 5691543"/>
              <a:gd name="connsiteY7" fmla="*/ 0 h 1369606"/>
              <a:gd name="connsiteX8" fmla="*/ 5691543 w 5691543"/>
              <a:gd name="connsiteY8" fmla="*/ 0 h 1369606"/>
              <a:gd name="connsiteX9" fmla="*/ 5691543 w 5691543"/>
              <a:gd name="connsiteY9" fmla="*/ 671107 h 1369606"/>
              <a:gd name="connsiteX10" fmla="*/ 5691543 w 5691543"/>
              <a:gd name="connsiteY10" fmla="*/ 1369606 h 1369606"/>
              <a:gd name="connsiteX11" fmla="*/ 5116065 w 5691543"/>
              <a:gd name="connsiteY11" fmla="*/ 1369606 h 1369606"/>
              <a:gd name="connsiteX12" fmla="*/ 4369840 w 5691543"/>
              <a:gd name="connsiteY12" fmla="*/ 1369606 h 1369606"/>
              <a:gd name="connsiteX13" fmla="*/ 3908193 w 5691543"/>
              <a:gd name="connsiteY13" fmla="*/ 1369606 h 1369606"/>
              <a:gd name="connsiteX14" fmla="*/ 3161968 w 5691543"/>
              <a:gd name="connsiteY14" fmla="*/ 1369606 h 1369606"/>
              <a:gd name="connsiteX15" fmla="*/ 2643406 w 5691543"/>
              <a:gd name="connsiteY15" fmla="*/ 1369606 h 1369606"/>
              <a:gd name="connsiteX16" fmla="*/ 2067927 w 5691543"/>
              <a:gd name="connsiteY16" fmla="*/ 1369606 h 1369606"/>
              <a:gd name="connsiteX17" fmla="*/ 1435534 w 5691543"/>
              <a:gd name="connsiteY17" fmla="*/ 1369606 h 1369606"/>
              <a:gd name="connsiteX18" fmla="*/ 973886 w 5691543"/>
              <a:gd name="connsiteY18" fmla="*/ 1369606 h 1369606"/>
              <a:gd name="connsiteX19" fmla="*/ 0 w 5691543"/>
              <a:gd name="connsiteY19" fmla="*/ 1369606 h 1369606"/>
              <a:gd name="connsiteX20" fmla="*/ 0 w 5691543"/>
              <a:gd name="connsiteY20" fmla="*/ 712195 h 1369606"/>
              <a:gd name="connsiteX21" fmla="*/ 0 w 5691543"/>
              <a:gd name="connsiteY21" fmla="*/ 0 h 136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91543" h="1369606" extrusionOk="0">
                <a:moveTo>
                  <a:pt x="0" y="0"/>
                </a:moveTo>
                <a:cubicBezTo>
                  <a:pt x="129442" y="17568"/>
                  <a:pt x="340826" y="-20146"/>
                  <a:pt x="632394" y="0"/>
                </a:cubicBezTo>
                <a:cubicBezTo>
                  <a:pt x="923962" y="20146"/>
                  <a:pt x="1128061" y="1821"/>
                  <a:pt x="1378618" y="0"/>
                </a:cubicBezTo>
                <a:cubicBezTo>
                  <a:pt x="1629175" y="-1821"/>
                  <a:pt x="1687324" y="-2804"/>
                  <a:pt x="1954096" y="0"/>
                </a:cubicBezTo>
                <a:cubicBezTo>
                  <a:pt x="2220868" y="2804"/>
                  <a:pt x="2495238" y="-1314"/>
                  <a:pt x="2700321" y="0"/>
                </a:cubicBezTo>
                <a:cubicBezTo>
                  <a:pt x="2905405" y="1314"/>
                  <a:pt x="3183186" y="19838"/>
                  <a:pt x="3446545" y="0"/>
                </a:cubicBezTo>
                <a:cubicBezTo>
                  <a:pt x="3709904" y="-19838"/>
                  <a:pt x="3894271" y="-10766"/>
                  <a:pt x="4022024" y="0"/>
                </a:cubicBezTo>
                <a:cubicBezTo>
                  <a:pt x="4149777" y="10766"/>
                  <a:pt x="4400647" y="-1756"/>
                  <a:pt x="4711333" y="0"/>
                </a:cubicBezTo>
                <a:cubicBezTo>
                  <a:pt x="5022019" y="1756"/>
                  <a:pt x="5477665" y="985"/>
                  <a:pt x="5691543" y="0"/>
                </a:cubicBezTo>
                <a:cubicBezTo>
                  <a:pt x="5680188" y="300047"/>
                  <a:pt x="5711005" y="491225"/>
                  <a:pt x="5691543" y="671107"/>
                </a:cubicBezTo>
                <a:cubicBezTo>
                  <a:pt x="5672081" y="850989"/>
                  <a:pt x="5670365" y="1151976"/>
                  <a:pt x="5691543" y="1369606"/>
                </a:cubicBezTo>
                <a:cubicBezTo>
                  <a:pt x="5559162" y="1387321"/>
                  <a:pt x="5246550" y="1393402"/>
                  <a:pt x="5116065" y="1369606"/>
                </a:cubicBezTo>
                <a:cubicBezTo>
                  <a:pt x="4985580" y="1345810"/>
                  <a:pt x="4578956" y="1400068"/>
                  <a:pt x="4369840" y="1369606"/>
                </a:cubicBezTo>
                <a:cubicBezTo>
                  <a:pt x="4160725" y="1339144"/>
                  <a:pt x="4130369" y="1390579"/>
                  <a:pt x="3908193" y="1369606"/>
                </a:cubicBezTo>
                <a:cubicBezTo>
                  <a:pt x="3686017" y="1348633"/>
                  <a:pt x="3340605" y="1333068"/>
                  <a:pt x="3161968" y="1369606"/>
                </a:cubicBezTo>
                <a:cubicBezTo>
                  <a:pt x="2983332" y="1406144"/>
                  <a:pt x="2775551" y="1347339"/>
                  <a:pt x="2643406" y="1369606"/>
                </a:cubicBezTo>
                <a:cubicBezTo>
                  <a:pt x="2511261" y="1391873"/>
                  <a:pt x="2250078" y="1366026"/>
                  <a:pt x="2067927" y="1369606"/>
                </a:cubicBezTo>
                <a:cubicBezTo>
                  <a:pt x="1885776" y="1373186"/>
                  <a:pt x="1579340" y="1382086"/>
                  <a:pt x="1435534" y="1369606"/>
                </a:cubicBezTo>
                <a:cubicBezTo>
                  <a:pt x="1291728" y="1357126"/>
                  <a:pt x="1200657" y="1365112"/>
                  <a:pt x="973886" y="1369606"/>
                </a:cubicBezTo>
                <a:cubicBezTo>
                  <a:pt x="747115" y="1374100"/>
                  <a:pt x="265643" y="1393475"/>
                  <a:pt x="0" y="1369606"/>
                </a:cubicBezTo>
                <a:cubicBezTo>
                  <a:pt x="16908" y="1173094"/>
                  <a:pt x="7094" y="985960"/>
                  <a:pt x="0" y="712195"/>
                </a:cubicBezTo>
                <a:cubicBezTo>
                  <a:pt x="-7094" y="438430"/>
                  <a:pt x="6911" y="261922"/>
                  <a:pt x="0" y="0"/>
                </a:cubicBezTo>
                <a:close/>
              </a:path>
            </a:pathLst>
          </a:custGeom>
          <a:noFill/>
          <a:ln w="3175">
            <a:noFill/>
            <a:extLst>
              <a:ext uri="{C807C97D-BFC1-408E-A445-0C87EB9F89A2}">
                <ask:lineSketchStyleProps xmlns:ask="http://schemas.microsoft.com/office/drawing/2018/sketchyshapes" sd="3784174903">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IN" sz="1300" dirty="0">
                <a:latin typeface="Calibri" panose="020F0502020204030204" pitchFamily="34" charset="0"/>
                <a:ea typeface="Calibri" panose="020F0502020204030204" pitchFamily="34" charset="0"/>
                <a:cs typeface="Calibri" panose="020F0502020204030204" pitchFamily="34" charset="0"/>
              </a:rPr>
              <a:t>Salaried IT Employees , Salaried Other employees and Freelancers have the highest income utilization Rates</a:t>
            </a:r>
          </a:p>
          <a:p>
            <a:pPr algn="just"/>
            <a:r>
              <a:rPr lang="en-IN" sz="1300" dirty="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IN" sz="1300" dirty="0">
                <a:latin typeface="Calibri" panose="020F0502020204030204" pitchFamily="34" charset="0"/>
                <a:ea typeface="Calibri" panose="020F0502020204030204" pitchFamily="34" charset="0"/>
                <a:cs typeface="Calibri" panose="020F0502020204030204" pitchFamily="34" charset="0"/>
              </a:rPr>
              <a:t>Government Employees and Business Owners have the lowest income utilization Rates</a:t>
            </a:r>
          </a:p>
          <a:p>
            <a:pPr algn="just"/>
            <a:endParaRPr lang="en-IN" dirty="0"/>
          </a:p>
        </p:txBody>
      </p:sp>
      <p:pic>
        <p:nvPicPr>
          <p:cNvPr id="12" name="Picture 11">
            <a:extLst>
              <a:ext uri="{FF2B5EF4-FFF2-40B4-BE49-F238E27FC236}">
                <a16:creationId xmlns:a16="http://schemas.microsoft.com/office/drawing/2014/main" id="{A47E9CDF-2E29-03AF-595E-B77EC0ED6B83}"/>
              </a:ext>
            </a:extLst>
          </p:cNvPr>
          <p:cNvPicPr>
            <a:picLocks noChangeAspect="1"/>
          </p:cNvPicPr>
          <p:nvPr/>
        </p:nvPicPr>
        <p:blipFill>
          <a:blip r:embed="rId2"/>
          <a:stretch>
            <a:fillRect/>
          </a:stretch>
        </p:blipFill>
        <p:spPr>
          <a:xfrm>
            <a:off x="684475" y="2841611"/>
            <a:ext cx="4696912" cy="3255522"/>
          </a:xfrm>
          <a:prstGeom prst="rect">
            <a:avLst/>
          </a:prstGeom>
          <a:ln w="6350">
            <a:solidFill>
              <a:schemeClr val="tx1"/>
            </a:solidFill>
          </a:ln>
        </p:spPr>
      </p:pic>
      <p:pic>
        <p:nvPicPr>
          <p:cNvPr id="30" name="Picture 29">
            <a:extLst>
              <a:ext uri="{FF2B5EF4-FFF2-40B4-BE49-F238E27FC236}">
                <a16:creationId xmlns:a16="http://schemas.microsoft.com/office/drawing/2014/main" id="{CC756025-DB0A-6D5E-02C5-A8ADB1AB76B7}"/>
              </a:ext>
            </a:extLst>
          </p:cNvPr>
          <p:cNvPicPr>
            <a:picLocks noChangeAspect="1"/>
          </p:cNvPicPr>
          <p:nvPr/>
        </p:nvPicPr>
        <p:blipFill>
          <a:blip r:embed="rId3"/>
          <a:stretch>
            <a:fillRect/>
          </a:stretch>
        </p:blipFill>
        <p:spPr>
          <a:xfrm>
            <a:off x="6400800" y="957691"/>
            <a:ext cx="4486901" cy="1514686"/>
          </a:xfrm>
          <a:prstGeom prst="rect">
            <a:avLst/>
          </a:prstGeom>
          <a:ln w="6350">
            <a:solidFill>
              <a:schemeClr val="tx1"/>
            </a:solidFill>
          </a:ln>
        </p:spPr>
      </p:pic>
    </p:spTree>
    <p:extLst>
      <p:ext uri="{BB962C8B-B14F-4D97-AF65-F5344CB8AC3E}">
        <p14:creationId xmlns:p14="http://schemas.microsoft.com/office/powerpoint/2010/main" val="141349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C5F8F-0A60-696D-F1B0-0B679E77BE66}"/>
              </a:ext>
            </a:extLst>
          </p:cNvPr>
          <p:cNvSpPr txBox="1"/>
          <p:nvPr/>
        </p:nvSpPr>
        <p:spPr>
          <a:xfrm>
            <a:off x="233082" y="1206356"/>
            <a:ext cx="6997277" cy="692497"/>
          </a:xfrm>
          <a:custGeom>
            <a:avLst/>
            <a:gdLst>
              <a:gd name="connsiteX0" fmla="*/ 0 w 6997277"/>
              <a:gd name="connsiteY0" fmla="*/ 0 h 692497"/>
              <a:gd name="connsiteX1" fmla="*/ 769700 w 6997277"/>
              <a:gd name="connsiteY1" fmla="*/ 0 h 692497"/>
              <a:gd name="connsiteX2" fmla="*/ 1539401 w 6997277"/>
              <a:gd name="connsiteY2" fmla="*/ 0 h 692497"/>
              <a:gd name="connsiteX3" fmla="*/ 2309101 w 6997277"/>
              <a:gd name="connsiteY3" fmla="*/ 0 h 692497"/>
              <a:gd name="connsiteX4" fmla="*/ 2868884 w 6997277"/>
              <a:gd name="connsiteY4" fmla="*/ 0 h 692497"/>
              <a:gd name="connsiteX5" fmla="*/ 3498639 w 6997277"/>
              <a:gd name="connsiteY5" fmla="*/ 0 h 692497"/>
              <a:gd name="connsiteX6" fmla="*/ 4338312 w 6997277"/>
              <a:gd name="connsiteY6" fmla="*/ 0 h 692497"/>
              <a:gd name="connsiteX7" fmla="*/ 5177985 w 6997277"/>
              <a:gd name="connsiteY7" fmla="*/ 0 h 692497"/>
              <a:gd name="connsiteX8" fmla="*/ 5877713 w 6997277"/>
              <a:gd name="connsiteY8" fmla="*/ 0 h 692497"/>
              <a:gd name="connsiteX9" fmla="*/ 6997277 w 6997277"/>
              <a:gd name="connsiteY9" fmla="*/ 0 h 692497"/>
              <a:gd name="connsiteX10" fmla="*/ 6997277 w 6997277"/>
              <a:gd name="connsiteY10" fmla="*/ 692497 h 692497"/>
              <a:gd name="connsiteX11" fmla="*/ 6227577 w 6997277"/>
              <a:gd name="connsiteY11" fmla="*/ 692497 h 692497"/>
              <a:gd name="connsiteX12" fmla="*/ 5457876 w 6997277"/>
              <a:gd name="connsiteY12" fmla="*/ 692497 h 692497"/>
              <a:gd name="connsiteX13" fmla="*/ 4618203 w 6997277"/>
              <a:gd name="connsiteY13" fmla="*/ 692497 h 692497"/>
              <a:gd name="connsiteX14" fmla="*/ 4128393 w 6997277"/>
              <a:gd name="connsiteY14" fmla="*/ 692497 h 692497"/>
              <a:gd name="connsiteX15" fmla="*/ 3568611 w 6997277"/>
              <a:gd name="connsiteY15" fmla="*/ 692497 h 692497"/>
              <a:gd name="connsiteX16" fmla="*/ 2938856 w 6997277"/>
              <a:gd name="connsiteY16" fmla="*/ 692497 h 692497"/>
              <a:gd name="connsiteX17" fmla="*/ 2169156 w 6997277"/>
              <a:gd name="connsiteY17" fmla="*/ 692497 h 692497"/>
              <a:gd name="connsiteX18" fmla="*/ 1399455 w 6997277"/>
              <a:gd name="connsiteY18" fmla="*/ 692497 h 692497"/>
              <a:gd name="connsiteX19" fmla="*/ 909646 w 6997277"/>
              <a:gd name="connsiteY19" fmla="*/ 692497 h 692497"/>
              <a:gd name="connsiteX20" fmla="*/ 0 w 6997277"/>
              <a:gd name="connsiteY20" fmla="*/ 692497 h 692497"/>
              <a:gd name="connsiteX21" fmla="*/ 0 w 6997277"/>
              <a:gd name="connsiteY21" fmla="*/ 0 h 69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97277" h="692497" extrusionOk="0">
                <a:moveTo>
                  <a:pt x="0" y="0"/>
                </a:moveTo>
                <a:cubicBezTo>
                  <a:pt x="342782" y="-24833"/>
                  <a:pt x="531191" y="15577"/>
                  <a:pt x="769700" y="0"/>
                </a:cubicBezTo>
                <a:cubicBezTo>
                  <a:pt x="1008209" y="-15577"/>
                  <a:pt x="1184267" y="-23987"/>
                  <a:pt x="1539401" y="0"/>
                </a:cubicBezTo>
                <a:cubicBezTo>
                  <a:pt x="1894535" y="23987"/>
                  <a:pt x="1976711" y="-15193"/>
                  <a:pt x="2309101" y="0"/>
                </a:cubicBezTo>
                <a:cubicBezTo>
                  <a:pt x="2641491" y="15193"/>
                  <a:pt x="2701154" y="21759"/>
                  <a:pt x="2868884" y="0"/>
                </a:cubicBezTo>
                <a:cubicBezTo>
                  <a:pt x="3036614" y="-21759"/>
                  <a:pt x="3240202" y="-29612"/>
                  <a:pt x="3498639" y="0"/>
                </a:cubicBezTo>
                <a:cubicBezTo>
                  <a:pt x="3757076" y="29612"/>
                  <a:pt x="4146417" y="-27235"/>
                  <a:pt x="4338312" y="0"/>
                </a:cubicBezTo>
                <a:cubicBezTo>
                  <a:pt x="4530207" y="27235"/>
                  <a:pt x="4974651" y="-20942"/>
                  <a:pt x="5177985" y="0"/>
                </a:cubicBezTo>
                <a:cubicBezTo>
                  <a:pt x="5381319" y="20942"/>
                  <a:pt x="5714553" y="6989"/>
                  <a:pt x="5877713" y="0"/>
                </a:cubicBezTo>
                <a:cubicBezTo>
                  <a:pt x="6040873" y="-6989"/>
                  <a:pt x="6620815" y="49853"/>
                  <a:pt x="6997277" y="0"/>
                </a:cubicBezTo>
                <a:cubicBezTo>
                  <a:pt x="7021291" y="332149"/>
                  <a:pt x="6962754" y="545540"/>
                  <a:pt x="6997277" y="692497"/>
                </a:cubicBezTo>
                <a:cubicBezTo>
                  <a:pt x="6627489" y="693704"/>
                  <a:pt x="6406834" y="686435"/>
                  <a:pt x="6227577" y="692497"/>
                </a:cubicBezTo>
                <a:cubicBezTo>
                  <a:pt x="6048320" y="698559"/>
                  <a:pt x="5793718" y="685919"/>
                  <a:pt x="5457876" y="692497"/>
                </a:cubicBezTo>
                <a:cubicBezTo>
                  <a:pt x="5122034" y="699075"/>
                  <a:pt x="4883585" y="728481"/>
                  <a:pt x="4618203" y="692497"/>
                </a:cubicBezTo>
                <a:cubicBezTo>
                  <a:pt x="4352821" y="656513"/>
                  <a:pt x="4329195" y="681833"/>
                  <a:pt x="4128393" y="692497"/>
                </a:cubicBezTo>
                <a:cubicBezTo>
                  <a:pt x="3927591" y="703162"/>
                  <a:pt x="3753647" y="696368"/>
                  <a:pt x="3568611" y="692497"/>
                </a:cubicBezTo>
                <a:cubicBezTo>
                  <a:pt x="3383575" y="688626"/>
                  <a:pt x="3065052" y="719962"/>
                  <a:pt x="2938856" y="692497"/>
                </a:cubicBezTo>
                <a:cubicBezTo>
                  <a:pt x="2812661" y="665032"/>
                  <a:pt x="2531430" y="685374"/>
                  <a:pt x="2169156" y="692497"/>
                </a:cubicBezTo>
                <a:cubicBezTo>
                  <a:pt x="1806882" y="699620"/>
                  <a:pt x="1735242" y="690268"/>
                  <a:pt x="1399455" y="692497"/>
                </a:cubicBezTo>
                <a:cubicBezTo>
                  <a:pt x="1063668" y="694726"/>
                  <a:pt x="1093083" y="679326"/>
                  <a:pt x="909646" y="692497"/>
                </a:cubicBezTo>
                <a:cubicBezTo>
                  <a:pt x="726209" y="705668"/>
                  <a:pt x="222901" y="665142"/>
                  <a:pt x="0" y="692497"/>
                </a:cubicBezTo>
                <a:cubicBezTo>
                  <a:pt x="12849" y="425564"/>
                  <a:pt x="-29367" y="227536"/>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Mumbai leads with a 51% income utilization rate, closely followed by Delhi NCR at 48%, and Bengaluru at 43%. These cities demonstrate the highest levels of customer spending, showcasing their strong economic engagement and income utilization efficiency.</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9E6B85A-C7D1-B900-DFFE-DA4FB2E6E790}"/>
              </a:ext>
            </a:extLst>
          </p:cNvPr>
          <p:cNvSpPr txBox="1"/>
          <p:nvPr/>
        </p:nvSpPr>
        <p:spPr>
          <a:xfrm>
            <a:off x="4524866" y="2890120"/>
            <a:ext cx="7329045" cy="892552"/>
          </a:xfrm>
          <a:custGeom>
            <a:avLst/>
            <a:gdLst>
              <a:gd name="connsiteX0" fmla="*/ 0 w 7329045"/>
              <a:gd name="connsiteY0" fmla="*/ 0 h 892552"/>
              <a:gd name="connsiteX1" fmla="*/ 666277 w 7329045"/>
              <a:gd name="connsiteY1" fmla="*/ 0 h 892552"/>
              <a:gd name="connsiteX2" fmla="*/ 1479135 w 7329045"/>
              <a:gd name="connsiteY2" fmla="*/ 0 h 892552"/>
              <a:gd name="connsiteX3" fmla="*/ 2072121 w 7329045"/>
              <a:gd name="connsiteY3" fmla="*/ 0 h 892552"/>
              <a:gd name="connsiteX4" fmla="*/ 2884979 w 7329045"/>
              <a:gd name="connsiteY4" fmla="*/ 0 h 892552"/>
              <a:gd name="connsiteX5" fmla="*/ 3697836 w 7329045"/>
              <a:gd name="connsiteY5" fmla="*/ 0 h 892552"/>
              <a:gd name="connsiteX6" fmla="*/ 4290823 w 7329045"/>
              <a:gd name="connsiteY6" fmla="*/ 0 h 892552"/>
              <a:gd name="connsiteX7" fmla="*/ 5030390 w 7329045"/>
              <a:gd name="connsiteY7" fmla="*/ 0 h 892552"/>
              <a:gd name="connsiteX8" fmla="*/ 5476795 w 7329045"/>
              <a:gd name="connsiteY8" fmla="*/ 0 h 892552"/>
              <a:gd name="connsiteX9" fmla="*/ 6069782 w 7329045"/>
              <a:gd name="connsiteY9" fmla="*/ 0 h 892552"/>
              <a:gd name="connsiteX10" fmla="*/ 6516187 w 7329045"/>
              <a:gd name="connsiteY10" fmla="*/ 0 h 892552"/>
              <a:gd name="connsiteX11" fmla="*/ 7329045 w 7329045"/>
              <a:gd name="connsiteY11" fmla="*/ 0 h 892552"/>
              <a:gd name="connsiteX12" fmla="*/ 7329045 w 7329045"/>
              <a:gd name="connsiteY12" fmla="*/ 428425 h 892552"/>
              <a:gd name="connsiteX13" fmla="*/ 7329045 w 7329045"/>
              <a:gd name="connsiteY13" fmla="*/ 892552 h 892552"/>
              <a:gd name="connsiteX14" fmla="*/ 6589478 w 7329045"/>
              <a:gd name="connsiteY14" fmla="*/ 892552 h 892552"/>
              <a:gd name="connsiteX15" fmla="*/ 6069782 w 7329045"/>
              <a:gd name="connsiteY15" fmla="*/ 892552 h 892552"/>
              <a:gd name="connsiteX16" fmla="*/ 5476795 w 7329045"/>
              <a:gd name="connsiteY16" fmla="*/ 892552 h 892552"/>
              <a:gd name="connsiteX17" fmla="*/ 4810519 w 7329045"/>
              <a:gd name="connsiteY17" fmla="*/ 892552 h 892552"/>
              <a:gd name="connsiteX18" fmla="*/ 4364113 w 7329045"/>
              <a:gd name="connsiteY18" fmla="*/ 892552 h 892552"/>
              <a:gd name="connsiteX19" fmla="*/ 3551255 w 7329045"/>
              <a:gd name="connsiteY19" fmla="*/ 892552 h 892552"/>
              <a:gd name="connsiteX20" fmla="*/ 3031560 w 7329045"/>
              <a:gd name="connsiteY20" fmla="*/ 892552 h 892552"/>
              <a:gd name="connsiteX21" fmla="*/ 2218702 w 7329045"/>
              <a:gd name="connsiteY21" fmla="*/ 892552 h 892552"/>
              <a:gd name="connsiteX22" fmla="*/ 1479135 w 7329045"/>
              <a:gd name="connsiteY22" fmla="*/ 892552 h 892552"/>
              <a:gd name="connsiteX23" fmla="*/ 812858 w 7329045"/>
              <a:gd name="connsiteY23" fmla="*/ 892552 h 892552"/>
              <a:gd name="connsiteX24" fmla="*/ 0 w 7329045"/>
              <a:gd name="connsiteY24" fmla="*/ 892552 h 892552"/>
              <a:gd name="connsiteX25" fmla="*/ 0 w 7329045"/>
              <a:gd name="connsiteY25" fmla="*/ 473053 h 892552"/>
              <a:gd name="connsiteX26" fmla="*/ 0 w 7329045"/>
              <a:gd name="connsiteY26" fmla="*/ 0 h 89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29045" h="892552" extrusionOk="0">
                <a:moveTo>
                  <a:pt x="0" y="0"/>
                </a:moveTo>
                <a:cubicBezTo>
                  <a:pt x="287741" y="11824"/>
                  <a:pt x="382579" y="-2137"/>
                  <a:pt x="666277" y="0"/>
                </a:cubicBezTo>
                <a:cubicBezTo>
                  <a:pt x="949975" y="2137"/>
                  <a:pt x="1150220" y="5983"/>
                  <a:pt x="1479135" y="0"/>
                </a:cubicBezTo>
                <a:cubicBezTo>
                  <a:pt x="1808050" y="-5983"/>
                  <a:pt x="1887310" y="22637"/>
                  <a:pt x="2072121" y="0"/>
                </a:cubicBezTo>
                <a:cubicBezTo>
                  <a:pt x="2256932" y="-22637"/>
                  <a:pt x="2492653" y="34794"/>
                  <a:pt x="2884979" y="0"/>
                </a:cubicBezTo>
                <a:cubicBezTo>
                  <a:pt x="3277305" y="-34794"/>
                  <a:pt x="3355166" y="24539"/>
                  <a:pt x="3697836" y="0"/>
                </a:cubicBezTo>
                <a:cubicBezTo>
                  <a:pt x="4040506" y="-24539"/>
                  <a:pt x="4146267" y="-3589"/>
                  <a:pt x="4290823" y="0"/>
                </a:cubicBezTo>
                <a:cubicBezTo>
                  <a:pt x="4435379" y="3589"/>
                  <a:pt x="4729053" y="-33326"/>
                  <a:pt x="5030390" y="0"/>
                </a:cubicBezTo>
                <a:cubicBezTo>
                  <a:pt x="5331727" y="33326"/>
                  <a:pt x="5342219" y="-9727"/>
                  <a:pt x="5476795" y="0"/>
                </a:cubicBezTo>
                <a:cubicBezTo>
                  <a:pt x="5611372" y="9727"/>
                  <a:pt x="5789395" y="5380"/>
                  <a:pt x="6069782" y="0"/>
                </a:cubicBezTo>
                <a:cubicBezTo>
                  <a:pt x="6350169" y="-5380"/>
                  <a:pt x="6392232" y="18848"/>
                  <a:pt x="6516187" y="0"/>
                </a:cubicBezTo>
                <a:cubicBezTo>
                  <a:pt x="6640142" y="-18848"/>
                  <a:pt x="7024198" y="26777"/>
                  <a:pt x="7329045" y="0"/>
                </a:cubicBezTo>
                <a:cubicBezTo>
                  <a:pt x="7345597" y="136943"/>
                  <a:pt x="7323861" y="302773"/>
                  <a:pt x="7329045" y="428425"/>
                </a:cubicBezTo>
                <a:cubicBezTo>
                  <a:pt x="7334229" y="554078"/>
                  <a:pt x="7329828" y="718106"/>
                  <a:pt x="7329045" y="892552"/>
                </a:cubicBezTo>
                <a:cubicBezTo>
                  <a:pt x="6981542" y="908229"/>
                  <a:pt x="6834128" y="895352"/>
                  <a:pt x="6589478" y="892552"/>
                </a:cubicBezTo>
                <a:cubicBezTo>
                  <a:pt x="6344828" y="889752"/>
                  <a:pt x="6175891" y="889344"/>
                  <a:pt x="6069782" y="892552"/>
                </a:cubicBezTo>
                <a:cubicBezTo>
                  <a:pt x="5963673" y="895760"/>
                  <a:pt x="5650761" y="875400"/>
                  <a:pt x="5476795" y="892552"/>
                </a:cubicBezTo>
                <a:cubicBezTo>
                  <a:pt x="5302829" y="909704"/>
                  <a:pt x="4985655" y="899193"/>
                  <a:pt x="4810519" y="892552"/>
                </a:cubicBezTo>
                <a:cubicBezTo>
                  <a:pt x="4635383" y="885911"/>
                  <a:pt x="4544063" y="874849"/>
                  <a:pt x="4364113" y="892552"/>
                </a:cubicBezTo>
                <a:cubicBezTo>
                  <a:pt x="4184163" y="910255"/>
                  <a:pt x="3777320" y="899967"/>
                  <a:pt x="3551255" y="892552"/>
                </a:cubicBezTo>
                <a:cubicBezTo>
                  <a:pt x="3325190" y="885137"/>
                  <a:pt x="3187608" y="899700"/>
                  <a:pt x="3031560" y="892552"/>
                </a:cubicBezTo>
                <a:cubicBezTo>
                  <a:pt x="2875512" y="885404"/>
                  <a:pt x="2478007" y="921927"/>
                  <a:pt x="2218702" y="892552"/>
                </a:cubicBezTo>
                <a:cubicBezTo>
                  <a:pt x="1959397" y="863177"/>
                  <a:pt x="1702683" y="878639"/>
                  <a:pt x="1479135" y="892552"/>
                </a:cubicBezTo>
                <a:cubicBezTo>
                  <a:pt x="1255587" y="906465"/>
                  <a:pt x="1000965" y="862875"/>
                  <a:pt x="812858" y="892552"/>
                </a:cubicBezTo>
                <a:cubicBezTo>
                  <a:pt x="624751" y="922229"/>
                  <a:pt x="229337" y="904287"/>
                  <a:pt x="0" y="892552"/>
                </a:cubicBezTo>
                <a:cubicBezTo>
                  <a:pt x="-5601" y="792248"/>
                  <a:pt x="-19355" y="663005"/>
                  <a:pt x="0" y="473053"/>
                </a:cubicBezTo>
                <a:cubicBezTo>
                  <a:pt x="19355" y="283101"/>
                  <a:pt x="-681" y="159097"/>
                  <a:pt x="0" y="0"/>
                </a:cubicBezTo>
                <a:close/>
              </a:path>
            </a:pathLst>
          </a:custGeom>
          <a:noFill/>
          <a:ln w="6350">
            <a:noFill/>
            <a:extLst>
              <a:ext uri="{C807C97D-BFC1-408E-A445-0C87EB9F89A2}">
                <ask:lineSketchStyleProps xmlns:ask="http://schemas.microsoft.com/office/drawing/2018/sketchyshapes" sd="3784174903">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Chennai, Delhi NCR, and Hyderabad exhibit a noteworthy credit card adoption rate, with 41% of their income utilization attributed to credit card transactions. This indicates a substantial reliance on credit cards for financial transactions in these cities.</a:t>
            </a:r>
          </a:p>
          <a:p>
            <a:pPr marL="285750" indent="-285750">
              <a:buFont typeface="Arial" panose="020B0604020202020204" pitchFamily="34" charset="0"/>
              <a:buChar char="•"/>
            </a:pP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8381C5BD-E00F-D595-9365-C208E25758CE}"/>
              </a:ext>
            </a:extLst>
          </p:cNvPr>
          <p:cNvPicPr>
            <a:picLocks noChangeAspect="1"/>
          </p:cNvPicPr>
          <p:nvPr/>
        </p:nvPicPr>
        <p:blipFill>
          <a:blip r:embed="rId2"/>
          <a:stretch>
            <a:fillRect/>
          </a:stretch>
        </p:blipFill>
        <p:spPr>
          <a:xfrm>
            <a:off x="233082" y="2447365"/>
            <a:ext cx="3856054" cy="1692770"/>
          </a:xfrm>
          <a:prstGeom prst="rect">
            <a:avLst/>
          </a:prstGeom>
          <a:ln w="6350">
            <a:solidFill>
              <a:schemeClr val="tx1"/>
            </a:solidFill>
          </a:ln>
        </p:spPr>
      </p:pic>
      <p:pic>
        <p:nvPicPr>
          <p:cNvPr id="16" name="Picture 15">
            <a:extLst>
              <a:ext uri="{FF2B5EF4-FFF2-40B4-BE49-F238E27FC236}">
                <a16:creationId xmlns:a16="http://schemas.microsoft.com/office/drawing/2014/main" id="{678833BC-8A5D-115B-A6FD-67EDEB0C3654}"/>
              </a:ext>
            </a:extLst>
          </p:cNvPr>
          <p:cNvPicPr>
            <a:picLocks noChangeAspect="1"/>
          </p:cNvPicPr>
          <p:nvPr/>
        </p:nvPicPr>
        <p:blipFill>
          <a:blip r:embed="rId3"/>
          <a:stretch>
            <a:fillRect/>
          </a:stretch>
        </p:blipFill>
        <p:spPr>
          <a:xfrm>
            <a:off x="7628965" y="851647"/>
            <a:ext cx="4224945" cy="1595718"/>
          </a:xfrm>
          <a:prstGeom prst="rect">
            <a:avLst/>
          </a:prstGeom>
          <a:ln w="6350">
            <a:solidFill>
              <a:schemeClr val="tx1"/>
            </a:solidFill>
          </a:ln>
        </p:spPr>
      </p:pic>
      <p:pic>
        <p:nvPicPr>
          <p:cNvPr id="21" name="Picture 20">
            <a:extLst>
              <a:ext uri="{FF2B5EF4-FFF2-40B4-BE49-F238E27FC236}">
                <a16:creationId xmlns:a16="http://schemas.microsoft.com/office/drawing/2014/main" id="{3C9B703D-3272-F43B-7FDC-5E7F376237B8}"/>
              </a:ext>
            </a:extLst>
          </p:cNvPr>
          <p:cNvPicPr>
            <a:picLocks noChangeAspect="1"/>
          </p:cNvPicPr>
          <p:nvPr/>
        </p:nvPicPr>
        <p:blipFill>
          <a:blip r:embed="rId4"/>
          <a:stretch>
            <a:fillRect/>
          </a:stretch>
        </p:blipFill>
        <p:spPr>
          <a:xfrm>
            <a:off x="8719794" y="4394989"/>
            <a:ext cx="2794751" cy="2134930"/>
          </a:xfrm>
          <a:prstGeom prst="rect">
            <a:avLst/>
          </a:prstGeom>
          <a:ln w="6350">
            <a:solidFill>
              <a:schemeClr val="tx1"/>
            </a:solidFill>
          </a:ln>
        </p:spPr>
      </p:pic>
      <p:sp>
        <p:nvSpPr>
          <p:cNvPr id="24" name="TextBox 23">
            <a:extLst>
              <a:ext uri="{FF2B5EF4-FFF2-40B4-BE49-F238E27FC236}">
                <a16:creationId xmlns:a16="http://schemas.microsoft.com/office/drawing/2014/main" id="{41B14A72-CFBE-82B9-7D9D-3127847C8EA3}"/>
              </a:ext>
            </a:extLst>
          </p:cNvPr>
          <p:cNvSpPr txBox="1"/>
          <p:nvPr/>
        </p:nvSpPr>
        <p:spPr>
          <a:xfrm>
            <a:off x="233082" y="4612074"/>
            <a:ext cx="8486712" cy="692497"/>
          </a:xfrm>
          <a:custGeom>
            <a:avLst/>
            <a:gdLst>
              <a:gd name="connsiteX0" fmla="*/ 0 w 8486712"/>
              <a:gd name="connsiteY0" fmla="*/ 0 h 692497"/>
              <a:gd name="connsiteX1" fmla="*/ 652824 w 8486712"/>
              <a:gd name="connsiteY1" fmla="*/ 0 h 692497"/>
              <a:gd name="connsiteX2" fmla="*/ 1475382 w 8486712"/>
              <a:gd name="connsiteY2" fmla="*/ 0 h 692497"/>
              <a:gd name="connsiteX3" fmla="*/ 2043339 w 8486712"/>
              <a:gd name="connsiteY3" fmla="*/ 0 h 692497"/>
              <a:gd name="connsiteX4" fmla="*/ 2865897 w 8486712"/>
              <a:gd name="connsiteY4" fmla="*/ 0 h 692497"/>
              <a:gd name="connsiteX5" fmla="*/ 3688456 w 8486712"/>
              <a:gd name="connsiteY5" fmla="*/ 0 h 692497"/>
              <a:gd name="connsiteX6" fmla="*/ 4256412 w 8486712"/>
              <a:gd name="connsiteY6" fmla="*/ 0 h 692497"/>
              <a:gd name="connsiteX7" fmla="*/ 4994104 w 8486712"/>
              <a:gd name="connsiteY7" fmla="*/ 0 h 692497"/>
              <a:gd name="connsiteX8" fmla="*/ 5392326 w 8486712"/>
              <a:gd name="connsiteY8" fmla="*/ 0 h 692497"/>
              <a:gd name="connsiteX9" fmla="*/ 5960283 w 8486712"/>
              <a:gd name="connsiteY9" fmla="*/ 0 h 692497"/>
              <a:gd name="connsiteX10" fmla="*/ 6358506 w 8486712"/>
              <a:gd name="connsiteY10" fmla="*/ 0 h 692497"/>
              <a:gd name="connsiteX11" fmla="*/ 7096197 w 8486712"/>
              <a:gd name="connsiteY11" fmla="*/ 0 h 692497"/>
              <a:gd name="connsiteX12" fmla="*/ 7579287 w 8486712"/>
              <a:gd name="connsiteY12" fmla="*/ 0 h 692497"/>
              <a:gd name="connsiteX13" fmla="*/ 8486712 w 8486712"/>
              <a:gd name="connsiteY13" fmla="*/ 0 h 692497"/>
              <a:gd name="connsiteX14" fmla="*/ 8486712 w 8486712"/>
              <a:gd name="connsiteY14" fmla="*/ 692497 h 692497"/>
              <a:gd name="connsiteX15" fmla="*/ 8088489 w 8486712"/>
              <a:gd name="connsiteY15" fmla="*/ 692497 h 692497"/>
              <a:gd name="connsiteX16" fmla="*/ 7520532 w 8486712"/>
              <a:gd name="connsiteY16" fmla="*/ 692497 h 692497"/>
              <a:gd name="connsiteX17" fmla="*/ 6867708 w 8486712"/>
              <a:gd name="connsiteY17" fmla="*/ 692497 h 692497"/>
              <a:gd name="connsiteX18" fmla="*/ 6469486 w 8486712"/>
              <a:gd name="connsiteY18" fmla="*/ 692497 h 692497"/>
              <a:gd name="connsiteX19" fmla="*/ 5646928 w 8486712"/>
              <a:gd name="connsiteY19" fmla="*/ 692497 h 692497"/>
              <a:gd name="connsiteX20" fmla="*/ 5163838 w 8486712"/>
              <a:gd name="connsiteY20" fmla="*/ 692497 h 692497"/>
              <a:gd name="connsiteX21" fmla="*/ 4341280 w 8486712"/>
              <a:gd name="connsiteY21" fmla="*/ 692497 h 692497"/>
              <a:gd name="connsiteX22" fmla="*/ 3603588 w 8486712"/>
              <a:gd name="connsiteY22" fmla="*/ 692497 h 692497"/>
              <a:gd name="connsiteX23" fmla="*/ 2950764 w 8486712"/>
              <a:gd name="connsiteY23" fmla="*/ 692497 h 692497"/>
              <a:gd name="connsiteX24" fmla="*/ 2213073 w 8486712"/>
              <a:gd name="connsiteY24" fmla="*/ 692497 h 692497"/>
              <a:gd name="connsiteX25" fmla="*/ 1814851 w 8486712"/>
              <a:gd name="connsiteY25" fmla="*/ 692497 h 692497"/>
              <a:gd name="connsiteX26" fmla="*/ 1416628 w 8486712"/>
              <a:gd name="connsiteY26" fmla="*/ 692497 h 692497"/>
              <a:gd name="connsiteX27" fmla="*/ 1018405 w 8486712"/>
              <a:gd name="connsiteY27" fmla="*/ 692497 h 692497"/>
              <a:gd name="connsiteX28" fmla="*/ 620183 w 8486712"/>
              <a:gd name="connsiteY28" fmla="*/ 692497 h 692497"/>
              <a:gd name="connsiteX29" fmla="*/ 0 w 8486712"/>
              <a:gd name="connsiteY29" fmla="*/ 692497 h 692497"/>
              <a:gd name="connsiteX30" fmla="*/ 0 w 8486712"/>
              <a:gd name="connsiteY30" fmla="*/ 0 h 69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86712" h="692497" extrusionOk="0">
                <a:moveTo>
                  <a:pt x="0" y="0"/>
                </a:moveTo>
                <a:cubicBezTo>
                  <a:pt x="134942" y="-10844"/>
                  <a:pt x="441418" y="-8912"/>
                  <a:pt x="652824" y="0"/>
                </a:cubicBezTo>
                <a:cubicBezTo>
                  <a:pt x="864230" y="8912"/>
                  <a:pt x="1066561" y="-30319"/>
                  <a:pt x="1475382" y="0"/>
                </a:cubicBezTo>
                <a:cubicBezTo>
                  <a:pt x="1884203" y="30319"/>
                  <a:pt x="1848368" y="21991"/>
                  <a:pt x="2043339" y="0"/>
                </a:cubicBezTo>
                <a:cubicBezTo>
                  <a:pt x="2238310" y="-21991"/>
                  <a:pt x="2485046" y="19342"/>
                  <a:pt x="2865897" y="0"/>
                </a:cubicBezTo>
                <a:cubicBezTo>
                  <a:pt x="3246748" y="-19342"/>
                  <a:pt x="3383360" y="-25519"/>
                  <a:pt x="3688456" y="0"/>
                </a:cubicBezTo>
                <a:cubicBezTo>
                  <a:pt x="3993552" y="25519"/>
                  <a:pt x="4000323" y="24799"/>
                  <a:pt x="4256412" y="0"/>
                </a:cubicBezTo>
                <a:cubicBezTo>
                  <a:pt x="4512501" y="-24799"/>
                  <a:pt x="4811021" y="15980"/>
                  <a:pt x="4994104" y="0"/>
                </a:cubicBezTo>
                <a:cubicBezTo>
                  <a:pt x="5177187" y="-15980"/>
                  <a:pt x="5281987" y="13753"/>
                  <a:pt x="5392326" y="0"/>
                </a:cubicBezTo>
                <a:cubicBezTo>
                  <a:pt x="5502665" y="-13753"/>
                  <a:pt x="5704652" y="22679"/>
                  <a:pt x="5960283" y="0"/>
                </a:cubicBezTo>
                <a:cubicBezTo>
                  <a:pt x="6215914" y="-22679"/>
                  <a:pt x="6238496" y="16767"/>
                  <a:pt x="6358506" y="0"/>
                </a:cubicBezTo>
                <a:cubicBezTo>
                  <a:pt x="6478516" y="-16767"/>
                  <a:pt x="6776009" y="8884"/>
                  <a:pt x="7096197" y="0"/>
                </a:cubicBezTo>
                <a:cubicBezTo>
                  <a:pt x="7416385" y="-8884"/>
                  <a:pt x="7349402" y="7174"/>
                  <a:pt x="7579287" y="0"/>
                </a:cubicBezTo>
                <a:cubicBezTo>
                  <a:pt x="7809172" y="-7174"/>
                  <a:pt x="8050821" y="-38791"/>
                  <a:pt x="8486712" y="0"/>
                </a:cubicBezTo>
                <a:cubicBezTo>
                  <a:pt x="8510756" y="297422"/>
                  <a:pt x="8484483" y="488034"/>
                  <a:pt x="8486712" y="692497"/>
                </a:cubicBezTo>
                <a:cubicBezTo>
                  <a:pt x="8325030" y="703332"/>
                  <a:pt x="8259186" y="708320"/>
                  <a:pt x="8088489" y="692497"/>
                </a:cubicBezTo>
                <a:cubicBezTo>
                  <a:pt x="7917792" y="676674"/>
                  <a:pt x="7654523" y="712470"/>
                  <a:pt x="7520532" y="692497"/>
                </a:cubicBezTo>
                <a:cubicBezTo>
                  <a:pt x="7386541" y="672524"/>
                  <a:pt x="7110769" y="684126"/>
                  <a:pt x="6867708" y="692497"/>
                </a:cubicBezTo>
                <a:cubicBezTo>
                  <a:pt x="6624647" y="700868"/>
                  <a:pt x="6609805" y="690290"/>
                  <a:pt x="6469486" y="692497"/>
                </a:cubicBezTo>
                <a:cubicBezTo>
                  <a:pt x="6329167" y="694704"/>
                  <a:pt x="6043104" y="651422"/>
                  <a:pt x="5646928" y="692497"/>
                </a:cubicBezTo>
                <a:cubicBezTo>
                  <a:pt x="5250752" y="733572"/>
                  <a:pt x="5331165" y="671929"/>
                  <a:pt x="5163838" y="692497"/>
                </a:cubicBezTo>
                <a:cubicBezTo>
                  <a:pt x="4996511" y="713066"/>
                  <a:pt x="4736914" y="682125"/>
                  <a:pt x="4341280" y="692497"/>
                </a:cubicBezTo>
                <a:cubicBezTo>
                  <a:pt x="3945646" y="702869"/>
                  <a:pt x="3864203" y="681565"/>
                  <a:pt x="3603588" y="692497"/>
                </a:cubicBezTo>
                <a:cubicBezTo>
                  <a:pt x="3342973" y="703429"/>
                  <a:pt x="3167557" y="703777"/>
                  <a:pt x="2950764" y="692497"/>
                </a:cubicBezTo>
                <a:cubicBezTo>
                  <a:pt x="2733971" y="681217"/>
                  <a:pt x="2579805" y="677008"/>
                  <a:pt x="2213073" y="692497"/>
                </a:cubicBezTo>
                <a:cubicBezTo>
                  <a:pt x="1846341" y="707986"/>
                  <a:pt x="1989042" y="683155"/>
                  <a:pt x="1814851" y="692497"/>
                </a:cubicBezTo>
                <a:cubicBezTo>
                  <a:pt x="1640660" y="701839"/>
                  <a:pt x="1588000" y="697368"/>
                  <a:pt x="1416628" y="692497"/>
                </a:cubicBezTo>
                <a:cubicBezTo>
                  <a:pt x="1245256" y="687626"/>
                  <a:pt x="1116687" y="686418"/>
                  <a:pt x="1018405" y="692497"/>
                </a:cubicBezTo>
                <a:cubicBezTo>
                  <a:pt x="920123" y="698576"/>
                  <a:pt x="703564" y="706810"/>
                  <a:pt x="620183" y="692497"/>
                </a:cubicBezTo>
                <a:cubicBezTo>
                  <a:pt x="536802" y="678184"/>
                  <a:pt x="142266" y="714704"/>
                  <a:pt x="0" y="692497"/>
                </a:cubicBezTo>
                <a:cubicBezTo>
                  <a:pt x="13807" y="484463"/>
                  <a:pt x="12161" y="280843"/>
                  <a:pt x="0" y="0"/>
                </a:cubicBezTo>
                <a:close/>
              </a:path>
            </a:pathLst>
          </a:custGeom>
          <a:noFill/>
          <a:ln w="3175">
            <a:noFill/>
            <a:extLst>
              <a:ext uri="{C807C97D-BFC1-408E-A445-0C87EB9F89A2}">
                <ask:lineSketchStyleProps xmlns:ask="http://schemas.microsoft.com/office/drawing/2018/sketchyshapes" sd="3784174903">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The credit card adoption rate for income utilization is notably higher among married individuals, standing at 51.1%, as opposed to the rate observed among single customers, which is recorded at 48.9%. This insight underscores a discernible disparity in credit card usage patterns based on marital status.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27" name="Title 1">
            <a:extLst>
              <a:ext uri="{FF2B5EF4-FFF2-40B4-BE49-F238E27FC236}">
                <a16:creationId xmlns:a16="http://schemas.microsoft.com/office/drawing/2014/main" id="{AE735B96-CAA1-62C0-2244-70C8E77125F5}"/>
              </a:ext>
            </a:extLst>
          </p:cNvPr>
          <p:cNvSpPr>
            <a:spLocks noGrp="1"/>
          </p:cNvSpPr>
          <p:nvPr>
            <p:ph type="title"/>
          </p:nvPr>
        </p:nvSpPr>
        <p:spPr>
          <a:xfrm>
            <a:off x="233082" y="149972"/>
            <a:ext cx="11752730" cy="610895"/>
          </a:xfrm>
        </p:spPr>
        <p:txBody>
          <a:bodyPr>
            <a:normAutofit/>
          </a:bodyPr>
          <a:lstStyle/>
          <a:p>
            <a:pPr algn="ctr"/>
            <a:r>
              <a:rPr lang="en-IN" sz="2400" b="1" u="sng" dirty="0">
                <a:latin typeface="Calibri" panose="020F0502020204030204" pitchFamily="34" charset="0"/>
                <a:ea typeface="Calibri" panose="020F0502020204030204" pitchFamily="34" charset="0"/>
                <a:cs typeface="Calibri" panose="020F0502020204030204" pitchFamily="34" charset="0"/>
              </a:rPr>
              <a:t>Key Insights</a:t>
            </a:r>
          </a:p>
        </p:txBody>
      </p:sp>
    </p:spTree>
    <p:extLst>
      <p:ext uri="{BB962C8B-B14F-4D97-AF65-F5344CB8AC3E}">
        <p14:creationId xmlns:p14="http://schemas.microsoft.com/office/powerpoint/2010/main" val="242172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C5F8F-0A60-696D-F1B0-0B679E77BE66}"/>
              </a:ext>
            </a:extLst>
          </p:cNvPr>
          <p:cNvSpPr txBox="1"/>
          <p:nvPr/>
        </p:nvSpPr>
        <p:spPr>
          <a:xfrm>
            <a:off x="534939" y="1633990"/>
            <a:ext cx="7065133" cy="892552"/>
          </a:xfrm>
          <a:custGeom>
            <a:avLst/>
            <a:gdLst>
              <a:gd name="connsiteX0" fmla="*/ 0 w 7065133"/>
              <a:gd name="connsiteY0" fmla="*/ 0 h 892552"/>
              <a:gd name="connsiteX1" fmla="*/ 712936 w 7065133"/>
              <a:gd name="connsiteY1" fmla="*/ 0 h 892552"/>
              <a:gd name="connsiteX2" fmla="*/ 1425872 w 7065133"/>
              <a:gd name="connsiteY2" fmla="*/ 0 h 892552"/>
              <a:gd name="connsiteX3" fmla="*/ 2138808 w 7065133"/>
              <a:gd name="connsiteY3" fmla="*/ 0 h 892552"/>
              <a:gd name="connsiteX4" fmla="*/ 2639791 w 7065133"/>
              <a:gd name="connsiteY4" fmla="*/ 0 h 892552"/>
              <a:gd name="connsiteX5" fmla="*/ 3211424 w 7065133"/>
              <a:gd name="connsiteY5" fmla="*/ 0 h 892552"/>
              <a:gd name="connsiteX6" fmla="*/ 3995012 w 7065133"/>
              <a:gd name="connsiteY6" fmla="*/ 0 h 892552"/>
              <a:gd name="connsiteX7" fmla="*/ 4778599 w 7065133"/>
              <a:gd name="connsiteY7" fmla="*/ 0 h 892552"/>
              <a:gd name="connsiteX8" fmla="*/ 5420884 w 7065133"/>
              <a:gd name="connsiteY8" fmla="*/ 0 h 892552"/>
              <a:gd name="connsiteX9" fmla="*/ 6204471 w 7065133"/>
              <a:gd name="connsiteY9" fmla="*/ 0 h 892552"/>
              <a:gd name="connsiteX10" fmla="*/ 7065133 w 7065133"/>
              <a:gd name="connsiteY10" fmla="*/ 0 h 892552"/>
              <a:gd name="connsiteX11" fmla="*/ 7065133 w 7065133"/>
              <a:gd name="connsiteY11" fmla="*/ 446276 h 892552"/>
              <a:gd name="connsiteX12" fmla="*/ 7065133 w 7065133"/>
              <a:gd name="connsiteY12" fmla="*/ 892552 h 892552"/>
              <a:gd name="connsiteX13" fmla="*/ 6493500 w 7065133"/>
              <a:gd name="connsiteY13" fmla="*/ 892552 h 892552"/>
              <a:gd name="connsiteX14" fmla="*/ 6063169 w 7065133"/>
              <a:gd name="connsiteY14" fmla="*/ 892552 h 892552"/>
              <a:gd name="connsiteX15" fmla="*/ 5562187 w 7065133"/>
              <a:gd name="connsiteY15" fmla="*/ 892552 h 892552"/>
              <a:gd name="connsiteX16" fmla="*/ 4990553 w 7065133"/>
              <a:gd name="connsiteY16" fmla="*/ 892552 h 892552"/>
              <a:gd name="connsiteX17" fmla="*/ 4277617 w 7065133"/>
              <a:gd name="connsiteY17" fmla="*/ 892552 h 892552"/>
              <a:gd name="connsiteX18" fmla="*/ 3564681 w 7065133"/>
              <a:gd name="connsiteY18" fmla="*/ 892552 h 892552"/>
              <a:gd name="connsiteX19" fmla="*/ 3134350 w 7065133"/>
              <a:gd name="connsiteY19" fmla="*/ 892552 h 892552"/>
              <a:gd name="connsiteX20" fmla="*/ 2633368 w 7065133"/>
              <a:gd name="connsiteY20" fmla="*/ 892552 h 892552"/>
              <a:gd name="connsiteX21" fmla="*/ 2061734 w 7065133"/>
              <a:gd name="connsiteY21" fmla="*/ 892552 h 892552"/>
              <a:gd name="connsiteX22" fmla="*/ 1419449 w 7065133"/>
              <a:gd name="connsiteY22" fmla="*/ 892552 h 892552"/>
              <a:gd name="connsiteX23" fmla="*/ 706513 w 7065133"/>
              <a:gd name="connsiteY23" fmla="*/ 892552 h 892552"/>
              <a:gd name="connsiteX24" fmla="*/ 0 w 7065133"/>
              <a:gd name="connsiteY24" fmla="*/ 892552 h 892552"/>
              <a:gd name="connsiteX25" fmla="*/ 0 w 7065133"/>
              <a:gd name="connsiteY25" fmla="*/ 464127 h 892552"/>
              <a:gd name="connsiteX26" fmla="*/ 0 w 7065133"/>
              <a:gd name="connsiteY26" fmla="*/ 0 h 89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065133" h="892552" extrusionOk="0">
                <a:moveTo>
                  <a:pt x="0" y="0"/>
                </a:moveTo>
                <a:cubicBezTo>
                  <a:pt x="262659" y="-16040"/>
                  <a:pt x="465568" y="20893"/>
                  <a:pt x="712936" y="0"/>
                </a:cubicBezTo>
                <a:cubicBezTo>
                  <a:pt x="960304" y="-20893"/>
                  <a:pt x="1070819" y="17528"/>
                  <a:pt x="1425872" y="0"/>
                </a:cubicBezTo>
                <a:cubicBezTo>
                  <a:pt x="1780925" y="-17528"/>
                  <a:pt x="1903749" y="18296"/>
                  <a:pt x="2138808" y="0"/>
                </a:cubicBezTo>
                <a:cubicBezTo>
                  <a:pt x="2373867" y="-18296"/>
                  <a:pt x="2446124" y="-2168"/>
                  <a:pt x="2639791" y="0"/>
                </a:cubicBezTo>
                <a:cubicBezTo>
                  <a:pt x="2833458" y="2168"/>
                  <a:pt x="2961919" y="-26114"/>
                  <a:pt x="3211424" y="0"/>
                </a:cubicBezTo>
                <a:cubicBezTo>
                  <a:pt x="3460929" y="26114"/>
                  <a:pt x="3637215" y="-19011"/>
                  <a:pt x="3995012" y="0"/>
                </a:cubicBezTo>
                <a:cubicBezTo>
                  <a:pt x="4352809" y="19011"/>
                  <a:pt x="4534499" y="-36466"/>
                  <a:pt x="4778599" y="0"/>
                </a:cubicBezTo>
                <a:cubicBezTo>
                  <a:pt x="5022699" y="36466"/>
                  <a:pt x="5276552" y="18110"/>
                  <a:pt x="5420884" y="0"/>
                </a:cubicBezTo>
                <a:cubicBezTo>
                  <a:pt x="5565217" y="-18110"/>
                  <a:pt x="6011528" y="5037"/>
                  <a:pt x="6204471" y="0"/>
                </a:cubicBezTo>
                <a:cubicBezTo>
                  <a:pt x="6397414" y="-5037"/>
                  <a:pt x="6733000" y="-17390"/>
                  <a:pt x="7065133" y="0"/>
                </a:cubicBezTo>
                <a:cubicBezTo>
                  <a:pt x="7066872" y="162406"/>
                  <a:pt x="7047558" y="304495"/>
                  <a:pt x="7065133" y="446276"/>
                </a:cubicBezTo>
                <a:cubicBezTo>
                  <a:pt x="7082708" y="588057"/>
                  <a:pt x="7072213" y="672460"/>
                  <a:pt x="7065133" y="892552"/>
                </a:cubicBezTo>
                <a:cubicBezTo>
                  <a:pt x="6796984" y="915921"/>
                  <a:pt x="6777492" y="863971"/>
                  <a:pt x="6493500" y="892552"/>
                </a:cubicBezTo>
                <a:cubicBezTo>
                  <a:pt x="6209508" y="921133"/>
                  <a:pt x="6266429" y="912496"/>
                  <a:pt x="6063169" y="892552"/>
                </a:cubicBezTo>
                <a:cubicBezTo>
                  <a:pt x="5859909" y="872608"/>
                  <a:pt x="5734626" y="885655"/>
                  <a:pt x="5562187" y="892552"/>
                </a:cubicBezTo>
                <a:cubicBezTo>
                  <a:pt x="5389748" y="899449"/>
                  <a:pt x="5189434" y="892559"/>
                  <a:pt x="4990553" y="892552"/>
                </a:cubicBezTo>
                <a:cubicBezTo>
                  <a:pt x="4791672" y="892545"/>
                  <a:pt x="4581588" y="897867"/>
                  <a:pt x="4277617" y="892552"/>
                </a:cubicBezTo>
                <a:cubicBezTo>
                  <a:pt x="3973646" y="887237"/>
                  <a:pt x="3756675" y="877738"/>
                  <a:pt x="3564681" y="892552"/>
                </a:cubicBezTo>
                <a:cubicBezTo>
                  <a:pt x="3372687" y="907366"/>
                  <a:pt x="3270035" y="889391"/>
                  <a:pt x="3134350" y="892552"/>
                </a:cubicBezTo>
                <a:cubicBezTo>
                  <a:pt x="2998665" y="895713"/>
                  <a:pt x="2871693" y="868306"/>
                  <a:pt x="2633368" y="892552"/>
                </a:cubicBezTo>
                <a:cubicBezTo>
                  <a:pt x="2395043" y="916798"/>
                  <a:pt x="2318088" y="865967"/>
                  <a:pt x="2061734" y="892552"/>
                </a:cubicBezTo>
                <a:cubicBezTo>
                  <a:pt x="1805380" y="919137"/>
                  <a:pt x="1734967" y="872055"/>
                  <a:pt x="1419449" y="892552"/>
                </a:cubicBezTo>
                <a:cubicBezTo>
                  <a:pt x="1103932" y="913049"/>
                  <a:pt x="971641" y="911211"/>
                  <a:pt x="706513" y="892552"/>
                </a:cubicBezTo>
                <a:cubicBezTo>
                  <a:pt x="441385" y="873893"/>
                  <a:pt x="144168" y="921647"/>
                  <a:pt x="0" y="892552"/>
                </a:cubicBezTo>
                <a:cubicBezTo>
                  <a:pt x="12470" y="738346"/>
                  <a:pt x="-8242" y="588622"/>
                  <a:pt x="0" y="464127"/>
                </a:cubicBezTo>
                <a:cubicBezTo>
                  <a:pt x="8242" y="339632"/>
                  <a:pt x="22555" y="159007"/>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Credit card adoption rates demonstrate a noteworthy elevation across diverse occupational segments, with government employees exhibiting the highest adoption, followed by salaried employees and business owners. This underscores a strong proclivity within these professional cohorts for utilizing credit cards in their expenditure practices.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9E6B85A-C7D1-B900-DFFE-DA4FB2E6E790}"/>
              </a:ext>
            </a:extLst>
          </p:cNvPr>
          <p:cNvSpPr txBox="1"/>
          <p:nvPr/>
        </p:nvSpPr>
        <p:spPr>
          <a:xfrm>
            <a:off x="3346027" y="4507978"/>
            <a:ext cx="8230063" cy="569387"/>
          </a:xfrm>
          <a:custGeom>
            <a:avLst/>
            <a:gdLst>
              <a:gd name="connsiteX0" fmla="*/ 0 w 8230063"/>
              <a:gd name="connsiteY0" fmla="*/ 0 h 569387"/>
              <a:gd name="connsiteX1" fmla="*/ 685839 w 8230063"/>
              <a:gd name="connsiteY1" fmla="*/ 0 h 569387"/>
              <a:gd name="connsiteX2" fmla="*/ 1536278 w 8230063"/>
              <a:gd name="connsiteY2" fmla="*/ 0 h 569387"/>
              <a:gd name="connsiteX3" fmla="*/ 2139816 w 8230063"/>
              <a:gd name="connsiteY3" fmla="*/ 0 h 569387"/>
              <a:gd name="connsiteX4" fmla="*/ 2990256 w 8230063"/>
              <a:gd name="connsiteY4" fmla="*/ 0 h 569387"/>
              <a:gd name="connsiteX5" fmla="*/ 3840696 w 8230063"/>
              <a:gd name="connsiteY5" fmla="*/ 0 h 569387"/>
              <a:gd name="connsiteX6" fmla="*/ 4444234 w 8230063"/>
              <a:gd name="connsiteY6" fmla="*/ 0 h 569387"/>
              <a:gd name="connsiteX7" fmla="*/ 5212373 w 8230063"/>
              <a:gd name="connsiteY7" fmla="*/ 0 h 569387"/>
              <a:gd name="connsiteX8" fmla="*/ 5651310 w 8230063"/>
              <a:gd name="connsiteY8" fmla="*/ 0 h 569387"/>
              <a:gd name="connsiteX9" fmla="*/ 6254848 w 8230063"/>
              <a:gd name="connsiteY9" fmla="*/ 0 h 569387"/>
              <a:gd name="connsiteX10" fmla="*/ 6693785 w 8230063"/>
              <a:gd name="connsiteY10" fmla="*/ 0 h 569387"/>
              <a:gd name="connsiteX11" fmla="*/ 7461924 w 8230063"/>
              <a:gd name="connsiteY11" fmla="*/ 0 h 569387"/>
              <a:gd name="connsiteX12" fmla="*/ 8230063 w 8230063"/>
              <a:gd name="connsiteY12" fmla="*/ 0 h 569387"/>
              <a:gd name="connsiteX13" fmla="*/ 8230063 w 8230063"/>
              <a:gd name="connsiteY13" fmla="*/ 569387 h 569387"/>
              <a:gd name="connsiteX14" fmla="*/ 7461924 w 8230063"/>
              <a:gd name="connsiteY14" fmla="*/ 569387 h 569387"/>
              <a:gd name="connsiteX15" fmla="*/ 6940686 w 8230063"/>
              <a:gd name="connsiteY15" fmla="*/ 569387 h 569387"/>
              <a:gd name="connsiteX16" fmla="*/ 6337149 w 8230063"/>
              <a:gd name="connsiteY16" fmla="*/ 569387 h 569387"/>
              <a:gd name="connsiteX17" fmla="*/ 5651310 w 8230063"/>
              <a:gd name="connsiteY17" fmla="*/ 569387 h 569387"/>
              <a:gd name="connsiteX18" fmla="*/ 5212373 w 8230063"/>
              <a:gd name="connsiteY18" fmla="*/ 569387 h 569387"/>
              <a:gd name="connsiteX19" fmla="*/ 4361933 w 8230063"/>
              <a:gd name="connsiteY19" fmla="*/ 569387 h 569387"/>
              <a:gd name="connsiteX20" fmla="*/ 3840696 w 8230063"/>
              <a:gd name="connsiteY20" fmla="*/ 569387 h 569387"/>
              <a:gd name="connsiteX21" fmla="*/ 2990256 w 8230063"/>
              <a:gd name="connsiteY21" fmla="*/ 569387 h 569387"/>
              <a:gd name="connsiteX22" fmla="*/ 2222117 w 8230063"/>
              <a:gd name="connsiteY22" fmla="*/ 569387 h 569387"/>
              <a:gd name="connsiteX23" fmla="*/ 1536278 w 8230063"/>
              <a:gd name="connsiteY23" fmla="*/ 569387 h 569387"/>
              <a:gd name="connsiteX24" fmla="*/ 768139 w 8230063"/>
              <a:gd name="connsiteY24" fmla="*/ 569387 h 569387"/>
              <a:gd name="connsiteX25" fmla="*/ 0 w 8230063"/>
              <a:gd name="connsiteY25" fmla="*/ 569387 h 569387"/>
              <a:gd name="connsiteX26" fmla="*/ 0 w 8230063"/>
              <a:gd name="connsiteY26" fmla="*/ 0 h 56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30063" h="569387" extrusionOk="0">
                <a:moveTo>
                  <a:pt x="0" y="0"/>
                </a:moveTo>
                <a:cubicBezTo>
                  <a:pt x="285425" y="8583"/>
                  <a:pt x="369306" y="-21951"/>
                  <a:pt x="685839" y="0"/>
                </a:cubicBezTo>
                <a:cubicBezTo>
                  <a:pt x="1002372" y="21951"/>
                  <a:pt x="1317492" y="3364"/>
                  <a:pt x="1536278" y="0"/>
                </a:cubicBezTo>
                <a:cubicBezTo>
                  <a:pt x="1755064" y="-3364"/>
                  <a:pt x="1897415" y="7816"/>
                  <a:pt x="2139816" y="0"/>
                </a:cubicBezTo>
                <a:cubicBezTo>
                  <a:pt x="2382217" y="-7816"/>
                  <a:pt x="2689989" y="-13935"/>
                  <a:pt x="2990256" y="0"/>
                </a:cubicBezTo>
                <a:cubicBezTo>
                  <a:pt x="3290523" y="13935"/>
                  <a:pt x="3638838" y="-31563"/>
                  <a:pt x="3840696" y="0"/>
                </a:cubicBezTo>
                <a:cubicBezTo>
                  <a:pt x="4042554" y="31563"/>
                  <a:pt x="4200638" y="-24989"/>
                  <a:pt x="4444234" y="0"/>
                </a:cubicBezTo>
                <a:cubicBezTo>
                  <a:pt x="4687830" y="24989"/>
                  <a:pt x="4967569" y="20661"/>
                  <a:pt x="5212373" y="0"/>
                </a:cubicBezTo>
                <a:cubicBezTo>
                  <a:pt x="5457177" y="-20661"/>
                  <a:pt x="5477447" y="-20440"/>
                  <a:pt x="5651310" y="0"/>
                </a:cubicBezTo>
                <a:cubicBezTo>
                  <a:pt x="5825173" y="20440"/>
                  <a:pt x="5991535" y="8486"/>
                  <a:pt x="6254848" y="0"/>
                </a:cubicBezTo>
                <a:cubicBezTo>
                  <a:pt x="6518161" y="-8486"/>
                  <a:pt x="6503599" y="-17219"/>
                  <a:pt x="6693785" y="0"/>
                </a:cubicBezTo>
                <a:cubicBezTo>
                  <a:pt x="6883971" y="17219"/>
                  <a:pt x="7243291" y="-1442"/>
                  <a:pt x="7461924" y="0"/>
                </a:cubicBezTo>
                <a:cubicBezTo>
                  <a:pt x="7680557" y="1442"/>
                  <a:pt x="8047827" y="-18448"/>
                  <a:pt x="8230063" y="0"/>
                </a:cubicBezTo>
                <a:cubicBezTo>
                  <a:pt x="8232783" y="269214"/>
                  <a:pt x="8257671" y="340696"/>
                  <a:pt x="8230063" y="569387"/>
                </a:cubicBezTo>
                <a:cubicBezTo>
                  <a:pt x="7926751" y="587009"/>
                  <a:pt x="7697965" y="587906"/>
                  <a:pt x="7461924" y="569387"/>
                </a:cubicBezTo>
                <a:cubicBezTo>
                  <a:pt x="7225883" y="550868"/>
                  <a:pt x="7066207" y="554486"/>
                  <a:pt x="6940686" y="569387"/>
                </a:cubicBezTo>
                <a:cubicBezTo>
                  <a:pt x="6815165" y="584288"/>
                  <a:pt x="6529771" y="539602"/>
                  <a:pt x="6337149" y="569387"/>
                </a:cubicBezTo>
                <a:cubicBezTo>
                  <a:pt x="6144527" y="599172"/>
                  <a:pt x="5987052" y="557563"/>
                  <a:pt x="5651310" y="569387"/>
                </a:cubicBezTo>
                <a:cubicBezTo>
                  <a:pt x="5315568" y="581211"/>
                  <a:pt x="5390826" y="573917"/>
                  <a:pt x="5212373" y="569387"/>
                </a:cubicBezTo>
                <a:cubicBezTo>
                  <a:pt x="5033920" y="564857"/>
                  <a:pt x="4627413" y="589484"/>
                  <a:pt x="4361933" y="569387"/>
                </a:cubicBezTo>
                <a:cubicBezTo>
                  <a:pt x="4096453" y="549290"/>
                  <a:pt x="4058655" y="569546"/>
                  <a:pt x="3840696" y="569387"/>
                </a:cubicBezTo>
                <a:cubicBezTo>
                  <a:pt x="3622737" y="569228"/>
                  <a:pt x="3244671" y="547046"/>
                  <a:pt x="2990256" y="569387"/>
                </a:cubicBezTo>
                <a:cubicBezTo>
                  <a:pt x="2735841" y="591728"/>
                  <a:pt x="2529860" y="607388"/>
                  <a:pt x="2222117" y="569387"/>
                </a:cubicBezTo>
                <a:cubicBezTo>
                  <a:pt x="1914374" y="531386"/>
                  <a:pt x="1711147" y="577786"/>
                  <a:pt x="1536278" y="569387"/>
                </a:cubicBezTo>
                <a:cubicBezTo>
                  <a:pt x="1361409" y="560988"/>
                  <a:pt x="1122021" y="595270"/>
                  <a:pt x="768139" y="569387"/>
                </a:cubicBezTo>
                <a:cubicBezTo>
                  <a:pt x="414257" y="543504"/>
                  <a:pt x="159061" y="547886"/>
                  <a:pt x="0" y="569387"/>
                </a:cubicBezTo>
                <a:cubicBezTo>
                  <a:pt x="17766" y="397845"/>
                  <a:pt x="21860" y="141678"/>
                  <a:pt x="0" y="0"/>
                </a:cubicBezTo>
                <a:close/>
              </a:path>
            </a:pathLst>
          </a:custGeom>
          <a:noFill/>
          <a:ln w="3175">
            <a:noFill/>
            <a:extLst>
              <a:ext uri="{C807C97D-BFC1-408E-A445-0C87EB9F89A2}">
                <ask:lineSketchStyleProps xmlns:ask="http://schemas.microsoft.com/office/drawing/2018/sketchyshapes" sd="3784174903">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IN" sz="1300" dirty="0">
                <a:latin typeface="Calibri" panose="020F0502020204030204" pitchFamily="34" charset="0"/>
                <a:ea typeface="Calibri" panose="020F0502020204030204" pitchFamily="34" charset="0"/>
                <a:cs typeface="Calibri" panose="020F0502020204030204" pitchFamily="34" charset="0"/>
              </a:rPr>
              <a:t>Female customers are more incline toward the use of Credit Cards in comparison to males</a:t>
            </a:r>
          </a:p>
          <a:p>
            <a:endParaRPr lang="en-IN" i="1" dirty="0"/>
          </a:p>
        </p:txBody>
      </p:sp>
      <p:pic>
        <p:nvPicPr>
          <p:cNvPr id="7" name="Picture 6">
            <a:extLst>
              <a:ext uri="{FF2B5EF4-FFF2-40B4-BE49-F238E27FC236}">
                <a16:creationId xmlns:a16="http://schemas.microsoft.com/office/drawing/2014/main" id="{5A103C55-31D6-A473-CF0C-12D8823002AE}"/>
              </a:ext>
            </a:extLst>
          </p:cNvPr>
          <p:cNvPicPr>
            <a:picLocks noChangeAspect="1"/>
          </p:cNvPicPr>
          <p:nvPr/>
        </p:nvPicPr>
        <p:blipFill>
          <a:blip r:embed="rId2"/>
          <a:stretch>
            <a:fillRect/>
          </a:stretch>
        </p:blipFill>
        <p:spPr>
          <a:xfrm>
            <a:off x="7650797" y="770758"/>
            <a:ext cx="4145277" cy="3116434"/>
          </a:xfrm>
          <a:prstGeom prst="rect">
            <a:avLst/>
          </a:prstGeom>
          <a:ln w="6350">
            <a:solidFill>
              <a:schemeClr val="tx1"/>
            </a:solidFill>
          </a:ln>
        </p:spPr>
      </p:pic>
      <p:pic>
        <p:nvPicPr>
          <p:cNvPr id="14" name="Picture 13">
            <a:extLst>
              <a:ext uri="{FF2B5EF4-FFF2-40B4-BE49-F238E27FC236}">
                <a16:creationId xmlns:a16="http://schemas.microsoft.com/office/drawing/2014/main" id="{1328B7B9-9658-DD72-919B-DBFA0E207723}"/>
              </a:ext>
            </a:extLst>
          </p:cNvPr>
          <p:cNvPicPr>
            <a:picLocks noChangeAspect="1"/>
          </p:cNvPicPr>
          <p:nvPr/>
        </p:nvPicPr>
        <p:blipFill>
          <a:blip r:embed="rId3"/>
          <a:stretch>
            <a:fillRect/>
          </a:stretch>
        </p:blipFill>
        <p:spPr>
          <a:xfrm>
            <a:off x="783444" y="4021411"/>
            <a:ext cx="2562583" cy="1409897"/>
          </a:xfrm>
          <a:prstGeom prst="rect">
            <a:avLst/>
          </a:prstGeom>
          <a:ln w="6350">
            <a:solidFill>
              <a:schemeClr val="tx1"/>
            </a:solidFill>
          </a:ln>
        </p:spPr>
      </p:pic>
      <p:sp>
        <p:nvSpPr>
          <p:cNvPr id="17" name="Title 1">
            <a:extLst>
              <a:ext uri="{FF2B5EF4-FFF2-40B4-BE49-F238E27FC236}">
                <a16:creationId xmlns:a16="http://schemas.microsoft.com/office/drawing/2014/main" id="{0DFC05D5-75E1-1BE8-7128-E036A9EC7014}"/>
              </a:ext>
            </a:extLst>
          </p:cNvPr>
          <p:cNvSpPr>
            <a:spLocks noGrp="1"/>
          </p:cNvSpPr>
          <p:nvPr>
            <p:ph type="title"/>
          </p:nvPr>
        </p:nvSpPr>
        <p:spPr>
          <a:xfrm>
            <a:off x="233082" y="149972"/>
            <a:ext cx="11752730" cy="610895"/>
          </a:xfrm>
        </p:spPr>
        <p:txBody>
          <a:bodyPr>
            <a:normAutofit/>
          </a:bodyPr>
          <a:lstStyle/>
          <a:p>
            <a:pPr algn="ctr"/>
            <a:r>
              <a:rPr lang="en-IN" sz="2400" b="1" u="sng" dirty="0">
                <a:latin typeface="Calibri" panose="020F0502020204030204" pitchFamily="34" charset="0"/>
                <a:ea typeface="Calibri" panose="020F0502020204030204" pitchFamily="34" charset="0"/>
                <a:cs typeface="Calibri" panose="020F0502020204030204" pitchFamily="34" charset="0"/>
              </a:rPr>
              <a:t>Key Insights</a:t>
            </a:r>
          </a:p>
        </p:txBody>
      </p:sp>
    </p:spTree>
    <p:extLst>
      <p:ext uri="{BB962C8B-B14F-4D97-AF65-F5344CB8AC3E}">
        <p14:creationId xmlns:p14="http://schemas.microsoft.com/office/powerpoint/2010/main" val="341869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C5F8F-0A60-696D-F1B0-0B679E77BE66}"/>
              </a:ext>
            </a:extLst>
          </p:cNvPr>
          <p:cNvSpPr txBox="1"/>
          <p:nvPr/>
        </p:nvSpPr>
        <p:spPr>
          <a:xfrm>
            <a:off x="233082" y="1649765"/>
            <a:ext cx="5186806" cy="1292662"/>
          </a:xfrm>
          <a:custGeom>
            <a:avLst/>
            <a:gdLst>
              <a:gd name="connsiteX0" fmla="*/ 0 w 5186806"/>
              <a:gd name="connsiteY0" fmla="*/ 0 h 1292662"/>
              <a:gd name="connsiteX1" fmla="*/ 700219 w 5186806"/>
              <a:gd name="connsiteY1" fmla="*/ 0 h 1292662"/>
              <a:gd name="connsiteX2" fmla="*/ 1400438 w 5186806"/>
              <a:gd name="connsiteY2" fmla="*/ 0 h 1292662"/>
              <a:gd name="connsiteX3" fmla="*/ 2100656 w 5186806"/>
              <a:gd name="connsiteY3" fmla="*/ 0 h 1292662"/>
              <a:gd name="connsiteX4" fmla="*/ 2645271 w 5186806"/>
              <a:gd name="connsiteY4" fmla="*/ 0 h 1292662"/>
              <a:gd name="connsiteX5" fmla="*/ 3241754 w 5186806"/>
              <a:gd name="connsiteY5" fmla="*/ 0 h 1292662"/>
              <a:gd name="connsiteX6" fmla="*/ 3993841 w 5186806"/>
              <a:gd name="connsiteY6" fmla="*/ 0 h 1292662"/>
              <a:gd name="connsiteX7" fmla="*/ 5186806 w 5186806"/>
              <a:gd name="connsiteY7" fmla="*/ 0 h 1292662"/>
              <a:gd name="connsiteX8" fmla="*/ 5186806 w 5186806"/>
              <a:gd name="connsiteY8" fmla="*/ 646331 h 1292662"/>
              <a:gd name="connsiteX9" fmla="*/ 5186806 w 5186806"/>
              <a:gd name="connsiteY9" fmla="*/ 1292662 h 1292662"/>
              <a:gd name="connsiteX10" fmla="*/ 4590323 w 5186806"/>
              <a:gd name="connsiteY10" fmla="*/ 1292662 h 1292662"/>
              <a:gd name="connsiteX11" fmla="*/ 3993841 w 5186806"/>
              <a:gd name="connsiteY11" fmla="*/ 1292662 h 1292662"/>
              <a:gd name="connsiteX12" fmla="*/ 3293622 w 5186806"/>
              <a:gd name="connsiteY12" fmla="*/ 1292662 h 1292662"/>
              <a:gd name="connsiteX13" fmla="*/ 2541535 w 5186806"/>
              <a:gd name="connsiteY13" fmla="*/ 1292662 h 1292662"/>
              <a:gd name="connsiteX14" fmla="*/ 2048788 w 5186806"/>
              <a:gd name="connsiteY14" fmla="*/ 1292662 h 1292662"/>
              <a:gd name="connsiteX15" fmla="*/ 1504174 w 5186806"/>
              <a:gd name="connsiteY15" fmla="*/ 1292662 h 1292662"/>
              <a:gd name="connsiteX16" fmla="*/ 907691 w 5186806"/>
              <a:gd name="connsiteY16" fmla="*/ 1292662 h 1292662"/>
              <a:gd name="connsiteX17" fmla="*/ 0 w 5186806"/>
              <a:gd name="connsiteY17" fmla="*/ 1292662 h 1292662"/>
              <a:gd name="connsiteX18" fmla="*/ 0 w 5186806"/>
              <a:gd name="connsiteY18" fmla="*/ 633404 h 1292662"/>
              <a:gd name="connsiteX19" fmla="*/ 0 w 5186806"/>
              <a:gd name="connsiteY19" fmla="*/ 0 h 129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86806" h="1292662" extrusionOk="0">
                <a:moveTo>
                  <a:pt x="0" y="0"/>
                </a:moveTo>
                <a:cubicBezTo>
                  <a:pt x="321767" y="22483"/>
                  <a:pt x="499825" y="17295"/>
                  <a:pt x="700219" y="0"/>
                </a:cubicBezTo>
                <a:cubicBezTo>
                  <a:pt x="900613" y="-17295"/>
                  <a:pt x="1050937" y="-21585"/>
                  <a:pt x="1400438" y="0"/>
                </a:cubicBezTo>
                <a:cubicBezTo>
                  <a:pt x="1749939" y="21585"/>
                  <a:pt x="1944844" y="-33546"/>
                  <a:pt x="2100656" y="0"/>
                </a:cubicBezTo>
                <a:cubicBezTo>
                  <a:pt x="2256468" y="33546"/>
                  <a:pt x="2468504" y="1004"/>
                  <a:pt x="2645271" y="0"/>
                </a:cubicBezTo>
                <a:cubicBezTo>
                  <a:pt x="2822038" y="-1004"/>
                  <a:pt x="3080610" y="28577"/>
                  <a:pt x="3241754" y="0"/>
                </a:cubicBezTo>
                <a:cubicBezTo>
                  <a:pt x="3402898" y="-28577"/>
                  <a:pt x="3632437" y="14039"/>
                  <a:pt x="3993841" y="0"/>
                </a:cubicBezTo>
                <a:cubicBezTo>
                  <a:pt x="4355245" y="-14039"/>
                  <a:pt x="4866152" y="-28662"/>
                  <a:pt x="5186806" y="0"/>
                </a:cubicBezTo>
                <a:cubicBezTo>
                  <a:pt x="5208074" y="216530"/>
                  <a:pt x="5170509" y="503708"/>
                  <a:pt x="5186806" y="646331"/>
                </a:cubicBezTo>
                <a:cubicBezTo>
                  <a:pt x="5203103" y="788954"/>
                  <a:pt x="5176416" y="1008247"/>
                  <a:pt x="5186806" y="1292662"/>
                </a:cubicBezTo>
                <a:cubicBezTo>
                  <a:pt x="5003888" y="1269554"/>
                  <a:pt x="4744589" y="1271451"/>
                  <a:pt x="4590323" y="1292662"/>
                </a:cubicBezTo>
                <a:cubicBezTo>
                  <a:pt x="4436057" y="1313873"/>
                  <a:pt x="4116782" y="1318372"/>
                  <a:pt x="3993841" y="1292662"/>
                </a:cubicBezTo>
                <a:cubicBezTo>
                  <a:pt x="3870900" y="1266952"/>
                  <a:pt x="3496672" y="1264104"/>
                  <a:pt x="3293622" y="1292662"/>
                </a:cubicBezTo>
                <a:cubicBezTo>
                  <a:pt x="3090572" y="1321220"/>
                  <a:pt x="2753397" y="1259257"/>
                  <a:pt x="2541535" y="1292662"/>
                </a:cubicBezTo>
                <a:cubicBezTo>
                  <a:pt x="2329673" y="1326067"/>
                  <a:pt x="2176915" y="1269186"/>
                  <a:pt x="2048788" y="1292662"/>
                </a:cubicBezTo>
                <a:cubicBezTo>
                  <a:pt x="1920661" y="1316138"/>
                  <a:pt x="1712730" y="1298301"/>
                  <a:pt x="1504174" y="1292662"/>
                </a:cubicBezTo>
                <a:cubicBezTo>
                  <a:pt x="1295618" y="1287023"/>
                  <a:pt x="1156270" y="1321385"/>
                  <a:pt x="907691" y="1292662"/>
                </a:cubicBezTo>
                <a:cubicBezTo>
                  <a:pt x="659112" y="1263939"/>
                  <a:pt x="248387" y="1327739"/>
                  <a:pt x="0" y="1292662"/>
                </a:cubicBezTo>
                <a:cubicBezTo>
                  <a:pt x="32401" y="1063235"/>
                  <a:pt x="18114" y="851855"/>
                  <a:pt x="0" y="633404"/>
                </a:cubicBezTo>
                <a:cubicBezTo>
                  <a:pt x="-18114" y="414953"/>
                  <a:pt x="-22624" y="207010"/>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Analyzing the chart reveals that the highest credit card adoption rate is observed in the age group of 25-34 at 47%, closely followed by the 35-45 age group at 39%. Conversely, the lowest adoption rates are found among individuals aged 21-24 at 34%, and the 45+ age group at 36%. This indicates distinct patterns in credit card usage across various age brackets.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5880724-0E0C-C501-1468-F79FED9E23C2}"/>
              </a:ext>
            </a:extLst>
          </p:cNvPr>
          <p:cNvPicPr>
            <a:picLocks noChangeAspect="1"/>
          </p:cNvPicPr>
          <p:nvPr/>
        </p:nvPicPr>
        <p:blipFill>
          <a:blip r:embed="rId2"/>
          <a:stretch>
            <a:fillRect/>
          </a:stretch>
        </p:blipFill>
        <p:spPr>
          <a:xfrm>
            <a:off x="5894020" y="921256"/>
            <a:ext cx="5616427" cy="2370025"/>
          </a:xfrm>
          <a:prstGeom prst="rect">
            <a:avLst/>
          </a:prstGeom>
          <a:ln w="6350">
            <a:solidFill>
              <a:schemeClr val="tx1"/>
            </a:solidFill>
          </a:ln>
        </p:spPr>
      </p:pic>
      <p:sp>
        <p:nvSpPr>
          <p:cNvPr id="8" name="TextBox 7">
            <a:extLst>
              <a:ext uri="{FF2B5EF4-FFF2-40B4-BE49-F238E27FC236}">
                <a16:creationId xmlns:a16="http://schemas.microsoft.com/office/drawing/2014/main" id="{A677D067-90A5-036B-8940-23CC9ECE9D3B}"/>
              </a:ext>
            </a:extLst>
          </p:cNvPr>
          <p:cNvSpPr txBox="1"/>
          <p:nvPr/>
        </p:nvSpPr>
        <p:spPr>
          <a:xfrm>
            <a:off x="247919" y="6215585"/>
            <a:ext cx="11262528" cy="492443"/>
          </a:xfrm>
          <a:custGeom>
            <a:avLst/>
            <a:gdLst>
              <a:gd name="connsiteX0" fmla="*/ 0 w 11262528"/>
              <a:gd name="connsiteY0" fmla="*/ 0 h 492443"/>
              <a:gd name="connsiteX1" fmla="*/ 775127 w 11262528"/>
              <a:gd name="connsiteY1" fmla="*/ 0 h 492443"/>
              <a:gd name="connsiteX2" fmla="*/ 1550254 w 11262528"/>
              <a:gd name="connsiteY2" fmla="*/ 0 h 492443"/>
              <a:gd name="connsiteX3" fmla="*/ 2325381 w 11262528"/>
              <a:gd name="connsiteY3" fmla="*/ 0 h 492443"/>
              <a:gd name="connsiteX4" fmla="*/ 2762632 w 11262528"/>
              <a:gd name="connsiteY4" fmla="*/ 0 h 492443"/>
              <a:gd name="connsiteX5" fmla="*/ 3312508 w 11262528"/>
              <a:gd name="connsiteY5" fmla="*/ 0 h 492443"/>
              <a:gd name="connsiteX6" fmla="*/ 4200260 w 11262528"/>
              <a:gd name="connsiteY6" fmla="*/ 0 h 492443"/>
              <a:gd name="connsiteX7" fmla="*/ 5088013 w 11262528"/>
              <a:gd name="connsiteY7" fmla="*/ 0 h 492443"/>
              <a:gd name="connsiteX8" fmla="*/ 5750514 w 11262528"/>
              <a:gd name="connsiteY8" fmla="*/ 0 h 492443"/>
              <a:gd name="connsiteX9" fmla="*/ 6638267 w 11262528"/>
              <a:gd name="connsiteY9" fmla="*/ 0 h 492443"/>
              <a:gd name="connsiteX10" fmla="*/ 7300768 w 11262528"/>
              <a:gd name="connsiteY10" fmla="*/ 0 h 492443"/>
              <a:gd name="connsiteX11" fmla="*/ 7963270 w 11262528"/>
              <a:gd name="connsiteY11" fmla="*/ 0 h 492443"/>
              <a:gd name="connsiteX12" fmla="*/ 8400521 w 11262528"/>
              <a:gd name="connsiteY12" fmla="*/ 0 h 492443"/>
              <a:gd name="connsiteX13" fmla="*/ 8837772 w 11262528"/>
              <a:gd name="connsiteY13" fmla="*/ 0 h 492443"/>
              <a:gd name="connsiteX14" fmla="*/ 9162398 w 11262528"/>
              <a:gd name="connsiteY14" fmla="*/ 0 h 492443"/>
              <a:gd name="connsiteX15" fmla="*/ 10050150 w 11262528"/>
              <a:gd name="connsiteY15" fmla="*/ 0 h 492443"/>
              <a:gd name="connsiteX16" fmla="*/ 11262528 w 11262528"/>
              <a:gd name="connsiteY16" fmla="*/ 0 h 492443"/>
              <a:gd name="connsiteX17" fmla="*/ 11262528 w 11262528"/>
              <a:gd name="connsiteY17" fmla="*/ 492443 h 492443"/>
              <a:gd name="connsiteX18" fmla="*/ 10712652 w 11262528"/>
              <a:gd name="connsiteY18" fmla="*/ 492443 h 492443"/>
              <a:gd name="connsiteX19" fmla="*/ 10388026 w 11262528"/>
              <a:gd name="connsiteY19" fmla="*/ 492443 h 492443"/>
              <a:gd name="connsiteX20" fmla="*/ 9950775 w 11262528"/>
              <a:gd name="connsiteY20" fmla="*/ 492443 h 492443"/>
              <a:gd name="connsiteX21" fmla="*/ 9400898 w 11262528"/>
              <a:gd name="connsiteY21" fmla="*/ 492443 h 492443"/>
              <a:gd name="connsiteX22" fmla="*/ 8738397 w 11262528"/>
              <a:gd name="connsiteY22" fmla="*/ 492443 h 492443"/>
              <a:gd name="connsiteX23" fmla="*/ 7963270 w 11262528"/>
              <a:gd name="connsiteY23" fmla="*/ 492443 h 492443"/>
              <a:gd name="connsiteX24" fmla="*/ 7413393 w 11262528"/>
              <a:gd name="connsiteY24" fmla="*/ 492443 h 492443"/>
              <a:gd name="connsiteX25" fmla="*/ 6976142 w 11262528"/>
              <a:gd name="connsiteY25" fmla="*/ 492443 h 492443"/>
              <a:gd name="connsiteX26" fmla="*/ 6313641 w 11262528"/>
              <a:gd name="connsiteY26" fmla="*/ 492443 h 492443"/>
              <a:gd name="connsiteX27" fmla="*/ 5989015 w 11262528"/>
              <a:gd name="connsiteY27" fmla="*/ 492443 h 492443"/>
              <a:gd name="connsiteX28" fmla="*/ 5213888 w 11262528"/>
              <a:gd name="connsiteY28" fmla="*/ 492443 h 492443"/>
              <a:gd name="connsiteX29" fmla="*/ 4326136 w 11262528"/>
              <a:gd name="connsiteY29" fmla="*/ 492443 h 492443"/>
              <a:gd name="connsiteX30" fmla="*/ 3438384 w 11262528"/>
              <a:gd name="connsiteY30" fmla="*/ 492443 h 492443"/>
              <a:gd name="connsiteX31" fmla="*/ 2775882 w 11262528"/>
              <a:gd name="connsiteY31" fmla="*/ 492443 h 492443"/>
              <a:gd name="connsiteX32" fmla="*/ 2338631 w 11262528"/>
              <a:gd name="connsiteY32" fmla="*/ 492443 h 492443"/>
              <a:gd name="connsiteX33" fmla="*/ 1788754 w 11262528"/>
              <a:gd name="connsiteY33" fmla="*/ 492443 h 492443"/>
              <a:gd name="connsiteX34" fmla="*/ 1238878 w 11262528"/>
              <a:gd name="connsiteY34" fmla="*/ 492443 h 492443"/>
              <a:gd name="connsiteX35" fmla="*/ 0 w 11262528"/>
              <a:gd name="connsiteY35" fmla="*/ 492443 h 492443"/>
              <a:gd name="connsiteX36" fmla="*/ 0 w 11262528"/>
              <a:gd name="connsiteY36" fmla="*/ 0 h 49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262528" h="492443" extrusionOk="0">
                <a:moveTo>
                  <a:pt x="0" y="0"/>
                </a:moveTo>
                <a:cubicBezTo>
                  <a:pt x="290735" y="-27367"/>
                  <a:pt x="388855" y="-4921"/>
                  <a:pt x="775127" y="0"/>
                </a:cubicBezTo>
                <a:cubicBezTo>
                  <a:pt x="1161399" y="4921"/>
                  <a:pt x="1367369" y="-9275"/>
                  <a:pt x="1550254" y="0"/>
                </a:cubicBezTo>
                <a:cubicBezTo>
                  <a:pt x="1733139" y="9275"/>
                  <a:pt x="2067996" y="-22217"/>
                  <a:pt x="2325381" y="0"/>
                </a:cubicBezTo>
                <a:cubicBezTo>
                  <a:pt x="2582766" y="22217"/>
                  <a:pt x="2667100" y="-13937"/>
                  <a:pt x="2762632" y="0"/>
                </a:cubicBezTo>
                <a:cubicBezTo>
                  <a:pt x="2858164" y="13937"/>
                  <a:pt x="3165254" y="-17833"/>
                  <a:pt x="3312508" y="0"/>
                </a:cubicBezTo>
                <a:cubicBezTo>
                  <a:pt x="3459762" y="17833"/>
                  <a:pt x="3927635" y="16590"/>
                  <a:pt x="4200260" y="0"/>
                </a:cubicBezTo>
                <a:cubicBezTo>
                  <a:pt x="4472885" y="-16590"/>
                  <a:pt x="4803155" y="-34349"/>
                  <a:pt x="5088013" y="0"/>
                </a:cubicBezTo>
                <a:cubicBezTo>
                  <a:pt x="5372871" y="34349"/>
                  <a:pt x="5502867" y="-1094"/>
                  <a:pt x="5750514" y="0"/>
                </a:cubicBezTo>
                <a:cubicBezTo>
                  <a:pt x="5998161" y="1094"/>
                  <a:pt x="6426140" y="27115"/>
                  <a:pt x="6638267" y="0"/>
                </a:cubicBezTo>
                <a:cubicBezTo>
                  <a:pt x="6850394" y="-27115"/>
                  <a:pt x="7149834" y="-24443"/>
                  <a:pt x="7300768" y="0"/>
                </a:cubicBezTo>
                <a:cubicBezTo>
                  <a:pt x="7451702" y="24443"/>
                  <a:pt x="7679320" y="3139"/>
                  <a:pt x="7963270" y="0"/>
                </a:cubicBezTo>
                <a:cubicBezTo>
                  <a:pt x="8247220" y="-3139"/>
                  <a:pt x="8196212" y="7797"/>
                  <a:pt x="8400521" y="0"/>
                </a:cubicBezTo>
                <a:cubicBezTo>
                  <a:pt x="8604830" y="-7797"/>
                  <a:pt x="8619192" y="-16009"/>
                  <a:pt x="8837772" y="0"/>
                </a:cubicBezTo>
                <a:cubicBezTo>
                  <a:pt x="9056352" y="16009"/>
                  <a:pt x="9010944" y="14007"/>
                  <a:pt x="9162398" y="0"/>
                </a:cubicBezTo>
                <a:cubicBezTo>
                  <a:pt x="9313852" y="-14007"/>
                  <a:pt x="9780107" y="-40773"/>
                  <a:pt x="10050150" y="0"/>
                </a:cubicBezTo>
                <a:cubicBezTo>
                  <a:pt x="10320193" y="40773"/>
                  <a:pt x="10691109" y="-38381"/>
                  <a:pt x="11262528" y="0"/>
                </a:cubicBezTo>
                <a:cubicBezTo>
                  <a:pt x="11278400" y="146883"/>
                  <a:pt x="11239916" y="373627"/>
                  <a:pt x="11262528" y="492443"/>
                </a:cubicBezTo>
                <a:cubicBezTo>
                  <a:pt x="11077943" y="475548"/>
                  <a:pt x="10844314" y="469018"/>
                  <a:pt x="10712652" y="492443"/>
                </a:cubicBezTo>
                <a:cubicBezTo>
                  <a:pt x="10580990" y="515868"/>
                  <a:pt x="10539016" y="489928"/>
                  <a:pt x="10388026" y="492443"/>
                </a:cubicBezTo>
                <a:cubicBezTo>
                  <a:pt x="10237036" y="494958"/>
                  <a:pt x="10095252" y="489706"/>
                  <a:pt x="9950775" y="492443"/>
                </a:cubicBezTo>
                <a:cubicBezTo>
                  <a:pt x="9806298" y="495180"/>
                  <a:pt x="9538448" y="478962"/>
                  <a:pt x="9400898" y="492443"/>
                </a:cubicBezTo>
                <a:cubicBezTo>
                  <a:pt x="9263348" y="505924"/>
                  <a:pt x="9001225" y="477446"/>
                  <a:pt x="8738397" y="492443"/>
                </a:cubicBezTo>
                <a:cubicBezTo>
                  <a:pt x="8475569" y="507440"/>
                  <a:pt x="8342559" y="462077"/>
                  <a:pt x="7963270" y="492443"/>
                </a:cubicBezTo>
                <a:cubicBezTo>
                  <a:pt x="7583981" y="522809"/>
                  <a:pt x="7652347" y="492633"/>
                  <a:pt x="7413393" y="492443"/>
                </a:cubicBezTo>
                <a:cubicBezTo>
                  <a:pt x="7174439" y="492253"/>
                  <a:pt x="7098615" y="474755"/>
                  <a:pt x="6976142" y="492443"/>
                </a:cubicBezTo>
                <a:cubicBezTo>
                  <a:pt x="6853669" y="510131"/>
                  <a:pt x="6545275" y="501972"/>
                  <a:pt x="6313641" y="492443"/>
                </a:cubicBezTo>
                <a:cubicBezTo>
                  <a:pt x="6082007" y="482914"/>
                  <a:pt x="6102382" y="494164"/>
                  <a:pt x="5989015" y="492443"/>
                </a:cubicBezTo>
                <a:cubicBezTo>
                  <a:pt x="5875648" y="490722"/>
                  <a:pt x="5385723" y="496744"/>
                  <a:pt x="5213888" y="492443"/>
                </a:cubicBezTo>
                <a:cubicBezTo>
                  <a:pt x="5042053" y="488142"/>
                  <a:pt x="4572468" y="509384"/>
                  <a:pt x="4326136" y="492443"/>
                </a:cubicBezTo>
                <a:cubicBezTo>
                  <a:pt x="4079804" y="475502"/>
                  <a:pt x="3797459" y="472926"/>
                  <a:pt x="3438384" y="492443"/>
                </a:cubicBezTo>
                <a:cubicBezTo>
                  <a:pt x="3079309" y="511960"/>
                  <a:pt x="2962572" y="476973"/>
                  <a:pt x="2775882" y="492443"/>
                </a:cubicBezTo>
                <a:cubicBezTo>
                  <a:pt x="2589192" y="507913"/>
                  <a:pt x="2450509" y="478343"/>
                  <a:pt x="2338631" y="492443"/>
                </a:cubicBezTo>
                <a:cubicBezTo>
                  <a:pt x="2226753" y="506543"/>
                  <a:pt x="2058220" y="503587"/>
                  <a:pt x="1788754" y="492443"/>
                </a:cubicBezTo>
                <a:cubicBezTo>
                  <a:pt x="1519288" y="481299"/>
                  <a:pt x="1409417" y="503287"/>
                  <a:pt x="1238878" y="492443"/>
                </a:cubicBezTo>
                <a:cubicBezTo>
                  <a:pt x="1068339" y="481599"/>
                  <a:pt x="434402" y="539122"/>
                  <a:pt x="0" y="492443"/>
                </a:cubicBezTo>
                <a:cubicBezTo>
                  <a:pt x="-14969" y="317594"/>
                  <a:pt x="-17284" y="127934"/>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In the upcoming slides, we will delve into an analysis of how customers across various age groups and genders allocate their income across different payment categories.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2E1A012A-C4D9-AE58-9598-CEA63B1ECD84}"/>
              </a:ext>
            </a:extLst>
          </p:cNvPr>
          <p:cNvSpPr>
            <a:spLocks noGrp="1"/>
          </p:cNvSpPr>
          <p:nvPr>
            <p:ph type="title"/>
          </p:nvPr>
        </p:nvSpPr>
        <p:spPr>
          <a:xfrm>
            <a:off x="233082" y="149972"/>
            <a:ext cx="11752730" cy="610895"/>
          </a:xfrm>
        </p:spPr>
        <p:txBody>
          <a:bodyPr>
            <a:normAutofit/>
          </a:bodyPr>
          <a:lstStyle/>
          <a:p>
            <a:pPr algn="ctr"/>
            <a:r>
              <a:rPr lang="en-IN" sz="2400" b="1" u="sng" dirty="0">
                <a:latin typeface="Calibri" panose="020F0502020204030204" pitchFamily="34" charset="0"/>
                <a:ea typeface="Calibri" panose="020F0502020204030204" pitchFamily="34" charset="0"/>
                <a:cs typeface="Calibri" panose="020F0502020204030204" pitchFamily="34" charset="0"/>
              </a:rPr>
              <a:t>Key Insights</a:t>
            </a:r>
          </a:p>
        </p:txBody>
      </p:sp>
      <p:sp>
        <p:nvSpPr>
          <p:cNvPr id="13" name="TextBox 12">
            <a:extLst>
              <a:ext uri="{FF2B5EF4-FFF2-40B4-BE49-F238E27FC236}">
                <a16:creationId xmlns:a16="http://schemas.microsoft.com/office/drawing/2014/main" id="{0CE7D339-5C72-F608-942B-CBD915276D61}"/>
              </a:ext>
            </a:extLst>
          </p:cNvPr>
          <p:cNvSpPr txBox="1"/>
          <p:nvPr/>
        </p:nvSpPr>
        <p:spPr>
          <a:xfrm>
            <a:off x="233082" y="4515738"/>
            <a:ext cx="5186806" cy="692497"/>
          </a:xfrm>
          <a:custGeom>
            <a:avLst/>
            <a:gdLst>
              <a:gd name="connsiteX0" fmla="*/ 0 w 5186806"/>
              <a:gd name="connsiteY0" fmla="*/ 0 h 692497"/>
              <a:gd name="connsiteX1" fmla="*/ 700219 w 5186806"/>
              <a:gd name="connsiteY1" fmla="*/ 0 h 692497"/>
              <a:gd name="connsiteX2" fmla="*/ 1400438 w 5186806"/>
              <a:gd name="connsiteY2" fmla="*/ 0 h 692497"/>
              <a:gd name="connsiteX3" fmla="*/ 2100656 w 5186806"/>
              <a:gd name="connsiteY3" fmla="*/ 0 h 692497"/>
              <a:gd name="connsiteX4" fmla="*/ 2645271 w 5186806"/>
              <a:gd name="connsiteY4" fmla="*/ 0 h 692497"/>
              <a:gd name="connsiteX5" fmla="*/ 3241754 w 5186806"/>
              <a:gd name="connsiteY5" fmla="*/ 0 h 692497"/>
              <a:gd name="connsiteX6" fmla="*/ 3993841 w 5186806"/>
              <a:gd name="connsiteY6" fmla="*/ 0 h 692497"/>
              <a:gd name="connsiteX7" fmla="*/ 5186806 w 5186806"/>
              <a:gd name="connsiteY7" fmla="*/ 0 h 692497"/>
              <a:gd name="connsiteX8" fmla="*/ 5186806 w 5186806"/>
              <a:gd name="connsiteY8" fmla="*/ 692497 h 692497"/>
              <a:gd name="connsiteX9" fmla="*/ 4486587 w 5186806"/>
              <a:gd name="connsiteY9" fmla="*/ 692497 h 692497"/>
              <a:gd name="connsiteX10" fmla="*/ 3993841 w 5186806"/>
              <a:gd name="connsiteY10" fmla="*/ 692497 h 692497"/>
              <a:gd name="connsiteX11" fmla="*/ 3397358 w 5186806"/>
              <a:gd name="connsiteY11" fmla="*/ 692497 h 692497"/>
              <a:gd name="connsiteX12" fmla="*/ 2697139 w 5186806"/>
              <a:gd name="connsiteY12" fmla="*/ 692497 h 692497"/>
              <a:gd name="connsiteX13" fmla="*/ 1945052 w 5186806"/>
              <a:gd name="connsiteY13" fmla="*/ 692497 h 692497"/>
              <a:gd name="connsiteX14" fmla="*/ 1452306 w 5186806"/>
              <a:gd name="connsiteY14" fmla="*/ 692497 h 692497"/>
              <a:gd name="connsiteX15" fmla="*/ 907691 w 5186806"/>
              <a:gd name="connsiteY15" fmla="*/ 692497 h 692497"/>
              <a:gd name="connsiteX16" fmla="*/ 0 w 5186806"/>
              <a:gd name="connsiteY16" fmla="*/ 692497 h 692497"/>
              <a:gd name="connsiteX17" fmla="*/ 0 w 5186806"/>
              <a:gd name="connsiteY17" fmla="*/ 0 h 69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86806" h="692497" extrusionOk="0">
                <a:moveTo>
                  <a:pt x="0" y="0"/>
                </a:moveTo>
                <a:cubicBezTo>
                  <a:pt x="321767" y="22483"/>
                  <a:pt x="499825" y="17295"/>
                  <a:pt x="700219" y="0"/>
                </a:cubicBezTo>
                <a:cubicBezTo>
                  <a:pt x="900613" y="-17295"/>
                  <a:pt x="1050937" y="-21585"/>
                  <a:pt x="1400438" y="0"/>
                </a:cubicBezTo>
                <a:cubicBezTo>
                  <a:pt x="1749939" y="21585"/>
                  <a:pt x="1944844" y="-33546"/>
                  <a:pt x="2100656" y="0"/>
                </a:cubicBezTo>
                <a:cubicBezTo>
                  <a:pt x="2256468" y="33546"/>
                  <a:pt x="2468504" y="1004"/>
                  <a:pt x="2645271" y="0"/>
                </a:cubicBezTo>
                <a:cubicBezTo>
                  <a:pt x="2822038" y="-1004"/>
                  <a:pt x="3080610" y="28577"/>
                  <a:pt x="3241754" y="0"/>
                </a:cubicBezTo>
                <a:cubicBezTo>
                  <a:pt x="3402898" y="-28577"/>
                  <a:pt x="3632437" y="14039"/>
                  <a:pt x="3993841" y="0"/>
                </a:cubicBezTo>
                <a:cubicBezTo>
                  <a:pt x="4355245" y="-14039"/>
                  <a:pt x="4866152" y="-28662"/>
                  <a:pt x="5186806" y="0"/>
                </a:cubicBezTo>
                <a:cubicBezTo>
                  <a:pt x="5209392" y="145238"/>
                  <a:pt x="5163324" y="528644"/>
                  <a:pt x="5186806" y="692497"/>
                </a:cubicBezTo>
                <a:cubicBezTo>
                  <a:pt x="5045311" y="725038"/>
                  <a:pt x="4825421" y="668953"/>
                  <a:pt x="4486587" y="692497"/>
                </a:cubicBezTo>
                <a:cubicBezTo>
                  <a:pt x="4147753" y="716041"/>
                  <a:pt x="4148883" y="680757"/>
                  <a:pt x="3993841" y="692497"/>
                </a:cubicBezTo>
                <a:cubicBezTo>
                  <a:pt x="3838799" y="704237"/>
                  <a:pt x="3523415" y="665713"/>
                  <a:pt x="3397358" y="692497"/>
                </a:cubicBezTo>
                <a:cubicBezTo>
                  <a:pt x="3271301" y="719281"/>
                  <a:pt x="2900189" y="663939"/>
                  <a:pt x="2697139" y="692497"/>
                </a:cubicBezTo>
                <a:cubicBezTo>
                  <a:pt x="2494089" y="721055"/>
                  <a:pt x="2156914" y="659092"/>
                  <a:pt x="1945052" y="692497"/>
                </a:cubicBezTo>
                <a:cubicBezTo>
                  <a:pt x="1733190" y="725902"/>
                  <a:pt x="1575855" y="710329"/>
                  <a:pt x="1452306" y="692497"/>
                </a:cubicBezTo>
                <a:cubicBezTo>
                  <a:pt x="1328757" y="674665"/>
                  <a:pt x="1119435" y="698383"/>
                  <a:pt x="907691" y="692497"/>
                </a:cubicBezTo>
                <a:cubicBezTo>
                  <a:pt x="695948" y="686611"/>
                  <a:pt x="326378" y="688461"/>
                  <a:pt x="0" y="692497"/>
                </a:cubicBezTo>
                <a:cubicBezTo>
                  <a:pt x="-5619" y="466952"/>
                  <a:pt x="-26176" y="224832"/>
                  <a:pt x="0" y="0"/>
                </a:cubicBezTo>
                <a:close/>
              </a:path>
            </a:pathLst>
          </a:custGeom>
          <a:noFill/>
          <a:ln w="3175">
            <a:noFill/>
            <a:extLst>
              <a:ext uri="{C807C97D-BFC1-408E-A445-0C87EB9F89A2}">
                <ask:lineSketchStyleProps xmlns:ask="http://schemas.microsoft.com/office/drawing/2018/sketchyshapes" sd="1686120591">
                  <a:prstGeom prst="rect">
                    <a:avLst/>
                  </a:prstGeom>
                  <ask:type>
                    <ask:lineSketchFreehand/>
                  </ask:type>
                </ask:lineSketchStyleProps>
              </a:ext>
            </a:extLst>
          </a:ln>
        </p:spPr>
        <p:txBody>
          <a:bodyPr wrap="square" rtlCol="0">
            <a:spAutoFit/>
          </a:bodyPr>
          <a:lstStyle/>
          <a:p>
            <a:pPr marL="285750" indent="-285750" algn="just">
              <a:buFont typeface="Arial" panose="020B0604020202020204" pitchFamily="34" charset="0"/>
              <a:buChar char="•"/>
            </a:pPr>
            <a:r>
              <a:rPr lang="en-IN" sz="1300" dirty="0">
                <a:latin typeface="Calibri" panose="020F0502020204030204" pitchFamily="34" charset="0"/>
                <a:ea typeface="Calibri" panose="020F0502020204030204" pitchFamily="34" charset="0"/>
                <a:cs typeface="Calibri" panose="020F0502020204030204" pitchFamily="34" charset="0"/>
              </a:rPr>
              <a:t>credit card is among the top payment among all age group but UPI is quickly gaining the market share due to ease of use and also it Is most popular among the customers of younger age group</a:t>
            </a:r>
          </a:p>
        </p:txBody>
      </p:sp>
      <p:pic>
        <p:nvPicPr>
          <p:cNvPr id="17" name="Picture 16">
            <a:extLst>
              <a:ext uri="{FF2B5EF4-FFF2-40B4-BE49-F238E27FC236}">
                <a16:creationId xmlns:a16="http://schemas.microsoft.com/office/drawing/2014/main" id="{BD5C6CCA-6DBE-2511-08BE-240FDDFA8C93}"/>
              </a:ext>
            </a:extLst>
          </p:cNvPr>
          <p:cNvPicPr>
            <a:picLocks noChangeAspect="1"/>
          </p:cNvPicPr>
          <p:nvPr/>
        </p:nvPicPr>
        <p:blipFill>
          <a:blip r:embed="rId3"/>
          <a:stretch>
            <a:fillRect/>
          </a:stretch>
        </p:blipFill>
        <p:spPr>
          <a:xfrm>
            <a:off x="5724248" y="3566720"/>
            <a:ext cx="3962953" cy="2448267"/>
          </a:xfrm>
          <a:prstGeom prst="rect">
            <a:avLst/>
          </a:prstGeom>
          <a:ln w="6350">
            <a:solidFill>
              <a:schemeClr val="tx1"/>
            </a:solidFill>
          </a:ln>
        </p:spPr>
      </p:pic>
    </p:spTree>
    <p:extLst>
      <p:ext uri="{BB962C8B-B14F-4D97-AF65-F5344CB8AC3E}">
        <p14:creationId xmlns:p14="http://schemas.microsoft.com/office/powerpoint/2010/main" val="274956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B0C7F4-02ED-4A9C-7C1F-764835B2CD93}"/>
              </a:ext>
            </a:extLst>
          </p:cNvPr>
          <p:cNvSpPr>
            <a:spLocks noGrp="1"/>
          </p:cNvSpPr>
          <p:nvPr>
            <p:ph type="title"/>
          </p:nvPr>
        </p:nvSpPr>
        <p:spPr>
          <a:xfrm>
            <a:off x="232833" y="118534"/>
            <a:ext cx="11726333" cy="463021"/>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Spending Habits of Single Females</a:t>
            </a:r>
          </a:p>
        </p:txBody>
      </p:sp>
      <p:sp>
        <p:nvSpPr>
          <p:cNvPr id="3" name="Content Placeholder 2">
            <a:extLst>
              <a:ext uri="{FF2B5EF4-FFF2-40B4-BE49-F238E27FC236}">
                <a16:creationId xmlns:a16="http://schemas.microsoft.com/office/drawing/2014/main" id="{5A80A483-A65A-84AE-4A74-150E11B95FB5}"/>
              </a:ext>
            </a:extLst>
          </p:cNvPr>
          <p:cNvSpPr>
            <a:spLocks noGrp="1"/>
          </p:cNvSpPr>
          <p:nvPr>
            <p:ph idx="1"/>
          </p:nvPr>
        </p:nvSpPr>
        <p:spPr>
          <a:xfrm>
            <a:off x="232833" y="653609"/>
            <a:ext cx="11726333" cy="2193286"/>
          </a:xfrm>
        </p:spPr>
        <p:txBody>
          <a:bodyPr>
            <a:noAutofit/>
          </a:bodyPr>
          <a:lstStyle/>
          <a:p>
            <a:pPr algn="just"/>
            <a:r>
              <a:rPr lang="en-US" sz="1300" dirty="0">
                <a:latin typeface="Calibri" panose="020F0502020204030204" pitchFamily="34" charset="0"/>
                <a:ea typeface="Calibri" panose="020F0502020204030204" pitchFamily="34" charset="0"/>
                <a:cs typeface="Calibri" panose="020F0502020204030204" pitchFamily="34" charset="0"/>
              </a:rPr>
              <a:t>Examining the overall perspective, single females distribute a significant portion of their income across various spending categories, with a primary emphasis on Apparel (8%), Health and Wellness (6%), Food (5%), Entertainment (4%), and Travel (4%).</a:t>
            </a:r>
          </a:p>
          <a:p>
            <a:pPr algn="just"/>
            <a:r>
              <a:rPr lang="en-US" sz="1300" dirty="0">
                <a:latin typeface="Calibri" panose="020F0502020204030204" pitchFamily="34" charset="0"/>
                <a:ea typeface="Calibri" panose="020F0502020204030204" pitchFamily="34" charset="0"/>
                <a:cs typeface="Calibri" panose="020F0502020204030204" pitchFamily="34" charset="0"/>
              </a:rPr>
              <a:t>Upon closer examination of a younger female demographic, </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particularly those within the 21-24 age range, a noticeable shift in spending preferences becomes evident. This group demonstrates an increased allocation towards Apparel (10%), Entertainment (6%), Food (6%), and Health and Wellness (6%).</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As these females progress into the 25-34 age group, there is a distinct evolution in spending habits. The focus shifts towards Bills (7%), Travel (7%), Health and Wellness (7%), Groceries (6%), Electronics (5%), and Food (4%), accompanied by a slight reduction in the allocation to Apparel (3%).</a:t>
            </a:r>
          </a:p>
          <a:p>
            <a:pPr algn="just"/>
            <a:r>
              <a:rPr lang="en-US" sz="1300" dirty="0">
                <a:latin typeface="Calibri" panose="020F0502020204030204" pitchFamily="34" charset="0"/>
                <a:ea typeface="Calibri" panose="020F0502020204030204" pitchFamily="34" charset="0"/>
                <a:cs typeface="Calibri" panose="020F0502020204030204" pitchFamily="34" charset="0"/>
              </a:rPr>
              <a:t>This nuanced analysis highlights the dynamic nature of spending patterns among single females, emphasizing the impact of age on their financial priorities and consumption behaviors.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EE57AE4-59B2-6656-0784-9FC24A06EEED}"/>
              </a:ext>
            </a:extLst>
          </p:cNvPr>
          <p:cNvPicPr>
            <a:picLocks noChangeAspect="1"/>
          </p:cNvPicPr>
          <p:nvPr/>
        </p:nvPicPr>
        <p:blipFill>
          <a:blip r:embed="rId2"/>
          <a:stretch>
            <a:fillRect/>
          </a:stretch>
        </p:blipFill>
        <p:spPr>
          <a:xfrm>
            <a:off x="2918407" y="2999794"/>
            <a:ext cx="6355185" cy="3526885"/>
          </a:xfrm>
          <a:prstGeom prst="rect">
            <a:avLst/>
          </a:prstGeom>
          <a:ln w="6350">
            <a:solidFill>
              <a:schemeClr val="tx1"/>
            </a:solidFill>
          </a:ln>
        </p:spPr>
      </p:pic>
    </p:spTree>
    <p:extLst>
      <p:ext uri="{BB962C8B-B14F-4D97-AF65-F5344CB8AC3E}">
        <p14:creationId xmlns:p14="http://schemas.microsoft.com/office/powerpoint/2010/main" val="416149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08D6-ACA5-B6F0-E370-2B6AE6D085AB}"/>
              </a:ext>
            </a:extLst>
          </p:cNvPr>
          <p:cNvSpPr>
            <a:spLocks noGrp="1"/>
          </p:cNvSpPr>
          <p:nvPr>
            <p:ph type="title"/>
          </p:nvPr>
        </p:nvSpPr>
        <p:spPr>
          <a:xfrm>
            <a:off x="838200" y="365126"/>
            <a:ext cx="10515600" cy="863040"/>
          </a:xfrm>
        </p:spPr>
        <p:txBody>
          <a:bodyPr>
            <a:normAutofit/>
          </a:bodyPr>
          <a:lstStyle/>
          <a:p>
            <a:pPr algn="ctr"/>
            <a:r>
              <a:rPr lang="en-IN" sz="3200" dirty="0"/>
              <a:t>Problem Statement</a:t>
            </a:r>
          </a:p>
        </p:txBody>
      </p:sp>
      <p:sp>
        <p:nvSpPr>
          <p:cNvPr id="3" name="TextBox 2">
            <a:extLst>
              <a:ext uri="{FF2B5EF4-FFF2-40B4-BE49-F238E27FC236}">
                <a16:creationId xmlns:a16="http://schemas.microsoft.com/office/drawing/2014/main" id="{126A6B1A-6F59-69B3-FB38-9D1DE4265711}"/>
              </a:ext>
            </a:extLst>
          </p:cNvPr>
          <p:cNvSpPr txBox="1"/>
          <p:nvPr/>
        </p:nvSpPr>
        <p:spPr>
          <a:xfrm>
            <a:off x="224118" y="1398494"/>
            <a:ext cx="11815482" cy="2462213"/>
          </a:xfrm>
          <a:prstGeom prst="rect">
            <a:avLst/>
          </a:prstGeom>
          <a:noFill/>
        </p:spPr>
        <p:txBody>
          <a:bodyPr wrap="square" rtlCol="0">
            <a:spAutoFit/>
          </a:bodyPr>
          <a:lstStyle/>
          <a:p>
            <a:r>
              <a:rPr lang="en-US" sz="1400" dirty="0" err="1">
                <a:latin typeface="Calibri" panose="020F0502020204030204" pitchFamily="34" charset="0"/>
                <a:ea typeface="Calibri" panose="020F0502020204030204" pitchFamily="34" charset="0"/>
                <a:cs typeface="Calibri" panose="020F0502020204030204" pitchFamily="34" charset="0"/>
              </a:rPr>
              <a:t>Mitron</a:t>
            </a:r>
            <a:r>
              <a:rPr lang="en-US" sz="1400" dirty="0">
                <a:latin typeface="Calibri" panose="020F0502020204030204" pitchFamily="34" charset="0"/>
                <a:ea typeface="Calibri" panose="020F0502020204030204" pitchFamily="34" charset="0"/>
                <a:cs typeface="Calibri" panose="020F0502020204030204" pitchFamily="34" charset="0"/>
              </a:rPr>
              <a:t> Bank is a legacy financial institution headquartered in Hyderabad. They want to introduce a new line of credit cards, aiming to broaden its product offerings and reach in the financial market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err="1">
                <a:latin typeface="Calibri" panose="020F0502020204030204" pitchFamily="34" charset="0"/>
                <a:ea typeface="Calibri" panose="020F0502020204030204" pitchFamily="34" charset="0"/>
                <a:cs typeface="Calibri" panose="020F0502020204030204" pitchFamily="34" charset="0"/>
              </a:rPr>
              <a:t>AtliQ</a:t>
            </a:r>
            <a:r>
              <a:rPr lang="en-US" sz="1400" dirty="0">
                <a:latin typeface="Calibri" panose="020F0502020204030204" pitchFamily="34" charset="0"/>
                <a:ea typeface="Calibri" panose="020F0502020204030204" pitchFamily="34" charset="0"/>
                <a:cs typeface="Calibri" panose="020F0502020204030204" pitchFamily="34" charset="0"/>
              </a:rPr>
              <a:t> Data Services came to know about this through an internal link and approached </a:t>
            </a:r>
            <a:r>
              <a:rPr lang="en-US" sz="1400" dirty="0" err="1">
                <a:latin typeface="Calibri" panose="020F0502020204030204" pitchFamily="34" charset="0"/>
                <a:ea typeface="Calibri" panose="020F0502020204030204" pitchFamily="34" charset="0"/>
                <a:cs typeface="Calibri" panose="020F0502020204030204" pitchFamily="34" charset="0"/>
              </a:rPr>
              <a:t>Mitron</a:t>
            </a:r>
            <a:r>
              <a:rPr lang="en-US" sz="1400" dirty="0">
                <a:latin typeface="Calibri" panose="020F0502020204030204" pitchFamily="34" charset="0"/>
                <a:ea typeface="Calibri" panose="020F0502020204030204" pitchFamily="34" charset="0"/>
                <a:cs typeface="Calibri" panose="020F0502020204030204" pitchFamily="34" charset="0"/>
              </a:rPr>
              <a:t> Bank with a proposal to implement this project. However, strategy director of </a:t>
            </a:r>
            <a:r>
              <a:rPr lang="en-US" sz="1400" dirty="0" err="1">
                <a:latin typeface="Calibri" panose="020F0502020204030204" pitchFamily="34" charset="0"/>
                <a:ea typeface="Calibri" panose="020F0502020204030204" pitchFamily="34" charset="0"/>
                <a:cs typeface="Calibri" panose="020F0502020204030204" pitchFamily="34" charset="0"/>
              </a:rPr>
              <a:t>Mitron</a:t>
            </a:r>
            <a:r>
              <a:rPr lang="en-US" sz="1400" dirty="0">
                <a:latin typeface="Calibri" panose="020F0502020204030204" pitchFamily="34" charset="0"/>
                <a:ea typeface="Calibri" panose="020F0502020204030204" pitchFamily="34" charset="0"/>
                <a:cs typeface="Calibri" panose="020F0502020204030204" pitchFamily="34" charset="0"/>
              </a:rPr>
              <a:t> Bank, </a:t>
            </a:r>
            <a:r>
              <a:rPr lang="en-US" sz="1400" dirty="0" err="1">
                <a:latin typeface="Calibri" panose="020F0502020204030204" pitchFamily="34" charset="0"/>
                <a:ea typeface="Calibri" panose="020F0502020204030204" pitchFamily="34" charset="0"/>
                <a:cs typeface="Calibri" panose="020F0502020204030204" pitchFamily="34" charset="0"/>
              </a:rPr>
              <a:t>Mr.Bashnir</a:t>
            </a:r>
            <a:r>
              <a:rPr lang="en-US" sz="1400" dirty="0">
                <a:latin typeface="Calibri" panose="020F0502020204030204" pitchFamily="34" charset="0"/>
                <a:ea typeface="Calibri" panose="020F0502020204030204" pitchFamily="34" charset="0"/>
                <a:cs typeface="Calibri" panose="020F0502020204030204" pitchFamily="34" charset="0"/>
              </a:rPr>
              <a:t> Rover is skeptical and asked them to do a pilot project with the sample data before handing them the full project. </a:t>
            </a:r>
            <a:r>
              <a:rPr lang="en-US" sz="1400" b="1" dirty="0">
                <a:latin typeface="Calibri" panose="020F0502020204030204" pitchFamily="34" charset="0"/>
                <a:ea typeface="Calibri" panose="020F0502020204030204" pitchFamily="34" charset="0"/>
                <a:cs typeface="Calibri" panose="020F0502020204030204" pitchFamily="34" charset="0"/>
              </a:rPr>
              <a:t>They provided a sample dataset of 4000 customers across five cities on their online spend and other details.</a:t>
            </a:r>
          </a:p>
          <a:p>
            <a:endParaRPr lang="en-US" sz="1400" b="1" dirty="0">
              <a:latin typeface="Calibri" panose="020F0502020204030204" pitchFamily="34" charset="0"/>
              <a:ea typeface="Calibri" panose="020F0502020204030204" pitchFamily="34" charset="0"/>
              <a:cs typeface="Calibri" panose="020F0502020204030204" pitchFamily="34" charset="0"/>
            </a:endParaRPr>
          </a:p>
          <a:p>
            <a:endParaRPr lang="en-US" sz="1400" b="1"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Provided data is divided into two different datasets</a:t>
            </a:r>
          </a:p>
          <a:p>
            <a:r>
              <a:rPr lang="en-US" sz="1400" dirty="0">
                <a:latin typeface="Calibri" panose="020F0502020204030204" pitchFamily="34" charset="0"/>
                <a:ea typeface="Calibri" panose="020F0502020204030204" pitchFamily="34" charset="0"/>
                <a:cs typeface="Calibri" panose="020F0502020204030204" pitchFamily="34" charset="0"/>
              </a:rPr>
              <a:t>1. </a:t>
            </a:r>
            <a:r>
              <a:rPr lang="en-US" sz="1400" dirty="0" err="1">
                <a:latin typeface="Calibri" panose="020F0502020204030204" pitchFamily="34" charset="0"/>
                <a:ea typeface="Calibri" panose="020F0502020204030204" pitchFamily="34" charset="0"/>
                <a:cs typeface="Calibri" panose="020F0502020204030204" pitchFamily="34" charset="0"/>
              </a:rPr>
              <a:t>dim_customers</a:t>
            </a: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2. </a:t>
            </a:r>
            <a:r>
              <a:rPr lang="en-US" sz="1400" dirty="0" err="1">
                <a:latin typeface="Calibri" panose="020F0502020204030204" pitchFamily="34" charset="0"/>
                <a:ea typeface="Calibri" panose="020F0502020204030204" pitchFamily="34" charset="0"/>
                <a:cs typeface="Calibri" panose="020F0502020204030204" pitchFamily="34" charset="0"/>
              </a:rPr>
              <a:t>Fact_Spends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853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B0C7F4-02ED-4A9C-7C1F-764835B2CD93}"/>
              </a:ext>
            </a:extLst>
          </p:cNvPr>
          <p:cNvSpPr>
            <a:spLocks noGrp="1"/>
          </p:cNvSpPr>
          <p:nvPr>
            <p:ph type="title"/>
          </p:nvPr>
        </p:nvSpPr>
        <p:spPr>
          <a:xfrm>
            <a:off x="232833" y="118534"/>
            <a:ext cx="11726333" cy="463021"/>
          </a:xfrm>
        </p:spPr>
        <p:txBody>
          <a:bodyPr>
            <a:normAutofit/>
          </a:bodyPr>
          <a:lstStyle/>
          <a:p>
            <a:pPr algn="ctr"/>
            <a:r>
              <a:rPr lang="en-IN" sz="2400" dirty="0">
                <a:latin typeface="Calibri" panose="020F0502020204030204" pitchFamily="34" charset="0"/>
                <a:ea typeface="Calibri" panose="020F0502020204030204" pitchFamily="34" charset="0"/>
                <a:cs typeface="Calibri" panose="020F0502020204030204" pitchFamily="34" charset="0"/>
              </a:rPr>
              <a:t>Spending Habits of Single Males</a:t>
            </a:r>
          </a:p>
        </p:txBody>
      </p:sp>
      <p:sp>
        <p:nvSpPr>
          <p:cNvPr id="3" name="Content Placeholder 2">
            <a:extLst>
              <a:ext uri="{FF2B5EF4-FFF2-40B4-BE49-F238E27FC236}">
                <a16:creationId xmlns:a16="http://schemas.microsoft.com/office/drawing/2014/main" id="{5A80A483-A65A-84AE-4A74-150E11B95FB5}"/>
              </a:ext>
            </a:extLst>
          </p:cNvPr>
          <p:cNvSpPr>
            <a:spLocks noGrp="1"/>
          </p:cNvSpPr>
          <p:nvPr>
            <p:ph idx="1"/>
          </p:nvPr>
        </p:nvSpPr>
        <p:spPr>
          <a:xfrm>
            <a:off x="232834" y="581555"/>
            <a:ext cx="11654366" cy="2972350"/>
          </a:xfrm>
        </p:spPr>
        <p:txBody>
          <a:bodyPr>
            <a:noAutofit/>
          </a:bodyPr>
          <a:lstStyle/>
          <a:p>
            <a:pPr algn="just"/>
            <a:r>
              <a:rPr lang="en-US" sz="1300" dirty="0">
                <a:latin typeface="Calibri" panose="020F0502020204030204" pitchFamily="34" charset="0"/>
                <a:ea typeface="Calibri" panose="020F0502020204030204" pitchFamily="34" charset="0"/>
                <a:cs typeface="Calibri" panose="020F0502020204030204" pitchFamily="34" charset="0"/>
              </a:rPr>
              <a:t>Examining the broader context, single males allocate a considerable share of their income to diverse spending categories, emphasizing Electronics (8%), Bills (6%), Groceries (6%), Entertainment (6%), Food (4%), and Travel (4%).</a:t>
            </a:r>
          </a:p>
          <a:p>
            <a:pPr algn="just"/>
            <a:r>
              <a:rPr lang="en-US" sz="1300" dirty="0">
                <a:latin typeface="Calibri" panose="020F0502020204030204" pitchFamily="34" charset="0"/>
                <a:ea typeface="Calibri" panose="020F0502020204030204" pitchFamily="34" charset="0"/>
                <a:cs typeface="Calibri" panose="020F0502020204030204" pitchFamily="34" charset="0"/>
              </a:rPr>
              <a:t>Upon closer inspection of spending behaviors within specific age brackets:</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Younger males (21-24) display a spend allocating more towards Entertainment (11%), Electronics (8%), Food (5%), and Apparel (5%).</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As the male demographic progresses into the 25-34 age group, spending preferences transition towards Bills (11%), Groceries (9%), Electronics (8%), and Travel (5%).</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In the 35-45 age group, a noticeable shift occurs with increased emphasis on Bills (12%), Groceries (9%), Electronics (8%), and Health and Wellness (5%).</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Males in the 45+ age group witness an evolving spending pattern, emphasizing Bills (10%), Groceries (8%), Travel (5%), Electronics (5%), and Health and Wellness (4%).</a:t>
            </a:r>
          </a:p>
          <a:p>
            <a:pPr algn="just"/>
            <a:r>
              <a:rPr lang="en-US" sz="1300" dirty="0">
                <a:latin typeface="Calibri" panose="020F0502020204030204" pitchFamily="34" charset="0"/>
                <a:ea typeface="Calibri" panose="020F0502020204030204" pitchFamily="34" charset="0"/>
                <a:cs typeface="Calibri" panose="020F0502020204030204" pitchFamily="34" charset="0"/>
              </a:rPr>
              <a:t>This detailed analysis unveils the dynamic nature of spending habits among single males across various life stages, providing valuable insights for strategic planning and targeted engagement.</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1CAFB5F-208B-6B92-CA14-0E650527E695}"/>
              </a:ext>
            </a:extLst>
          </p:cNvPr>
          <p:cNvPicPr>
            <a:picLocks noChangeAspect="1"/>
          </p:cNvPicPr>
          <p:nvPr/>
        </p:nvPicPr>
        <p:blipFill>
          <a:blip r:embed="rId2"/>
          <a:stretch>
            <a:fillRect/>
          </a:stretch>
        </p:blipFill>
        <p:spPr>
          <a:xfrm>
            <a:off x="1935745" y="3789575"/>
            <a:ext cx="8320509" cy="2880166"/>
          </a:xfrm>
          <a:prstGeom prst="rect">
            <a:avLst/>
          </a:prstGeom>
        </p:spPr>
      </p:pic>
    </p:spTree>
    <p:extLst>
      <p:ext uri="{BB962C8B-B14F-4D97-AF65-F5344CB8AC3E}">
        <p14:creationId xmlns:p14="http://schemas.microsoft.com/office/powerpoint/2010/main" val="362351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2E1A-76B9-4ACF-C4EB-50AD3FBEF588}"/>
              </a:ext>
            </a:extLst>
          </p:cNvPr>
          <p:cNvSpPr>
            <a:spLocks noGrp="1"/>
          </p:cNvSpPr>
          <p:nvPr>
            <p:ph type="title"/>
          </p:nvPr>
        </p:nvSpPr>
        <p:spPr>
          <a:xfrm>
            <a:off x="194733" y="69321"/>
            <a:ext cx="10515600" cy="413808"/>
          </a:xfrm>
        </p:spPr>
        <p:txBody>
          <a:bodyPr>
            <a:normAutofit fontScale="90000"/>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Spending Habits of Married Females</a:t>
            </a:r>
          </a:p>
        </p:txBody>
      </p:sp>
      <p:sp>
        <p:nvSpPr>
          <p:cNvPr id="3" name="Content Placeholder 2">
            <a:extLst>
              <a:ext uri="{FF2B5EF4-FFF2-40B4-BE49-F238E27FC236}">
                <a16:creationId xmlns:a16="http://schemas.microsoft.com/office/drawing/2014/main" id="{FBBB0F7B-5CAC-4703-8A28-F8CF8EB31710}"/>
              </a:ext>
            </a:extLst>
          </p:cNvPr>
          <p:cNvSpPr>
            <a:spLocks noGrp="1"/>
          </p:cNvSpPr>
          <p:nvPr>
            <p:ph idx="1"/>
          </p:nvPr>
        </p:nvSpPr>
        <p:spPr>
          <a:xfrm>
            <a:off x="194733" y="610129"/>
            <a:ext cx="11802533" cy="2624138"/>
          </a:xfrm>
        </p:spPr>
        <p:txBody>
          <a:bodyPr>
            <a:normAutofit/>
          </a:bodyPr>
          <a:lstStyle/>
          <a:p>
            <a:pPr algn="just"/>
            <a:r>
              <a:rPr lang="en-US" sz="1300" dirty="0">
                <a:latin typeface="Calibri" panose="020F0502020204030204" pitchFamily="34" charset="0"/>
                <a:ea typeface="Calibri" panose="020F0502020204030204" pitchFamily="34" charset="0"/>
                <a:cs typeface="Calibri" panose="020F0502020204030204" pitchFamily="34" charset="0"/>
              </a:rPr>
              <a:t>In the realm of expenditure distribution among married females, the aggregate spending pattern reveals a pronounced allocation towards Health and Wellness (9%), Bills (6%), Travel (5%), Groceries (5%), and Electronics (4%).</a:t>
            </a:r>
          </a:p>
          <a:p>
            <a:pPr algn="just"/>
            <a:r>
              <a:rPr lang="en-US" sz="1300" dirty="0">
                <a:latin typeface="Calibri" panose="020F0502020204030204" pitchFamily="34" charset="0"/>
                <a:ea typeface="Calibri" panose="020F0502020204030204" pitchFamily="34" charset="0"/>
                <a:cs typeface="Calibri" panose="020F0502020204030204" pitchFamily="34" charset="0"/>
              </a:rPr>
              <a:t>Upon dissecting spending behavior within specific age brackets:</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Married females aged 21-24 exhibit a predominant focus on Apparel (10%), Food (6%), Entertainment (5%), and Health and Wellness (5%).</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The 25-34 age group demonstrates an emphasis on Travel (7%), Bills (7%), Groceries (6%), Health and Wellness (6%), Electronics (5%), and Food (4%).</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For married females aged 34-45, spending shifts towards a higher allocation for Health and Wellness (12%), Bills (7%), Groceries (5%), Electronics (4%), Food (4%), Travel (4%), and Apparel (4%).</a:t>
            </a:r>
          </a:p>
          <a:p>
            <a:pPr lvl="1" algn="just">
              <a:lnSpc>
                <a:spcPct val="100000"/>
              </a:lnSpc>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In the 45+ age group, married females allocate a significant portion to Health and Wellness (8%), Bills (5%), Groceries (5%), Electronics (4%), and Travel (5%).</a:t>
            </a:r>
          </a:p>
          <a:p>
            <a:pPr algn="just"/>
            <a:r>
              <a:rPr lang="en-US" sz="1300" dirty="0">
                <a:latin typeface="Calibri" panose="020F0502020204030204" pitchFamily="34" charset="0"/>
                <a:ea typeface="Calibri" panose="020F0502020204030204" pitchFamily="34" charset="0"/>
                <a:cs typeface="Calibri" panose="020F0502020204030204" pitchFamily="34" charset="0"/>
              </a:rPr>
              <a:t>This detailed analysis provides insights into the nuanced spending behaviors of married females across different age groups, facilitating targeted strategies for product development and marketing.</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D36AFB8-857C-A7FA-E56B-474B6F983D99}"/>
              </a:ext>
            </a:extLst>
          </p:cNvPr>
          <p:cNvPicPr>
            <a:picLocks noChangeAspect="1"/>
          </p:cNvPicPr>
          <p:nvPr/>
        </p:nvPicPr>
        <p:blipFill>
          <a:blip r:embed="rId2"/>
          <a:stretch>
            <a:fillRect/>
          </a:stretch>
        </p:blipFill>
        <p:spPr>
          <a:xfrm>
            <a:off x="1425389" y="3429000"/>
            <a:ext cx="9604403" cy="3115235"/>
          </a:xfrm>
          <a:prstGeom prst="rect">
            <a:avLst/>
          </a:prstGeom>
        </p:spPr>
      </p:pic>
    </p:spTree>
    <p:extLst>
      <p:ext uri="{BB962C8B-B14F-4D97-AF65-F5344CB8AC3E}">
        <p14:creationId xmlns:p14="http://schemas.microsoft.com/office/powerpoint/2010/main" val="296886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2E1A-76B9-4ACF-C4EB-50AD3FBEF588}"/>
              </a:ext>
            </a:extLst>
          </p:cNvPr>
          <p:cNvSpPr>
            <a:spLocks noGrp="1"/>
          </p:cNvSpPr>
          <p:nvPr>
            <p:ph type="title"/>
          </p:nvPr>
        </p:nvSpPr>
        <p:spPr>
          <a:xfrm>
            <a:off x="194733" y="69321"/>
            <a:ext cx="10515600" cy="413808"/>
          </a:xfrm>
        </p:spPr>
        <p:txBody>
          <a:bodyPr>
            <a:normAutofit fontScale="90000"/>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Spending Habits of Married Males</a:t>
            </a:r>
          </a:p>
        </p:txBody>
      </p:sp>
      <p:sp>
        <p:nvSpPr>
          <p:cNvPr id="3" name="Content Placeholder 2">
            <a:extLst>
              <a:ext uri="{FF2B5EF4-FFF2-40B4-BE49-F238E27FC236}">
                <a16:creationId xmlns:a16="http://schemas.microsoft.com/office/drawing/2014/main" id="{FBBB0F7B-5CAC-4703-8A28-F8CF8EB31710}"/>
              </a:ext>
            </a:extLst>
          </p:cNvPr>
          <p:cNvSpPr>
            <a:spLocks noGrp="1"/>
          </p:cNvSpPr>
          <p:nvPr>
            <p:ph idx="1"/>
          </p:nvPr>
        </p:nvSpPr>
        <p:spPr>
          <a:xfrm>
            <a:off x="194733" y="610129"/>
            <a:ext cx="11802533" cy="2624138"/>
          </a:xfrm>
        </p:spPr>
        <p:txBody>
          <a:bodyPr>
            <a:normAutofit/>
          </a:bodyPr>
          <a:lstStyle/>
          <a:p>
            <a:pPr algn="just"/>
            <a:r>
              <a:rPr lang="en-US" sz="1300" dirty="0">
                <a:latin typeface="Calibri" panose="020F0502020204030204" pitchFamily="34" charset="0"/>
                <a:ea typeface="Calibri" panose="020F0502020204030204" pitchFamily="34" charset="0"/>
                <a:cs typeface="Calibri" panose="020F0502020204030204" pitchFamily="34" charset="0"/>
              </a:rPr>
              <a:t>Married males strategically allocate their income across key spending categories, with significant emphasis on Bills (11%), Groceries (9%), Electronics (7%), Health and Wellness (4%), Entertainment (3%), and Food (3%).</a:t>
            </a:r>
          </a:p>
          <a:p>
            <a:pPr algn="just"/>
            <a:r>
              <a:rPr lang="en-US" sz="1300" dirty="0">
                <a:latin typeface="Calibri" panose="020F0502020204030204" pitchFamily="34" charset="0"/>
                <a:ea typeface="Calibri" panose="020F0502020204030204" pitchFamily="34" charset="0"/>
                <a:cs typeface="Calibri" panose="020F0502020204030204" pitchFamily="34" charset="0"/>
              </a:rPr>
              <a:t>Further delving into spending habits within distinct age groups:</a:t>
            </a:r>
          </a:p>
          <a:p>
            <a:pPr lvl="1" algn="just">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Married males aged 21-24 prioritize Entertainment (11%), Electronics (8%), Food (5%), and Apparel (5%).</a:t>
            </a:r>
          </a:p>
          <a:p>
            <a:pPr lvl="1" algn="just">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In the 25-34 age bracket, the focus shifts towards Bills (11%), Groceries (9%), Electronics (8%), and Travel (5%).</a:t>
            </a:r>
          </a:p>
          <a:p>
            <a:pPr lvl="1" algn="just">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For the 34-45 age group, spending preferences maintain a consistency in Bills (12%), Groceries (9%), Electronics (8%), Travel (5%), and Health and Wellness (5%).</a:t>
            </a:r>
          </a:p>
          <a:p>
            <a:pPr lvl="1" algn="just">
              <a:buFont typeface="Wingdings" panose="05000000000000000000" pitchFamily="2" charset="2"/>
              <a:buChar char="Ø"/>
            </a:pPr>
            <a:r>
              <a:rPr lang="en-US" sz="1300" dirty="0">
                <a:latin typeface="Calibri" panose="020F0502020204030204" pitchFamily="34" charset="0"/>
                <a:ea typeface="Calibri" panose="020F0502020204030204" pitchFamily="34" charset="0"/>
                <a:cs typeface="Calibri" panose="020F0502020204030204" pitchFamily="34" charset="0"/>
              </a:rPr>
              <a:t>In the 45+ age category, married males allocate their budget towards Bills (9%), Groceries (7%), Travel (5%), Electronics (4%), Health and Wellness (4%), and Food (3%).</a:t>
            </a:r>
          </a:p>
          <a:p>
            <a:pPr algn="just"/>
            <a:r>
              <a:rPr lang="en-US" sz="1300" dirty="0">
                <a:latin typeface="Calibri" panose="020F0502020204030204" pitchFamily="34" charset="0"/>
                <a:ea typeface="Calibri" panose="020F0502020204030204" pitchFamily="34" charset="0"/>
                <a:cs typeface="Calibri" panose="020F0502020204030204" pitchFamily="34" charset="0"/>
              </a:rPr>
              <a:t>This detailed breakdown provides insights into the nuanced spending behaviors of married males across different life stages, offering valuable information for targeted financial planning and product development.</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18E9D8F-89EA-1894-63D4-3F37C0DD7BC8}"/>
              </a:ext>
            </a:extLst>
          </p:cNvPr>
          <p:cNvPicPr>
            <a:picLocks noChangeAspect="1"/>
          </p:cNvPicPr>
          <p:nvPr/>
        </p:nvPicPr>
        <p:blipFill>
          <a:blip r:embed="rId2"/>
          <a:stretch>
            <a:fillRect/>
          </a:stretch>
        </p:blipFill>
        <p:spPr>
          <a:xfrm>
            <a:off x="1741472" y="3429000"/>
            <a:ext cx="8451399" cy="3097306"/>
          </a:xfrm>
          <a:prstGeom prst="rect">
            <a:avLst/>
          </a:prstGeom>
        </p:spPr>
      </p:pic>
    </p:spTree>
    <p:extLst>
      <p:ext uri="{BB962C8B-B14F-4D97-AF65-F5344CB8AC3E}">
        <p14:creationId xmlns:p14="http://schemas.microsoft.com/office/powerpoint/2010/main" val="149624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F8221-8155-04D3-14B4-79BAB40C238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Product Recommendations</a:t>
            </a:r>
          </a:p>
        </p:txBody>
      </p:sp>
    </p:spTree>
    <p:extLst>
      <p:ext uri="{BB962C8B-B14F-4D97-AF65-F5344CB8AC3E}">
        <p14:creationId xmlns:p14="http://schemas.microsoft.com/office/powerpoint/2010/main" val="34574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5258-E3F2-4EFD-B6EF-DF900424FD2C}"/>
              </a:ext>
            </a:extLst>
          </p:cNvPr>
          <p:cNvSpPr>
            <a:spLocks noGrp="1"/>
          </p:cNvSpPr>
          <p:nvPr>
            <p:ph type="title"/>
          </p:nvPr>
        </p:nvSpPr>
        <p:spPr>
          <a:xfrm>
            <a:off x="580292" y="312372"/>
            <a:ext cx="11262946" cy="505313"/>
          </a:xfrm>
        </p:spPr>
        <p:txBody>
          <a:bodyPr>
            <a:normAutofit/>
          </a:bodyPr>
          <a:lstStyle/>
          <a:p>
            <a:pPr algn="ctr"/>
            <a:r>
              <a:rPr lang="en-US" sz="2200" b="1" i="0" dirty="0">
                <a:effectLst/>
                <a:latin typeface="Calibri" panose="020F0502020204030204" pitchFamily="34" charset="0"/>
                <a:ea typeface="Calibri" panose="020F0502020204030204" pitchFamily="34" charset="0"/>
                <a:cs typeface="Calibri" panose="020F0502020204030204" pitchFamily="34" charset="0"/>
              </a:rPr>
              <a:t>Why Age-Specific Cards Should Be The Approach</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EE8DED-788C-12CB-A9C1-D6A17285690D}"/>
              </a:ext>
            </a:extLst>
          </p:cNvPr>
          <p:cNvSpPr>
            <a:spLocks noGrp="1"/>
          </p:cNvSpPr>
          <p:nvPr>
            <p:ph idx="1"/>
          </p:nvPr>
        </p:nvSpPr>
        <p:spPr>
          <a:xfrm>
            <a:off x="389792" y="1006230"/>
            <a:ext cx="5706208" cy="5194545"/>
          </a:xfrm>
        </p:spPr>
        <p:txBody>
          <a:bodyPr>
            <a:noAutofit/>
          </a:bodyPr>
          <a:lstStyle/>
          <a:p>
            <a:pPr marL="0" indent="0">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1. Targeted Marketing</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Create focused campaigns for distinct age groups.</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Enhance promotional effectiveness by resonating with specific audiences.</a:t>
            </a:r>
          </a:p>
          <a:p>
            <a:pPr marL="0" indent="0">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2. Customized Features</a:t>
            </a:r>
          </a:p>
          <a:p>
            <a:r>
              <a:rPr lang="en-US" sz="1400" dirty="0">
                <a:latin typeface="Calibri" panose="020F0502020204030204" pitchFamily="34" charset="0"/>
                <a:ea typeface="Calibri" panose="020F0502020204030204" pitchFamily="34" charset="0"/>
                <a:cs typeface="Calibri" panose="020F0502020204030204" pitchFamily="34" charset="0"/>
              </a:rPr>
              <a:t>Tailor benefits to align with age-appropriate priorities.</a:t>
            </a:r>
          </a:p>
          <a:p>
            <a:r>
              <a:rPr lang="en-US" sz="1400" dirty="0">
                <a:latin typeface="Calibri" panose="020F0502020204030204" pitchFamily="34" charset="0"/>
                <a:ea typeface="Calibri" panose="020F0502020204030204" pitchFamily="34" charset="0"/>
                <a:cs typeface="Calibri" panose="020F0502020204030204" pitchFamily="34" charset="0"/>
              </a:rPr>
              <a:t>Provide perks that cater to the unique needs of each demographic.</a:t>
            </a:r>
          </a:p>
          <a:p>
            <a:pPr marL="0" indent="0">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3. Increased Relevance</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Enhance card offerings to address specific financial priorities.</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Ensure relevance by aligning features with cardholders' lifestyles</a:t>
            </a:r>
            <a:r>
              <a:rPr lang="en-US" sz="14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4. Customer Retention</a:t>
            </a:r>
          </a:p>
          <a:p>
            <a:r>
              <a:rPr lang="en-US" sz="1400" dirty="0">
                <a:latin typeface="Calibri" panose="020F0502020204030204" pitchFamily="34" charset="0"/>
                <a:ea typeface="Calibri" panose="020F0502020204030204" pitchFamily="34" charset="0"/>
                <a:cs typeface="Calibri" panose="020F0502020204030204" pitchFamily="34" charset="0"/>
              </a:rPr>
              <a:t>Foster loyalty through personalized benefits.</a:t>
            </a:r>
          </a:p>
          <a:p>
            <a:r>
              <a:rPr lang="en-US" sz="1400" dirty="0">
                <a:latin typeface="Calibri" panose="020F0502020204030204" pitchFamily="34" charset="0"/>
                <a:ea typeface="Calibri" panose="020F0502020204030204" pitchFamily="34" charset="0"/>
                <a:cs typeface="Calibri" panose="020F0502020204030204" pitchFamily="34" charset="0"/>
              </a:rPr>
              <a:t>Encourage long-term card usage by meeting evolving customer needs.</a:t>
            </a:r>
          </a:p>
          <a:p>
            <a:pPr marL="0" indent="0">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5. Risk Mitigation</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Manage risk by customizing credit limits and rates.</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Address potential risks associated with different customer segments.</a:t>
            </a:r>
          </a:p>
        </p:txBody>
      </p:sp>
      <p:sp>
        <p:nvSpPr>
          <p:cNvPr id="4" name="TextBox 3">
            <a:extLst>
              <a:ext uri="{FF2B5EF4-FFF2-40B4-BE49-F238E27FC236}">
                <a16:creationId xmlns:a16="http://schemas.microsoft.com/office/drawing/2014/main" id="{0633AFC1-6E38-933D-9FE9-AE92BE1945C8}"/>
              </a:ext>
            </a:extLst>
          </p:cNvPr>
          <p:cNvSpPr txBox="1"/>
          <p:nvPr/>
        </p:nvSpPr>
        <p:spPr>
          <a:xfrm>
            <a:off x="6211765" y="1190625"/>
            <a:ext cx="5829300" cy="3140347"/>
          </a:xfrm>
          <a:prstGeom prst="rect">
            <a:avLst/>
          </a:prstGeom>
          <a:noFill/>
        </p:spPr>
        <p:txBody>
          <a:bodyPr wrap="square" rtlCol="0">
            <a:spAutoFit/>
          </a:bodyPr>
          <a:lstStyle/>
          <a:p>
            <a:pPr>
              <a:lnSpc>
                <a:spcPct val="90000"/>
              </a:lnSpc>
              <a:spcBef>
                <a:spcPts val="1000"/>
              </a:spcBef>
              <a:buFont typeface="Arial" panose="020B0604020202020204" pitchFamily="34" charset="0"/>
            </a:pPr>
            <a:r>
              <a:rPr lang="en-US" sz="1400" b="1" i="0" dirty="0">
                <a:effectLst/>
                <a:latin typeface="Calibri" panose="020F0502020204030204" pitchFamily="34" charset="0"/>
                <a:ea typeface="Calibri" panose="020F0502020204030204" pitchFamily="34" charset="0"/>
                <a:cs typeface="Calibri" panose="020F0502020204030204" pitchFamily="34" charset="0"/>
              </a:rPr>
              <a:t>6. </a:t>
            </a:r>
            <a:r>
              <a:rPr lang="en-US" sz="1400" b="1" dirty="0">
                <a:latin typeface="Calibri" panose="020F0502020204030204" pitchFamily="34" charset="0"/>
                <a:ea typeface="Calibri" panose="020F0502020204030204" pitchFamily="34" charset="0"/>
                <a:cs typeface="Calibri" panose="020F0502020204030204" pitchFamily="34" charset="0"/>
              </a:rPr>
              <a:t>Enhanced Customer Experience</a:t>
            </a:r>
          </a:p>
          <a:p>
            <a:pPr marL="228600" indent="-228600">
              <a:lnSpc>
                <a:spcPct val="90000"/>
              </a:lnSpc>
              <a:spcBef>
                <a:spcPts val="100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Improve overall satisfaction through personalized features.</a:t>
            </a:r>
          </a:p>
          <a:p>
            <a:pPr marL="228600" indent="-228600">
              <a:lnSpc>
                <a:spcPct val="90000"/>
              </a:lnSpc>
              <a:spcBef>
                <a:spcPts val="100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Elevate the customer experience with tailored offerings.</a:t>
            </a:r>
          </a:p>
          <a:p>
            <a:pPr>
              <a:lnSpc>
                <a:spcPct val="90000"/>
              </a:lnSpc>
              <a:spcBef>
                <a:spcPts val="1000"/>
              </a:spcBef>
              <a:buFont typeface="Arial" panose="020B0604020202020204" pitchFamily="34" charset="0"/>
            </a:pPr>
            <a:r>
              <a:rPr lang="en-US" sz="1400" b="1" dirty="0">
                <a:latin typeface="Calibri" panose="020F0502020204030204" pitchFamily="34" charset="0"/>
                <a:ea typeface="Calibri" panose="020F0502020204030204" pitchFamily="34" charset="0"/>
                <a:cs typeface="Calibri" panose="020F0502020204030204" pitchFamily="34" charset="0"/>
              </a:rPr>
              <a:t>7. Market Differentiation</a:t>
            </a:r>
          </a:p>
          <a:p>
            <a:pPr marL="228600" indent="-228600">
              <a:lnSpc>
                <a:spcPct val="90000"/>
              </a:lnSpc>
              <a:spcBef>
                <a:spcPts val="1000"/>
              </a:spcBef>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Stand out in the market with diversified credit card offerings.</a:t>
            </a:r>
          </a:p>
          <a:p>
            <a:pPr marL="228600" indent="-228600">
              <a:lnSpc>
                <a:spcPct val="90000"/>
              </a:lnSpc>
              <a:spcBef>
                <a:spcPts val="100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Attract a broad customer base by showcasing innovation.</a:t>
            </a:r>
          </a:p>
          <a:p>
            <a:pPr>
              <a:lnSpc>
                <a:spcPct val="90000"/>
              </a:lnSpc>
              <a:spcBef>
                <a:spcPts val="1000"/>
              </a:spcBef>
              <a:buFont typeface="Arial" panose="020B0604020202020204" pitchFamily="34" charset="0"/>
            </a:pPr>
            <a:r>
              <a:rPr lang="en-US" sz="1400" b="1" dirty="0">
                <a:latin typeface="Calibri" panose="020F0502020204030204" pitchFamily="34" charset="0"/>
                <a:ea typeface="Calibri" panose="020F0502020204030204" pitchFamily="34" charset="0"/>
                <a:cs typeface="Calibri" panose="020F0502020204030204" pitchFamily="34" charset="0"/>
              </a:rPr>
              <a:t>8. Strategic Product Development</a:t>
            </a:r>
          </a:p>
          <a:p>
            <a:pPr marL="228600" indent="-228600">
              <a:lnSpc>
                <a:spcPct val="90000"/>
              </a:lnSpc>
              <a:spcBef>
                <a:spcPts val="100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Utilize market research for age-wise card design.</a:t>
            </a:r>
          </a:p>
          <a:p>
            <a:pPr marL="228600" indent="-228600">
              <a:lnSpc>
                <a:spcPct val="90000"/>
              </a:lnSpc>
              <a:spcBef>
                <a:spcPts val="100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Stay competitive and responsive to evolving consumer trends</a:t>
            </a:r>
          </a:p>
          <a:p>
            <a:endParaRPr lang="en-IN" dirty="0"/>
          </a:p>
        </p:txBody>
      </p:sp>
    </p:spTree>
    <p:extLst>
      <p:ext uri="{BB962C8B-B14F-4D97-AF65-F5344CB8AC3E}">
        <p14:creationId xmlns:p14="http://schemas.microsoft.com/office/powerpoint/2010/main" val="275696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F47B80-BA8D-AF3E-D794-B347F6DCF75A}"/>
              </a:ext>
            </a:extLst>
          </p:cNvPr>
          <p:cNvSpPr>
            <a:spLocks noGrp="1"/>
          </p:cNvSpPr>
          <p:nvPr>
            <p:ph type="title"/>
          </p:nvPr>
        </p:nvSpPr>
        <p:spPr>
          <a:xfrm>
            <a:off x="839788" y="342900"/>
            <a:ext cx="10774850" cy="530469"/>
          </a:xfrm>
        </p:spPr>
        <p:txBody>
          <a:bodyPr>
            <a:noAutofit/>
          </a:bodyPr>
          <a:lstStyle/>
          <a:p>
            <a:r>
              <a:rPr lang="en-US" sz="2200" b="1" i="0" dirty="0">
                <a:effectLst/>
                <a:latin typeface="Calibri" panose="020F0502020204030204" pitchFamily="34" charset="0"/>
                <a:ea typeface="Calibri" panose="020F0502020204030204" pitchFamily="34" charset="0"/>
                <a:cs typeface="Calibri" panose="020F0502020204030204" pitchFamily="34" charset="0"/>
              </a:rPr>
              <a:t>Presenting Our Exclusive Credit Card Collection Tailored for Every Stage of Life</a:t>
            </a:r>
            <a:endParaRPr lang="en-IN" sz="2200" b="1" dirty="0"/>
          </a:p>
        </p:txBody>
      </p:sp>
      <p:sp>
        <p:nvSpPr>
          <p:cNvPr id="8" name="Content Placeholder 7">
            <a:extLst>
              <a:ext uri="{FF2B5EF4-FFF2-40B4-BE49-F238E27FC236}">
                <a16:creationId xmlns:a16="http://schemas.microsoft.com/office/drawing/2014/main" id="{123339A3-1FD9-F267-FA1D-7189EE6EDE1F}"/>
              </a:ext>
            </a:extLst>
          </p:cNvPr>
          <p:cNvSpPr>
            <a:spLocks noGrp="1"/>
          </p:cNvSpPr>
          <p:nvPr>
            <p:ph idx="1"/>
          </p:nvPr>
        </p:nvSpPr>
        <p:spPr>
          <a:xfrm>
            <a:off x="5370512" y="3000863"/>
            <a:ext cx="6434626" cy="3514237"/>
          </a:xfrm>
        </p:spPr>
        <p:txBody>
          <a:bodyPr>
            <a:normAutofit/>
          </a:bodyPr>
          <a:lstStyle/>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Card Features: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Lower Interest Rates for smart financial planning.</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Seamless UPI Transactions integration.</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Collaborations with leading e-commerce platforms for exclusive discounts on Apparels and Electronics.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Strategic partnerships with online food delivery companies for enticing discounts, making it a preferred choice for the young and dynamic individuals.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Cashback on UPI Transactions: Earn cashback rewards for utilizing UPI transactions, encouraging digital payment habits.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Exclusive Entertainment Events Access: Attend concerts and exclusive events at discounted rates or with priority bookings.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Student Loan Integration: Collaborate with financial institutions for seamless integration with student loan repayment, providing financial flexibility.</a:t>
            </a:r>
          </a:p>
        </p:txBody>
      </p:sp>
      <p:sp>
        <p:nvSpPr>
          <p:cNvPr id="9" name="Text Placeholder 8">
            <a:extLst>
              <a:ext uri="{FF2B5EF4-FFF2-40B4-BE49-F238E27FC236}">
                <a16:creationId xmlns:a16="http://schemas.microsoft.com/office/drawing/2014/main" id="{339D15A7-42CB-411D-FC34-E7F53FB7A83A}"/>
              </a:ext>
            </a:extLst>
          </p:cNvPr>
          <p:cNvSpPr>
            <a:spLocks noGrp="1"/>
          </p:cNvSpPr>
          <p:nvPr>
            <p:ph type="body" sz="half" idx="2"/>
          </p:nvPr>
        </p:nvSpPr>
        <p:spPr>
          <a:xfrm>
            <a:off x="839788" y="1063869"/>
            <a:ext cx="3932237" cy="4805119"/>
          </a:xfrm>
        </p:spPr>
        <p:txBody>
          <a:bodyPr>
            <a:normAutofit/>
          </a:bodyPr>
          <a:lstStyle/>
          <a:p>
            <a:pPr algn="l"/>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1400" b="1" i="0" u="sng" dirty="0">
                <a:effectLst/>
                <a:latin typeface="Calibri" panose="020F0502020204030204" pitchFamily="34" charset="0"/>
                <a:ea typeface="Calibri" panose="020F0502020204030204" pitchFamily="34" charset="0"/>
                <a:cs typeface="Calibri" panose="020F0502020204030204" pitchFamily="34" charset="0"/>
              </a:rPr>
              <a:t>Silver Spark Card (For Ages 21-24)</a:t>
            </a:r>
            <a:r>
              <a:rPr lang="en-US" sz="1400" b="0" i="0" u="sng" dirty="0">
                <a:effectLst/>
                <a:latin typeface="Calibri" panose="020F0502020204030204" pitchFamily="34" charset="0"/>
                <a:ea typeface="Calibri" panose="020F0502020204030204" pitchFamily="34" charset="0"/>
                <a:cs typeface="Calibri" panose="020F0502020204030204" pitchFamily="34" charset="0"/>
              </a:rPr>
              <a:t> </a:t>
            </a:r>
          </a:p>
          <a:p>
            <a:pPr algn="l"/>
            <a:r>
              <a:rPr lang="en-US" sz="1400" b="0" i="1" dirty="0">
                <a:effectLst/>
                <a:latin typeface="Calibri" panose="020F0502020204030204" pitchFamily="34" charset="0"/>
                <a:ea typeface="Calibri" panose="020F0502020204030204" pitchFamily="34" charset="0"/>
                <a:cs typeface="Calibri" panose="020F0502020204030204" pitchFamily="34" charset="0"/>
              </a:rPr>
              <a:t>"Ignite Your Financial Journey with Silver Spark.“</a:t>
            </a:r>
          </a:p>
          <a:p>
            <a:pPr algn="l"/>
            <a:r>
              <a:rPr lang="en-US" sz="1400" b="1" i="0" dirty="0">
                <a:effectLst/>
                <a:latin typeface="Calibri" panose="020F0502020204030204" pitchFamily="34" charset="0"/>
                <a:ea typeface="Calibri" panose="020F0502020204030204" pitchFamily="34" charset="0"/>
                <a:cs typeface="Calibri" panose="020F0502020204030204" pitchFamily="34" charset="0"/>
              </a:rPr>
              <a:t>Target Audience:</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Age Group: 21-24</a:t>
            </a:r>
          </a:p>
          <a:p>
            <a:pPr marL="742950" lvl="1"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Marital Status: Single/Married</a:t>
            </a:r>
          </a:p>
          <a:p>
            <a:pPr marL="742950" lvl="1" indent="-285750" algn="l">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Minimum income 2.5LPA</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1400" b="1" i="0" dirty="0">
                <a:effectLst/>
                <a:latin typeface="Calibri" panose="020F0502020204030204" pitchFamily="34" charset="0"/>
                <a:ea typeface="Calibri" panose="020F0502020204030204" pitchFamily="34" charset="0"/>
                <a:cs typeface="Calibri" panose="020F0502020204030204" pitchFamily="34" charset="0"/>
              </a:rPr>
              <a:t>Spending Habits: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Allocated spending on Apparels, Entertainment, Electronics, and Food.</a:t>
            </a:r>
          </a:p>
          <a:p>
            <a:pPr marL="742950" lvl="1"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Prefer UPI Transactions followed by Credit Cards.</a:t>
            </a:r>
          </a:p>
        </p:txBody>
      </p:sp>
      <p:pic>
        <p:nvPicPr>
          <p:cNvPr id="1026" name="Picture 2">
            <a:extLst>
              <a:ext uri="{FF2B5EF4-FFF2-40B4-BE49-F238E27FC236}">
                <a16:creationId xmlns:a16="http://schemas.microsoft.com/office/drawing/2014/main" id="{EF05B51B-3758-055C-DD24-6D93822F4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038" y="1063869"/>
            <a:ext cx="2887600" cy="183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149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23339A3-1FD9-F267-FA1D-7189EE6EDE1F}"/>
              </a:ext>
            </a:extLst>
          </p:cNvPr>
          <p:cNvSpPr>
            <a:spLocks noGrp="1"/>
          </p:cNvSpPr>
          <p:nvPr>
            <p:ph idx="1"/>
          </p:nvPr>
        </p:nvSpPr>
        <p:spPr>
          <a:xfrm>
            <a:off x="5180011" y="2354751"/>
            <a:ext cx="6513757" cy="3514237"/>
          </a:xfrm>
        </p:spPr>
        <p:txBody>
          <a:bodyPr>
            <a:normAutofit/>
          </a:bodyPr>
          <a:lstStyle/>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Card Features: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Complimentary bi-yearly full health checkup, prioritizing overall well-being.</a:t>
            </a:r>
          </a:p>
          <a:p>
            <a:pPr marL="742950" lvl="1" indent="-285750"/>
            <a:r>
              <a:rPr lang="en-US" sz="1400" b="0" i="0" dirty="0">
                <a:effectLst/>
                <a:latin typeface="Calibri" panose="020F0502020204030204" pitchFamily="34" charset="0"/>
                <a:ea typeface="Calibri" panose="020F0502020204030204" pitchFamily="34" charset="0"/>
                <a:cs typeface="Calibri" panose="020F0502020204030204" pitchFamily="34" charset="0"/>
              </a:rPr>
              <a:t>Seamless UPI Transactions integration.</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Travel accidental health insurance for security during journeys.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Airport Lounge access for a touch of luxury.</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Special discounts on fuel expenses.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Rewarding discounts and points on bill payments, groceries, and health-related purchases.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Personalized Financial Planning Services: Access to financial planning services for effective budget and investment management.</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Eco-Friendly Spending Rewards: Encouraging eco-friendly practices by rewarding points or discounts for sustainable purchases.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Priority Customer Service: Dedicated customer service for prompt assistance, ensuring a seamless banking experience.</a:t>
            </a:r>
          </a:p>
          <a:p>
            <a:pPr algn="l">
              <a:buFont typeface="Arial" panose="020B0604020202020204" pitchFamily="34" charset="0"/>
              <a:buChar char="•"/>
            </a:pP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339D15A7-42CB-411D-FC34-E7F53FB7A83A}"/>
              </a:ext>
            </a:extLst>
          </p:cNvPr>
          <p:cNvSpPr>
            <a:spLocks noGrp="1"/>
          </p:cNvSpPr>
          <p:nvPr>
            <p:ph type="body" sz="half" idx="2"/>
          </p:nvPr>
        </p:nvSpPr>
        <p:spPr>
          <a:xfrm>
            <a:off x="839788" y="1063869"/>
            <a:ext cx="3932237" cy="4805119"/>
          </a:xfrm>
        </p:spPr>
        <p:txBody>
          <a:bodyPr>
            <a:normAutofit/>
          </a:bodyPr>
          <a:lstStyle/>
          <a:p>
            <a:pPr algn="l"/>
            <a:r>
              <a:rPr lang="en-US" sz="1400" b="1" i="0" u="sng" dirty="0">
                <a:effectLst/>
                <a:latin typeface="Calibri" panose="020F0502020204030204" pitchFamily="34" charset="0"/>
                <a:ea typeface="Calibri" panose="020F0502020204030204" pitchFamily="34" charset="0"/>
                <a:cs typeface="Calibri" panose="020F0502020204030204" pitchFamily="34" charset="0"/>
              </a:rPr>
              <a:t>Gold Horizon Card (For Ages 25-45)</a:t>
            </a:r>
          </a:p>
          <a:p>
            <a:pPr algn="l"/>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b="0" i="1" dirty="0">
                <a:effectLst/>
                <a:latin typeface="Söhne"/>
              </a:rPr>
              <a:t>"Elevate Your Finances with Gold Horizon.“</a:t>
            </a:r>
            <a:endParaRPr lang="en-US" dirty="0">
              <a:latin typeface="Söhne"/>
            </a:endParaRPr>
          </a:p>
          <a:p>
            <a:pPr algn="l"/>
            <a:br>
              <a:rPr lang="en-US" dirty="0"/>
            </a:br>
            <a:r>
              <a:rPr lang="en-US" sz="1400" b="1" i="0" dirty="0">
                <a:effectLst/>
                <a:latin typeface="Calibri" panose="020F0502020204030204" pitchFamily="34" charset="0"/>
                <a:ea typeface="Calibri" panose="020F0502020204030204" pitchFamily="34" charset="0"/>
                <a:cs typeface="Calibri" panose="020F0502020204030204" pitchFamily="34" charset="0"/>
              </a:rPr>
              <a:t>Target Audience:</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Age Group: 25-45</a:t>
            </a: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Marital Status: Single/Married</a:t>
            </a:r>
          </a:p>
          <a:p>
            <a:pPr marL="742950" lvl="1"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Minimum Income 4LPA+</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Spending Habits: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Focus on bills, Electronics, Groceries, Health and Wellness, Travel, Food, and Apparels.</a:t>
            </a:r>
          </a:p>
        </p:txBody>
      </p:sp>
      <p:pic>
        <p:nvPicPr>
          <p:cNvPr id="2" name="Picture 2">
            <a:extLst>
              <a:ext uri="{FF2B5EF4-FFF2-40B4-BE49-F238E27FC236}">
                <a16:creationId xmlns:a16="http://schemas.microsoft.com/office/drawing/2014/main" id="{BB5AC6DA-1BDA-037B-867E-8FF115703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213" y="518014"/>
            <a:ext cx="2887600" cy="183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0058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23339A3-1FD9-F267-FA1D-7189EE6EDE1F}"/>
              </a:ext>
            </a:extLst>
          </p:cNvPr>
          <p:cNvSpPr>
            <a:spLocks noGrp="1"/>
          </p:cNvSpPr>
          <p:nvPr>
            <p:ph idx="1"/>
          </p:nvPr>
        </p:nvSpPr>
        <p:spPr>
          <a:xfrm>
            <a:off x="5180012" y="2170113"/>
            <a:ext cx="6592888" cy="4292233"/>
          </a:xfrm>
        </p:spPr>
        <p:txBody>
          <a:bodyPr>
            <a:noAutofit/>
          </a:bodyPr>
          <a:lstStyle/>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Card Features: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Complimentary quad-yearly full health checkup, emphasizing health and longevity.</a:t>
            </a:r>
          </a:p>
          <a:p>
            <a:pPr marL="742950" lvl="1" indent="-285750"/>
            <a:r>
              <a:rPr lang="en-US" sz="1400" b="0" i="0" dirty="0">
                <a:effectLst/>
                <a:latin typeface="Calibri" panose="020F0502020204030204" pitchFamily="34" charset="0"/>
                <a:ea typeface="Calibri" panose="020F0502020204030204" pitchFamily="34" charset="0"/>
                <a:cs typeface="Calibri" panose="020F0502020204030204" pitchFamily="34" charset="0"/>
              </a:rPr>
              <a:t>Seamless UPI Transactions integration.</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Travel accidental health insurance for peace of mind during travels.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Exclusive discounts on early flight bookings, making travel a seamless pleasure.</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Airport Lounge access for a premium experience.</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Discounts and reward points on bill payments, groceries, and health-related purchases.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Special privileges on the purchase of medicines and health supplements, catering to the unique needs of our experienced customers.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Concierge Health Services: Offering personalized health consultations and telemedicine options.</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Exclusive Travel Experiences: Access curated travel experiences and packages for a hassle-free and luxurious travel experience.</a:t>
            </a:r>
          </a:p>
          <a:p>
            <a:pPr marL="742950" lvl="1" indent="-285750"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Legacy Planning Services: Introduce services to assist cardholders in legacy planning, including will drafting and estate management.</a:t>
            </a:r>
          </a:p>
          <a:p>
            <a:pPr algn="l">
              <a:buFont typeface="Arial" panose="020B0604020202020204" pitchFamily="34" charset="0"/>
              <a:buChar char="•"/>
            </a:pP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339D15A7-42CB-411D-FC34-E7F53FB7A83A}"/>
              </a:ext>
            </a:extLst>
          </p:cNvPr>
          <p:cNvSpPr>
            <a:spLocks noGrp="1"/>
          </p:cNvSpPr>
          <p:nvPr>
            <p:ph type="body" sz="half" idx="2"/>
          </p:nvPr>
        </p:nvSpPr>
        <p:spPr>
          <a:xfrm>
            <a:off x="839788" y="1063869"/>
            <a:ext cx="3932237" cy="4805119"/>
          </a:xfrm>
        </p:spPr>
        <p:txBody>
          <a:bodyPr>
            <a:normAutofit/>
          </a:bodyPr>
          <a:lstStyle/>
          <a:p>
            <a:pPr algn="l"/>
            <a:r>
              <a:rPr lang="en-US" sz="1400" b="1" i="0" dirty="0">
                <a:effectLst/>
                <a:latin typeface="Calibri" panose="020F0502020204030204" pitchFamily="34" charset="0"/>
                <a:ea typeface="Calibri" panose="020F0502020204030204" pitchFamily="34" charset="0"/>
                <a:cs typeface="Calibri" panose="020F0502020204030204" pitchFamily="34" charset="0"/>
              </a:rPr>
              <a:t>Card 3: Platinum Legacy Card (For Ages 45+)</a:t>
            </a:r>
          </a:p>
          <a:p>
            <a:pPr algn="l"/>
            <a:r>
              <a:rPr lang="en-US" sz="1400" b="0" i="1" dirty="0">
                <a:effectLst/>
                <a:latin typeface="Calibri" panose="020F0502020204030204" pitchFamily="34" charset="0"/>
                <a:ea typeface="Calibri" panose="020F0502020204030204" pitchFamily="34" charset="0"/>
                <a:cs typeface="Calibri" panose="020F0502020204030204" pitchFamily="34" charset="0"/>
              </a:rPr>
              <a:t>"Crafting Your Financial Legacy with Platinum Prestige.“</a:t>
            </a:r>
          </a:p>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Target Audience:</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Age Group: 45+</a:t>
            </a: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Marital Status: Married/Single</a:t>
            </a:r>
          </a:p>
          <a:p>
            <a:pPr marL="742950" lvl="1" indent="-285750"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Minimum Income 6LPA+</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Spending Habits: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Focus on bills, Travels, Groceries, Health and Wellness, Food.</a:t>
            </a:r>
          </a:p>
          <a:p>
            <a:pPr marL="742950" lvl="1" indent="-285750" algn="l">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a:extLst>
              <a:ext uri="{FF2B5EF4-FFF2-40B4-BE49-F238E27FC236}">
                <a16:creationId xmlns:a16="http://schemas.microsoft.com/office/drawing/2014/main" id="{D6C27CB9-50A4-7A67-05D4-40E84E72C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5300" y="263769"/>
            <a:ext cx="2887600" cy="183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21068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08D6-ACA5-B6F0-E370-2B6AE6D085AB}"/>
              </a:ext>
            </a:extLst>
          </p:cNvPr>
          <p:cNvSpPr>
            <a:spLocks noGrp="1"/>
          </p:cNvSpPr>
          <p:nvPr>
            <p:ph type="title"/>
          </p:nvPr>
        </p:nvSpPr>
        <p:spPr>
          <a:xfrm>
            <a:off x="838200" y="141009"/>
            <a:ext cx="10515600" cy="612026"/>
          </a:xfrm>
        </p:spPr>
        <p:txBody>
          <a:bodyPr>
            <a:normAutofit/>
          </a:bodyPr>
          <a:lstStyle/>
          <a:p>
            <a:pPr algn="ctr"/>
            <a:r>
              <a:rPr lang="en-IN" sz="3200" dirty="0"/>
              <a:t>Data Layout</a:t>
            </a:r>
          </a:p>
        </p:txBody>
      </p:sp>
      <p:sp>
        <p:nvSpPr>
          <p:cNvPr id="3" name="TextBox 2">
            <a:extLst>
              <a:ext uri="{FF2B5EF4-FFF2-40B4-BE49-F238E27FC236}">
                <a16:creationId xmlns:a16="http://schemas.microsoft.com/office/drawing/2014/main" id="{126A6B1A-6F59-69B3-FB38-9D1DE4265711}"/>
              </a:ext>
            </a:extLst>
          </p:cNvPr>
          <p:cNvSpPr txBox="1"/>
          <p:nvPr/>
        </p:nvSpPr>
        <p:spPr>
          <a:xfrm>
            <a:off x="125506" y="887507"/>
            <a:ext cx="11815482" cy="2308324"/>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Column Description for </a:t>
            </a:r>
            <a:r>
              <a:rPr lang="en-US" sz="1400" dirty="0" err="1">
                <a:latin typeface="Calibri" panose="020F0502020204030204" pitchFamily="34" charset="0"/>
                <a:ea typeface="Calibri" panose="020F0502020204030204" pitchFamily="34" charset="0"/>
                <a:cs typeface="Calibri" panose="020F0502020204030204" pitchFamily="34" charset="0"/>
              </a:rPr>
              <a:t>dim_customers</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600" b="1" dirty="0"/>
          </a:p>
          <a:p>
            <a:pPr marL="171450" indent="-1714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customer_id</a:t>
            </a:r>
            <a:r>
              <a:rPr lang="en-US" sz="1400" dirty="0">
                <a:latin typeface="Calibri" panose="020F0502020204030204" pitchFamily="34" charset="0"/>
                <a:ea typeface="Calibri" panose="020F0502020204030204" pitchFamily="34" charset="0"/>
                <a:cs typeface="Calibri" panose="020F0502020204030204" pitchFamily="34" charset="0"/>
              </a:rPr>
              <a:t>: This column represents the Unique ID assigned to each customer.</a:t>
            </a:r>
          </a:p>
          <a:p>
            <a:pPr marL="171450" indent="-1714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gender</a:t>
            </a:r>
            <a:r>
              <a:rPr lang="en-US" sz="1400" dirty="0">
                <a:latin typeface="Calibri" panose="020F0502020204030204" pitchFamily="34" charset="0"/>
                <a:ea typeface="Calibri" panose="020F0502020204030204" pitchFamily="34" charset="0"/>
                <a:cs typeface="Calibri" panose="020F0502020204030204" pitchFamily="34" charset="0"/>
              </a:rPr>
              <a:t>: This column represents the gender of the customer. (Male, Female)</a:t>
            </a:r>
          </a:p>
          <a:p>
            <a:pPr marL="171450" indent="-171450">
              <a:buFont typeface="Wingdings" panose="05000000000000000000" pitchFamily="2" charset="2"/>
              <a:buChar char="Ø"/>
            </a:pPr>
            <a:r>
              <a:rPr lang="en-US" sz="1400" b="1" dirty="0" err="1">
                <a:latin typeface="Calibri" panose="020F0502020204030204" pitchFamily="34" charset="0"/>
                <a:ea typeface="Calibri" panose="020F0502020204030204" pitchFamily="34" charset="0"/>
                <a:cs typeface="Calibri" panose="020F0502020204030204" pitchFamily="34" charset="0"/>
              </a:rPr>
              <a:t>age_group</a:t>
            </a:r>
            <a:r>
              <a:rPr lang="en-US" sz="1400" dirty="0">
                <a:latin typeface="Calibri" panose="020F0502020204030204" pitchFamily="34" charset="0"/>
                <a:ea typeface="Calibri" panose="020F0502020204030204" pitchFamily="34" charset="0"/>
                <a:cs typeface="Calibri" panose="020F0502020204030204" pitchFamily="34" charset="0"/>
              </a:rPr>
              <a:t>: This column categorizes the customer into different age groups. (21-24, 25-34, 35-45, 45+)</a:t>
            </a:r>
          </a:p>
          <a:p>
            <a:pPr marL="171450" indent="-171450">
              <a:buFont typeface="Wingdings" panose="05000000000000000000" pitchFamily="2" charset="2"/>
              <a:buChar char="Ø"/>
            </a:pPr>
            <a:r>
              <a:rPr lang="en-US" sz="1400" b="1" dirty="0" err="1">
                <a:latin typeface="Calibri" panose="020F0502020204030204" pitchFamily="34" charset="0"/>
                <a:ea typeface="Calibri" panose="020F0502020204030204" pitchFamily="34" charset="0"/>
                <a:cs typeface="Calibri" panose="020F0502020204030204" pitchFamily="34" charset="0"/>
              </a:rPr>
              <a:t>marital_status</a:t>
            </a:r>
            <a:r>
              <a:rPr lang="en-US" sz="1400" dirty="0">
                <a:latin typeface="Calibri" panose="020F0502020204030204" pitchFamily="34" charset="0"/>
                <a:ea typeface="Calibri" panose="020F0502020204030204" pitchFamily="34" charset="0"/>
                <a:cs typeface="Calibri" panose="020F0502020204030204" pitchFamily="34" charset="0"/>
              </a:rPr>
              <a:t>: This column indicates the marital status of the customer (single, married).</a:t>
            </a:r>
          </a:p>
          <a:p>
            <a:pPr marL="171450" indent="-1714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city</a:t>
            </a:r>
            <a:r>
              <a:rPr lang="en-US" sz="1400" dirty="0">
                <a:latin typeface="Calibri" panose="020F0502020204030204" pitchFamily="34" charset="0"/>
                <a:ea typeface="Calibri" panose="020F0502020204030204" pitchFamily="34" charset="0"/>
                <a:cs typeface="Calibri" panose="020F0502020204030204" pitchFamily="34" charset="0"/>
              </a:rPr>
              <a:t>: This column represents the city of residence for the customer. (Mumbai, Delhi-NCR, Chennai, Hyderabad, Bengaluru)</a:t>
            </a:r>
          </a:p>
          <a:p>
            <a:pPr marL="171450" indent="-1714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occupation</a:t>
            </a:r>
            <a:r>
              <a:rPr lang="en-US" sz="1400" dirty="0">
                <a:latin typeface="Calibri" panose="020F0502020204030204" pitchFamily="34" charset="0"/>
                <a:ea typeface="Calibri" panose="020F0502020204030204" pitchFamily="34" charset="0"/>
                <a:cs typeface="Calibri" panose="020F0502020204030204" pitchFamily="34" charset="0"/>
              </a:rPr>
              <a:t>: This column denotes the occupation or profession of the customer. (Salaried IT Employees, Salaried Other Employees, Business Owners, Freelancers, Government Employees)</a:t>
            </a:r>
          </a:p>
          <a:p>
            <a:pPr marL="171450" indent="-171450">
              <a:buFont typeface="Wingdings" panose="05000000000000000000" pitchFamily="2" charset="2"/>
              <a:buChar char="Ø"/>
            </a:pPr>
            <a:r>
              <a:rPr lang="en-US" sz="1400" b="1" dirty="0" err="1">
                <a:latin typeface="Calibri" panose="020F0502020204030204" pitchFamily="34" charset="0"/>
                <a:ea typeface="Calibri" panose="020F0502020204030204" pitchFamily="34" charset="0"/>
                <a:cs typeface="Calibri" panose="020F0502020204030204" pitchFamily="34" charset="0"/>
              </a:rPr>
              <a:t>average_income</a:t>
            </a:r>
            <a:r>
              <a:rPr lang="en-US" sz="1400" dirty="0">
                <a:latin typeface="Calibri" panose="020F0502020204030204" pitchFamily="34" charset="0"/>
                <a:ea typeface="Calibri" panose="020F0502020204030204" pitchFamily="34" charset="0"/>
                <a:cs typeface="Calibri" panose="020F0502020204030204" pitchFamily="34" charset="0"/>
              </a:rPr>
              <a:t>: This column indicates the monthly average income of the customer, in INR currency.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77D7385-A077-AF89-0A58-C2B0005AD26E}"/>
              </a:ext>
            </a:extLst>
          </p:cNvPr>
          <p:cNvPicPr>
            <a:picLocks noChangeAspect="1"/>
          </p:cNvPicPr>
          <p:nvPr/>
        </p:nvPicPr>
        <p:blipFill>
          <a:blip r:embed="rId2"/>
          <a:stretch>
            <a:fillRect/>
          </a:stretch>
        </p:blipFill>
        <p:spPr>
          <a:xfrm>
            <a:off x="304799" y="3699635"/>
            <a:ext cx="11331389" cy="2656565"/>
          </a:xfrm>
          <a:prstGeom prst="rect">
            <a:avLst/>
          </a:prstGeom>
        </p:spPr>
      </p:pic>
    </p:spTree>
    <p:extLst>
      <p:ext uri="{BB962C8B-B14F-4D97-AF65-F5344CB8AC3E}">
        <p14:creationId xmlns:p14="http://schemas.microsoft.com/office/powerpoint/2010/main" val="90330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A6B1A-6F59-69B3-FB38-9D1DE4265711}"/>
              </a:ext>
            </a:extLst>
          </p:cNvPr>
          <p:cNvSpPr txBox="1"/>
          <p:nvPr/>
        </p:nvSpPr>
        <p:spPr>
          <a:xfrm>
            <a:off x="125506" y="887507"/>
            <a:ext cx="11815482" cy="1600438"/>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Column Description for fact_spends: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customer_id</a:t>
            </a:r>
            <a:r>
              <a:rPr lang="en-US" sz="1400" dirty="0">
                <a:latin typeface="Calibri" panose="020F0502020204030204" pitchFamily="34" charset="0"/>
                <a:ea typeface="Calibri" panose="020F0502020204030204" pitchFamily="34" charset="0"/>
                <a:cs typeface="Calibri" panose="020F0502020204030204" pitchFamily="34" charset="0"/>
              </a:rPr>
              <a:t>: This column represents the Unique ID of each customer, linking to the dim_customer table.</a:t>
            </a:r>
          </a:p>
          <a:p>
            <a:pPr marL="285750" indent="-2857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month</a:t>
            </a:r>
            <a:r>
              <a:rPr lang="en-US" sz="1400" dirty="0">
                <a:latin typeface="Calibri" panose="020F0502020204030204" pitchFamily="34" charset="0"/>
                <a:ea typeface="Calibri" panose="020F0502020204030204" pitchFamily="34" charset="0"/>
                <a:cs typeface="Calibri" panose="020F0502020204030204" pitchFamily="34" charset="0"/>
              </a:rPr>
              <a:t>: This column indicates the month in which the spending was recorded. (May, June, July, August, September, October)</a:t>
            </a:r>
          </a:p>
          <a:p>
            <a:pPr marL="285750" indent="-2857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category</a:t>
            </a:r>
            <a:r>
              <a:rPr lang="en-US" sz="1400" dirty="0">
                <a:latin typeface="Calibri" panose="020F0502020204030204" pitchFamily="34" charset="0"/>
                <a:ea typeface="Calibri" panose="020F0502020204030204" pitchFamily="34" charset="0"/>
                <a:cs typeface="Calibri" panose="020F0502020204030204" pitchFamily="34" charset="0"/>
              </a:rPr>
              <a:t>: This column describes the category of spending (Entertainment, Apparel, Electronics, etc.).</a:t>
            </a:r>
          </a:p>
          <a:p>
            <a:pPr marL="285750" indent="-2857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payment_type</a:t>
            </a:r>
            <a:r>
              <a:rPr lang="en-US" sz="1400" dirty="0">
                <a:latin typeface="Calibri" panose="020F0502020204030204" pitchFamily="34" charset="0"/>
                <a:ea typeface="Calibri" panose="020F0502020204030204" pitchFamily="34" charset="0"/>
                <a:cs typeface="Calibri" panose="020F0502020204030204" pitchFamily="34" charset="0"/>
              </a:rPr>
              <a:t>: This column specifies the type of payment used by the customer (Debit Card, Credit Card, UPI, Net Banking).</a:t>
            </a:r>
          </a:p>
          <a:p>
            <a:pPr marL="285750" indent="-28575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spends</a:t>
            </a:r>
            <a:r>
              <a:rPr lang="en-US" sz="1400" dirty="0">
                <a:latin typeface="Calibri" panose="020F0502020204030204" pitchFamily="34" charset="0"/>
                <a:ea typeface="Calibri" panose="020F0502020204030204" pitchFamily="34" charset="0"/>
                <a:cs typeface="Calibri" panose="020F0502020204030204" pitchFamily="34" charset="0"/>
              </a:rPr>
              <a:t>: This column shows the total amount spent by the customer in the specified month, category and payment_type.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1D0C145-0560-0526-4FA9-978683E8DE53}"/>
              </a:ext>
            </a:extLst>
          </p:cNvPr>
          <p:cNvPicPr>
            <a:picLocks noChangeAspect="1"/>
          </p:cNvPicPr>
          <p:nvPr/>
        </p:nvPicPr>
        <p:blipFill>
          <a:blip r:embed="rId2"/>
          <a:stretch>
            <a:fillRect/>
          </a:stretch>
        </p:blipFill>
        <p:spPr>
          <a:xfrm>
            <a:off x="753035" y="3053304"/>
            <a:ext cx="8677836" cy="3346841"/>
          </a:xfrm>
          <a:prstGeom prst="rect">
            <a:avLst/>
          </a:prstGeom>
        </p:spPr>
      </p:pic>
      <p:sp>
        <p:nvSpPr>
          <p:cNvPr id="9" name="Title 1">
            <a:extLst>
              <a:ext uri="{FF2B5EF4-FFF2-40B4-BE49-F238E27FC236}">
                <a16:creationId xmlns:a16="http://schemas.microsoft.com/office/drawing/2014/main" id="{094B5505-328E-F392-BD22-5AD5776F7655}"/>
              </a:ext>
            </a:extLst>
          </p:cNvPr>
          <p:cNvSpPr>
            <a:spLocks noGrp="1"/>
          </p:cNvSpPr>
          <p:nvPr>
            <p:ph type="title"/>
          </p:nvPr>
        </p:nvSpPr>
        <p:spPr>
          <a:xfrm>
            <a:off x="838200" y="141009"/>
            <a:ext cx="10515600" cy="612026"/>
          </a:xfrm>
        </p:spPr>
        <p:txBody>
          <a:bodyPr>
            <a:normAutofit/>
          </a:bodyPr>
          <a:lstStyle/>
          <a:p>
            <a:pPr algn="ctr"/>
            <a:r>
              <a:rPr lang="en-IN" sz="3200" dirty="0"/>
              <a:t>Data Layout</a:t>
            </a:r>
          </a:p>
        </p:txBody>
      </p:sp>
    </p:spTree>
    <p:extLst>
      <p:ext uri="{BB962C8B-B14F-4D97-AF65-F5344CB8AC3E}">
        <p14:creationId xmlns:p14="http://schemas.microsoft.com/office/powerpoint/2010/main" val="246271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259C4-F1CF-EBFB-1DC7-7313FD40A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28" y="955608"/>
            <a:ext cx="10980143" cy="4946783"/>
          </a:xfrm>
          <a:prstGeom prst="rect">
            <a:avLst/>
          </a:prstGeom>
        </p:spPr>
      </p:pic>
      <p:sp>
        <p:nvSpPr>
          <p:cNvPr id="11" name="Title 1">
            <a:extLst>
              <a:ext uri="{FF2B5EF4-FFF2-40B4-BE49-F238E27FC236}">
                <a16:creationId xmlns:a16="http://schemas.microsoft.com/office/drawing/2014/main" id="{6F3D2442-00D5-CF57-0377-5EE1A44C43C4}"/>
              </a:ext>
            </a:extLst>
          </p:cNvPr>
          <p:cNvSpPr>
            <a:spLocks noGrp="1"/>
          </p:cNvSpPr>
          <p:nvPr>
            <p:ph type="title"/>
          </p:nvPr>
        </p:nvSpPr>
        <p:spPr>
          <a:xfrm>
            <a:off x="838200" y="141009"/>
            <a:ext cx="10515600" cy="612026"/>
          </a:xfrm>
        </p:spPr>
        <p:txBody>
          <a:bodyPr>
            <a:normAutofit/>
          </a:bodyPr>
          <a:lstStyle/>
          <a:p>
            <a:pPr algn="ctr"/>
            <a:r>
              <a:rPr lang="en-IN" sz="3200" dirty="0"/>
              <a:t>Data Model</a:t>
            </a:r>
          </a:p>
        </p:txBody>
      </p:sp>
    </p:spTree>
    <p:extLst>
      <p:ext uri="{BB962C8B-B14F-4D97-AF65-F5344CB8AC3E}">
        <p14:creationId xmlns:p14="http://schemas.microsoft.com/office/powerpoint/2010/main" val="121859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08D6-ACA5-B6F0-E370-2B6AE6D085AB}"/>
              </a:ext>
            </a:extLst>
          </p:cNvPr>
          <p:cNvSpPr>
            <a:spLocks noGrp="1"/>
          </p:cNvSpPr>
          <p:nvPr>
            <p:ph type="title"/>
          </p:nvPr>
        </p:nvSpPr>
        <p:spPr>
          <a:xfrm>
            <a:off x="838200" y="141009"/>
            <a:ext cx="10515600" cy="504450"/>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New Fields and KPI introduced</a:t>
            </a:r>
          </a:p>
        </p:txBody>
      </p:sp>
      <p:sp>
        <p:nvSpPr>
          <p:cNvPr id="3" name="TextBox 2">
            <a:extLst>
              <a:ext uri="{FF2B5EF4-FFF2-40B4-BE49-F238E27FC236}">
                <a16:creationId xmlns:a16="http://schemas.microsoft.com/office/drawing/2014/main" id="{FBC611D3-8B24-AEFA-38B8-290E8E7A8F21}"/>
              </a:ext>
            </a:extLst>
          </p:cNvPr>
          <p:cNvSpPr txBox="1"/>
          <p:nvPr/>
        </p:nvSpPr>
        <p:spPr>
          <a:xfrm>
            <a:off x="421341" y="1174376"/>
            <a:ext cx="11062447" cy="307777"/>
          </a:xfrm>
          <a:prstGeom prst="rect">
            <a:avLst/>
          </a:prstGeom>
          <a:noFill/>
        </p:spPr>
        <p:txBody>
          <a:bodyPr wrap="square" rtlCol="0">
            <a:spAutoFit/>
          </a:bodyPr>
          <a:lstStyle/>
          <a:p>
            <a:r>
              <a:rPr lang="en-IN"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 Income Category in </a:t>
            </a:r>
            <a:r>
              <a:rPr lang="en-IN" sz="1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dim_Customers</a:t>
            </a:r>
            <a:r>
              <a:rPr lang="en-IN"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table</a:t>
            </a:r>
          </a:p>
        </p:txBody>
      </p:sp>
      <p:pic>
        <p:nvPicPr>
          <p:cNvPr id="5" name="Picture 4">
            <a:extLst>
              <a:ext uri="{FF2B5EF4-FFF2-40B4-BE49-F238E27FC236}">
                <a16:creationId xmlns:a16="http://schemas.microsoft.com/office/drawing/2014/main" id="{2D65256F-2765-79F7-3C42-93C365CBD4F7}"/>
              </a:ext>
            </a:extLst>
          </p:cNvPr>
          <p:cNvPicPr>
            <a:picLocks noChangeAspect="1"/>
          </p:cNvPicPr>
          <p:nvPr/>
        </p:nvPicPr>
        <p:blipFill>
          <a:blip r:embed="rId2"/>
          <a:stretch>
            <a:fillRect/>
          </a:stretch>
        </p:blipFill>
        <p:spPr>
          <a:xfrm>
            <a:off x="573741" y="1663409"/>
            <a:ext cx="8335538" cy="1505160"/>
          </a:xfrm>
          <a:prstGeom prst="rect">
            <a:avLst/>
          </a:prstGeom>
        </p:spPr>
      </p:pic>
      <p:sp>
        <p:nvSpPr>
          <p:cNvPr id="6" name="TextBox 5">
            <a:extLst>
              <a:ext uri="{FF2B5EF4-FFF2-40B4-BE49-F238E27FC236}">
                <a16:creationId xmlns:a16="http://schemas.microsoft.com/office/drawing/2014/main" id="{FCC2E869-CC1D-1824-256F-E9B93EADDC83}"/>
              </a:ext>
            </a:extLst>
          </p:cNvPr>
          <p:cNvSpPr txBox="1"/>
          <p:nvPr/>
        </p:nvSpPr>
        <p:spPr>
          <a:xfrm>
            <a:off x="340659" y="3429000"/>
            <a:ext cx="11223812" cy="369332"/>
          </a:xfrm>
          <a:prstGeom prst="rect">
            <a:avLst/>
          </a:prstGeom>
          <a:noFill/>
        </p:spPr>
        <p:txBody>
          <a:bodyPr wrap="square" rtlCol="0">
            <a:spAutoFit/>
          </a:bodyPr>
          <a:lstStyle/>
          <a:p>
            <a:r>
              <a:rPr lang="en-IN" b="1" dirty="0"/>
              <a:t>Major KPI Used</a:t>
            </a:r>
          </a:p>
        </p:txBody>
      </p:sp>
      <p:sp>
        <p:nvSpPr>
          <p:cNvPr id="7" name="TextBox 6">
            <a:extLst>
              <a:ext uri="{FF2B5EF4-FFF2-40B4-BE49-F238E27FC236}">
                <a16:creationId xmlns:a16="http://schemas.microsoft.com/office/drawing/2014/main" id="{533E89CD-954C-7C95-BEDC-46F863605D66}"/>
              </a:ext>
            </a:extLst>
          </p:cNvPr>
          <p:cNvSpPr txBox="1"/>
          <p:nvPr/>
        </p:nvSpPr>
        <p:spPr>
          <a:xfrm>
            <a:off x="573741" y="3989294"/>
            <a:ext cx="11331388" cy="1231106"/>
          </a:xfrm>
          <a:prstGeom prst="rect">
            <a:avLst/>
          </a:prstGeom>
          <a:noFill/>
        </p:spPr>
        <p:txBody>
          <a:bodyPr wrap="square" rtlCol="0">
            <a:spAutoFit/>
          </a:bodyPr>
          <a:lstStyle/>
          <a:p>
            <a:pPr marL="342900" indent="-342900">
              <a:buFont typeface="+mj-lt"/>
              <a:buAutoNum type="arabicPeriod"/>
            </a:pPr>
            <a:r>
              <a:rPr lang="en-IN" sz="1400" dirty="0">
                <a:latin typeface="Calibri" panose="020F0502020204030204" pitchFamily="34" charset="0"/>
                <a:ea typeface="Calibri" panose="020F0502020204030204" pitchFamily="34" charset="0"/>
                <a:cs typeface="Calibri" panose="020F0502020204030204" pitchFamily="34" charset="0"/>
              </a:rPr>
              <a:t>Average Income Utilization % </a:t>
            </a:r>
          </a:p>
          <a:p>
            <a:pPr marL="342900" indent="-342900">
              <a:buFont typeface="+mj-lt"/>
              <a:buAutoNum type="arabicPeriod"/>
            </a:pPr>
            <a:r>
              <a:rPr lang="en-IN" sz="1400" dirty="0">
                <a:latin typeface="Calibri" panose="020F0502020204030204" pitchFamily="34" charset="0"/>
                <a:ea typeface="Calibri" panose="020F0502020204030204" pitchFamily="34" charset="0"/>
                <a:cs typeface="Calibri" panose="020F0502020204030204" pitchFamily="34" charset="0"/>
              </a:rPr>
              <a:t>Average Income Utilization %  by Credit Card</a:t>
            </a:r>
          </a:p>
          <a:p>
            <a:pPr marL="342900" indent="-342900">
              <a:buFont typeface="+mj-lt"/>
              <a:buAutoNum type="arabicPeriod"/>
            </a:pPr>
            <a:r>
              <a:rPr lang="en-IN" sz="1400" dirty="0">
                <a:latin typeface="Calibri" panose="020F0502020204030204" pitchFamily="34" charset="0"/>
                <a:ea typeface="Calibri" panose="020F0502020204030204" pitchFamily="34" charset="0"/>
                <a:cs typeface="Calibri" panose="020F0502020204030204" pitchFamily="34" charset="0"/>
              </a:rPr>
              <a:t>Credit Card Adoption Rate</a:t>
            </a:r>
            <a:br>
              <a:rPr lang="en-IN"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endParaRPr lang="en-IN" dirty="0"/>
          </a:p>
        </p:txBody>
      </p:sp>
      <p:sp>
        <p:nvSpPr>
          <p:cNvPr id="9" name="TextBox 8">
            <a:extLst>
              <a:ext uri="{FF2B5EF4-FFF2-40B4-BE49-F238E27FC236}">
                <a16:creationId xmlns:a16="http://schemas.microsoft.com/office/drawing/2014/main" id="{66823887-6146-9412-79FE-507E1A04326E}"/>
              </a:ext>
            </a:extLst>
          </p:cNvPr>
          <p:cNvSpPr txBox="1"/>
          <p:nvPr/>
        </p:nvSpPr>
        <p:spPr>
          <a:xfrm>
            <a:off x="340659" y="857453"/>
            <a:ext cx="11223812" cy="369332"/>
          </a:xfrm>
          <a:prstGeom prst="rect">
            <a:avLst/>
          </a:prstGeom>
          <a:noFill/>
        </p:spPr>
        <p:txBody>
          <a:bodyPr wrap="square" rtlCol="0">
            <a:spAutoFit/>
          </a:bodyPr>
          <a:lstStyle/>
          <a:p>
            <a:r>
              <a:rPr lang="en-IN" b="1" dirty="0"/>
              <a:t>New Calculated Field</a:t>
            </a:r>
          </a:p>
        </p:txBody>
      </p:sp>
    </p:spTree>
    <p:extLst>
      <p:ext uri="{BB962C8B-B14F-4D97-AF65-F5344CB8AC3E}">
        <p14:creationId xmlns:p14="http://schemas.microsoft.com/office/powerpoint/2010/main" val="79588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5E20-527F-C232-D5A1-BF01B58A1E0D}"/>
              </a:ext>
            </a:extLst>
          </p:cNvPr>
          <p:cNvSpPr>
            <a:spLocks noGrp="1"/>
          </p:cNvSpPr>
          <p:nvPr>
            <p:ph type="title"/>
          </p:nvPr>
        </p:nvSpPr>
        <p:spPr>
          <a:xfrm>
            <a:off x="838199" y="21620"/>
            <a:ext cx="10515600" cy="605441"/>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Dashboard Layout</a:t>
            </a:r>
          </a:p>
        </p:txBody>
      </p:sp>
      <p:pic>
        <p:nvPicPr>
          <p:cNvPr id="4" name="Picture 3">
            <a:extLst>
              <a:ext uri="{FF2B5EF4-FFF2-40B4-BE49-F238E27FC236}">
                <a16:creationId xmlns:a16="http://schemas.microsoft.com/office/drawing/2014/main" id="{723D5B24-F162-CF59-601B-A9F284CBBAFE}"/>
              </a:ext>
            </a:extLst>
          </p:cNvPr>
          <p:cNvPicPr>
            <a:picLocks noChangeAspect="1"/>
          </p:cNvPicPr>
          <p:nvPr/>
        </p:nvPicPr>
        <p:blipFill>
          <a:blip r:embed="rId2"/>
          <a:stretch>
            <a:fillRect/>
          </a:stretch>
        </p:blipFill>
        <p:spPr>
          <a:xfrm>
            <a:off x="269934" y="486659"/>
            <a:ext cx="11652129" cy="5704100"/>
          </a:xfrm>
          <a:prstGeom prst="rect">
            <a:avLst/>
          </a:prstGeom>
        </p:spPr>
      </p:pic>
    </p:spTree>
    <p:extLst>
      <p:ext uri="{BB962C8B-B14F-4D97-AF65-F5344CB8AC3E}">
        <p14:creationId xmlns:p14="http://schemas.microsoft.com/office/powerpoint/2010/main" val="52462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6CB531-79DF-2BF6-BF03-DA59A311A490}"/>
              </a:ext>
            </a:extLst>
          </p:cNvPr>
          <p:cNvSpPr>
            <a:spLocks noGrp="1"/>
          </p:cNvSpPr>
          <p:nvPr>
            <p:ph type="title"/>
          </p:nvPr>
        </p:nvSpPr>
        <p:spPr>
          <a:xfrm>
            <a:off x="838200" y="91748"/>
            <a:ext cx="10515600" cy="473860"/>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View 1 : Demographics based on Average Income utilisation</a:t>
            </a:r>
          </a:p>
        </p:txBody>
      </p:sp>
      <p:pic>
        <p:nvPicPr>
          <p:cNvPr id="17" name="Picture 16">
            <a:extLst>
              <a:ext uri="{FF2B5EF4-FFF2-40B4-BE49-F238E27FC236}">
                <a16:creationId xmlns:a16="http://schemas.microsoft.com/office/drawing/2014/main" id="{59E0801B-C2E6-CF85-E944-8E983EF9CA41}"/>
              </a:ext>
            </a:extLst>
          </p:cNvPr>
          <p:cNvPicPr>
            <a:picLocks noChangeAspect="1"/>
          </p:cNvPicPr>
          <p:nvPr/>
        </p:nvPicPr>
        <p:blipFill>
          <a:blip r:embed="rId2"/>
          <a:stretch>
            <a:fillRect/>
          </a:stretch>
        </p:blipFill>
        <p:spPr>
          <a:xfrm>
            <a:off x="517393" y="636029"/>
            <a:ext cx="11157214" cy="6009672"/>
          </a:xfrm>
          <a:prstGeom prst="rect">
            <a:avLst/>
          </a:prstGeom>
        </p:spPr>
      </p:pic>
    </p:spTree>
    <p:extLst>
      <p:ext uri="{BB962C8B-B14F-4D97-AF65-F5344CB8AC3E}">
        <p14:creationId xmlns:p14="http://schemas.microsoft.com/office/powerpoint/2010/main" val="22150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6CB531-79DF-2BF6-BF03-DA59A311A490}"/>
              </a:ext>
            </a:extLst>
          </p:cNvPr>
          <p:cNvSpPr>
            <a:spLocks noGrp="1"/>
          </p:cNvSpPr>
          <p:nvPr>
            <p:ph type="title"/>
          </p:nvPr>
        </p:nvSpPr>
        <p:spPr>
          <a:xfrm>
            <a:off x="838200" y="91748"/>
            <a:ext cx="10515600" cy="473860"/>
          </a:xfrm>
        </p:spPr>
        <p:txBody>
          <a:bodyPr>
            <a:norm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View 2 : Customer Demographics based on Total Customers</a:t>
            </a:r>
          </a:p>
        </p:txBody>
      </p:sp>
      <p:pic>
        <p:nvPicPr>
          <p:cNvPr id="5" name="Picture 4">
            <a:extLst>
              <a:ext uri="{FF2B5EF4-FFF2-40B4-BE49-F238E27FC236}">
                <a16:creationId xmlns:a16="http://schemas.microsoft.com/office/drawing/2014/main" id="{B8212DA7-2C01-010C-846D-59E1454B6114}"/>
              </a:ext>
            </a:extLst>
          </p:cNvPr>
          <p:cNvPicPr>
            <a:picLocks noChangeAspect="1"/>
          </p:cNvPicPr>
          <p:nvPr/>
        </p:nvPicPr>
        <p:blipFill>
          <a:blip r:embed="rId2"/>
          <a:stretch>
            <a:fillRect/>
          </a:stretch>
        </p:blipFill>
        <p:spPr>
          <a:xfrm>
            <a:off x="377071" y="662700"/>
            <a:ext cx="11283885" cy="5954916"/>
          </a:xfrm>
          <a:prstGeom prst="rect">
            <a:avLst/>
          </a:prstGeom>
        </p:spPr>
      </p:pic>
    </p:spTree>
    <p:extLst>
      <p:ext uri="{BB962C8B-B14F-4D97-AF65-F5344CB8AC3E}">
        <p14:creationId xmlns:p14="http://schemas.microsoft.com/office/powerpoint/2010/main" val="21683293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7218</TotalTime>
  <Words>2719</Words>
  <Application>Microsoft Office PowerPoint</Application>
  <PresentationFormat>Widescreen</PresentationFormat>
  <Paragraphs>188</Paragraphs>
  <Slides>27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Calibri Light</vt:lpstr>
      <vt:lpstr>Rockwell</vt:lpstr>
      <vt:lpstr>Rockwell Condensed</vt:lpstr>
      <vt:lpstr>Söhne</vt:lpstr>
      <vt:lpstr>Wingdings</vt:lpstr>
      <vt:lpstr>1_Retrospect</vt:lpstr>
      <vt:lpstr>Wood Type</vt:lpstr>
      <vt:lpstr>1_Wood Type</vt:lpstr>
      <vt:lpstr>Mitron Bank New Credit Card Line Strategy </vt:lpstr>
      <vt:lpstr>Problem Statement</vt:lpstr>
      <vt:lpstr>Data Layout</vt:lpstr>
      <vt:lpstr>Data Layout</vt:lpstr>
      <vt:lpstr>Data Model</vt:lpstr>
      <vt:lpstr>New Fields and KPI introduced</vt:lpstr>
      <vt:lpstr>Dashboard Layout</vt:lpstr>
      <vt:lpstr>View 1 : Demographics based on Average Income utilisation</vt:lpstr>
      <vt:lpstr>View 2 : Customer Demographics based on Total Customers</vt:lpstr>
      <vt:lpstr>View 3 : Customer demographics based on average income utilisation by credit card</vt:lpstr>
      <vt:lpstr>View 4 : Customer demographics based on credit card adoption rate</vt:lpstr>
      <vt:lpstr>Customer demographics dashboard features / elements</vt:lpstr>
      <vt:lpstr>Spend Analysis Dashboard</vt:lpstr>
      <vt:lpstr>Spend Analysis Dashboard interactive elements/Slicers</vt:lpstr>
      <vt:lpstr>Key Insights</vt:lpstr>
      <vt:lpstr>Key Insights</vt:lpstr>
      <vt:lpstr>Key Insights</vt:lpstr>
      <vt:lpstr>Key Insights</vt:lpstr>
      <vt:lpstr>Spending Habits of Single Females</vt:lpstr>
      <vt:lpstr>Spending Habits of Single Males</vt:lpstr>
      <vt:lpstr>Spending Habits of Married Females</vt:lpstr>
      <vt:lpstr>Spending Habits of Married Males</vt:lpstr>
      <vt:lpstr>Product Recommendations</vt:lpstr>
      <vt:lpstr>Why Age-Specific Cards Should Be The Approach</vt:lpstr>
      <vt:lpstr>Presenting Our Exclusive Credit Card Collection Tailored for Every Stage of Life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mane</dc:creator>
  <cp:lastModifiedBy>suraj mane</cp:lastModifiedBy>
  <cp:revision>3</cp:revision>
  <dcterms:created xsi:type="dcterms:W3CDTF">2024-01-31T13:06:36Z</dcterms:created>
  <dcterms:modified xsi:type="dcterms:W3CDTF">2024-02-06T06:19:36Z</dcterms:modified>
</cp:coreProperties>
</file>