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T Sans Narrow" panose="020B050602020302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22NT49WWa3klY0PS0buA4Tv3r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F4C78-861C-4017-80B3-5EF82D446046}">
  <a:tblStyle styleId="{EC8F4C78-861C-4017-80B3-5EF82D4460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ccdbd225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23ccdbd225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ccdbd22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23ccdbd22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16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16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2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420900" y="1939175"/>
            <a:ext cx="8302200" cy="10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5100"/>
              <a:t>Supply Chain </a:t>
            </a:r>
            <a:endParaRPr sz="51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5100"/>
              <a:t>Backorder Prediction </a:t>
            </a:r>
            <a:endParaRPr sz="5100"/>
          </a:p>
        </p:txBody>
      </p:sp>
      <p:sp>
        <p:nvSpPr>
          <p:cNvPr id="73" name="Google Shape;73;p1"/>
          <p:cNvSpPr txBox="1"/>
          <p:nvPr/>
        </p:nvSpPr>
        <p:spPr>
          <a:xfrm>
            <a:off x="3329550" y="2987150"/>
            <a:ext cx="24849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Arial"/>
              <a:buNone/>
            </a:pPr>
            <a:r>
              <a:rPr lang="en" sz="12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Manichandra Majji</a:t>
            </a:r>
            <a:endParaRPr sz="1200" b="0" i="0" u="none" strike="noStrike" cap="non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Arial"/>
              <a:buNone/>
            </a:pPr>
            <a:r>
              <a:rPr lang="en" sz="12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Madhulika Sable</a:t>
            </a:r>
            <a:endParaRPr sz="1200" b="0" i="0" u="none" strike="noStrike" cap="non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Arial"/>
              <a:buNone/>
            </a:pPr>
            <a:r>
              <a:rPr lang="en" sz="1200" b="0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Maneesh Reddy</a:t>
            </a:r>
            <a:endParaRPr sz="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311700" y="353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658325" y="1152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658325" y="18136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Metrics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658325" y="24748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58325" y="31360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658325" y="37972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9"/>
          <p:cNvCxnSpPr>
            <a:endCxn id="173" idx="0"/>
          </p:cNvCxnSpPr>
          <p:nvPr/>
        </p:nvCxnSpPr>
        <p:spPr>
          <a:xfrm>
            <a:off x="1555625" y="15235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p9"/>
          <p:cNvCxnSpPr/>
          <p:nvPr/>
        </p:nvCxnSpPr>
        <p:spPr>
          <a:xfrm>
            <a:off x="1555625" y="21887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p9"/>
          <p:cNvCxnSpPr/>
          <p:nvPr/>
        </p:nvCxnSpPr>
        <p:spPr>
          <a:xfrm>
            <a:off x="1555625" y="28499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9"/>
          <p:cNvCxnSpPr/>
          <p:nvPr/>
        </p:nvCxnSpPr>
        <p:spPr>
          <a:xfrm>
            <a:off x="1555625" y="35152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9"/>
          <p:cNvSpPr/>
          <p:nvPr/>
        </p:nvSpPr>
        <p:spPr>
          <a:xfrm>
            <a:off x="658325" y="4458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9"/>
          <p:cNvCxnSpPr/>
          <p:nvPr/>
        </p:nvCxnSpPr>
        <p:spPr>
          <a:xfrm>
            <a:off x="1555625" y="41764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9"/>
          <p:cNvSpPr txBox="1"/>
          <p:nvPr/>
        </p:nvSpPr>
        <p:spPr>
          <a:xfrm>
            <a:off x="3717050" y="1340675"/>
            <a:ext cx="45006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Missing values - Mean imputation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Corrected incorrect values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Eliminate outliers 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lphaLcPeriod"/>
            </a:pPr>
            <a:r>
              <a:rPr lang="en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Univariate 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lphaLcPeriod"/>
            </a:pPr>
            <a:r>
              <a:rPr lang="en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Multivariate - Mahalanobis Distance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Dropping redundant features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311700" y="353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658325" y="1152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658325" y="18136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Metrics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658325" y="24748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658325" y="31360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658325" y="37972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0"/>
          <p:cNvCxnSpPr>
            <a:endCxn id="190" idx="0"/>
          </p:cNvCxnSpPr>
          <p:nvPr/>
        </p:nvCxnSpPr>
        <p:spPr>
          <a:xfrm>
            <a:off x="1555625" y="15235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" name="Google Shape;195;p10"/>
          <p:cNvCxnSpPr/>
          <p:nvPr/>
        </p:nvCxnSpPr>
        <p:spPr>
          <a:xfrm>
            <a:off x="1555625" y="21887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10"/>
          <p:cNvCxnSpPr/>
          <p:nvPr/>
        </p:nvCxnSpPr>
        <p:spPr>
          <a:xfrm>
            <a:off x="1555625" y="28499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10"/>
          <p:cNvCxnSpPr/>
          <p:nvPr/>
        </p:nvCxnSpPr>
        <p:spPr>
          <a:xfrm>
            <a:off x="1555625" y="35152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10"/>
          <p:cNvSpPr/>
          <p:nvPr/>
        </p:nvSpPr>
        <p:spPr>
          <a:xfrm>
            <a:off x="658325" y="4458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0"/>
          <p:cNvCxnSpPr/>
          <p:nvPr/>
        </p:nvCxnSpPr>
        <p:spPr>
          <a:xfrm>
            <a:off x="1555625" y="41764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10"/>
          <p:cNvSpPr txBox="1"/>
          <p:nvPr/>
        </p:nvSpPr>
        <p:spPr>
          <a:xfrm>
            <a:off x="3835525" y="1725575"/>
            <a:ext cx="45216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AutoNum type="arabicPeriod"/>
            </a:pPr>
            <a:r>
              <a:rPr lang="en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 transformation for right-skewed features</a:t>
            </a: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AutoNum type="arabicPeriod"/>
            </a:pPr>
            <a:r>
              <a:rPr lang="en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One-hot encoding categorical features</a:t>
            </a: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AutoNum type="arabicPeriod"/>
            </a:pPr>
            <a:r>
              <a:rPr lang="en"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Standardizing data</a:t>
            </a:r>
            <a:endParaRPr sz="22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311700" y="353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06" name="Google Shape;206;p11"/>
          <p:cNvSpPr/>
          <p:nvPr/>
        </p:nvSpPr>
        <p:spPr>
          <a:xfrm>
            <a:off x="658325" y="1152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658325" y="18136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Metrics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658325" y="24748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658325" y="31360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658325" y="37972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11"/>
          <p:cNvCxnSpPr>
            <a:endCxn id="207" idx="0"/>
          </p:cNvCxnSpPr>
          <p:nvPr/>
        </p:nvCxnSpPr>
        <p:spPr>
          <a:xfrm>
            <a:off x="1555625" y="15235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" name="Google Shape;212;p11"/>
          <p:cNvCxnSpPr/>
          <p:nvPr/>
        </p:nvCxnSpPr>
        <p:spPr>
          <a:xfrm>
            <a:off x="1555625" y="21887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3" name="Google Shape;213;p11"/>
          <p:cNvCxnSpPr/>
          <p:nvPr/>
        </p:nvCxnSpPr>
        <p:spPr>
          <a:xfrm>
            <a:off x="1555625" y="28499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11"/>
          <p:cNvCxnSpPr/>
          <p:nvPr/>
        </p:nvCxnSpPr>
        <p:spPr>
          <a:xfrm>
            <a:off x="1555625" y="35152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11"/>
          <p:cNvSpPr/>
          <p:nvPr/>
        </p:nvSpPr>
        <p:spPr>
          <a:xfrm>
            <a:off x="658325" y="4458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1"/>
          <p:cNvCxnSpPr/>
          <p:nvPr/>
        </p:nvCxnSpPr>
        <p:spPr>
          <a:xfrm>
            <a:off x="1555625" y="41764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11"/>
          <p:cNvSpPr txBox="1"/>
          <p:nvPr/>
        </p:nvSpPr>
        <p:spPr>
          <a:xfrm>
            <a:off x="3646425" y="1013200"/>
            <a:ext cx="45006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Oversampling using SMOTE to address class imbalance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 sampling to address training issue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Models Used: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XGBoost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 Ensemble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23" name="Google Shape;223;p12"/>
          <p:cNvGraphicFramePr/>
          <p:nvPr>
            <p:extLst>
              <p:ext uri="{D42A27DB-BD31-4B8C-83A1-F6EECF244321}">
                <p14:modId xmlns:p14="http://schemas.microsoft.com/office/powerpoint/2010/main" val="4132753622"/>
              </p:ext>
            </p:extLst>
          </p:nvPr>
        </p:nvGraphicFramePr>
        <p:xfrm>
          <a:off x="875700" y="1822925"/>
          <a:ext cx="7427200" cy="2103060"/>
        </p:xfrm>
        <a:graphic>
          <a:graphicData uri="http://schemas.openxmlformats.org/drawingml/2006/table">
            <a:tbl>
              <a:tblPr>
                <a:noFill/>
                <a:tableStyleId>{EC8F4C78-861C-4017-80B3-5EF82D446046}</a:tableStyleId>
              </a:tblPr>
              <a:tblGrid>
                <a:gridCol w="185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u="none" strike="noStrike" cap="none"/>
                        <a:t>Model</a:t>
                      </a:r>
                      <a:endParaRPr b="1"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u="none" strike="noStrike" cap="none"/>
                        <a:t>Train Accuracy</a:t>
                      </a:r>
                      <a:endParaRPr b="1"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u="none" strike="noStrike" cap="none"/>
                        <a:t>Test Accuracy</a:t>
                      </a:r>
                      <a:endParaRPr b="1"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u="none" strike="noStrike" cap="none"/>
                        <a:t>F-1 Score</a:t>
                      </a:r>
                      <a:endParaRPr b="1" u="none" strike="noStrike" cap="none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u="none" strike="noStrike" cap="none"/>
                        <a:t>Logistic Regression</a:t>
                      </a:r>
                      <a:endParaRPr b="1"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0.830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0.839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0.662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u="none" strike="noStrike" cap="none"/>
                        <a:t>Decision Tree</a:t>
                      </a:r>
                      <a:endParaRPr b="1"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0.983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0.924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0.753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u="none" strike="noStrike" cap="none"/>
                        <a:t>Random Forest</a:t>
                      </a:r>
                      <a:endParaRPr b="1"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0.997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0.953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0.826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u="none" strike="noStrike" cap="none"/>
                        <a:t>XGBoost</a:t>
                      </a:r>
                      <a:endParaRPr b="1"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0.973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0.944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0.787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u="none" strike="noStrike" cap="none" dirty="0"/>
                        <a:t>Ensemble</a:t>
                      </a:r>
                      <a:endParaRPr b="1" u="none" strike="noStrike" cap="none" dirty="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0.986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/>
                        <a:t>0.941</a:t>
                      </a:r>
                      <a:endParaRPr u="none" strike="noStrike" cap="none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none" strike="noStrike" cap="none" dirty="0"/>
                        <a:t>0.787</a:t>
                      </a:r>
                      <a:endParaRPr u="none" strike="noStrike" cap="none" dirty="0"/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ccdbd2251_0_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29" name="Google Shape;229;g23ccdbd225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550" y="1178925"/>
            <a:ext cx="4561100" cy="35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Perform modelling without oversampling and compare the results with those obtained with oversampling.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Fit a regression model to identify the weights for the custom ensemble.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311700" y="1253975"/>
            <a:ext cx="8520600" cy="3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Backorder is an order which can’t be fulfilled at the given time due to lack of supply or the product is currently out of stock or not in inventory.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This occurs when demand exceeds supply or due to poor inventory management.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Backorders can lead to customer dissatisfaction, disrupt the supply chain and eventually incur losses.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 cont.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What is the need for having a backorder prediction system?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Increasing safety stock to meet demands is not a financially viable solution.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Predicting what products could go into backorder ahead of time will help companies optimize their planning to avoid potential burden on production, logistics and transportation planning.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Enterprise resource planning (ERP) systems can provide historical data that can be used to identify patterns and develop a predictive model to forecast potential backorders and plan accordingly.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dataset has been collected from Kaggle.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dataset contains historical data on inventory, supply chain, and sales operations data.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It contains approximately 1.9 million rows and 23 features.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target variable is a binary variable, with "Yes" indicating that the product is likely to go into backorder and "No" indicating that the product is not likely to go into backorder.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311700" y="353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58325" y="1152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658325" y="18136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Metrics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658325" y="24748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658325" y="31360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658325" y="37972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6"/>
          <p:cNvCxnSpPr>
            <a:endCxn id="104" idx="0"/>
          </p:cNvCxnSpPr>
          <p:nvPr/>
        </p:nvCxnSpPr>
        <p:spPr>
          <a:xfrm>
            <a:off x="1555625" y="15235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6"/>
          <p:cNvCxnSpPr/>
          <p:nvPr/>
        </p:nvCxnSpPr>
        <p:spPr>
          <a:xfrm>
            <a:off x="1555625" y="21887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6"/>
          <p:cNvCxnSpPr/>
          <p:nvPr/>
        </p:nvCxnSpPr>
        <p:spPr>
          <a:xfrm>
            <a:off x="1555625" y="28499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6"/>
          <p:cNvCxnSpPr/>
          <p:nvPr/>
        </p:nvCxnSpPr>
        <p:spPr>
          <a:xfrm>
            <a:off x="1555625" y="35152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12;p6"/>
          <p:cNvSpPr/>
          <p:nvPr/>
        </p:nvSpPr>
        <p:spPr>
          <a:xfrm>
            <a:off x="658325" y="4458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6"/>
          <p:cNvCxnSpPr/>
          <p:nvPr/>
        </p:nvCxnSpPr>
        <p:spPr>
          <a:xfrm>
            <a:off x="1555625" y="41764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6"/>
          <p:cNvSpPr txBox="1"/>
          <p:nvPr/>
        </p:nvSpPr>
        <p:spPr>
          <a:xfrm>
            <a:off x="3890125" y="1509750"/>
            <a:ext cx="4500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Develop a binary classification model that leverages data from an Enterprise Resource Planning (ERP) system to classify whether a product is likely to go into backorder or not ahead in time.</a:t>
            </a:r>
            <a:endParaRPr sz="2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311700" y="353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658325" y="1152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658325" y="18136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Metrics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658325" y="24748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658325" y="31360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58325" y="37972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7"/>
          <p:cNvCxnSpPr>
            <a:endCxn id="121" idx="0"/>
          </p:cNvCxnSpPr>
          <p:nvPr/>
        </p:nvCxnSpPr>
        <p:spPr>
          <a:xfrm>
            <a:off x="1555625" y="15235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7"/>
          <p:cNvCxnSpPr/>
          <p:nvPr/>
        </p:nvCxnSpPr>
        <p:spPr>
          <a:xfrm>
            <a:off x="1555625" y="21887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7"/>
          <p:cNvCxnSpPr/>
          <p:nvPr/>
        </p:nvCxnSpPr>
        <p:spPr>
          <a:xfrm>
            <a:off x="1555625" y="28499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7"/>
          <p:cNvCxnSpPr/>
          <p:nvPr/>
        </p:nvCxnSpPr>
        <p:spPr>
          <a:xfrm>
            <a:off x="1555625" y="35152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" name="Google Shape;129;p7"/>
          <p:cNvSpPr/>
          <p:nvPr/>
        </p:nvSpPr>
        <p:spPr>
          <a:xfrm>
            <a:off x="658325" y="4458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7"/>
          <p:cNvCxnSpPr/>
          <p:nvPr/>
        </p:nvCxnSpPr>
        <p:spPr>
          <a:xfrm>
            <a:off x="1555625" y="41764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7"/>
          <p:cNvSpPr txBox="1"/>
          <p:nvPr/>
        </p:nvSpPr>
        <p:spPr>
          <a:xfrm>
            <a:off x="3747975" y="1771350"/>
            <a:ext cx="45006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Aim is to reduce both false positives and false negatives. So, F-1 score is chosen as the preferred performance metric along with accuracy.</a:t>
            </a:r>
            <a:endParaRPr sz="23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311700" y="353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58325" y="1152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658325" y="18136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Metrics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658325" y="24748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658325" y="31360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58325" y="37972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8"/>
          <p:cNvCxnSpPr>
            <a:endCxn id="138" idx="0"/>
          </p:cNvCxnSpPr>
          <p:nvPr/>
        </p:nvCxnSpPr>
        <p:spPr>
          <a:xfrm>
            <a:off x="1555625" y="15235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" name="Google Shape;143;p8"/>
          <p:cNvCxnSpPr/>
          <p:nvPr/>
        </p:nvCxnSpPr>
        <p:spPr>
          <a:xfrm>
            <a:off x="1555625" y="21887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8"/>
          <p:cNvCxnSpPr/>
          <p:nvPr/>
        </p:nvCxnSpPr>
        <p:spPr>
          <a:xfrm>
            <a:off x="1555625" y="28499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8"/>
          <p:cNvCxnSpPr/>
          <p:nvPr/>
        </p:nvCxnSpPr>
        <p:spPr>
          <a:xfrm>
            <a:off x="1555625" y="35152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6" name="Google Shape;146;p8"/>
          <p:cNvSpPr/>
          <p:nvPr/>
        </p:nvSpPr>
        <p:spPr>
          <a:xfrm>
            <a:off x="658325" y="4458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8"/>
          <p:cNvCxnSpPr/>
          <p:nvPr/>
        </p:nvCxnSpPr>
        <p:spPr>
          <a:xfrm>
            <a:off x="1555625" y="41764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8"/>
          <p:cNvSpPr txBox="1"/>
          <p:nvPr/>
        </p:nvSpPr>
        <p:spPr>
          <a:xfrm>
            <a:off x="3673775" y="601925"/>
            <a:ext cx="4500600" cy="4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     C</a:t>
            </a:r>
            <a:r>
              <a:rPr lang="en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lass imbalance (1:137)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lang="en"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Few features are right-skewed</a:t>
            </a:r>
            <a:endParaRPr sz="16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lang="en"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Existence of redundant features</a:t>
            </a:r>
            <a:endParaRPr sz="16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2950" y="1263100"/>
            <a:ext cx="3440451" cy="26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ccdbd2251_0_0"/>
          <p:cNvSpPr txBox="1">
            <a:spLocks noGrp="1"/>
          </p:cNvSpPr>
          <p:nvPr>
            <p:ph type="title"/>
          </p:nvPr>
        </p:nvSpPr>
        <p:spPr>
          <a:xfrm>
            <a:off x="311700" y="353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55" name="Google Shape;155;g23ccdbd2251_0_0"/>
          <p:cNvSpPr/>
          <p:nvPr/>
        </p:nvSpPr>
        <p:spPr>
          <a:xfrm>
            <a:off x="658325" y="1152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3ccdbd2251_0_0"/>
          <p:cNvSpPr/>
          <p:nvPr/>
        </p:nvSpPr>
        <p:spPr>
          <a:xfrm>
            <a:off x="658325" y="18136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Metrics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3ccdbd2251_0_0"/>
          <p:cNvSpPr/>
          <p:nvPr/>
        </p:nvSpPr>
        <p:spPr>
          <a:xfrm>
            <a:off x="658325" y="24748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3ccdbd2251_0_0"/>
          <p:cNvSpPr/>
          <p:nvPr/>
        </p:nvSpPr>
        <p:spPr>
          <a:xfrm>
            <a:off x="658325" y="31360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3ccdbd2251_0_0"/>
          <p:cNvSpPr/>
          <p:nvPr/>
        </p:nvSpPr>
        <p:spPr>
          <a:xfrm>
            <a:off x="658325" y="37972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g23ccdbd2251_0_0"/>
          <p:cNvCxnSpPr>
            <a:endCxn id="156" idx="0"/>
          </p:cNvCxnSpPr>
          <p:nvPr/>
        </p:nvCxnSpPr>
        <p:spPr>
          <a:xfrm>
            <a:off x="1555625" y="15235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g23ccdbd2251_0_0"/>
          <p:cNvCxnSpPr/>
          <p:nvPr/>
        </p:nvCxnSpPr>
        <p:spPr>
          <a:xfrm>
            <a:off x="1555625" y="21887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162;g23ccdbd2251_0_0"/>
          <p:cNvCxnSpPr/>
          <p:nvPr/>
        </p:nvCxnSpPr>
        <p:spPr>
          <a:xfrm>
            <a:off x="1555625" y="284996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g23ccdbd2251_0_0"/>
          <p:cNvCxnSpPr/>
          <p:nvPr/>
        </p:nvCxnSpPr>
        <p:spPr>
          <a:xfrm>
            <a:off x="1555625" y="35152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g23ccdbd2251_0_0"/>
          <p:cNvSpPr/>
          <p:nvPr/>
        </p:nvSpPr>
        <p:spPr>
          <a:xfrm>
            <a:off x="658325" y="4458413"/>
            <a:ext cx="1794600" cy="379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g23ccdbd2251_0_0"/>
          <p:cNvCxnSpPr/>
          <p:nvPr/>
        </p:nvCxnSpPr>
        <p:spPr>
          <a:xfrm>
            <a:off x="1555625" y="4176413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6" name="Google Shape;166;g23ccdbd225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125" y="1360163"/>
            <a:ext cx="3492225" cy="32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On-screen Show (16:9)</PresentationFormat>
  <Paragraphs>140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PT Sans Narrow</vt:lpstr>
      <vt:lpstr>Open Sans</vt:lpstr>
      <vt:lpstr>Tropic</vt:lpstr>
      <vt:lpstr>Supply Chain  Backorder Prediction </vt:lpstr>
      <vt:lpstr>Overview</vt:lpstr>
      <vt:lpstr>Introduction</vt:lpstr>
      <vt:lpstr>Introduction cont.</vt:lpstr>
      <vt:lpstr>Dataset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Results</vt:lpstr>
      <vt:lpstr>Results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 Backorder Prediction </dc:title>
  <cp:lastModifiedBy>Thipparthi, Maneesh Reddy</cp:lastModifiedBy>
  <cp:revision>1</cp:revision>
  <dcterms:modified xsi:type="dcterms:W3CDTF">2023-06-12T19:26:38Z</dcterms:modified>
</cp:coreProperties>
</file>