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7" r:id="rId7"/>
    <p:sldId id="265" r:id="rId8"/>
    <p:sldId id="266" r:id="rId9"/>
    <p:sldId id="261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04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7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10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816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076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102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200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9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2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1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6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2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0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779D-B5BB-47A9-98EA-5DBA39C45FC7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71AF7B-CA67-446A-8342-90A5CDC63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4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tish@quantela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389131" TargetMode="External"/><Relationship Id="rId2" Type="http://schemas.openxmlformats.org/officeDocument/2006/relationships/hyperlink" Target="https://ieeexplore.ieee.org/document/651852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6072726?arnumber=6072726" TargetMode="External"/><Relationship Id="rId4" Type="http://schemas.openxmlformats.org/officeDocument/2006/relationships/hyperlink" Target="https://ieeexplore.ieee.org/document/863073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8C07E9-1072-448D-9FD0-9D1C09C0DA16}"/>
              </a:ext>
            </a:extLst>
          </p:cNvPr>
          <p:cNvSpPr/>
          <p:nvPr/>
        </p:nvSpPr>
        <p:spPr>
          <a:xfrm>
            <a:off x="2357641" y="402008"/>
            <a:ext cx="7300312" cy="288151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2814" b="1" spc="-45" dirty="0">
                <a:latin typeface="Calibri"/>
              </a:rPr>
              <a:t>B. Tech ECE FINAL YEAR PROJECT -FINAL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2DBEA-3762-4ED1-AB40-B8C5BEAA79F0}"/>
              </a:ext>
            </a:extLst>
          </p:cNvPr>
          <p:cNvSpPr/>
          <p:nvPr/>
        </p:nvSpPr>
        <p:spPr>
          <a:xfrm>
            <a:off x="1853047" y="1152255"/>
            <a:ext cx="7640331" cy="1790167"/>
          </a:xfrm>
          <a:prstGeom prst="rect">
            <a:avLst/>
          </a:prstGeom>
        </p:spPr>
        <p:txBody>
          <a:bodyPr lIns="0" tIns="0" rIns="0" bIns="0"/>
          <a:lstStyle/>
          <a:p>
            <a:pPr marL="138318" algn="ctr">
              <a:spcAft>
                <a:spcPts val="953"/>
              </a:spcAft>
              <a:defRPr/>
            </a:pPr>
            <a:r>
              <a:rPr lang="en-US" sz="3449" spc="-45" dirty="0">
                <a:latin typeface="Calibri"/>
              </a:rPr>
              <a:t>Energy Saving using Automated Street Light System</a:t>
            </a:r>
          </a:p>
          <a:p>
            <a:pPr marL="403428">
              <a:spcAft>
                <a:spcPts val="4574"/>
              </a:spcAft>
              <a:defRPr/>
            </a:pPr>
            <a:r>
              <a:rPr lang="en-US" sz="2400" dirty="0">
                <a:latin typeface="Calibri"/>
              </a:rPr>
              <a:t>Using an Arduino based IoT controller for Smart lighting which helps save energy compared to regular street lights.</a:t>
            </a:r>
          </a:p>
          <a:p>
            <a:pPr marL="403428">
              <a:spcAft>
                <a:spcPts val="4574"/>
              </a:spcAft>
              <a:defRPr/>
            </a:pPr>
            <a:r>
              <a:rPr lang="en-US" sz="2814" dirty="0">
                <a:solidFill>
                  <a:srgbClr val="888888"/>
                </a:solidFill>
                <a:latin typeface="Calibri"/>
              </a:rPr>
              <a:t>	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A5760-0DF0-4580-A604-8DA973BA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26" y="3404518"/>
            <a:ext cx="10164192" cy="2734323"/>
          </a:xfrm>
        </p:spPr>
        <p:txBody>
          <a:bodyPr>
            <a:normAutofit fontScale="77500" lnSpcReduction="20000"/>
          </a:bodyPr>
          <a:lstStyle/>
          <a:p>
            <a:pPr marL="0" indent="0" algn="r">
              <a:buNone/>
            </a:pPr>
            <a:r>
              <a:rPr lang="en-US" sz="3200" dirty="0"/>
              <a:t>-Maneesh Busi</a:t>
            </a:r>
          </a:p>
          <a:p>
            <a:pPr marL="0" indent="0" algn="r">
              <a:buNone/>
            </a:pPr>
            <a:r>
              <a:rPr lang="en-US" sz="3200" dirty="0"/>
              <a:t>16BEC0710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Supervisor:</a:t>
            </a:r>
            <a:r>
              <a:rPr lang="en-US" dirty="0"/>
              <a:t>							</a:t>
            </a:r>
            <a:r>
              <a:rPr lang="en-US" u="sng" dirty="0"/>
              <a:t>Guide:</a:t>
            </a:r>
          </a:p>
          <a:p>
            <a:pPr marL="0" indent="0">
              <a:buNone/>
            </a:pPr>
            <a:r>
              <a:rPr lang="en-IN" dirty="0"/>
              <a:t>AV Satish Kumar							Elizabeth Rufus</a:t>
            </a:r>
          </a:p>
          <a:p>
            <a:pPr marL="0" indent="0">
              <a:buNone/>
            </a:pPr>
            <a:r>
              <a:rPr lang="en-IN" dirty="0"/>
              <a:t>Senior Vice President-Engineering					Professor</a:t>
            </a:r>
          </a:p>
          <a:p>
            <a:pPr marL="0" indent="0">
              <a:buNone/>
            </a:pPr>
            <a:r>
              <a:rPr lang="en-IN" dirty="0" err="1"/>
              <a:t>Quantela</a:t>
            </a:r>
            <a:r>
              <a:rPr lang="en-IN" dirty="0"/>
              <a:t> </a:t>
            </a:r>
            <a:r>
              <a:rPr lang="en-IN" dirty="0" err="1"/>
              <a:t>Technologies,Hyderabad</a:t>
            </a:r>
            <a:r>
              <a:rPr lang="en-IN" dirty="0"/>
              <a:t>					Department of Sensor and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satish@quantela.com</a:t>
            </a:r>
            <a:r>
              <a:rPr lang="en-IN" dirty="0"/>
              <a:t>						Biomedical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5607-81F8-49B6-BD63-451E64A7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10" dirty="0"/>
              <a:t>OUTCOME OF IMPROVEMENTS</a:t>
            </a:r>
            <a:endParaRPr lang="en-IN" sz="381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63F6-004B-4176-9B95-D0460F95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1707"/>
          </a:xfrm>
        </p:spPr>
        <p:txBody>
          <a:bodyPr/>
          <a:lstStyle/>
          <a:p>
            <a:r>
              <a:rPr lang="en-US" dirty="0"/>
              <a:t>Successful with incorporating weather API to the project, but weather API was giving out wrong timings so it was not included in the project.</a:t>
            </a:r>
          </a:p>
          <a:p>
            <a:r>
              <a:rPr lang="en-US" dirty="0"/>
              <a:t>Tried the machine learning algorithm into training a raspberry pi to recognize ambulances, but the processing power was not enough. There was a delay in the functioning of the rest of the project because of the machine learning part.</a:t>
            </a:r>
          </a:p>
          <a:p>
            <a:r>
              <a:rPr lang="en-US" dirty="0"/>
              <a:t>Created a website for a custom dashboard that plots the light intensity values and also lets the user to control the lights manually.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49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627AFF-6267-4200-BB88-D95C7EEEF42F}"/>
              </a:ext>
            </a:extLst>
          </p:cNvPr>
          <p:cNvSpPr/>
          <p:nvPr/>
        </p:nvSpPr>
        <p:spPr>
          <a:xfrm>
            <a:off x="3075455" y="910558"/>
            <a:ext cx="6113129" cy="47545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spcAft>
                <a:spcPts val="3050"/>
              </a:spcAft>
              <a:defRPr/>
            </a:pPr>
            <a:r>
              <a:rPr lang="en-US" sz="3812" spc="-45">
                <a:latin typeface="Calibri"/>
              </a:rPr>
              <a:t>TIME LINE (Dec. to April 2020)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9BB0D-193D-4625-B543-B57A1508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January- Learning about the MQTT protocol and using it to connect the Arduino to the internet to receive its commands </a:t>
            </a:r>
          </a:p>
          <a:p>
            <a:r>
              <a:rPr lang="en-US" dirty="0"/>
              <a:t>February- Creating the Web App to manually control the IoT controller and using an ambient light sensor to control the intensity of the lights..</a:t>
            </a:r>
          </a:p>
          <a:p>
            <a:r>
              <a:rPr lang="en-US" dirty="0"/>
              <a:t>March –Using a weather API to get information about sunset and sunrise to automate the street lights. Using raspberry pi to create a machine learning algorithm to recognize an ambulance.</a:t>
            </a:r>
          </a:p>
          <a:p>
            <a:pPr marL="0" indent="0">
              <a:buNone/>
            </a:pPr>
            <a:r>
              <a:rPr lang="en-US" dirty="0"/>
              <a:t>                - Making a draft of the report.</a:t>
            </a:r>
          </a:p>
          <a:p>
            <a:r>
              <a:rPr lang="en-US" dirty="0"/>
              <a:t>April- Debugging and submission of final thesis.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BB4474-21FD-4A98-ABEA-32E911050E45}"/>
              </a:ext>
            </a:extLst>
          </p:cNvPr>
          <p:cNvSpPr/>
          <p:nvPr/>
        </p:nvSpPr>
        <p:spPr>
          <a:xfrm>
            <a:off x="3301654" y="910558"/>
            <a:ext cx="5544030" cy="469687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spcAft>
                <a:spcPts val="3240"/>
              </a:spcAft>
              <a:defRPr/>
            </a:pPr>
            <a:r>
              <a:rPr lang="en-US" sz="3812" spc="-45" dirty="0">
                <a:latin typeface="Calibri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29885-CE3C-4F9D-A5A6-CF21F503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https://ieeexplore.ieee.org/document/6518523</a:t>
            </a:r>
            <a:endParaRPr lang="en-IN" dirty="0"/>
          </a:p>
          <a:p>
            <a:r>
              <a:rPr lang="en-IN" dirty="0">
                <a:hlinkClick r:id="rId3"/>
              </a:rPr>
              <a:t>https://ieeexplore.ieee.org/document/8389131</a:t>
            </a:r>
            <a:endParaRPr lang="en-IN" dirty="0"/>
          </a:p>
          <a:p>
            <a:r>
              <a:rPr lang="en-IN" dirty="0">
                <a:hlinkClick r:id="rId4"/>
              </a:rPr>
              <a:t>https://ieeexplore.ieee.org/document/8630735</a:t>
            </a:r>
            <a:endParaRPr lang="en-IN" dirty="0"/>
          </a:p>
          <a:p>
            <a:r>
              <a:rPr lang="en-IN" dirty="0">
                <a:hlinkClick r:id="rId5"/>
              </a:rPr>
              <a:t>https://ieeexplore.ieee.org/document/6072726?arnumber=6072726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B6858A-26F7-480D-A2BA-C0A997989231}"/>
              </a:ext>
            </a:extLst>
          </p:cNvPr>
          <p:cNvSpPr/>
          <p:nvPr/>
        </p:nvSpPr>
        <p:spPr>
          <a:xfrm>
            <a:off x="2732555" y="769364"/>
            <a:ext cx="6708161" cy="760719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Aft>
                <a:spcPts val="953"/>
              </a:spcAft>
              <a:defRPr/>
            </a:pPr>
            <a:r>
              <a:rPr lang="en-US" sz="3449" spc="-45" dirty="0">
                <a:latin typeface="Calibri"/>
              </a:rPr>
              <a:t>CURRENT STATUS AND MOTIVATION</a:t>
            </a:r>
          </a:p>
          <a:p>
            <a:pPr algn="ctr">
              <a:defRPr/>
            </a:pPr>
            <a:r>
              <a:rPr lang="en-US" sz="2087" dirty="0">
                <a:latin typeface="Calibri"/>
              </a:rPr>
              <a:t>(Literature survey and identifying the gap)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4E4D-5883-4349-A172-28513977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Smart lighting</a:t>
            </a:r>
            <a:r>
              <a:rPr lang="en-US" dirty="0"/>
              <a:t> is a lighting technology designed for energy efficiency. This may include high efficiency fixtures and automated controls that make adjustments based on conditions such as occupancy or daylight availability.</a:t>
            </a:r>
            <a:r>
              <a:rPr lang="en-US" b="1" dirty="0"/>
              <a:t> LED</a:t>
            </a:r>
            <a:r>
              <a:rPr lang="en-US" dirty="0"/>
              <a:t> bulbs, including </a:t>
            </a:r>
            <a:r>
              <a:rPr lang="en-US" b="1" dirty="0"/>
              <a:t>smart lights</a:t>
            </a:r>
            <a:r>
              <a:rPr lang="en-US" dirty="0"/>
              <a:t>, are much more energy-efficient than older incandescent bulbs.</a:t>
            </a:r>
          </a:p>
          <a:p>
            <a:r>
              <a:rPr lang="en-US" dirty="0"/>
              <a:t>Automating them using MQTT and an ambient light sensor will further reduce the costs and can be controlled from farther distances.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A511E1-DDFB-4EEE-B449-DA826C6516E1}"/>
              </a:ext>
            </a:extLst>
          </p:cNvPr>
          <p:cNvSpPr/>
          <p:nvPr/>
        </p:nvSpPr>
        <p:spPr>
          <a:xfrm>
            <a:off x="2744801" y="586755"/>
            <a:ext cx="6702398" cy="463924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3812" spc="-45" dirty="0">
                <a:latin typeface="Calibri"/>
              </a:rPr>
              <a:t>HARDWARE /SOFTWARE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B1297-222B-45EA-8841-3893B227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MEGA</a:t>
            </a:r>
          </a:p>
          <a:p>
            <a:r>
              <a:rPr lang="en-US" dirty="0" err="1"/>
              <a:t>NodeMCU</a:t>
            </a:r>
            <a:endParaRPr lang="en-US" dirty="0"/>
          </a:p>
          <a:p>
            <a:r>
              <a:rPr lang="en-US" dirty="0"/>
              <a:t>LEDs</a:t>
            </a:r>
          </a:p>
          <a:p>
            <a:r>
              <a:rPr lang="en-US" dirty="0"/>
              <a:t>IR sensors</a:t>
            </a:r>
          </a:p>
          <a:p>
            <a:r>
              <a:rPr lang="en-US" dirty="0"/>
              <a:t>Ambient light sensors (LDR)</a:t>
            </a:r>
          </a:p>
          <a:p>
            <a:r>
              <a:rPr lang="en-US" dirty="0"/>
              <a:t>Node-red software</a:t>
            </a:r>
          </a:p>
          <a:p>
            <a:r>
              <a:rPr lang="en-US" dirty="0"/>
              <a:t>Cardboard model of city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CF214A-A826-41F4-8F1A-8A0853FDD84C}"/>
              </a:ext>
            </a:extLst>
          </p:cNvPr>
          <p:cNvSpPr/>
          <p:nvPr/>
        </p:nvSpPr>
        <p:spPr>
          <a:xfrm>
            <a:off x="5008950" y="935052"/>
            <a:ext cx="2174101" cy="364511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defRPr/>
            </a:pPr>
            <a:r>
              <a:rPr lang="en-US" sz="3812" spc="-45">
                <a:latin typeface="Calibri"/>
              </a:rPr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7B505-8364-4092-9114-C6444E0E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small-scale city model with automated street lights.</a:t>
            </a:r>
          </a:p>
          <a:p>
            <a:r>
              <a:rPr lang="en-US" dirty="0"/>
              <a:t>To save power and money by automating street lights using an Arduino based IoT Controller using MQTT protocol.</a:t>
            </a:r>
          </a:p>
          <a:p>
            <a:r>
              <a:rPr lang="en-US" dirty="0"/>
              <a:t>To provide a manual access module incase the ambient light sensor is not accurate or is facing some issues.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C43BE0-0DB8-484E-9F9F-ED4E412E3FAC}"/>
              </a:ext>
            </a:extLst>
          </p:cNvPr>
          <p:cNvSpPr/>
          <p:nvPr/>
        </p:nvSpPr>
        <p:spPr>
          <a:xfrm>
            <a:off x="4362479" y="340340"/>
            <a:ext cx="3300772" cy="364511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defRPr/>
            </a:pPr>
            <a:r>
              <a:rPr lang="en-US" sz="3812" spc="-45" dirty="0">
                <a:latin typeface="Calibri"/>
              </a:rPr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6F7E8-C558-4336-8133-236C13CD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3" y="1302878"/>
            <a:ext cx="11387307" cy="4781445"/>
          </a:xfrm>
        </p:spPr>
        <p:txBody>
          <a:bodyPr>
            <a:normAutofit/>
          </a:bodyPr>
          <a:lstStyle/>
          <a:p>
            <a:r>
              <a:rPr lang="en-US" dirty="0"/>
              <a:t>The command to turn on/off the light is given to the cloud manually by the web app.</a:t>
            </a:r>
          </a:p>
          <a:p>
            <a:r>
              <a:rPr lang="en-US" dirty="0"/>
              <a:t>The intensity of light emitted is controlled by the ambient light sensor. The sensor also sends data to the cloud.</a:t>
            </a:r>
          </a:p>
          <a:p>
            <a:r>
              <a:rPr lang="en-US" dirty="0"/>
              <a:t>The infrared sensors are used to detect vehicle movement. </a:t>
            </a:r>
          </a:p>
          <a:p>
            <a:r>
              <a:rPr lang="en-US" dirty="0"/>
              <a:t>When a vehicle passes the intensity of the light increases, when it leaves the light intensity decreases according the light sensor reading.</a:t>
            </a:r>
          </a:p>
          <a:p>
            <a:r>
              <a:rPr lang="en-US" dirty="0"/>
              <a:t>If “</a:t>
            </a:r>
            <a:r>
              <a:rPr lang="en-US" dirty="0" err="1"/>
              <a:t>ldr</a:t>
            </a:r>
            <a:r>
              <a:rPr lang="en-US" dirty="0"/>
              <a:t>” is the reading from the sensor then the intensity given to the street lights is:</a:t>
            </a:r>
          </a:p>
          <a:p>
            <a:pPr marL="2286000" lvl="5" indent="0">
              <a:buNone/>
            </a:pPr>
            <a:r>
              <a:rPr lang="en-US" sz="3600" dirty="0"/>
              <a:t>			y=255-ldr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116B-8265-41D0-8653-C3B000BD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10" dirty="0">
                <a:latin typeface="+mn-lt"/>
              </a:rPr>
              <a:t>METHODOLOGY</a:t>
            </a:r>
            <a:endParaRPr lang="en-IN" sz="381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E73F-D2FE-4C55-971A-21504DD9B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08172" cy="4351338"/>
          </a:xfrm>
        </p:spPr>
        <p:txBody>
          <a:bodyPr>
            <a:normAutofit/>
          </a:bodyPr>
          <a:lstStyle/>
          <a:p>
            <a:r>
              <a:rPr lang="en-US" dirty="0"/>
              <a:t>By using a online development tool called node-red, we can make use of the </a:t>
            </a:r>
            <a:r>
              <a:rPr lang="en-US" dirty="0" err="1"/>
              <a:t>mqtt</a:t>
            </a:r>
            <a:r>
              <a:rPr lang="en-US" dirty="0"/>
              <a:t> protocol to send messages from the laptop to the Arduino and vice versa. This can be used to manually switch off the LEDs, and to record the light intensity 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9716D-7483-490C-865E-6BD9C37C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708" y="1896590"/>
            <a:ext cx="7108744" cy="420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4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12DD-607B-46D4-BC90-7A6A2F9E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10" dirty="0">
                <a:latin typeface="+mn-lt"/>
              </a:rPr>
              <a:t>RESULTS</a:t>
            </a:r>
            <a:endParaRPr lang="en-IN" sz="381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26CE-6D03-4645-A3EB-ED0C4A86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lights change intensity based on the readings taken from the ambient light sensor.</a:t>
            </a:r>
          </a:p>
          <a:p>
            <a:r>
              <a:rPr lang="en-US" dirty="0"/>
              <a:t>The infrared sensors installed control the lights too. When a vehicle passes then the lights have a greater intensity. When the vehicle leaves the lights go back to  a lower intensity(based on the light sensor)</a:t>
            </a:r>
          </a:p>
          <a:p>
            <a:r>
              <a:rPr lang="en-US" dirty="0"/>
              <a:t>Manually controlling the lights is also possible but a little slow due to the lag.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61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1C53-6CEE-44E5-9520-1B083CED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10" dirty="0">
                <a:latin typeface="+mn-lt"/>
              </a:rPr>
              <a:t>CONCLUSIONS</a:t>
            </a:r>
            <a:endParaRPr lang="en-IN" sz="381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F162-9918-4E6C-8407-CBBFB9AA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this we can conclude that it is possible to automate lights to an intermediate degree using only an Arduino microcontroller and ESP module(to connect to the internet)</a:t>
            </a:r>
          </a:p>
          <a:p>
            <a:r>
              <a:rPr lang="en-US" dirty="0"/>
              <a:t>The new automated lighting system consumes almost 85% less power compared to normal street </a:t>
            </a:r>
            <a:r>
              <a:rPr lang="en-US"/>
              <a:t>lighting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04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A9D263-E0B1-4921-BD56-19AABD20361A}"/>
              </a:ext>
            </a:extLst>
          </p:cNvPr>
          <p:cNvSpPr/>
          <p:nvPr/>
        </p:nvSpPr>
        <p:spPr>
          <a:xfrm>
            <a:off x="4206449" y="917763"/>
            <a:ext cx="3760374" cy="468245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defRPr/>
            </a:pPr>
            <a:r>
              <a:rPr lang="en-US" sz="3812" spc="-45" dirty="0">
                <a:latin typeface="Calibri"/>
              </a:rPr>
              <a:t>SCOPE FOR IMPROVEMENT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CA932-0568-435C-824A-8D82D3BB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further improve this project by incorporating a weather API to get timings of sunset and sunrise of that day. This will help the switch the lights on and off based off of these timings.</a:t>
            </a:r>
          </a:p>
          <a:p>
            <a:r>
              <a:rPr lang="en-US" dirty="0"/>
              <a:t>We can also incorporate a machine learning module using raspberry pi and pi camera to detect the presence of an ambulance so that the next lane can make way for it.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1142</TotalTime>
  <Words>851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RESULTS</vt:lpstr>
      <vt:lpstr>CONCLUSIONS</vt:lpstr>
      <vt:lpstr>PowerPoint Presentation</vt:lpstr>
      <vt:lpstr>OUTCOME OF IMPROVEMENTS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 Busi</dc:creator>
  <cp:lastModifiedBy>Maneesh Busi</cp:lastModifiedBy>
  <cp:revision>12</cp:revision>
  <dcterms:created xsi:type="dcterms:W3CDTF">2020-03-05T17:37:20Z</dcterms:created>
  <dcterms:modified xsi:type="dcterms:W3CDTF">2020-05-29T07:52:28Z</dcterms:modified>
</cp:coreProperties>
</file>