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 Slab"/>
      <p:regular r:id="rId22"/>
      <p:bold r:id="rId23"/>
    </p:embeddedFont>
    <p:embeddedFont>
      <p:font typeface="Raleway"/>
      <p:regular r:id="rId24"/>
      <p:bold r:id="rId25"/>
      <p:italic r:id="rId26"/>
      <p:boldItalic r:id="rId27"/>
    </p:embeddedFont>
    <p:embeddedFont>
      <p:font typeface="Robo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Slab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regular.fntdata"/><Relationship Id="rId23" Type="http://schemas.openxmlformats.org/officeDocument/2006/relationships/font" Target="fonts/RobotoSlab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Roboto-regular.fntdata"/><Relationship Id="rId27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ca0bc98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0ca0bc98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0ca0bc980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0ca0bc980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2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7" name="Google Shape;57;p12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p7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8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8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8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" name="Google Shape;46;p10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" name="Google Shape;47;p10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8" name="Google Shape;48;p10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9" name="Google Shape;49;p1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7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0" y="1188925"/>
            <a:ext cx="47025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00">
                <a:latin typeface="Times New Roman"/>
                <a:ea typeface="Times New Roman"/>
                <a:cs typeface="Times New Roman"/>
                <a:sym typeface="Times New Roman"/>
              </a:rPr>
              <a:t>Batch 13</a:t>
            </a:r>
            <a:endParaRPr sz="3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00">
                <a:latin typeface="Times New Roman"/>
                <a:ea typeface="Times New Roman"/>
                <a:cs typeface="Times New Roman"/>
                <a:sym typeface="Times New Roman"/>
              </a:rPr>
              <a:t>Project Presentation</a:t>
            </a:r>
            <a:endParaRPr sz="3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4052850" y="3086100"/>
            <a:ext cx="38052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3635"/>
              <a:buNone/>
            </a:pPr>
            <a:r>
              <a:rPr b="1" lang="en" sz="303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Team</a:t>
            </a:r>
            <a:r>
              <a:rPr lang="en" sz="303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303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3635"/>
              <a:buNone/>
            </a:pPr>
            <a:r>
              <a:rPr lang="en" sz="303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Maneesh Reddy-18BTRCI019</a:t>
            </a:r>
            <a:endParaRPr sz="303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3635"/>
              <a:buNone/>
            </a:pPr>
            <a:r>
              <a:rPr lang="en" sz="303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K.Chandrika-18BTRCI024</a:t>
            </a:r>
            <a:endParaRPr sz="303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3635"/>
              <a:buNone/>
            </a:pPr>
            <a:r>
              <a:rPr lang="en" sz="3038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T.Krishna Mohan Reddy-18BTRCI047</a:t>
            </a:r>
            <a:endParaRPr sz="3038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82618"/>
              <a:buNone/>
            </a:pPr>
            <a:r>
              <a:t/>
            </a:r>
            <a:endParaRPr sz="1544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MOTIVE AND OBJECTIVE</a:t>
            </a:r>
            <a:endParaRPr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motive of this project is to detect diabetic retinopathy in early stages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CNN approach for diagnosing this from digital fundus image dataset from Kaggle and classifying its severity.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objective of this project is to enable doctors to view variations in the fundus images with the help of image preprocessing techniques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23"/>
          <p:cNvSpPr/>
          <p:nvPr/>
        </p:nvSpPr>
        <p:spPr>
          <a:xfrm rot="-5400000">
            <a:off x="8281940" y="4281457"/>
            <a:ext cx="919500" cy="804600"/>
          </a:xfrm>
          <a:prstGeom prst="rtTriangl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EA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rgbClr val="EA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USES</a:t>
            </a:r>
            <a:endParaRPr>
              <a:solidFill>
                <a:srgbClr val="EA99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Time saving process.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Improved efficiency by reducing human errors.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Cost effective and easily manageable.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24"/>
          <p:cNvSpPr/>
          <p:nvPr/>
        </p:nvSpPr>
        <p:spPr>
          <a:xfrm rot="-5400000">
            <a:off x="8281940" y="4281457"/>
            <a:ext cx="919500" cy="804600"/>
          </a:xfrm>
          <a:prstGeom prst="rtTriangle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52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 PAPERS</a:t>
            </a:r>
            <a:endParaRPr b="1" sz="3520"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25"/>
          <p:cNvSpPr/>
          <p:nvPr/>
        </p:nvSpPr>
        <p:spPr>
          <a:xfrm>
            <a:off x="0" y="0"/>
            <a:ext cx="1250100" cy="833400"/>
          </a:xfrm>
          <a:prstGeom prst="halfFrame">
            <a:avLst>
              <a:gd fmla="val 33333" name="adj1"/>
              <a:gd fmla="val 33333" name="adj2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5"/>
          <p:cNvSpPr/>
          <p:nvPr/>
        </p:nvSpPr>
        <p:spPr>
          <a:xfrm rot="10800000">
            <a:off x="7893900" y="4310100"/>
            <a:ext cx="1250100" cy="833400"/>
          </a:xfrm>
          <a:prstGeom prst="halfFrame">
            <a:avLst>
              <a:gd fmla="val 33333" name="adj1"/>
              <a:gd fmla="val 33333" name="adj2"/>
            </a:avLst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7213" y="152400"/>
            <a:ext cx="840958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76375"/>
            <a:ext cx="8839199" cy="2021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2648134"/>
            <a:ext cx="8839197" cy="2033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b="1" lang="en">
                <a:solidFill>
                  <a:srgbClr val="EA9999"/>
                </a:solidFill>
              </a:rPr>
              <a:t>THANK YOU!</a:t>
            </a:r>
            <a:endParaRPr b="1">
              <a:solidFill>
                <a:srgbClr val="EA999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83375"/>
            <a:ext cx="8368200" cy="87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3300">
                <a:solidFill>
                  <a:srgbClr val="EA9999"/>
                </a:solidFill>
                <a:latin typeface="Raleway"/>
                <a:ea typeface="Raleway"/>
                <a:cs typeface="Raleway"/>
                <a:sym typeface="Raleway"/>
              </a:rPr>
              <a:t>DIABETIC RETINOPATHY DETECTION</a:t>
            </a:r>
            <a:endParaRPr>
              <a:solidFill>
                <a:srgbClr val="EA9999"/>
              </a:solidFill>
            </a:endParaRPr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859125"/>
            <a:ext cx="8368200" cy="20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 model to detect Diabetic Retinopathy.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1" name="Google Shape;7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0175" y="1946325"/>
            <a:ext cx="2102300" cy="18458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/>
          <p:nvPr/>
        </p:nvSpPr>
        <p:spPr>
          <a:xfrm rot="-5400000">
            <a:off x="8281940" y="4281457"/>
            <a:ext cx="919500" cy="804600"/>
          </a:xfrm>
          <a:prstGeom prst="rtTriangle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Detection of Diabetic Retinopathy: Diabetic retinopathy is a diabetes complication that affects eyes.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It's caused by damage to the blood vessels of the light-sensitive tissue at the back of the eye (retina).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At first, diabetic retinopathy might cause no symptoms or only mild vision problems.Risk Factors: Diabetes; Tobacco smoking Diseases or conditions caused: Blindness.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15"/>
          <p:cNvSpPr/>
          <p:nvPr/>
        </p:nvSpPr>
        <p:spPr>
          <a:xfrm rot="-5400000">
            <a:off x="8281940" y="4281457"/>
            <a:ext cx="919500" cy="804600"/>
          </a:xfrm>
          <a:prstGeom prst="rtTriangl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rgbClr val="EA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TECHNOLOGIES USED</a:t>
            </a:r>
            <a:endParaRPr>
              <a:solidFill>
                <a:srgbClr val="EA99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Libraries and NN for ML model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TensorFlow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Keras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CNN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HTML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BOOTSTRAP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6"/>
          <p:cNvSpPr/>
          <p:nvPr/>
        </p:nvSpPr>
        <p:spPr>
          <a:xfrm rot="-5400000">
            <a:off x="8281940" y="4281457"/>
            <a:ext cx="919500" cy="804600"/>
          </a:xfrm>
          <a:prstGeom prst="rtTriangle">
            <a:avLst/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ARCHITECTURE</a:t>
            </a:r>
            <a:endParaRPr>
              <a:solidFill>
                <a:schemeClr val="accent6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6575" y="1517775"/>
            <a:ext cx="6705151" cy="28791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7498350" y="4333475"/>
            <a:ext cx="14007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Fully connected layer</a:t>
            </a:r>
            <a:endParaRPr b="0" i="0" sz="1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7"/>
          <p:cNvSpPr/>
          <p:nvPr/>
        </p:nvSpPr>
        <p:spPr>
          <a:xfrm rot="5400000">
            <a:off x="-21600" y="21600"/>
            <a:ext cx="517200" cy="474000"/>
          </a:xfrm>
          <a:prstGeom prst="rtTriangl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520">
                <a:solidFill>
                  <a:srgbClr val="EA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 ACCOMPLISHED</a:t>
            </a:r>
            <a:endParaRPr b="1" sz="3520">
              <a:solidFill>
                <a:srgbClr val="EA99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18"/>
          <p:cNvSpPr/>
          <p:nvPr/>
        </p:nvSpPr>
        <p:spPr>
          <a:xfrm>
            <a:off x="0" y="0"/>
            <a:ext cx="948300" cy="907500"/>
          </a:xfrm>
          <a:prstGeom prst="diagStripe">
            <a:avLst>
              <a:gd fmla="val 50000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8"/>
          <p:cNvSpPr/>
          <p:nvPr/>
        </p:nvSpPr>
        <p:spPr>
          <a:xfrm rot="10800000">
            <a:off x="8195700" y="4236000"/>
            <a:ext cx="948300" cy="907500"/>
          </a:xfrm>
          <a:prstGeom prst="diagStripe">
            <a:avLst>
              <a:gd fmla="val 50000" name="adj"/>
            </a:avLst>
          </a:prstGeom>
          <a:solidFill>
            <a:schemeClr val="accent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424925" y="44120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system</a:t>
            </a:r>
            <a:endParaRPr/>
          </a:p>
        </p:txBody>
      </p:sp>
      <p:sp>
        <p:nvSpPr>
          <p:cNvPr id="107" name="Google Shape;107;p19"/>
          <p:cNvSpPr txBox="1"/>
          <p:nvPr/>
        </p:nvSpPr>
        <p:spPr>
          <a:xfrm>
            <a:off x="510375" y="1722475"/>
            <a:ext cx="74082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-The proposed system is a website has the option to upload the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-The machine learning model will determine wether the uploaded image is diabetic retinopathic image or not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-The model in the proposed system is made using 5 layered CNN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-The website is built using HTML and CSS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125" y="152400"/>
            <a:ext cx="3627776" cy="259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42775" y="210700"/>
            <a:ext cx="4958325" cy="253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1125" y="2849450"/>
            <a:ext cx="4755625" cy="211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 rotWithShape="1">
          <a:blip r:embed="rId6">
            <a:alphaModFix/>
          </a:blip>
          <a:srcRect b="0" l="0" r="33783" t="0"/>
          <a:stretch/>
        </p:blipFill>
        <p:spPr>
          <a:xfrm>
            <a:off x="5367649" y="3323088"/>
            <a:ext cx="3382475" cy="116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0"/>
          <p:cNvSpPr/>
          <p:nvPr/>
        </p:nvSpPr>
        <p:spPr>
          <a:xfrm rot="-5400000">
            <a:off x="8551350" y="4550850"/>
            <a:ext cx="639300" cy="546000"/>
          </a:xfrm>
          <a:prstGeom prst="rtTriangle">
            <a:avLst/>
          </a:prstGeom>
          <a:solidFill>
            <a:srgbClr val="EA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5464812" cy="483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69600" y="152400"/>
            <a:ext cx="32220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