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3" r:id="rId7"/>
    <p:sldId id="266" r:id="rId8"/>
    <p:sldId id="267" r:id="rId9"/>
    <p:sldId id="268" r:id="rId10"/>
    <p:sldId id="269" r:id="rId11"/>
    <p:sldId id="270" r:id="rId12"/>
    <p:sldId id="264" r:id="rId13"/>
    <p:sldId id="265"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1897"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FD018-0B1C-4048-9726-5ACDC72F64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5D3090D-D60B-4320-B411-41D4765F2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8AADE74-4607-46CC-883D-285DE82C1F98}"/>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5" name="Footer Placeholder 4">
            <a:extLst>
              <a:ext uri="{FF2B5EF4-FFF2-40B4-BE49-F238E27FC236}">
                <a16:creationId xmlns:a16="http://schemas.microsoft.com/office/drawing/2014/main" xmlns="" id="{799716DB-C2FD-40BB-8668-05D378328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AFCFB2D-42AE-4587-8956-55A56D80D704}"/>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6745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9D7082-61D8-425B-81AB-2E502B7D33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DDF11C0-082C-45B2-878B-69046427BC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653C48A-70FB-4523-96FD-A782B0EA81FA}"/>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5" name="Footer Placeholder 4">
            <a:extLst>
              <a:ext uri="{FF2B5EF4-FFF2-40B4-BE49-F238E27FC236}">
                <a16:creationId xmlns:a16="http://schemas.microsoft.com/office/drawing/2014/main" xmlns="" id="{41722D5B-83B7-4421-BAC9-C3EBD2679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5E0DB32-4952-4EF0-9D8C-311F08A9A04D}"/>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267178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F184F8D-9486-47BA-B340-A3F0B20DE2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5C3453B-87D9-4B33-8DC4-BCAEEF2876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06D7E65-744D-4EE3-A120-CBC685EE031B}"/>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5" name="Footer Placeholder 4">
            <a:extLst>
              <a:ext uri="{FF2B5EF4-FFF2-40B4-BE49-F238E27FC236}">
                <a16:creationId xmlns:a16="http://schemas.microsoft.com/office/drawing/2014/main" xmlns="" id="{06CE2DD1-0ED2-43BC-AAF6-06272B646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0FAA212-E202-4843-8BCC-20EBE99C63E1}"/>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727871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D5C772-8F14-4277-9AC9-904DE54058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D89B4BB-3F9F-44CE-A073-7805F1D079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11202F8-47F2-4E87-9BB6-AB8152CC7012}"/>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5" name="Footer Placeholder 4">
            <a:extLst>
              <a:ext uri="{FF2B5EF4-FFF2-40B4-BE49-F238E27FC236}">
                <a16:creationId xmlns:a16="http://schemas.microsoft.com/office/drawing/2014/main" xmlns="" id="{0B1034C7-5D98-4988-9B05-D84B606B78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0FBE975-0622-4027-93FF-B81BD2B3583C}"/>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287548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F4E9DE-30F6-4BC0-A741-1C11E23B2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FD1A124-B9D0-4600-871A-03138C06E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8EACD19-1BD1-4320-90B4-9F68CAFF79D1}"/>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5" name="Footer Placeholder 4">
            <a:extLst>
              <a:ext uri="{FF2B5EF4-FFF2-40B4-BE49-F238E27FC236}">
                <a16:creationId xmlns:a16="http://schemas.microsoft.com/office/drawing/2014/main" xmlns="" id="{15DDD5F1-D3D8-4C14-B26B-3F1B8B7B76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21C2A1D-BAD2-49C3-B867-95EFC9441712}"/>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152094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E6613-E16F-4A7C-96EF-B93F48BB2F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EDF9A1C-A2F3-44F5-9418-7495FE3018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BB693F9-9BE2-4763-B40B-6D0269D1A7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4329721-3D0E-498D-9301-68F12C03206B}"/>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6" name="Footer Placeholder 5">
            <a:extLst>
              <a:ext uri="{FF2B5EF4-FFF2-40B4-BE49-F238E27FC236}">
                <a16:creationId xmlns:a16="http://schemas.microsoft.com/office/drawing/2014/main" xmlns="" id="{4AD4F13F-DB55-4D3E-AB68-CF1881215A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0900665-ECA2-4102-904C-B76F9D5A7A74}"/>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92063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B1DFAF-AFD9-4289-83A9-5692FADE7B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7773415-D101-4859-A254-48F5A12CBA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DA4BB00-C724-4DBA-A79F-BE71811CAE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66AFF17-015F-476B-9EE8-5577BFE0F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517F55B-0BD9-4490-9997-A9A3B7578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8249FD9-3672-40F6-86C7-A6A5F28DAFEE}"/>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8" name="Footer Placeholder 7">
            <a:extLst>
              <a:ext uri="{FF2B5EF4-FFF2-40B4-BE49-F238E27FC236}">
                <a16:creationId xmlns:a16="http://schemas.microsoft.com/office/drawing/2014/main" xmlns="" id="{5BA1F007-AB2A-4D73-9439-83DF329783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1F99F75-D133-4303-BC26-9692B3730C59}"/>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28264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9DA7F-A747-47EA-81F1-17D1289275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CB18E23-C8CA-49DC-8AA2-667100DE4090}"/>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4" name="Footer Placeholder 3">
            <a:extLst>
              <a:ext uri="{FF2B5EF4-FFF2-40B4-BE49-F238E27FC236}">
                <a16:creationId xmlns:a16="http://schemas.microsoft.com/office/drawing/2014/main" xmlns="" id="{1E1A9D6A-6588-47AD-8C70-45167AF5FE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0511B8A-9ECD-4963-9C13-0A69E8D75314}"/>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30747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F7DE26B-0A8A-47F5-A263-0195EC0E53A7}"/>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3" name="Footer Placeholder 2">
            <a:extLst>
              <a:ext uri="{FF2B5EF4-FFF2-40B4-BE49-F238E27FC236}">
                <a16:creationId xmlns:a16="http://schemas.microsoft.com/office/drawing/2014/main" xmlns="" id="{20A0B8CA-6438-4552-9786-56D9CEDA35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548D000-5B55-47D2-9DF9-70B938A9A0EF}"/>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245747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9D1D1F-4356-44FE-B39B-783F7E4E5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C74AB21-3DE9-42E9-9EB0-91A56135E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C23BD90-D415-4997-A307-D1FBA3774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23740CD-E4FB-4311-957E-A6EC53ED0AE9}"/>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6" name="Footer Placeholder 5">
            <a:extLst>
              <a:ext uri="{FF2B5EF4-FFF2-40B4-BE49-F238E27FC236}">
                <a16:creationId xmlns:a16="http://schemas.microsoft.com/office/drawing/2014/main" xmlns="" id="{0C40EFB5-48C2-4A97-A2ED-843BEDBC59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09CECAF-61BD-46FB-B0C4-2FCEC4C843E1}"/>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414305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645E18-3367-4495-AF44-47DD136A5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81DA5AB-0AF0-43AE-A188-B2BBE7355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B3D9D2A-1625-4B43-9382-709B52A78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C54BD59-6C8D-4410-B575-2D1127DA70B1}"/>
              </a:ext>
            </a:extLst>
          </p:cNvPr>
          <p:cNvSpPr>
            <a:spLocks noGrp="1"/>
          </p:cNvSpPr>
          <p:nvPr>
            <p:ph type="dt" sz="half" idx="10"/>
          </p:nvPr>
        </p:nvSpPr>
        <p:spPr/>
        <p:txBody>
          <a:bodyPr/>
          <a:lstStyle/>
          <a:p>
            <a:fld id="{D0A032C2-4F89-429E-9689-269372DEE620}" type="datetimeFigureOut">
              <a:rPr lang="en-IN" smtClean="0"/>
              <a:pPr/>
              <a:t>28-02-2021</a:t>
            </a:fld>
            <a:endParaRPr lang="en-IN"/>
          </a:p>
        </p:txBody>
      </p:sp>
      <p:sp>
        <p:nvSpPr>
          <p:cNvPr id="6" name="Footer Placeholder 5">
            <a:extLst>
              <a:ext uri="{FF2B5EF4-FFF2-40B4-BE49-F238E27FC236}">
                <a16:creationId xmlns:a16="http://schemas.microsoft.com/office/drawing/2014/main" xmlns="" id="{ACF2440C-E60C-4226-98D5-908DBF1CE2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A5DDA0C-6044-4FEC-A9C0-8555AC30743A}"/>
              </a:ext>
            </a:extLst>
          </p:cNvPr>
          <p:cNvSpPr>
            <a:spLocks noGrp="1"/>
          </p:cNvSpPr>
          <p:nvPr>
            <p:ph type="sldNum" sz="quarter" idx="12"/>
          </p:nvPr>
        </p:nvSpPr>
        <p:spPr/>
        <p:txBody>
          <a:body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2941006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A3793FF-599B-4AFB-88CD-1C3FC6B53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56B47FB-0E96-442D-B6EC-9B8F684AB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45D6178-E037-46A6-B575-DB6159FE5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A032C2-4F89-429E-9689-269372DEE620}" type="datetimeFigureOut">
              <a:rPr lang="en-IN" smtClean="0"/>
              <a:pPr/>
              <a:t>28-02-2021</a:t>
            </a:fld>
            <a:endParaRPr lang="en-IN"/>
          </a:p>
        </p:txBody>
      </p:sp>
      <p:sp>
        <p:nvSpPr>
          <p:cNvPr id="5" name="Footer Placeholder 4">
            <a:extLst>
              <a:ext uri="{FF2B5EF4-FFF2-40B4-BE49-F238E27FC236}">
                <a16:creationId xmlns:a16="http://schemas.microsoft.com/office/drawing/2014/main" xmlns="" id="{A9963A0D-85F1-4B77-9DA5-8BDF71D12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B5D6F20-3115-4119-B219-1B138C67C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954AD-6C28-4513-8C06-5B6F4003F63D}" type="slidenum">
              <a:rPr lang="en-IN" smtClean="0"/>
              <a:pPr/>
              <a:t>‹#›</a:t>
            </a:fld>
            <a:endParaRPr lang="en-IN"/>
          </a:p>
        </p:txBody>
      </p:sp>
    </p:spTree>
    <p:extLst>
      <p:ext uri="{BB962C8B-B14F-4D97-AF65-F5344CB8AC3E}">
        <p14:creationId xmlns:p14="http://schemas.microsoft.com/office/powerpoint/2010/main" xmlns="" val="1348102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61BF9D8-0249-4BB1-9BE8-532BFC296AAD}"/>
              </a:ext>
            </a:extLst>
          </p:cNvPr>
          <p:cNvSpPr/>
          <p:nvPr/>
        </p:nvSpPr>
        <p:spPr>
          <a:xfrm>
            <a:off x="2133600" y="689810"/>
            <a:ext cx="8502316" cy="410677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xmlns="" id="{CF2F6B18-7E6B-4187-830F-AB74049C1A69}"/>
              </a:ext>
            </a:extLst>
          </p:cNvPr>
          <p:cNvSpPr txBox="1"/>
          <p:nvPr/>
        </p:nvSpPr>
        <p:spPr>
          <a:xfrm>
            <a:off x="4957010" y="689810"/>
            <a:ext cx="3753853" cy="369332"/>
          </a:xfrm>
          <a:prstGeom prst="rect">
            <a:avLst/>
          </a:prstGeom>
          <a:noFill/>
        </p:spPr>
        <p:txBody>
          <a:bodyPr wrap="square" rtlCol="0">
            <a:spAutoFit/>
          </a:bodyPr>
          <a:lstStyle/>
          <a:p>
            <a:r>
              <a:rPr lang="en-IN" dirty="0"/>
              <a:t>JVM – Java Virtual Machine</a:t>
            </a:r>
          </a:p>
        </p:txBody>
      </p:sp>
      <p:sp>
        <p:nvSpPr>
          <p:cNvPr id="6" name="Rectangle 5">
            <a:extLst>
              <a:ext uri="{FF2B5EF4-FFF2-40B4-BE49-F238E27FC236}">
                <a16:creationId xmlns:a16="http://schemas.microsoft.com/office/drawing/2014/main" xmlns="" id="{063FDAB6-1F39-4B66-BAC5-074501FB8937}"/>
              </a:ext>
            </a:extLst>
          </p:cNvPr>
          <p:cNvSpPr/>
          <p:nvPr/>
        </p:nvSpPr>
        <p:spPr>
          <a:xfrm>
            <a:off x="2679032" y="1620253"/>
            <a:ext cx="7649712" cy="2791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84621B6D-98C7-42CB-BD8B-253B251D8845}"/>
              </a:ext>
            </a:extLst>
          </p:cNvPr>
          <p:cNvSpPr txBox="1"/>
          <p:nvPr/>
        </p:nvSpPr>
        <p:spPr>
          <a:xfrm>
            <a:off x="4403557" y="1660176"/>
            <a:ext cx="3384885" cy="369332"/>
          </a:xfrm>
          <a:prstGeom prst="rect">
            <a:avLst/>
          </a:prstGeom>
          <a:noFill/>
        </p:spPr>
        <p:txBody>
          <a:bodyPr wrap="square" rtlCol="0">
            <a:spAutoFit/>
          </a:bodyPr>
          <a:lstStyle/>
          <a:p>
            <a:r>
              <a:rPr lang="en-IN" dirty="0"/>
              <a:t>Heap Memory</a:t>
            </a:r>
          </a:p>
        </p:txBody>
      </p:sp>
      <p:sp>
        <p:nvSpPr>
          <p:cNvPr id="8" name="Rectangle 7">
            <a:extLst>
              <a:ext uri="{FF2B5EF4-FFF2-40B4-BE49-F238E27FC236}">
                <a16:creationId xmlns:a16="http://schemas.microsoft.com/office/drawing/2014/main" xmlns="" id="{A68F9C35-B8D3-4747-AEAB-DD11FBBF2C99}"/>
              </a:ext>
            </a:extLst>
          </p:cNvPr>
          <p:cNvSpPr/>
          <p:nvPr/>
        </p:nvSpPr>
        <p:spPr>
          <a:xfrm>
            <a:off x="3047999" y="2105435"/>
            <a:ext cx="4537545" cy="18448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xmlns="" id="{EC4BEFD0-3240-423B-969F-74EBB35F281E}"/>
              </a:ext>
            </a:extLst>
          </p:cNvPr>
          <p:cNvSpPr txBox="1"/>
          <p:nvPr/>
        </p:nvSpPr>
        <p:spPr>
          <a:xfrm>
            <a:off x="3272590" y="2061301"/>
            <a:ext cx="3031960" cy="584775"/>
          </a:xfrm>
          <a:prstGeom prst="rect">
            <a:avLst/>
          </a:prstGeom>
          <a:noFill/>
        </p:spPr>
        <p:txBody>
          <a:bodyPr wrap="square" rtlCol="0">
            <a:spAutoFit/>
          </a:bodyPr>
          <a:lstStyle/>
          <a:p>
            <a:r>
              <a:rPr lang="en-IN" sz="1600" dirty="0"/>
              <a:t>Spring Container-Application context</a:t>
            </a:r>
          </a:p>
        </p:txBody>
      </p:sp>
      <p:sp>
        <p:nvSpPr>
          <p:cNvPr id="10" name="Rectangle 9">
            <a:extLst>
              <a:ext uri="{FF2B5EF4-FFF2-40B4-BE49-F238E27FC236}">
                <a16:creationId xmlns:a16="http://schemas.microsoft.com/office/drawing/2014/main" xmlns="" id="{4DA9FE47-0F31-48F9-A709-9E4B3736161E}"/>
              </a:ext>
            </a:extLst>
          </p:cNvPr>
          <p:cNvSpPr/>
          <p:nvPr/>
        </p:nvSpPr>
        <p:spPr>
          <a:xfrm>
            <a:off x="3336758" y="2839453"/>
            <a:ext cx="1066799" cy="589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DB83BB75-EAEA-4459-A66F-7DE05204FC66}"/>
              </a:ext>
            </a:extLst>
          </p:cNvPr>
          <p:cNvSpPr/>
          <p:nvPr/>
        </p:nvSpPr>
        <p:spPr>
          <a:xfrm>
            <a:off x="4756485" y="2839453"/>
            <a:ext cx="922420" cy="589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7063E2E0-E07F-42BE-8AC7-CF5C544CA001}"/>
              </a:ext>
            </a:extLst>
          </p:cNvPr>
          <p:cNvSpPr txBox="1"/>
          <p:nvPr/>
        </p:nvSpPr>
        <p:spPr>
          <a:xfrm>
            <a:off x="3430761" y="3343780"/>
            <a:ext cx="1275348" cy="646331"/>
          </a:xfrm>
          <a:prstGeom prst="rect">
            <a:avLst/>
          </a:prstGeom>
          <a:noFill/>
        </p:spPr>
        <p:txBody>
          <a:bodyPr wrap="square" rtlCol="0">
            <a:spAutoFit/>
          </a:bodyPr>
          <a:lstStyle/>
          <a:p>
            <a:r>
              <a:rPr lang="en-IN" dirty="0"/>
              <a:t>employee-singleton </a:t>
            </a:r>
          </a:p>
        </p:txBody>
      </p:sp>
      <p:sp>
        <p:nvSpPr>
          <p:cNvPr id="13" name="TextBox 12">
            <a:extLst>
              <a:ext uri="{FF2B5EF4-FFF2-40B4-BE49-F238E27FC236}">
                <a16:creationId xmlns:a16="http://schemas.microsoft.com/office/drawing/2014/main" xmlns="" id="{AAA954BE-97AC-4662-8E7C-2296609BED81}"/>
              </a:ext>
            </a:extLst>
          </p:cNvPr>
          <p:cNvSpPr txBox="1"/>
          <p:nvPr/>
        </p:nvSpPr>
        <p:spPr>
          <a:xfrm>
            <a:off x="4810383" y="3317415"/>
            <a:ext cx="1339515" cy="646331"/>
          </a:xfrm>
          <a:prstGeom prst="rect">
            <a:avLst/>
          </a:prstGeom>
          <a:noFill/>
        </p:spPr>
        <p:txBody>
          <a:bodyPr wrap="square" rtlCol="0">
            <a:spAutoFit/>
          </a:bodyPr>
          <a:lstStyle/>
          <a:p>
            <a:r>
              <a:rPr lang="en-IN" dirty="0"/>
              <a:t>Department-prototype</a:t>
            </a:r>
          </a:p>
        </p:txBody>
      </p:sp>
      <p:sp>
        <p:nvSpPr>
          <p:cNvPr id="14" name="TextBox 13">
            <a:extLst>
              <a:ext uri="{FF2B5EF4-FFF2-40B4-BE49-F238E27FC236}">
                <a16:creationId xmlns:a16="http://schemas.microsoft.com/office/drawing/2014/main" xmlns="" id="{2469822A-36FF-4B73-85B4-BB2521FFC878}"/>
              </a:ext>
            </a:extLst>
          </p:cNvPr>
          <p:cNvSpPr txBox="1"/>
          <p:nvPr/>
        </p:nvSpPr>
        <p:spPr>
          <a:xfrm>
            <a:off x="3441032" y="2783304"/>
            <a:ext cx="1130969" cy="307777"/>
          </a:xfrm>
          <a:prstGeom prst="rect">
            <a:avLst/>
          </a:prstGeom>
          <a:noFill/>
        </p:spPr>
        <p:txBody>
          <a:bodyPr wrap="square" rtlCol="0">
            <a:spAutoFit/>
          </a:bodyPr>
          <a:lstStyle/>
          <a:p>
            <a:r>
              <a:rPr lang="en-IN" sz="1400" dirty="0">
                <a:solidFill>
                  <a:schemeClr val="bg1"/>
                </a:solidFill>
              </a:rPr>
              <a:t>empid</a:t>
            </a:r>
          </a:p>
        </p:txBody>
      </p:sp>
      <p:sp>
        <p:nvSpPr>
          <p:cNvPr id="15" name="TextBox 14">
            <a:extLst>
              <a:ext uri="{FF2B5EF4-FFF2-40B4-BE49-F238E27FC236}">
                <a16:creationId xmlns:a16="http://schemas.microsoft.com/office/drawing/2014/main" xmlns="" id="{8FD17523-7341-4AD8-8397-BE097FC9D981}"/>
              </a:ext>
            </a:extLst>
          </p:cNvPr>
          <p:cNvSpPr txBox="1"/>
          <p:nvPr/>
        </p:nvSpPr>
        <p:spPr>
          <a:xfrm>
            <a:off x="3384885" y="3107378"/>
            <a:ext cx="1463845" cy="307777"/>
          </a:xfrm>
          <a:prstGeom prst="rect">
            <a:avLst/>
          </a:prstGeom>
          <a:noFill/>
        </p:spPr>
        <p:txBody>
          <a:bodyPr wrap="square" rtlCol="0">
            <a:spAutoFit/>
          </a:bodyPr>
          <a:lstStyle/>
          <a:p>
            <a:r>
              <a:rPr lang="en-IN" sz="1400" dirty="0">
                <a:solidFill>
                  <a:schemeClr val="bg1"/>
                </a:solidFill>
              </a:rPr>
              <a:t>department</a:t>
            </a:r>
          </a:p>
        </p:txBody>
      </p:sp>
      <p:cxnSp>
        <p:nvCxnSpPr>
          <p:cNvPr id="17" name="Connector: Elbow 16">
            <a:extLst>
              <a:ext uri="{FF2B5EF4-FFF2-40B4-BE49-F238E27FC236}">
                <a16:creationId xmlns:a16="http://schemas.microsoft.com/office/drawing/2014/main" xmlns="" id="{F8F80A31-2C9B-4B1F-981A-03A22D11C29B}"/>
              </a:ext>
            </a:extLst>
          </p:cNvPr>
          <p:cNvCxnSpPr>
            <a:endCxn id="11" idx="0"/>
          </p:cNvCxnSpPr>
          <p:nvPr/>
        </p:nvCxnSpPr>
        <p:spPr>
          <a:xfrm flipV="1">
            <a:off x="4403557" y="2839453"/>
            <a:ext cx="814138" cy="421813"/>
          </a:xfrm>
          <a:prstGeom prst="bentConnector4">
            <a:avLst>
              <a:gd name="adj1" fmla="val 21675"/>
              <a:gd name="adj2" fmla="val 154195"/>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41D3A413-4678-4CE2-96F3-E0D1AE168384}"/>
              </a:ext>
            </a:extLst>
          </p:cNvPr>
          <p:cNvSpPr txBox="1"/>
          <p:nvPr/>
        </p:nvSpPr>
        <p:spPr>
          <a:xfrm>
            <a:off x="2364706" y="4694166"/>
            <a:ext cx="6628397" cy="2308324"/>
          </a:xfrm>
          <a:prstGeom prst="rect">
            <a:avLst/>
          </a:prstGeom>
          <a:noFill/>
        </p:spPr>
        <p:txBody>
          <a:bodyPr wrap="square" rtlCol="0">
            <a:spAutoFit/>
          </a:bodyPr>
          <a:lstStyle/>
          <a:p>
            <a:r>
              <a:rPr lang="en-IN" sz="1600" dirty="0" err="1"/>
              <a:t>Context.getBean</a:t>
            </a:r>
            <a:r>
              <a:rPr lang="en-IN" sz="1600" dirty="0"/>
              <a:t>(“employee”) – one object</a:t>
            </a:r>
          </a:p>
          <a:p>
            <a:r>
              <a:rPr lang="en-IN" sz="1600" dirty="0" err="1"/>
              <a:t>Context.getBean</a:t>
            </a:r>
            <a:r>
              <a:rPr lang="en-IN" sz="1600" dirty="0"/>
              <a:t>(“employee”) – other object         </a:t>
            </a:r>
            <a:r>
              <a:rPr lang="en-IN" sz="1600" dirty="0" err="1"/>
              <a:t>context.getBean</a:t>
            </a:r>
            <a:r>
              <a:rPr lang="en-IN" sz="1600" dirty="0"/>
              <a:t>(“employee1”)</a:t>
            </a:r>
          </a:p>
          <a:p>
            <a:r>
              <a:rPr lang="en-IN" sz="1600" b="1" dirty="0"/>
              <a:t>Singleton</a:t>
            </a:r>
            <a:r>
              <a:rPr lang="en-IN" sz="1600" dirty="0"/>
              <a:t> – </a:t>
            </a:r>
            <a:r>
              <a:rPr lang="en-IN" sz="1600" b="1" dirty="0"/>
              <a:t>same object or unique object per application context</a:t>
            </a:r>
          </a:p>
          <a:p>
            <a:r>
              <a:rPr lang="en-IN" sz="1600" b="1" dirty="0"/>
              <a:t>prototype – new object is created every time when we call </a:t>
            </a:r>
            <a:r>
              <a:rPr lang="en-IN" sz="1600" b="1" dirty="0" err="1"/>
              <a:t>context.getBean</a:t>
            </a:r>
            <a:endParaRPr lang="en-IN" sz="1600" b="1" dirty="0"/>
          </a:p>
          <a:p>
            <a:r>
              <a:rPr lang="en-IN" sz="1600" dirty="0"/>
              <a:t>During the application </a:t>
            </a:r>
            <a:r>
              <a:rPr lang="en-IN" sz="1600" dirty="0" err="1"/>
              <a:t>startup</a:t>
            </a:r>
            <a:r>
              <a:rPr lang="en-IN" sz="1600" dirty="0"/>
              <a:t>, spring container will create the objects(this behaviour is eager loading of the objects). This is the default scope of the bean, which is called singleton, </a:t>
            </a:r>
          </a:p>
          <a:p>
            <a:r>
              <a:rPr lang="en-IN" sz="1600" dirty="0"/>
              <a:t>Spring Bean is a java object that is tied or attached to the spring container</a:t>
            </a:r>
          </a:p>
        </p:txBody>
      </p:sp>
      <p:cxnSp>
        <p:nvCxnSpPr>
          <p:cNvPr id="20" name="Straight Arrow Connector 19">
            <a:extLst>
              <a:ext uri="{FF2B5EF4-FFF2-40B4-BE49-F238E27FC236}">
                <a16:creationId xmlns:a16="http://schemas.microsoft.com/office/drawing/2014/main" xmlns="" id="{9D77EE88-E604-4DDB-AD13-31E8571E41EE}"/>
              </a:ext>
            </a:extLst>
          </p:cNvPr>
          <p:cNvCxnSpPr>
            <a:stCxn id="10" idx="1"/>
          </p:cNvCxnSpPr>
          <p:nvPr/>
        </p:nvCxnSpPr>
        <p:spPr>
          <a:xfrm>
            <a:off x="3336758" y="3134227"/>
            <a:ext cx="996703" cy="171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xmlns="" id="{6445827D-F61F-42E0-82D2-CED3C5ED0EC4}"/>
              </a:ext>
            </a:extLst>
          </p:cNvPr>
          <p:cNvSpPr/>
          <p:nvPr/>
        </p:nvSpPr>
        <p:spPr>
          <a:xfrm>
            <a:off x="6284494" y="2840866"/>
            <a:ext cx="1066799" cy="589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xmlns="" id="{63AC58AE-E79E-42CB-B9BC-341831CC9E46}"/>
              </a:ext>
            </a:extLst>
          </p:cNvPr>
          <p:cNvSpPr txBox="1"/>
          <p:nvPr/>
        </p:nvSpPr>
        <p:spPr>
          <a:xfrm>
            <a:off x="6279436" y="3401943"/>
            <a:ext cx="1275348" cy="369332"/>
          </a:xfrm>
          <a:prstGeom prst="rect">
            <a:avLst/>
          </a:prstGeom>
          <a:noFill/>
        </p:spPr>
        <p:txBody>
          <a:bodyPr wrap="square" rtlCol="0">
            <a:spAutoFit/>
          </a:bodyPr>
          <a:lstStyle/>
          <a:p>
            <a:r>
              <a:rPr lang="en-IN" dirty="0"/>
              <a:t>employee1</a:t>
            </a:r>
          </a:p>
        </p:txBody>
      </p:sp>
      <p:cxnSp>
        <p:nvCxnSpPr>
          <p:cNvPr id="24" name="Straight Arrow Connector 23">
            <a:extLst>
              <a:ext uri="{FF2B5EF4-FFF2-40B4-BE49-F238E27FC236}">
                <a16:creationId xmlns:a16="http://schemas.microsoft.com/office/drawing/2014/main" xmlns="" id="{66409017-B24C-497F-A474-14E181C05052}"/>
              </a:ext>
            </a:extLst>
          </p:cNvPr>
          <p:cNvCxnSpPr/>
          <p:nvPr/>
        </p:nvCxnSpPr>
        <p:spPr>
          <a:xfrm>
            <a:off x="6279436" y="3207153"/>
            <a:ext cx="216780" cy="1884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xmlns="" id="{8E56FBA7-CBF9-4067-BC1F-E7CE93A4DDE0}"/>
              </a:ext>
            </a:extLst>
          </p:cNvPr>
          <p:cNvSpPr/>
          <p:nvPr/>
        </p:nvSpPr>
        <p:spPr>
          <a:xfrm>
            <a:off x="7763890" y="2078220"/>
            <a:ext cx="2374023" cy="18448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xmlns="" id="{4BD063F6-5F13-408A-AA9E-C252C7871D44}"/>
              </a:ext>
            </a:extLst>
          </p:cNvPr>
          <p:cNvSpPr txBox="1"/>
          <p:nvPr/>
        </p:nvSpPr>
        <p:spPr>
          <a:xfrm>
            <a:off x="7810135" y="2103901"/>
            <a:ext cx="3031960" cy="584775"/>
          </a:xfrm>
          <a:prstGeom prst="rect">
            <a:avLst/>
          </a:prstGeom>
          <a:noFill/>
        </p:spPr>
        <p:txBody>
          <a:bodyPr wrap="square" rtlCol="0">
            <a:spAutoFit/>
          </a:bodyPr>
          <a:lstStyle/>
          <a:p>
            <a:r>
              <a:rPr lang="en-IN" sz="1600" dirty="0"/>
              <a:t>Spring Container-Application context</a:t>
            </a:r>
          </a:p>
        </p:txBody>
      </p:sp>
      <p:sp>
        <p:nvSpPr>
          <p:cNvPr id="27" name="Rectangle 26">
            <a:extLst>
              <a:ext uri="{FF2B5EF4-FFF2-40B4-BE49-F238E27FC236}">
                <a16:creationId xmlns:a16="http://schemas.microsoft.com/office/drawing/2014/main" xmlns="" id="{38AE1B59-AEC3-488F-A323-F115FE927CA0}"/>
              </a:ext>
            </a:extLst>
          </p:cNvPr>
          <p:cNvSpPr/>
          <p:nvPr/>
        </p:nvSpPr>
        <p:spPr>
          <a:xfrm>
            <a:off x="7955002" y="2783304"/>
            <a:ext cx="593067" cy="363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xmlns="" id="{1569105B-06FC-44F0-8E0A-999D11C803A1}"/>
              </a:ext>
            </a:extLst>
          </p:cNvPr>
          <p:cNvSpPr/>
          <p:nvPr/>
        </p:nvSpPr>
        <p:spPr>
          <a:xfrm>
            <a:off x="8843945" y="2796308"/>
            <a:ext cx="669023" cy="337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xmlns="" id="{7231DEF9-E96E-47DE-AF88-2A7907118CC9}"/>
              </a:ext>
            </a:extLst>
          </p:cNvPr>
          <p:cNvSpPr/>
          <p:nvPr/>
        </p:nvSpPr>
        <p:spPr>
          <a:xfrm>
            <a:off x="8979568" y="3238644"/>
            <a:ext cx="950951" cy="456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xmlns="" id="{1C52A948-2D6F-49FE-85C9-17983964CBE8}"/>
              </a:ext>
            </a:extLst>
          </p:cNvPr>
          <p:cNvSpPr txBox="1"/>
          <p:nvPr/>
        </p:nvSpPr>
        <p:spPr>
          <a:xfrm>
            <a:off x="7689818" y="3081508"/>
            <a:ext cx="1275348" cy="369332"/>
          </a:xfrm>
          <a:prstGeom prst="rect">
            <a:avLst/>
          </a:prstGeom>
          <a:noFill/>
        </p:spPr>
        <p:txBody>
          <a:bodyPr wrap="square" rtlCol="0">
            <a:spAutoFit/>
          </a:bodyPr>
          <a:lstStyle/>
          <a:p>
            <a:r>
              <a:rPr lang="en-IN" dirty="0"/>
              <a:t>employee</a:t>
            </a:r>
          </a:p>
        </p:txBody>
      </p:sp>
      <p:sp>
        <p:nvSpPr>
          <p:cNvPr id="31" name="TextBox 30">
            <a:extLst>
              <a:ext uri="{FF2B5EF4-FFF2-40B4-BE49-F238E27FC236}">
                <a16:creationId xmlns:a16="http://schemas.microsoft.com/office/drawing/2014/main" xmlns="" id="{F5BEE207-17F5-469E-8C9F-7D75FA3EAEBD}"/>
              </a:ext>
            </a:extLst>
          </p:cNvPr>
          <p:cNvSpPr txBox="1"/>
          <p:nvPr/>
        </p:nvSpPr>
        <p:spPr>
          <a:xfrm>
            <a:off x="9474747" y="2688676"/>
            <a:ext cx="1339515" cy="369332"/>
          </a:xfrm>
          <a:prstGeom prst="rect">
            <a:avLst/>
          </a:prstGeom>
          <a:noFill/>
        </p:spPr>
        <p:txBody>
          <a:bodyPr wrap="square" rtlCol="0">
            <a:spAutoFit/>
          </a:bodyPr>
          <a:lstStyle/>
          <a:p>
            <a:r>
              <a:rPr lang="en-IN" dirty="0"/>
              <a:t>department</a:t>
            </a:r>
          </a:p>
        </p:txBody>
      </p:sp>
      <p:sp>
        <p:nvSpPr>
          <p:cNvPr id="32" name="TextBox 31">
            <a:extLst>
              <a:ext uri="{FF2B5EF4-FFF2-40B4-BE49-F238E27FC236}">
                <a16:creationId xmlns:a16="http://schemas.microsoft.com/office/drawing/2014/main" xmlns="" id="{203979BD-53D5-4DD7-BCD0-41CD1E3B0F81}"/>
              </a:ext>
            </a:extLst>
          </p:cNvPr>
          <p:cNvSpPr txBox="1"/>
          <p:nvPr/>
        </p:nvSpPr>
        <p:spPr>
          <a:xfrm>
            <a:off x="9016151" y="3574976"/>
            <a:ext cx="1275348" cy="369332"/>
          </a:xfrm>
          <a:prstGeom prst="rect">
            <a:avLst/>
          </a:prstGeom>
          <a:noFill/>
        </p:spPr>
        <p:txBody>
          <a:bodyPr wrap="square" rtlCol="0">
            <a:spAutoFit/>
          </a:bodyPr>
          <a:lstStyle/>
          <a:p>
            <a:r>
              <a:rPr lang="en-IN" dirty="0"/>
              <a:t>employee1</a:t>
            </a:r>
          </a:p>
        </p:txBody>
      </p:sp>
      <p:sp>
        <p:nvSpPr>
          <p:cNvPr id="33" name="TextBox 32">
            <a:extLst>
              <a:ext uri="{FF2B5EF4-FFF2-40B4-BE49-F238E27FC236}">
                <a16:creationId xmlns:a16="http://schemas.microsoft.com/office/drawing/2014/main" xmlns="" id="{E1A7F2BB-652D-4CCD-8318-C5C4923E5F71}"/>
              </a:ext>
            </a:extLst>
          </p:cNvPr>
          <p:cNvSpPr txBox="1"/>
          <p:nvPr/>
        </p:nvSpPr>
        <p:spPr>
          <a:xfrm>
            <a:off x="9118404" y="4972690"/>
            <a:ext cx="3073596" cy="369332"/>
          </a:xfrm>
          <a:prstGeom prst="rect">
            <a:avLst/>
          </a:prstGeom>
          <a:noFill/>
        </p:spPr>
        <p:txBody>
          <a:bodyPr wrap="square" rtlCol="0">
            <a:spAutoFit/>
          </a:bodyPr>
          <a:lstStyle/>
          <a:p>
            <a:r>
              <a:rPr lang="en-IN" dirty="0"/>
              <a:t>context1.getBean(“employee”)</a:t>
            </a:r>
          </a:p>
        </p:txBody>
      </p:sp>
      <p:sp>
        <p:nvSpPr>
          <p:cNvPr id="34" name="Rectangle 33">
            <a:extLst>
              <a:ext uri="{FF2B5EF4-FFF2-40B4-BE49-F238E27FC236}">
                <a16:creationId xmlns:a16="http://schemas.microsoft.com/office/drawing/2014/main" xmlns="" id="{A9AD07BD-CC7E-4110-A0BC-78797720C102}"/>
              </a:ext>
            </a:extLst>
          </p:cNvPr>
          <p:cNvSpPr/>
          <p:nvPr/>
        </p:nvSpPr>
        <p:spPr>
          <a:xfrm>
            <a:off x="5878596" y="2358443"/>
            <a:ext cx="971386" cy="319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xmlns="" id="{5191736D-EF0E-467A-9232-F21028EF992F}"/>
              </a:ext>
            </a:extLst>
          </p:cNvPr>
          <p:cNvSpPr/>
          <p:nvPr/>
        </p:nvSpPr>
        <p:spPr>
          <a:xfrm>
            <a:off x="7554784" y="1710082"/>
            <a:ext cx="971386" cy="3194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D8187F81-F1EE-4692-BE06-85C1D42E4167}"/>
              </a:ext>
            </a:extLst>
          </p:cNvPr>
          <p:cNvSpPr txBox="1"/>
          <p:nvPr/>
        </p:nvSpPr>
        <p:spPr>
          <a:xfrm>
            <a:off x="484909" y="124691"/>
            <a:ext cx="4732786" cy="369332"/>
          </a:xfrm>
          <a:prstGeom prst="rect">
            <a:avLst/>
          </a:prstGeom>
          <a:noFill/>
        </p:spPr>
        <p:txBody>
          <a:bodyPr wrap="square" rtlCol="0">
            <a:spAutoFit/>
          </a:bodyPr>
          <a:lstStyle/>
          <a:p>
            <a:r>
              <a:rPr lang="en-IN" dirty="0"/>
              <a:t>Spring Beans - JVM</a:t>
            </a:r>
          </a:p>
        </p:txBody>
      </p:sp>
    </p:spTree>
    <p:extLst>
      <p:ext uri="{BB962C8B-B14F-4D97-AF65-F5344CB8AC3E}">
        <p14:creationId xmlns:p14="http://schemas.microsoft.com/office/powerpoint/2010/main" xmlns="" val="294869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950ED46-BE1A-4B2F-BBFB-EDF67F0409AF}"/>
              </a:ext>
            </a:extLst>
          </p:cNvPr>
          <p:cNvSpPr txBox="1"/>
          <p:nvPr/>
        </p:nvSpPr>
        <p:spPr>
          <a:xfrm>
            <a:off x="54551" y="487081"/>
            <a:ext cx="12082897" cy="3539430"/>
          </a:xfrm>
          <a:prstGeom prst="rect">
            <a:avLst/>
          </a:prstGeom>
          <a:noFill/>
        </p:spPr>
        <p:txBody>
          <a:bodyPr wrap="square" rtlCol="0">
            <a:spAutoFit/>
          </a:bodyPr>
          <a:lstStyle/>
          <a:p>
            <a:pPr marL="285750" indent="-285750">
              <a:buFont typeface="Arial" panose="020B0604020202020204" pitchFamily="34" charset="0"/>
              <a:buChar char="•"/>
            </a:pPr>
            <a:r>
              <a:rPr lang="en-IN" sz="1600" dirty="0"/>
              <a:t>Prototype irrespective of Lazy or Eager will be created only during </a:t>
            </a:r>
            <a:r>
              <a:rPr lang="en-IN" sz="1600" dirty="0" err="1"/>
              <a:t>context.getBean</a:t>
            </a:r>
            <a:r>
              <a:rPr lang="en-IN" sz="1600" dirty="0"/>
              <a:t> and not during application context creation(this will be applicable only when required object is scope is prototype or is the object is independent(no </a:t>
            </a:r>
            <a:r>
              <a:rPr lang="en-IN" sz="1600" dirty="0" err="1"/>
              <a:t>autowiring</a:t>
            </a:r>
            <a:r>
              <a:rPr lang="en-IN" sz="1600" dirty="0"/>
              <a:t>)</a:t>
            </a:r>
          </a:p>
          <a:p>
            <a:endParaRPr lang="en-IN" sz="1600" dirty="0"/>
          </a:p>
          <a:p>
            <a:pPr marL="285750" indent="-285750">
              <a:buFont typeface="Arial" panose="020B0604020202020204" pitchFamily="34" charset="0"/>
              <a:buChar char="•"/>
            </a:pPr>
            <a:r>
              <a:rPr lang="en-IN" sz="1600" dirty="0"/>
              <a:t>Dependent bean(Department) is singleton and eager, Required bean(Employee) is singleton and eager then both objects are created during the application context creation</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Dependent bean(Department) is singleton and lazy, Required bean(Employee) is singleton and eager then the dependent bean is also created during the application context creation because the required bean is created during application context(eager and singleton)</a:t>
            </a:r>
          </a:p>
          <a:p>
            <a:endParaRPr lang="en-IN" sz="1600" dirty="0"/>
          </a:p>
          <a:p>
            <a:pPr marL="285750" indent="-285750">
              <a:buFont typeface="Arial" panose="020B0604020202020204" pitchFamily="34" charset="0"/>
              <a:buChar char="•"/>
            </a:pPr>
            <a:r>
              <a:rPr lang="en-IN" sz="1600" dirty="0"/>
              <a:t>Dependent bean(Department) is prototype(lazy or eager), Required bean(Employee) is singleton and eager then the dependent bean and the bean are created during the application context creation</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Dependent bean(Department) is singleton and lazy, Required bean(Employee) is prototype(lazy or eager) then the dependent bean is created during application context only but the required object is created when </a:t>
            </a:r>
            <a:r>
              <a:rPr lang="en-IN" sz="1600" dirty="0" err="1"/>
              <a:t>context.getBean</a:t>
            </a:r>
            <a:r>
              <a:rPr lang="en-IN" sz="1600" dirty="0"/>
              <a:t> is called</a:t>
            </a:r>
          </a:p>
        </p:txBody>
      </p:sp>
      <p:sp>
        <p:nvSpPr>
          <p:cNvPr id="2" name="TextBox 1">
            <a:extLst>
              <a:ext uri="{FF2B5EF4-FFF2-40B4-BE49-F238E27FC236}">
                <a16:creationId xmlns:a16="http://schemas.microsoft.com/office/drawing/2014/main" xmlns="" id="{67E7FB18-572E-43B2-A7B2-141B2D4C69F4}"/>
              </a:ext>
            </a:extLst>
          </p:cNvPr>
          <p:cNvSpPr txBox="1"/>
          <p:nvPr/>
        </p:nvSpPr>
        <p:spPr>
          <a:xfrm>
            <a:off x="272265" y="4342548"/>
            <a:ext cx="10640291" cy="923330"/>
          </a:xfrm>
          <a:prstGeom prst="rect">
            <a:avLst/>
          </a:prstGeom>
          <a:noFill/>
        </p:spPr>
        <p:txBody>
          <a:bodyPr wrap="square" rtlCol="0">
            <a:spAutoFit/>
          </a:bodyPr>
          <a:lstStyle/>
          <a:p>
            <a:r>
              <a:rPr lang="en-IN" dirty="0"/>
              <a:t>Example: Employee object is dependent on  Department object. </a:t>
            </a:r>
          </a:p>
          <a:p>
            <a:r>
              <a:rPr lang="en-IN" dirty="0"/>
              <a:t>Other than Department object not eager and employee object not lazy,  </a:t>
            </a:r>
          </a:p>
          <a:p>
            <a:r>
              <a:rPr lang="en-IN" dirty="0"/>
              <a:t>department object is created whenever employee object is created</a:t>
            </a:r>
          </a:p>
        </p:txBody>
      </p:sp>
    </p:spTree>
    <p:extLst>
      <p:ext uri="{BB962C8B-B14F-4D97-AF65-F5344CB8AC3E}">
        <p14:creationId xmlns:p14="http://schemas.microsoft.com/office/powerpoint/2010/main" xmlns="" val="300400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0462413-3D1D-46BC-9BF7-8CA350622C41}"/>
              </a:ext>
            </a:extLst>
          </p:cNvPr>
          <p:cNvSpPr txBox="1"/>
          <p:nvPr/>
        </p:nvSpPr>
        <p:spPr>
          <a:xfrm>
            <a:off x="402866" y="1288868"/>
            <a:ext cx="8245503" cy="3970318"/>
          </a:xfrm>
          <a:prstGeom prst="rect">
            <a:avLst/>
          </a:prstGeom>
          <a:noFill/>
        </p:spPr>
        <p:txBody>
          <a:bodyPr wrap="square" rtlCol="0">
            <a:spAutoFit/>
          </a:bodyPr>
          <a:lstStyle/>
          <a:p>
            <a:r>
              <a:rPr lang="en-IN" sz="1400" dirty="0">
                <a:solidFill>
                  <a:srgbClr val="0070C0"/>
                </a:solidFill>
              </a:rPr>
              <a:t>Department object eager and employee object lazy(department object is created before employee object is created, that is during application context creation department object is created)</a:t>
            </a:r>
            <a:endParaRPr lang="en-IN" sz="1400" dirty="0"/>
          </a:p>
          <a:p>
            <a:r>
              <a:rPr lang="en-IN" sz="1400" dirty="0"/>
              <a:t>department object is created during application context only</a:t>
            </a:r>
          </a:p>
          <a:p>
            <a:r>
              <a:rPr lang="en-IN" sz="1400" dirty="0"/>
              <a:t>employee object created when </a:t>
            </a:r>
            <a:r>
              <a:rPr lang="en-IN" sz="1400" dirty="0" err="1"/>
              <a:t>context.getBean</a:t>
            </a:r>
            <a:r>
              <a:rPr lang="en-IN" sz="1400" dirty="0"/>
              <a:t> is called</a:t>
            </a:r>
          </a:p>
          <a:p>
            <a:endParaRPr lang="en-IN" sz="1400" dirty="0"/>
          </a:p>
          <a:p>
            <a:r>
              <a:rPr lang="en-IN" sz="1400" dirty="0">
                <a:solidFill>
                  <a:srgbClr val="0070C0"/>
                </a:solidFill>
              </a:rPr>
              <a:t>Department object lazy and employee object eager(department object is created at the time of employee creation)</a:t>
            </a:r>
            <a:endParaRPr lang="en-IN" sz="1400" dirty="0"/>
          </a:p>
          <a:p>
            <a:r>
              <a:rPr lang="en-IN" sz="1400" dirty="0"/>
              <a:t>employee object is created during application context only and department object is created during the creation of employee</a:t>
            </a:r>
          </a:p>
          <a:p>
            <a:endParaRPr lang="en-IN" sz="1400" dirty="0"/>
          </a:p>
          <a:p>
            <a:r>
              <a:rPr lang="en-IN" sz="1400" dirty="0">
                <a:solidFill>
                  <a:srgbClr val="0070C0"/>
                </a:solidFill>
              </a:rPr>
              <a:t>Department object lazy and employee object lazy(department object is created at the time of employee object creation)</a:t>
            </a:r>
          </a:p>
          <a:p>
            <a:r>
              <a:rPr lang="en-IN" sz="1400" dirty="0"/>
              <a:t>employee object and department object are created during </a:t>
            </a:r>
            <a:r>
              <a:rPr lang="en-IN" sz="1400" dirty="0" err="1"/>
              <a:t>context.getBean</a:t>
            </a:r>
            <a:r>
              <a:rPr lang="en-IN" sz="1400" dirty="0"/>
              <a:t> and not during application context creation</a:t>
            </a:r>
          </a:p>
          <a:p>
            <a:endParaRPr lang="en-IN" sz="1400" dirty="0"/>
          </a:p>
          <a:p>
            <a:r>
              <a:rPr lang="en-IN" sz="1400" dirty="0">
                <a:solidFill>
                  <a:srgbClr val="0070C0"/>
                </a:solidFill>
              </a:rPr>
              <a:t>Department object eager and employee object eager (department object is created at the time of employee object creation)</a:t>
            </a:r>
          </a:p>
          <a:p>
            <a:r>
              <a:rPr lang="en-IN" sz="1400" dirty="0"/>
              <a:t>both department and employee are created during application context only</a:t>
            </a:r>
          </a:p>
        </p:txBody>
      </p:sp>
    </p:spTree>
    <p:extLst>
      <p:ext uri="{BB962C8B-B14F-4D97-AF65-F5344CB8AC3E}">
        <p14:creationId xmlns:p14="http://schemas.microsoft.com/office/powerpoint/2010/main" xmlns="" val="299684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F33DC-16B0-4391-99E7-3F16D86D9E08}"/>
              </a:ext>
            </a:extLst>
          </p:cNvPr>
          <p:cNvSpPr>
            <a:spLocks noGrp="1"/>
          </p:cNvSpPr>
          <p:nvPr>
            <p:ph type="title"/>
          </p:nvPr>
        </p:nvSpPr>
        <p:spPr>
          <a:xfrm>
            <a:off x="838200" y="-23659"/>
            <a:ext cx="10515600" cy="1325563"/>
          </a:xfrm>
        </p:spPr>
        <p:txBody>
          <a:bodyPr>
            <a:normAutofit/>
          </a:bodyPr>
          <a:lstStyle/>
          <a:p>
            <a:r>
              <a:rPr lang="en-IN" sz="3200" dirty="0"/>
              <a:t>Spring Core usage in Enterprise application – coming topics</a:t>
            </a:r>
          </a:p>
        </p:txBody>
      </p:sp>
      <p:sp>
        <p:nvSpPr>
          <p:cNvPr id="4" name="Rectangle 3">
            <a:extLst>
              <a:ext uri="{FF2B5EF4-FFF2-40B4-BE49-F238E27FC236}">
                <a16:creationId xmlns:a16="http://schemas.microsoft.com/office/drawing/2014/main" xmlns="" id="{1A7B399A-8A8B-44C5-AF32-231534CB2242}"/>
              </a:ext>
            </a:extLst>
          </p:cNvPr>
          <p:cNvSpPr/>
          <p:nvPr/>
        </p:nvSpPr>
        <p:spPr>
          <a:xfrm>
            <a:off x="2294708" y="2403565"/>
            <a:ext cx="199426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D8290232-D413-41FE-8FD7-273EF5CA72FC}"/>
              </a:ext>
            </a:extLst>
          </p:cNvPr>
          <p:cNvSpPr/>
          <p:nvPr/>
        </p:nvSpPr>
        <p:spPr>
          <a:xfrm>
            <a:off x="5225143" y="2377440"/>
            <a:ext cx="2029097" cy="1419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FA41D49B-C09E-4F79-95CF-320071B239C2}"/>
              </a:ext>
            </a:extLst>
          </p:cNvPr>
          <p:cNvSpPr/>
          <p:nvPr/>
        </p:nvSpPr>
        <p:spPr>
          <a:xfrm>
            <a:off x="5225143" y="4180114"/>
            <a:ext cx="2029097" cy="110598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2ED1A508-ACAF-4E2A-9CE0-2C58C2205D15}"/>
              </a:ext>
            </a:extLst>
          </p:cNvPr>
          <p:cNvSpPr txBox="1"/>
          <p:nvPr/>
        </p:nvSpPr>
        <p:spPr>
          <a:xfrm>
            <a:off x="2294708" y="1651670"/>
            <a:ext cx="6844937" cy="369332"/>
          </a:xfrm>
          <a:prstGeom prst="rect">
            <a:avLst/>
          </a:prstGeom>
          <a:noFill/>
        </p:spPr>
        <p:txBody>
          <a:bodyPr wrap="square" rtlCol="0">
            <a:spAutoFit/>
          </a:bodyPr>
          <a:lstStyle/>
          <a:p>
            <a:r>
              <a:rPr lang="en-IN" dirty="0"/>
              <a:t>Spring core: Inversion of control and dependency injection</a:t>
            </a:r>
          </a:p>
        </p:txBody>
      </p:sp>
      <p:sp>
        <p:nvSpPr>
          <p:cNvPr id="8" name="TextBox 7">
            <a:extLst>
              <a:ext uri="{FF2B5EF4-FFF2-40B4-BE49-F238E27FC236}">
                <a16:creationId xmlns:a16="http://schemas.microsoft.com/office/drawing/2014/main" xmlns="" id="{55CC48E9-3E4F-4CC7-94C5-347167F28014}"/>
              </a:ext>
            </a:extLst>
          </p:cNvPr>
          <p:cNvSpPr txBox="1"/>
          <p:nvPr/>
        </p:nvSpPr>
        <p:spPr>
          <a:xfrm>
            <a:off x="2577737" y="2677886"/>
            <a:ext cx="1463040" cy="369332"/>
          </a:xfrm>
          <a:prstGeom prst="rect">
            <a:avLst/>
          </a:prstGeom>
          <a:noFill/>
        </p:spPr>
        <p:txBody>
          <a:bodyPr wrap="square" rtlCol="0">
            <a:spAutoFit/>
          </a:bodyPr>
          <a:lstStyle/>
          <a:p>
            <a:r>
              <a:rPr lang="en-IN" dirty="0"/>
              <a:t>Controller</a:t>
            </a:r>
          </a:p>
        </p:txBody>
      </p:sp>
      <p:sp>
        <p:nvSpPr>
          <p:cNvPr id="9" name="TextBox 8">
            <a:extLst>
              <a:ext uri="{FF2B5EF4-FFF2-40B4-BE49-F238E27FC236}">
                <a16:creationId xmlns:a16="http://schemas.microsoft.com/office/drawing/2014/main" xmlns="" id="{C3A53D64-15D8-4A51-9B55-CA618D313D30}"/>
              </a:ext>
            </a:extLst>
          </p:cNvPr>
          <p:cNvSpPr txBox="1"/>
          <p:nvPr/>
        </p:nvSpPr>
        <p:spPr>
          <a:xfrm>
            <a:off x="5590903" y="2751909"/>
            <a:ext cx="1471748" cy="369332"/>
          </a:xfrm>
          <a:prstGeom prst="rect">
            <a:avLst/>
          </a:prstGeom>
          <a:noFill/>
        </p:spPr>
        <p:txBody>
          <a:bodyPr wrap="square" rtlCol="0">
            <a:spAutoFit/>
          </a:bodyPr>
          <a:lstStyle/>
          <a:p>
            <a:r>
              <a:rPr lang="en-IN" dirty="0"/>
              <a:t>Service Layer</a:t>
            </a:r>
          </a:p>
        </p:txBody>
      </p:sp>
      <p:sp>
        <p:nvSpPr>
          <p:cNvPr id="10" name="TextBox 9">
            <a:extLst>
              <a:ext uri="{FF2B5EF4-FFF2-40B4-BE49-F238E27FC236}">
                <a16:creationId xmlns:a16="http://schemas.microsoft.com/office/drawing/2014/main" xmlns="" id="{0E0A515F-6B0D-4DA4-8432-50101ABA663B}"/>
              </a:ext>
            </a:extLst>
          </p:cNvPr>
          <p:cNvSpPr txBox="1"/>
          <p:nvPr/>
        </p:nvSpPr>
        <p:spPr>
          <a:xfrm>
            <a:off x="5503817" y="4548442"/>
            <a:ext cx="1471748" cy="369332"/>
          </a:xfrm>
          <a:prstGeom prst="rect">
            <a:avLst/>
          </a:prstGeom>
          <a:noFill/>
        </p:spPr>
        <p:txBody>
          <a:bodyPr wrap="square" rtlCol="0">
            <a:spAutoFit/>
          </a:bodyPr>
          <a:lstStyle/>
          <a:p>
            <a:r>
              <a:rPr lang="en-IN" dirty="0"/>
              <a:t>DAO Layer</a:t>
            </a:r>
          </a:p>
        </p:txBody>
      </p:sp>
      <p:sp>
        <p:nvSpPr>
          <p:cNvPr id="11" name="Rectangle 10">
            <a:extLst>
              <a:ext uri="{FF2B5EF4-FFF2-40B4-BE49-F238E27FC236}">
                <a16:creationId xmlns:a16="http://schemas.microsoft.com/office/drawing/2014/main" xmlns="" id="{8A323632-A4D0-43DB-AAB7-1C4B782DA433}"/>
              </a:ext>
            </a:extLst>
          </p:cNvPr>
          <p:cNvSpPr/>
          <p:nvPr/>
        </p:nvSpPr>
        <p:spPr>
          <a:xfrm>
            <a:off x="2373086" y="4111691"/>
            <a:ext cx="199426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4AEF5095-15E2-4439-9DE3-9CA90377312D}"/>
              </a:ext>
            </a:extLst>
          </p:cNvPr>
          <p:cNvSpPr txBox="1"/>
          <p:nvPr/>
        </p:nvSpPr>
        <p:spPr>
          <a:xfrm>
            <a:off x="2712720" y="4548442"/>
            <a:ext cx="1463040" cy="646331"/>
          </a:xfrm>
          <a:prstGeom prst="rect">
            <a:avLst/>
          </a:prstGeom>
          <a:noFill/>
        </p:spPr>
        <p:txBody>
          <a:bodyPr wrap="square" rtlCol="0">
            <a:spAutoFit/>
          </a:bodyPr>
          <a:lstStyle/>
          <a:p>
            <a:r>
              <a:rPr lang="en-IN" dirty="0"/>
              <a:t>Presentation Layer</a:t>
            </a:r>
          </a:p>
        </p:txBody>
      </p:sp>
      <p:sp>
        <p:nvSpPr>
          <p:cNvPr id="13" name="Flowchart: Magnetic Disk 12">
            <a:extLst>
              <a:ext uri="{FF2B5EF4-FFF2-40B4-BE49-F238E27FC236}">
                <a16:creationId xmlns:a16="http://schemas.microsoft.com/office/drawing/2014/main" xmlns="" id="{40B56B45-C8D0-4830-B253-94CE362BC322}"/>
              </a:ext>
            </a:extLst>
          </p:cNvPr>
          <p:cNvSpPr/>
          <p:nvPr/>
        </p:nvSpPr>
        <p:spPr>
          <a:xfrm>
            <a:off x="8020594" y="4319451"/>
            <a:ext cx="1358537" cy="88687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xmlns="" id="{D09DB239-8AAE-4DAE-841D-41AB4B47B537}"/>
              </a:ext>
            </a:extLst>
          </p:cNvPr>
          <p:cNvSpPr txBox="1"/>
          <p:nvPr/>
        </p:nvSpPr>
        <p:spPr>
          <a:xfrm>
            <a:off x="8233954" y="4649765"/>
            <a:ext cx="1471748" cy="369332"/>
          </a:xfrm>
          <a:prstGeom prst="rect">
            <a:avLst/>
          </a:prstGeom>
          <a:noFill/>
        </p:spPr>
        <p:txBody>
          <a:bodyPr wrap="square" rtlCol="0">
            <a:spAutoFit/>
          </a:bodyPr>
          <a:lstStyle/>
          <a:p>
            <a:r>
              <a:rPr lang="en-IN" dirty="0"/>
              <a:t>Database</a:t>
            </a:r>
          </a:p>
        </p:txBody>
      </p:sp>
      <p:cxnSp>
        <p:nvCxnSpPr>
          <p:cNvPr id="16" name="Straight Arrow Connector 15">
            <a:extLst>
              <a:ext uri="{FF2B5EF4-FFF2-40B4-BE49-F238E27FC236}">
                <a16:creationId xmlns:a16="http://schemas.microsoft.com/office/drawing/2014/main" xmlns="" id="{BED16A97-17B8-4C2F-B2D4-16E7D09E3118}"/>
              </a:ext>
            </a:extLst>
          </p:cNvPr>
          <p:cNvCxnSpPr>
            <a:stCxn id="4" idx="2"/>
          </p:cNvCxnSpPr>
          <p:nvPr/>
        </p:nvCxnSpPr>
        <p:spPr>
          <a:xfrm flipH="1">
            <a:off x="3291839" y="3729128"/>
            <a:ext cx="1" cy="382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19AB3AEB-E6D2-4CFA-8D9E-18EC00A0A83F}"/>
              </a:ext>
            </a:extLst>
          </p:cNvPr>
          <p:cNvCxnSpPr>
            <a:cxnSpLocks/>
          </p:cNvCxnSpPr>
          <p:nvPr/>
        </p:nvCxnSpPr>
        <p:spPr>
          <a:xfrm>
            <a:off x="992777" y="2977177"/>
            <a:ext cx="1236617" cy="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405B3817-DB14-4CFB-A85E-DE4B1035588F}"/>
              </a:ext>
            </a:extLst>
          </p:cNvPr>
          <p:cNvCxnSpPr>
            <a:stCxn id="4" idx="3"/>
            <a:endCxn id="5" idx="1"/>
          </p:cNvCxnSpPr>
          <p:nvPr/>
        </p:nvCxnSpPr>
        <p:spPr>
          <a:xfrm>
            <a:off x="4288971" y="3066347"/>
            <a:ext cx="936172" cy="20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6400D24D-55F7-4998-B3D0-53E967B40665}"/>
              </a:ext>
            </a:extLst>
          </p:cNvPr>
          <p:cNvCxnSpPr>
            <a:stCxn id="5" idx="2"/>
            <a:endCxn id="6" idx="0"/>
          </p:cNvCxnSpPr>
          <p:nvPr/>
        </p:nvCxnSpPr>
        <p:spPr>
          <a:xfrm>
            <a:off x="6239692" y="3796937"/>
            <a:ext cx="0" cy="383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2999D368-4DA2-478F-98F2-EE3CA99293E7}"/>
              </a:ext>
            </a:extLst>
          </p:cNvPr>
          <p:cNvCxnSpPr>
            <a:stCxn id="6" idx="3"/>
          </p:cNvCxnSpPr>
          <p:nvPr/>
        </p:nvCxnSpPr>
        <p:spPr>
          <a:xfrm>
            <a:off x="7254240" y="4733109"/>
            <a:ext cx="979714" cy="29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6F6CB57D-AB37-486A-BD24-F3D69DF5E8E2}"/>
              </a:ext>
            </a:extLst>
          </p:cNvPr>
          <p:cNvCxnSpPr/>
          <p:nvPr/>
        </p:nvCxnSpPr>
        <p:spPr>
          <a:xfrm flipH="1">
            <a:off x="7254239" y="4980079"/>
            <a:ext cx="766355" cy="39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62372927-CDEE-45CE-AA54-C5E895B16839}"/>
              </a:ext>
            </a:extLst>
          </p:cNvPr>
          <p:cNvCxnSpPr/>
          <p:nvPr/>
        </p:nvCxnSpPr>
        <p:spPr>
          <a:xfrm flipV="1">
            <a:off x="5717176" y="3796238"/>
            <a:ext cx="0" cy="357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7D88A919-B274-4A11-89D8-E9B5CE14D323}"/>
              </a:ext>
            </a:extLst>
          </p:cNvPr>
          <p:cNvCxnSpPr/>
          <p:nvPr/>
        </p:nvCxnSpPr>
        <p:spPr>
          <a:xfrm flipH="1">
            <a:off x="4288971" y="3309257"/>
            <a:ext cx="936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6093F56B-0795-46A0-A108-1823EF34C3B6}"/>
              </a:ext>
            </a:extLst>
          </p:cNvPr>
          <p:cNvCxnSpPr/>
          <p:nvPr/>
        </p:nvCxnSpPr>
        <p:spPr>
          <a:xfrm>
            <a:off x="3553097" y="3729128"/>
            <a:ext cx="0" cy="424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38F6F947-E65F-4F0E-8A6F-100E5A4F880A}"/>
              </a:ext>
            </a:extLst>
          </p:cNvPr>
          <p:cNvCxnSpPr>
            <a:stCxn id="11" idx="1"/>
          </p:cNvCxnSpPr>
          <p:nvPr/>
        </p:nvCxnSpPr>
        <p:spPr>
          <a:xfrm flipH="1">
            <a:off x="992777" y="4774473"/>
            <a:ext cx="1380309" cy="59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4F0F1937-AD89-41BB-992D-D258BADC8767}"/>
              </a:ext>
            </a:extLst>
          </p:cNvPr>
          <p:cNvSpPr txBox="1"/>
          <p:nvPr/>
        </p:nvSpPr>
        <p:spPr>
          <a:xfrm>
            <a:off x="5225143" y="5256074"/>
            <a:ext cx="2246812" cy="923330"/>
          </a:xfrm>
          <a:prstGeom prst="rect">
            <a:avLst/>
          </a:prstGeom>
          <a:noFill/>
        </p:spPr>
        <p:txBody>
          <a:bodyPr wrap="square" rtlCol="0">
            <a:spAutoFit/>
          </a:bodyPr>
          <a:lstStyle/>
          <a:p>
            <a:r>
              <a:rPr lang="en-IN" dirty="0"/>
              <a:t>Hibernate, JPA</a:t>
            </a:r>
          </a:p>
          <a:p>
            <a:r>
              <a:rPr lang="en-IN" dirty="0"/>
              <a:t>Spring Data</a:t>
            </a:r>
          </a:p>
          <a:p>
            <a:r>
              <a:rPr lang="en-IN" dirty="0">
                <a:solidFill>
                  <a:srgbClr val="FF0000"/>
                </a:solidFill>
              </a:rPr>
              <a:t>Spring JDBC</a:t>
            </a:r>
          </a:p>
        </p:txBody>
      </p:sp>
      <p:sp>
        <p:nvSpPr>
          <p:cNvPr id="37" name="TextBox 36">
            <a:extLst>
              <a:ext uri="{FF2B5EF4-FFF2-40B4-BE49-F238E27FC236}">
                <a16:creationId xmlns:a16="http://schemas.microsoft.com/office/drawing/2014/main" xmlns="" id="{EC430995-A3F3-4235-A39D-EB08E6AB439F}"/>
              </a:ext>
            </a:extLst>
          </p:cNvPr>
          <p:cNvSpPr txBox="1"/>
          <p:nvPr/>
        </p:nvSpPr>
        <p:spPr>
          <a:xfrm>
            <a:off x="7358740" y="2359302"/>
            <a:ext cx="1628503" cy="1477328"/>
          </a:xfrm>
          <a:prstGeom prst="rect">
            <a:avLst/>
          </a:prstGeom>
          <a:noFill/>
        </p:spPr>
        <p:txBody>
          <a:bodyPr wrap="square" rtlCol="0">
            <a:spAutoFit/>
          </a:bodyPr>
          <a:lstStyle/>
          <a:p>
            <a:r>
              <a:rPr lang="en-IN" dirty="0"/>
              <a:t>Spring core with specific annotations and build custom logic</a:t>
            </a:r>
          </a:p>
        </p:txBody>
      </p:sp>
      <p:sp>
        <p:nvSpPr>
          <p:cNvPr id="38" name="TextBox 37">
            <a:extLst>
              <a:ext uri="{FF2B5EF4-FFF2-40B4-BE49-F238E27FC236}">
                <a16:creationId xmlns:a16="http://schemas.microsoft.com/office/drawing/2014/main" xmlns="" id="{D46D9E12-FB6B-4536-9E74-A75050C3E252}"/>
              </a:ext>
            </a:extLst>
          </p:cNvPr>
          <p:cNvSpPr txBox="1"/>
          <p:nvPr/>
        </p:nvSpPr>
        <p:spPr>
          <a:xfrm>
            <a:off x="3033848" y="1981993"/>
            <a:ext cx="6411685" cy="369332"/>
          </a:xfrm>
          <a:prstGeom prst="rect">
            <a:avLst/>
          </a:prstGeom>
          <a:noFill/>
        </p:spPr>
        <p:txBody>
          <a:bodyPr wrap="square" rtlCol="0">
            <a:spAutoFit/>
          </a:bodyPr>
          <a:lstStyle/>
          <a:p>
            <a:r>
              <a:rPr lang="en-IN" dirty="0"/>
              <a:t>Spring MVC, spring rest</a:t>
            </a:r>
          </a:p>
        </p:txBody>
      </p:sp>
      <p:sp>
        <p:nvSpPr>
          <p:cNvPr id="39" name="TextBox 38">
            <a:extLst>
              <a:ext uri="{FF2B5EF4-FFF2-40B4-BE49-F238E27FC236}">
                <a16:creationId xmlns:a16="http://schemas.microsoft.com/office/drawing/2014/main" xmlns="" id="{E6865136-4788-40B9-81D6-13129D745FFA}"/>
              </a:ext>
            </a:extLst>
          </p:cNvPr>
          <p:cNvSpPr txBox="1"/>
          <p:nvPr/>
        </p:nvSpPr>
        <p:spPr>
          <a:xfrm>
            <a:off x="2464526" y="5470769"/>
            <a:ext cx="1824445" cy="369332"/>
          </a:xfrm>
          <a:prstGeom prst="rect">
            <a:avLst/>
          </a:prstGeom>
          <a:noFill/>
        </p:spPr>
        <p:txBody>
          <a:bodyPr wrap="square" rtlCol="0">
            <a:spAutoFit/>
          </a:bodyPr>
          <a:lstStyle/>
          <a:p>
            <a:r>
              <a:rPr lang="en-IN" dirty="0"/>
              <a:t>Spring </a:t>
            </a:r>
            <a:r>
              <a:rPr lang="en-IN" dirty="0" err="1"/>
              <a:t>mvc</a:t>
            </a:r>
            <a:endParaRPr lang="en-IN" dirty="0"/>
          </a:p>
        </p:txBody>
      </p:sp>
      <p:cxnSp>
        <p:nvCxnSpPr>
          <p:cNvPr id="41" name="Straight Arrow Connector 40">
            <a:extLst>
              <a:ext uri="{FF2B5EF4-FFF2-40B4-BE49-F238E27FC236}">
                <a16:creationId xmlns:a16="http://schemas.microsoft.com/office/drawing/2014/main" xmlns="" id="{BE18B230-D986-4B74-9EAF-A0DFAA480BAA}"/>
              </a:ext>
            </a:extLst>
          </p:cNvPr>
          <p:cNvCxnSpPr/>
          <p:nvPr/>
        </p:nvCxnSpPr>
        <p:spPr>
          <a:xfrm flipH="1">
            <a:off x="838200" y="3334061"/>
            <a:ext cx="1495697" cy="4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xmlns="" id="{4C000C69-B880-4424-A324-8833DF7869CC}"/>
              </a:ext>
            </a:extLst>
          </p:cNvPr>
          <p:cNvSpPr txBox="1"/>
          <p:nvPr/>
        </p:nvSpPr>
        <p:spPr>
          <a:xfrm>
            <a:off x="992777" y="2567243"/>
            <a:ext cx="940526" cy="369332"/>
          </a:xfrm>
          <a:prstGeom prst="rect">
            <a:avLst/>
          </a:prstGeom>
          <a:noFill/>
        </p:spPr>
        <p:txBody>
          <a:bodyPr wrap="square" rtlCol="0">
            <a:spAutoFit/>
          </a:bodyPr>
          <a:lstStyle/>
          <a:p>
            <a:r>
              <a:rPr lang="en-IN" dirty="0"/>
              <a:t>Request</a:t>
            </a:r>
          </a:p>
        </p:txBody>
      </p:sp>
      <p:sp>
        <p:nvSpPr>
          <p:cNvPr id="43" name="TextBox 42">
            <a:extLst>
              <a:ext uri="{FF2B5EF4-FFF2-40B4-BE49-F238E27FC236}">
                <a16:creationId xmlns:a16="http://schemas.microsoft.com/office/drawing/2014/main" xmlns="" id="{39F2E305-174E-4E3D-9880-F42F45F70D04}"/>
              </a:ext>
            </a:extLst>
          </p:cNvPr>
          <p:cNvSpPr txBox="1"/>
          <p:nvPr/>
        </p:nvSpPr>
        <p:spPr>
          <a:xfrm>
            <a:off x="1115785" y="3332129"/>
            <a:ext cx="940526" cy="1200329"/>
          </a:xfrm>
          <a:prstGeom prst="rect">
            <a:avLst/>
          </a:prstGeom>
          <a:noFill/>
        </p:spPr>
        <p:txBody>
          <a:bodyPr wrap="square" rtlCol="0">
            <a:spAutoFit/>
          </a:bodyPr>
          <a:lstStyle/>
          <a:p>
            <a:r>
              <a:rPr lang="en-IN" dirty="0"/>
              <a:t>Response- spring rest</a:t>
            </a:r>
          </a:p>
        </p:txBody>
      </p:sp>
      <p:sp>
        <p:nvSpPr>
          <p:cNvPr id="44" name="TextBox 43">
            <a:extLst>
              <a:ext uri="{FF2B5EF4-FFF2-40B4-BE49-F238E27FC236}">
                <a16:creationId xmlns:a16="http://schemas.microsoft.com/office/drawing/2014/main" xmlns="" id="{CD0A9F28-A359-4D94-8D36-4577846911A5}"/>
              </a:ext>
            </a:extLst>
          </p:cNvPr>
          <p:cNvSpPr txBox="1"/>
          <p:nvPr/>
        </p:nvSpPr>
        <p:spPr>
          <a:xfrm>
            <a:off x="1096191" y="4980079"/>
            <a:ext cx="1059180" cy="369332"/>
          </a:xfrm>
          <a:prstGeom prst="rect">
            <a:avLst/>
          </a:prstGeom>
          <a:noFill/>
        </p:spPr>
        <p:txBody>
          <a:bodyPr wrap="square" rtlCol="0">
            <a:spAutoFit/>
          </a:bodyPr>
          <a:lstStyle/>
          <a:p>
            <a:r>
              <a:rPr lang="en-IN" dirty="0"/>
              <a:t>response</a:t>
            </a:r>
          </a:p>
        </p:txBody>
      </p:sp>
      <p:sp>
        <p:nvSpPr>
          <p:cNvPr id="45" name="TextBox 44">
            <a:extLst>
              <a:ext uri="{FF2B5EF4-FFF2-40B4-BE49-F238E27FC236}">
                <a16:creationId xmlns:a16="http://schemas.microsoft.com/office/drawing/2014/main" xmlns="" id="{6266E74B-56FE-469B-AA12-67EB015BDA45}"/>
              </a:ext>
            </a:extLst>
          </p:cNvPr>
          <p:cNvSpPr txBox="1"/>
          <p:nvPr/>
        </p:nvSpPr>
        <p:spPr>
          <a:xfrm>
            <a:off x="7554685" y="5055270"/>
            <a:ext cx="1358537" cy="1200329"/>
          </a:xfrm>
          <a:prstGeom prst="rect">
            <a:avLst/>
          </a:prstGeom>
          <a:noFill/>
        </p:spPr>
        <p:txBody>
          <a:bodyPr wrap="square" rtlCol="0">
            <a:spAutoFit/>
          </a:bodyPr>
          <a:lstStyle/>
          <a:p>
            <a:r>
              <a:rPr lang="en-IN" dirty="0"/>
              <a:t>Data models- efficiently design</a:t>
            </a:r>
          </a:p>
        </p:txBody>
      </p:sp>
      <p:sp>
        <p:nvSpPr>
          <p:cNvPr id="46" name="TextBox 45">
            <a:extLst>
              <a:ext uri="{FF2B5EF4-FFF2-40B4-BE49-F238E27FC236}">
                <a16:creationId xmlns:a16="http://schemas.microsoft.com/office/drawing/2014/main" xmlns="" id="{7810A5D1-9175-4E83-9B8D-BE0AD7CB6B66}"/>
              </a:ext>
            </a:extLst>
          </p:cNvPr>
          <p:cNvSpPr txBox="1"/>
          <p:nvPr/>
        </p:nvSpPr>
        <p:spPr>
          <a:xfrm>
            <a:off x="7188925" y="3869589"/>
            <a:ext cx="1175660" cy="646331"/>
          </a:xfrm>
          <a:prstGeom prst="rect">
            <a:avLst/>
          </a:prstGeom>
          <a:solidFill>
            <a:schemeClr val="accent2"/>
          </a:solidFill>
        </p:spPr>
        <p:txBody>
          <a:bodyPr wrap="square" rtlCol="0">
            <a:spAutoFit/>
          </a:bodyPr>
          <a:lstStyle/>
          <a:p>
            <a:r>
              <a:rPr lang="en-IN" sz="1200" dirty="0"/>
              <a:t>Transaction management concepts</a:t>
            </a:r>
          </a:p>
        </p:txBody>
      </p:sp>
      <p:sp>
        <p:nvSpPr>
          <p:cNvPr id="47" name="TextBox 46">
            <a:extLst>
              <a:ext uri="{FF2B5EF4-FFF2-40B4-BE49-F238E27FC236}">
                <a16:creationId xmlns:a16="http://schemas.microsoft.com/office/drawing/2014/main" xmlns="" id="{50ED37B3-6497-45B9-B59E-EE230FD83DF4}"/>
              </a:ext>
            </a:extLst>
          </p:cNvPr>
          <p:cNvSpPr txBox="1"/>
          <p:nvPr/>
        </p:nvSpPr>
        <p:spPr>
          <a:xfrm>
            <a:off x="363583" y="1508589"/>
            <a:ext cx="1920240" cy="1384995"/>
          </a:xfrm>
          <a:prstGeom prst="rect">
            <a:avLst/>
          </a:prstGeom>
          <a:noFill/>
        </p:spPr>
        <p:txBody>
          <a:bodyPr wrap="square" rtlCol="0">
            <a:spAutoFit/>
          </a:bodyPr>
          <a:lstStyle/>
          <a:p>
            <a:r>
              <a:rPr lang="en-IN" sz="1200" dirty="0"/>
              <a:t>JPA – specification</a:t>
            </a:r>
          </a:p>
          <a:p>
            <a:r>
              <a:rPr lang="en-IN" sz="1200" dirty="0"/>
              <a:t>Hibernate – implementation</a:t>
            </a:r>
          </a:p>
          <a:p>
            <a:r>
              <a:rPr lang="en-IN" sz="1200" dirty="0" err="1"/>
              <a:t>Eclipselink</a:t>
            </a:r>
            <a:r>
              <a:rPr lang="en-IN" sz="1200" dirty="0"/>
              <a:t> –implementation</a:t>
            </a:r>
          </a:p>
          <a:p>
            <a:r>
              <a:rPr lang="en-IN" sz="1200" dirty="0" err="1"/>
              <a:t>iBatis</a:t>
            </a:r>
            <a:endParaRPr lang="en-IN" sz="1200" dirty="0"/>
          </a:p>
          <a:p>
            <a:endParaRPr lang="en-IN" sz="1200" dirty="0"/>
          </a:p>
        </p:txBody>
      </p:sp>
      <p:sp>
        <p:nvSpPr>
          <p:cNvPr id="48" name="TextBox 47">
            <a:extLst>
              <a:ext uri="{FF2B5EF4-FFF2-40B4-BE49-F238E27FC236}">
                <a16:creationId xmlns:a16="http://schemas.microsoft.com/office/drawing/2014/main" xmlns="" id="{4A75D61F-5C52-4705-835B-9004ABDDF0FF}"/>
              </a:ext>
            </a:extLst>
          </p:cNvPr>
          <p:cNvSpPr txBox="1"/>
          <p:nvPr/>
        </p:nvSpPr>
        <p:spPr>
          <a:xfrm>
            <a:off x="769620" y="5804756"/>
            <a:ext cx="2356757" cy="369332"/>
          </a:xfrm>
          <a:prstGeom prst="rect">
            <a:avLst/>
          </a:prstGeom>
          <a:noFill/>
        </p:spPr>
        <p:txBody>
          <a:bodyPr wrap="square" rtlCol="0">
            <a:spAutoFit/>
          </a:bodyPr>
          <a:lstStyle/>
          <a:p>
            <a:r>
              <a:rPr lang="en-IN" dirty="0"/>
              <a:t>ORM</a:t>
            </a:r>
          </a:p>
        </p:txBody>
      </p:sp>
      <p:sp>
        <p:nvSpPr>
          <p:cNvPr id="15" name="TextBox 14">
            <a:extLst>
              <a:ext uri="{FF2B5EF4-FFF2-40B4-BE49-F238E27FC236}">
                <a16:creationId xmlns:a16="http://schemas.microsoft.com/office/drawing/2014/main" xmlns="" id="{707FAB81-4757-40AB-8146-22B3E4A21DF1}"/>
              </a:ext>
            </a:extLst>
          </p:cNvPr>
          <p:cNvSpPr txBox="1"/>
          <p:nvPr/>
        </p:nvSpPr>
        <p:spPr>
          <a:xfrm>
            <a:off x="9026433" y="762790"/>
            <a:ext cx="3290758" cy="3662541"/>
          </a:xfrm>
          <a:prstGeom prst="rect">
            <a:avLst/>
          </a:prstGeom>
          <a:noFill/>
        </p:spPr>
        <p:txBody>
          <a:bodyPr wrap="square" rtlCol="0">
            <a:spAutoFit/>
          </a:bodyPr>
          <a:lstStyle/>
          <a:p>
            <a:r>
              <a:rPr lang="en-IN" sz="1400" dirty="0"/>
              <a:t>Controller: will take requests and provides response</a:t>
            </a:r>
          </a:p>
          <a:p>
            <a:endParaRPr lang="en-IN" sz="1400" dirty="0"/>
          </a:p>
          <a:p>
            <a:r>
              <a:rPr lang="en-IN" sz="1400" dirty="0"/>
              <a:t>Service layer – will do processing of the request like interacting with DAO layer and some business processing(validations)</a:t>
            </a:r>
          </a:p>
          <a:p>
            <a:endParaRPr lang="en-IN" sz="1400" dirty="0"/>
          </a:p>
          <a:p>
            <a:r>
              <a:rPr lang="en-IN" sz="1400" dirty="0"/>
              <a:t>DAO Layer : the layer which access the database for CRUD operations</a:t>
            </a:r>
          </a:p>
          <a:p>
            <a:r>
              <a:rPr lang="en-IN" sz="1400" b="1" dirty="0"/>
              <a:t>CRUD :</a:t>
            </a:r>
          </a:p>
          <a:p>
            <a:r>
              <a:rPr lang="en-IN" sz="1400" b="1" dirty="0"/>
              <a:t>C: Create(inserting data)</a:t>
            </a:r>
          </a:p>
          <a:p>
            <a:r>
              <a:rPr lang="en-IN" sz="1400" b="1" dirty="0"/>
              <a:t>R:Read(Reading data)</a:t>
            </a:r>
          </a:p>
          <a:p>
            <a:r>
              <a:rPr lang="en-IN" sz="1400" b="1" dirty="0"/>
              <a:t>U:Update(Updating data)</a:t>
            </a:r>
          </a:p>
          <a:p>
            <a:r>
              <a:rPr lang="en-IN" sz="1400" b="1" dirty="0"/>
              <a:t>D:Delete(Deleting data)</a:t>
            </a:r>
          </a:p>
          <a:p>
            <a:endParaRPr lang="en-IN" dirty="0"/>
          </a:p>
          <a:p>
            <a:endParaRPr lang="en-IN" dirty="0"/>
          </a:p>
        </p:txBody>
      </p:sp>
    </p:spTree>
    <p:extLst>
      <p:ext uri="{BB962C8B-B14F-4D97-AF65-F5344CB8AC3E}">
        <p14:creationId xmlns:p14="http://schemas.microsoft.com/office/powerpoint/2010/main" xmlns="" val="1596732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88856-769B-453E-8353-C38B531EA4DD}"/>
              </a:ext>
            </a:extLst>
          </p:cNvPr>
          <p:cNvSpPr>
            <a:spLocks noGrp="1"/>
          </p:cNvSpPr>
          <p:nvPr>
            <p:ph type="title"/>
          </p:nvPr>
        </p:nvSpPr>
        <p:spPr/>
        <p:txBody>
          <a:bodyPr/>
          <a:lstStyle/>
          <a:p>
            <a:r>
              <a:rPr lang="en-IN" dirty="0"/>
              <a:t>Hibernate topics – </a:t>
            </a:r>
            <a:r>
              <a:rPr lang="en-IN"/>
              <a:t>coming topics</a:t>
            </a:r>
            <a:endParaRPr lang="en-IN" dirty="0"/>
          </a:p>
        </p:txBody>
      </p:sp>
      <p:sp>
        <p:nvSpPr>
          <p:cNvPr id="3" name="Content Placeholder 2">
            <a:extLst>
              <a:ext uri="{FF2B5EF4-FFF2-40B4-BE49-F238E27FC236}">
                <a16:creationId xmlns:a16="http://schemas.microsoft.com/office/drawing/2014/main" xmlns="" id="{D85E5EDE-B550-4F0E-B32E-D253FF901575}"/>
              </a:ext>
            </a:extLst>
          </p:cNvPr>
          <p:cNvSpPr>
            <a:spLocks noGrp="1"/>
          </p:cNvSpPr>
          <p:nvPr>
            <p:ph idx="1"/>
          </p:nvPr>
        </p:nvSpPr>
        <p:spPr/>
        <p:txBody>
          <a:bodyPr/>
          <a:lstStyle/>
          <a:p>
            <a:pPr marL="0" indent="0">
              <a:buNone/>
            </a:pPr>
            <a:r>
              <a:rPr lang="en-IN" dirty="0"/>
              <a:t>ORM – Object Relational Mapping concepts</a:t>
            </a:r>
          </a:p>
          <a:p>
            <a:pPr marL="0" indent="0">
              <a:buNone/>
            </a:pPr>
            <a:r>
              <a:rPr lang="en-IN" dirty="0"/>
              <a:t>Database ACID properties</a:t>
            </a:r>
          </a:p>
          <a:p>
            <a:pPr marL="0" indent="0">
              <a:buNone/>
            </a:pPr>
            <a:r>
              <a:rPr lang="en-IN" dirty="0"/>
              <a:t>Data Modelling</a:t>
            </a:r>
          </a:p>
          <a:p>
            <a:pPr marL="0" indent="0">
              <a:buNone/>
            </a:pPr>
            <a:r>
              <a:rPr lang="en-IN" dirty="0"/>
              <a:t>Hibernate concepts and programs</a:t>
            </a:r>
          </a:p>
        </p:txBody>
      </p:sp>
      <p:sp>
        <p:nvSpPr>
          <p:cNvPr id="4" name="TextBox 3">
            <a:extLst>
              <a:ext uri="{FF2B5EF4-FFF2-40B4-BE49-F238E27FC236}">
                <a16:creationId xmlns:a16="http://schemas.microsoft.com/office/drawing/2014/main" xmlns="" id="{71664AF4-144A-4D17-93E9-B2273FF76B3B}"/>
              </a:ext>
            </a:extLst>
          </p:cNvPr>
          <p:cNvSpPr txBox="1"/>
          <p:nvPr/>
        </p:nvSpPr>
        <p:spPr>
          <a:xfrm>
            <a:off x="3169920" y="4302034"/>
            <a:ext cx="1933303" cy="923330"/>
          </a:xfrm>
          <a:prstGeom prst="rect">
            <a:avLst/>
          </a:prstGeom>
          <a:solidFill>
            <a:schemeClr val="accent2"/>
          </a:solidFill>
        </p:spPr>
        <p:txBody>
          <a:bodyPr wrap="square" rtlCol="0">
            <a:spAutoFit/>
          </a:bodyPr>
          <a:lstStyle/>
          <a:p>
            <a:r>
              <a:rPr lang="en-IN" dirty="0"/>
              <a:t>Application will define all the bean configuration</a:t>
            </a:r>
          </a:p>
        </p:txBody>
      </p:sp>
      <p:sp>
        <p:nvSpPr>
          <p:cNvPr id="5" name="TextBox 4">
            <a:extLst>
              <a:ext uri="{FF2B5EF4-FFF2-40B4-BE49-F238E27FC236}">
                <a16:creationId xmlns:a16="http://schemas.microsoft.com/office/drawing/2014/main" xmlns="" id="{AB2C91FB-9DF9-4C73-880A-5EE4090AEA33}"/>
              </a:ext>
            </a:extLst>
          </p:cNvPr>
          <p:cNvSpPr txBox="1"/>
          <p:nvPr/>
        </p:nvSpPr>
        <p:spPr>
          <a:xfrm>
            <a:off x="3857897" y="4302034"/>
            <a:ext cx="914400" cy="9144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xmlns="" id="{680B5004-9F14-44A1-B656-D962102E3810}"/>
              </a:ext>
            </a:extLst>
          </p:cNvPr>
          <p:cNvSpPr txBox="1"/>
          <p:nvPr/>
        </p:nvSpPr>
        <p:spPr>
          <a:xfrm>
            <a:off x="5791200" y="4302034"/>
            <a:ext cx="1933303" cy="2031325"/>
          </a:xfrm>
          <a:prstGeom prst="rect">
            <a:avLst/>
          </a:prstGeom>
          <a:solidFill>
            <a:schemeClr val="accent2"/>
          </a:solidFill>
        </p:spPr>
        <p:txBody>
          <a:bodyPr wrap="square" rtlCol="0">
            <a:spAutoFit/>
          </a:bodyPr>
          <a:lstStyle/>
          <a:p>
            <a:r>
              <a:rPr lang="en-IN" dirty="0"/>
              <a:t>Application context or spring container will read the configurations and create objects and give to the application</a:t>
            </a:r>
          </a:p>
        </p:txBody>
      </p:sp>
      <p:sp>
        <p:nvSpPr>
          <p:cNvPr id="9" name="TextBox 8">
            <a:extLst>
              <a:ext uri="{FF2B5EF4-FFF2-40B4-BE49-F238E27FC236}">
                <a16:creationId xmlns:a16="http://schemas.microsoft.com/office/drawing/2014/main" xmlns="" id="{20F4D847-09DE-4B46-BC51-F5028113BDCE}"/>
              </a:ext>
            </a:extLst>
          </p:cNvPr>
          <p:cNvSpPr txBox="1"/>
          <p:nvPr/>
        </p:nvSpPr>
        <p:spPr>
          <a:xfrm>
            <a:off x="6235337" y="3678128"/>
            <a:ext cx="1933303" cy="646331"/>
          </a:xfrm>
          <a:prstGeom prst="rect">
            <a:avLst/>
          </a:prstGeom>
          <a:noFill/>
        </p:spPr>
        <p:txBody>
          <a:bodyPr wrap="square" rtlCol="0">
            <a:spAutoFit/>
          </a:bodyPr>
          <a:lstStyle/>
          <a:p>
            <a:r>
              <a:rPr lang="en-IN" dirty="0"/>
              <a:t>Inversion of control</a:t>
            </a:r>
          </a:p>
        </p:txBody>
      </p:sp>
      <p:sp>
        <p:nvSpPr>
          <p:cNvPr id="10" name="TextBox 9">
            <a:extLst>
              <a:ext uri="{FF2B5EF4-FFF2-40B4-BE49-F238E27FC236}">
                <a16:creationId xmlns:a16="http://schemas.microsoft.com/office/drawing/2014/main" xmlns="" id="{BF389C59-8D6A-4A2A-924F-E446AD0A456F}"/>
              </a:ext>
            </a:extLst>
          </p:cNvPr>
          <p:cNvSpPr txBox="1"/>
          <p:nvPr/>
        </p:nvSpPr>
        <p:spPr>
          <a:xfrm>
            <a:off x="8299269" y="4163534"/>
            <a:ext cx="1756954" cy="2308324"/>
          </a:xfrm>
          <a:prstGeom prst="rect">
            <a:avLst/>
          </a:prstGeom>
          <a:solidFill>
            <a:schemeClr val="accent2"/>
          </a:solidFill>
        </p:spPr>
        <p:txBody>
          <a:bodyPr wrap="square" rtlCol="0">
            <a:spAutoFit/>
          </a:bodyPr>
          <a:lstStyle/>
          <a:p>
            <a:r>
              <a:rPr lang="en-IN" dirty="0"/>
              <a:t>One object is dependent on other object. Spring container will inject the dependent object into other object </a:t>
            </a:r>
          </a:p>
        </p:txBody>
      </p:sp>
      <p:sp>
        <p:nvSpPr>
          <p:cNvPr id="11" name="TextBox 10">
            <a:extLst>
              <a:ext uri="{FF2B5EF4-FFF2-40B4-BE49-F238E27FC236}">
                <a16:creationId xmlns:a16="http://schemas.microsoft.com/office/drawing/2014/main" xmlns="" id="{5E244E3C-2C92-450A-A65A-3CF430007545}"/>
              </a:ext>
            </a:extLst>
          </p:cNvPr>
          <p:cNvSpPr txBox="1"/>
          <p:nvPr/>
        </p:nvSpPr>
        <p:spPr>
          <a:xfrm>
            <a:off x="8519160" y="3517203"/>
            <a:ext cx="1933303" cy="646331"/>
          </a:xfrm>
          <a:prstGeom prst="rect">
            <a:avLst/>
          </a:prstGeom>
          <a:noFill/>
        </p:spPr>
        <p:txBody>
          <a:bodyPr wrap="square" rtlCol="0">
            <a:spAutoFit/>
          </a:bodyPr>
          <a:lstStyle/>
          <a:p>
            <a:r>
              <a:rPr lang="en-IN" dirty="0"/>
              <a:t>Dependency Injection</a:t>
            </a:r>
          </a:p>
        </p:txBody>
      </p:sp>
    </p:spTree>
    <p:extLst>
      <p:ext uri="{BB962C8B-B14F-4D97-AF65-F5344CB8AC3E}">
        <p14:creationId xmlns:p14="http://schemas.microsoft.com/office/powerpoint/2010/main" xmlns="" val="2987590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AA78756-1239-43B1-88EB-C722D805A619}"/>
              </a:ext>
            </a:extLst>
          </p:cNvPr>
          <p:cNvSpPr/>
          <p:nvPr/>
        </p:nvSpPr>
        <p:spPr>
          <a:xfrm>
            <a:off x="1108364" y="2380744"/>
            <a:ext cx="8312727" cy="403123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xmlns="" id="{BF3E4961-C053-4289-BEB1-AA06D568C5E5}"/>
              </a:ext>
            </a:extLst>
          </p:cNvPr>
          <p:cNvCxnSpPr>
            <a:cxnSpLocks/>
          </p:cNvCxnSpPr>
          <p:nvPr/>
        </p:nvCxnSpPr>
        <p:spPr>
          <a:xfrm>
            <a:off x="2355272" y="2380744"/>
            <a:ext cx="1" cy="4063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0E683CEE-A0CB-45FE-9A9E-A3279233C6C3}"/>
              </a:ext>
            </a:extLst>
          </p:cNvPr>
          <p:cNvCxnSpPr>
            <a:cxnSpLocks/>
          </p:cNvCxnSpPr>
          <p:nvPr/>
        </p:nvCxnSpPr>
        <p:spPr>
          <a:xfrm>
            <a:off x="4599708" y="2364544"/>
            <a:ext cx="1" cy="4063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9403EB9F-38C6-42F9-A718-35B797BBD706}"/>
              </a:ext>
            </a:extLst>
          </p:cNvPr>
          <p:cNvCxnSpPr>
            <a:cxnSpLocks/>
          </p:cNvCxnSpPr>
          <p:nvPr/>
        </p:nvCxnSpPr>
        <p:spPr>
          <a:xfrm>
            <a:off x="7024253" y="2348345"/>
            <a:ext cx="1" cy="4063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4C089BDB-B52F-4871-A9FD-A236714AECB4}"/>
              </a:ext>
            </a:extLst>
          </p:cNvPr>
          <p:cNvCxnSpPr/>
          <p:nvPr/>
        </p:nvCxnSpPr>
        <p:spPr>
          <a:xfrm>
            <a:off x="1108364" y="3006436"/>
            <a:ext cx="83127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CCBF4CA1-F2E3-4E2E-A0C0-CA726025B15B}"/>
              </a:ext>
            </a:extLst>
          </p:cNvPr>
          <p:cNvCxnSpPr/>
          <p:nvPr/>
        </p:nvCxnSpPr>
        <p:spPr>
          <a:xfrm flipV="1">
            <a:off x="1108364" y="3782291"/>
            <a:ext cx="8312727" cy="96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E973A3EA-AECD-4C53-9BD9-19A2305C3763}"/>
              </a:ext>
            </a:extLst>
          </p:cNvPr>
          <p:cNvCxnSpPr/>
          <p:nvPr/>
        </p:nvCxnSpPr>
        <p:spPr>
          <a:xfrm flipV="1">
            <a:off x="1108364" y="4821382"/>
            <a:ext cx="8437418" cy="96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BED37026-2A61-4C75-ACD3-099BA9AAFE6D}"/>
              </a:ext>
            </a:extLst>
          </p:cNvPr>
          <p:cNvCxnSpPr/>
          <p:nvPr/>
        </p:nvCxnSpPr>
        <p:spPr>
          <a:xfrm>
            <a:off x="1108364" y="5666509"/>
            <a:ext cx="831272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CC5A9D8B-9ACB-4BDB-B995-1880FBD610EF}"/>
              </a:ext>
            </a:extLst>
          </p:cNvPr>
          <p:cNvSpPr txBox="1"/>
          <p:nvPr/>
        </p:nvSpPr>
        <p:spPr>
          <a:xfrm>
            <a:off x="1316182" y="2590800"/>
            <a:ext cx="761997" cy="369332"/>
          </a:xfrm>
          <a:prstGeom prst="rect">
            <a:avLst/>
          </a:prstGeom>
          <a:noFill/>
        </p:spPr>
        <p:txBody>
          <a:bodyPr wrap="square" rtlCol="0">
            <a:spAutoFit/>
          </a:bodyPr>
          <a:lstStyle/>
          <a:p>
            <a:r>
              <a:rPr lang="en-IN" dirty="0"/>
              <a:t>C1</a:t>
            </a:r>
          </a:p>
        </p:txBody>
      </p:sp>
      <p:sp>
        <p:nvSpPr>
          <p:cNvPr id="19" name="TextBox 18">
            <a:extLst>
              <a:ext uri="{FF2B5EF4-FFF2-40B4-BE49-F238E27FC236}">
                <a16:creationId xmlns:a16="http://schemas.microsoft.com/office/drawing/2014/main" xmlns="" id="{49808588-92DE-42C4-B7F4-009CF3911BDB}"/>
              </a:ext>
            </a:extLst>
          </p:cNvPr>
          <p:cNvSpPr txBox="1"/>
          <p:nvPr/>
        </p:nvSpPr>
        <p:spPr>
          <a:xfrm>
            <a:off x="2840184" y="2549479"/>
            <a:ext cx="761997" cy="369332"/>
          </a:xfrm>
          <a:prstGeom prst="rect">
            <a:avLst/>
          </a:prstGeom>
          <a:noFill/>
        </p:spPr>
        <p:txBody>
          <a:bodyPr wrap="square" rtlCol="0">
            <a:spAutoFit/>
          </a:bodyPr>
          <a:lstStyle/>
          <a:p>
            <a:r>
              <a:rPr lang="en-IN" dirty="0"/>
              <a:t>C2</a:t>
            </a:r>
          </a:p>
        </p:txBody>
      </p:sp>
      <p:sp>
        <p:nvSpPr>
          <p:cNvPr id="20" name="TextBox 19">
            <a:extLst>
              <a:ext uri="{FF2B5EF4-FFF2-40B4-BE49-F238E27FC236}">
                <a16:creationId xmlns:a16="http://schemas.microsoft.com/office/drawing/2014/main" xmlns="" id="{95FC6A68-3F98-4997-BB9B-A3D9D1C3373F}"/>
              </a:ext>
            </a:extLst>
          </p:cNvPr>
          <p:cNvSpPr txBox="1"/>
          <p:nvPr/>
        </p:nvSpPr>
        <p:spPr>
          <a:xfrm>
            <a:off x="5327073" y="2565705"/>
            <a:ext cx="761997" cy="369332"/>
          </a:xfrm>
          <a:prstGeom prst="rect">
            <a:avLst/>
          </a:prstGeom>
          <a:noFill/>
        </p:spPr>
        <p:txBody>
          <a:bodyPr wrap="square" rtlCol="0">
            <a:spAutoFit/>
          </a:bodyPr>
          <a:lstStyle/>
          <a:p>
            <a:r>
              <a:rPr lang="en-IN" dirty="0"/>
              <a:t>C3</a:t>
            </a:r>
          </a:p>
        </p:txBody>
      </p:sp>
      <p:sp>
        <p:nvSpPr>
          <p:cNvPr id="21" name="TextBox 20">
            <a:extLst>
              <a:ext uri="{FF2B5EF4-FFF2-40B4-BE49-F238E27FC236}">
                <a16:creationId xmlns:a16="http://schemas.microsoft.com/office/drawing/2014/main" xmlns="" id="{F1C0A6B8-F195-41F3-B156-0BD786FB0B7A}"/>
              </a:ext>
            </a:extLst>
          </p:cNvPr>
          <p:cNvSpPr txBox="1"/>
          <p:nvPr/>
        </p:nvSpPr>
        <p:spPr>
          <a:xfrm>
            <a:off x="7813963" y="2549479"/>
            <a:ext cx="761997" cy="369332"/>
          </a:xfrm>
          <a:prstGeom prst="rect">
            <a:avLst/>
          </a:prstGeom>
          <a:noFill/>
        </p:spPr>
        <p:txBody>
          <a:bodyPr wrap="square" rtlCol="0">
            <a:spAutoFit/>
          </a:bodyPr>
          <a:lstStyle/>
          <a:p>
            <a:r>
              <a:rPr lang="en-IN" dirty="0"/>
              <a:t>C4</a:t>
            </a:r>
          </a:p>
        </p:txBody>
      </p:sp>
      <p:sp>
        <p:nvSpPr>
          <p:cNvPr id="22" name="TextBox 21">
            <a:extLst>
              <a:ext uri="{FF2B5EF4-FFF2-40B4-BE49-F238E27FC236}">
                <a16:creationId xmlns:a16="http://schemas.microsoft.com/office/drawing/2014/main" xmlns="" id="{EEE87BD1-DA93-4D86-ACB6-5EE18A0D9FCE}"/>
              </a:ext>
            </a:extLst>
          </p:cNvPr>
          <p:cNvSpPr txBox="1"/>
          <p:nvPr/>
        </p:nvSpPr>
        <p:spPr>
          <a:xfrm>
            <a:off x="1316182" y="3252597"/>
            <a:ext cx="554165" cy="379528"/>
          </a:xfrm>
          <a:prstGeom prst="rect">
            <a:avLst/>
          </a:prstGeom>
          <a:noFill/>
        </p:spPr>
        <p:txBody>
          <a:bodyPr wrap="square" rtlCol="0">
            <a:spAutoFit/>
          </a:bodyPr>
          <a:lstStyle/>
          <a:p>
            <a:r>
              <a:rPr lang="en-IN" dirty="0"/>
              <a:t>a1</a:t>
            </a:r>
          </a:p>
        </p:txBody>
      </p:sp>
      <p:sp>
        <p:nvSpPr>
          <p:cNvPr id="23" name="TextBox 22">
            <a:extLst>
              <a:ext uri="{FF2B5EF4-FFF2-40B4-BE49-F238E27FC236}">
                <a16:creationId xmlns:a16="http://schemas.microsoft.com/office/drawing/2014/main" xmlns="" id="{DF62E684-017A-4B33-A864-BBB9DCB347D8}"/>
              </a:ext>
            </a:extLst>
          </p:cNvPr>
          <p:cNvSpPr txBox="1"/>
          <p:nvPr/>
        </p:nvSpPr>
        <p:spPr>
          <a:xfrm>
            <a:off x="1350825" y="4132417"/>
            <a:ext cx="554165" cy="379528"/>
          </a:xfrm>
          <a:prstGeom prst="rect">
            <a:avLst/>
          </a:prstGeom>
          <a:noFill/>
        </p:spPr>
        <p:txBody>
          <a:bodyPr wrap="square" rtlCol="0">
            <a:spAutoFit/>
          </a:bodyPr>
          <a:lstStyle/>
          <a:p>
            <a:r>
              <a:rPr lang="en-IN" dirty="0"/>
              <a:t>a1</a:t>
            </a:r>
          </a:p>
        </p:txBody>
      </p:sp>
      <p:sp>
        <p:nvSpPr>
          <p:cNvPr id="24" name="TextBox 23">
            <a:extLst>
              <a:ext uri="{FF2B5EF4-FFF2-40B4-BE49-F238E27FC236}">
                <a16:creationId xmlns:a16="http://schemas.microsoft.com/office/drawing/2014/main" xmlns="" id="{E598A138-6A1D-40D3-A61F-2922D4C4C3E0}"/>
              </a:ext>
            </a:extLst>
          </p:cNvPr>
          <p:cNvSpPr txBox="1"/>
          <p:nvPr/>
        </p:nvSpPr>
        <p:spPr>
          <a:xfrm>
            <a:off x="1420097" y="5038037"/>
            <a:ext cx="554165" cy="379528"/>
          </a:xfrm>
          <a:prstGeom prst="rect">
            <a:avLst/>
          </a:prstGeom>
          <a:noFill/>
        </p:spPr>
        <p:txBody>
          <a:bodyPr wrap="square" rtlCol="0">
            <a:spAutoFit/>
          </a:bodyPr>
          <a:lstStyle/>
          <a:p>
            <a:r>
              <a:rPr lang="en-IN" dirty="0"/>
              <a:t>a2</a:t>
            </a:r>
          </a:p>
        </p:txBody>
      </p:sp>
      <p:sp>
        <p:nvSpPr>
          <p:cNvPr id="25" name="TextBox 24">
            <a:extLst>
              <a:ext uri="{FF2B5EF4-FFF2-40B4-BE49-F238E27FC236}">
                <a16:creationId xmlns:a16="http://schemas.microsoft.com/office/drawing/2014/main" xmlns="" id="{1C595816-E4DF-46C2-B90D-E8B9668ED2F6}"/>
              </a:ext>
            </a:extLst>
          </p:cNvPr>
          <p:cNvSpPr txBox="1"/>
          <p:nvPr/>
        </p:nvSpPr>
        <p:spPr>
          <a:xfrm>
            <a:off x="1433951" y="5786182"/>
            <a:ext cx="554165" cy="379528"/>
          </a:xfrm>
          <a:prstGeom prst="rect">
            <a:avLst/>
          </a:prstGeom>
          <a:noFill/>
        </p:spPr>
        <p:txBody>
          <a:bodyPr wrap="square" rtlCol="0">
            <a:spAutoFit/>
          </a:bodyPr>
          <a:lstStyle/>
          <a:p>
            <a:r>
              <a:rPr lang="en-IN" dirty="0"/>
              <a:t>a3</a:t>
            </a:r>
          </a:p>
        </p:txBody>
      </p:sp>
      <p:sp>
        <p:nvSpPr>
          <p:cNvPr id="26" name="TextBox 25">
            <a:extLst>
              <a:ext uri="{FF2B5EF4-FFF2-40B4-BE49-F238E27FC236}">
                <a16:creationId xmlns:a16="http://schemas.microsoft.com/office/drawing/2014/main" xmlns="" id="{A85A72C1-75BD-4AA4-9E99-C743747B8249}"/>
              </a:ext>
            </a:extLst>
          </p:cNvPr>
          <p:cNvSpPr txBox="1"/>
          <p:nvPr/>
        </p:nvSpPr>
        <p:spPr>
          <a:xfrm>
            <a:off x="2944099" y="3272998"/>
            <a:ext cx="554165" cy="379528"/>
          </a:xfrm>
          <a:prstGeom prst="rect">
            <a:avLst/>
          </a:prstGeom>
          <a:noFill/>
        </p:spPr>
        <p:txBody>
          <a:bodyPr wrap="square" rtlCol="0">
            <a:spAutoFit/>
          </a:bodyPr>
          <a:lstStyle/>
          <a:p>
            <a:r>
              <a:rPr lang="en-IN" dirty="0"/>
              <a:t>b1</a:t>
            </a:r>
          </a:p>
        </p:txBody>
      </p:sp>
      <p:sp>
        <p:nvSpPr>
          <p:cNvPr id="27" name="TextBox 26">
            <a:extLst>
              <a:ext uri="{FF2B5EF4-FFF2-40B4-BE49-F238E27FC236}">
                <a16:creationId xmlns:a16="http://schemas.microsoft.com/office/drawing/2014/main" xmlns="" id="{9BC71C62-5F28-4B20-A2E4-F1E3944A4556}"/>
              </a:ext>
            </a:extLst>
          </p:cNvPr>
          <p:cNvSpPr txBox="1"/>
          <p:nvPr/>
        </p:nvSpPr>
        <p:spPr>
          <a:xfrm>
            <a:off x="2902517" y="4132417"/>
            <a:ext cx="554165" cy="379528"/>
          </a:xfrm>
          <a:prstGeom prst="rect">
            <a:avLst/>
          </a:prstGeom>
          <a:noFill/>
        </p:spPr>
        <p:txBody>
          <a:bodyPr wrap="square" rtlCol="0">
            <a:spAutoFit/>
          </a:bodyPr>
          <a:lstStyle/>
          <a:p>
            <a:r>
              <a:rPr lang="en-IN" dirty="0"/>
              <a:t>b2</a:t>
            </a:r>
          </a:p>
        </p:txBody>
      </p:sp>
      <p:sp>
        <p:nvSpPr>
          <p:cNvPr id="28" name="TextBox 27">
            <a:extLst>
              <a:ext uri="{FF2B5EF4-FFF2-40B4-BE49-F238E27FC236}">
                <a16:creationId xmlns:a16="http://schemas.microsoft.com/office/drawing/2014/main" xmlns="" id="{442D68B9-8F2B-4B6E-B9E1-E0D215162282}"/>
              </a:ext>
            </a:extLst>
          </p:cNvPr>
          <p:cNvSpPr txBox="1"/>
          <p:nvPr/>
        </p:nvSpPr>
        <p:spPr>
          <a:xfrm>
            <a:off x="2840205" y="5038037"/>
            <a:ext cx="554165" cy="379528"/>
          </a:xfrm>
          <a:prstGeom prst="rect">
            <a:avLst/>
          </a:prstGeom>
          <a:noFill/>
        </p:spPr>
        <p:txBody>
          <a:bodyPr wrap="square" rtlCol="0">
            <a:spAutoFit/>
          </a:bodyPr>
          <a:lstStyle/>
          <a:p>
            <a:r>
              <a:rPr lang="en-IN" dirty="0"/>
              <a:t>b2</a:t>
            </a:r>
          </a:p>
        </p:txBody>
      </p:sp>
      <p:sp>
        <p:nvSpPr>
          <p:cNvPr id="29" name="TextBox 28">
            <a:extLst>
              <a:ext uri="{FF2B5EF4-FFF2-40B4-BE49-F238E27FC236}">
                <a16:creationId xmlns:a16="http://schemas.microsoft.com/office/drawing/2014/main" xmlns="" id="{D6B2DECD-92CE-4ED2-A38F-6717AFDD30DA}"/>
              </a:ext>
            </a:extLst>
          </p:cNvPr>
          <p:cNvSpPr txBox="1"/>
          <p:nvPr/>
        </p:nvSpPr>
        <p:spPr>
          <a:xfrm>
            <a:off x="2902516" y="5790819"/>
            <a:ext cx="554165" cy="379528"/>
          </a:xfrm>
          <a:prstGeom prst="rect">
            <a:avLst/>
          </a:prstGeom>
          <a:noFill/>
        </p:spPr>
        <p:txBody>
          <a:bodyPr wrap="square" rtlCol="0">
            <a:spAutoFit/>
          </a:bodyPr>
          <a:lstStyle/>
          <a:p>
            <a:r>
              <a:rPr lang="en-IN" dirty="0"/>
              <a:t>b4</a:t>
            </a:r>
          </a:p>
        </p:txBody>
      </p:sp>
      <p:sp>
        <p:nvSpPr>
          <p:cNvPr id="30" name="TextBox 29">
            <a:extLst>
              <a:ext uri="{FF2B5EF4-FFF2-40B4-BE49-F238E27FC236}">
                <a16:creationId xmlns:a16="http://schemas.microsoft.com/office/drawing/2014/main" xmlns="" id="{B303E9BA-C728-42EC-BEB8-2560B5E2FA77}"/>
              </a:ext>
            </a:extLst>
          </p:cNvPr>
          <p:cNvSpPr txBox="1"/>
          <p:nvPr/>
        </p:nvSpPr>
        <p:spPr>
          <a:xfrm>
            <a:off x="5056909" y="3287727"/>
            <a:ext cx="1032160" cy="374871"/>
          </a:xfrm>
          <a:prstGeom prst="rect">
            <a:avLst/>
          </a:prstGeom>
          <a:noFill/>
        </p:spPr>
        <p:txBody>
          <a:bodyPr wrap="square" rtlCol="0">
            <a:spAutoFit/>
          </a:bodyPr>
          <a:lstStyle/>
          <a:p>
            <a:r>
              <a:rPr lang="en-IN" dirty="0"/>
              <a:t>x1</a:t>
            </a:r>
          </a:p>
        </p:txBody>
      </p:sp>
      <p:sp>
        <p:nvSpPr>
          <p:cNvPr id="31" name="TextBox 30">
            <a:extLst>
              <a:ext uri="{FF2B5EF4-FFF2-40B4-BE49-F238E27FC236}">
                <a16:creationId xmlns:a16="http://schemas.microsoft.com/office/drawing/2014/main" xmlns="" id="{DBED65FC-4969-46F3-BE3C-D4812B0AC561}"/>
              </a:ext>
            </a:extLst>
          </p:cNvPr>
          <p:cNvSpPr txBox="1"/>
          <p:nvPr/>
        </p:nvSpPr>
        <p:spPr>
          <a:xfrm>
            <a:off x="5084621" y="4118645"/>
            <a:ext cx="1032160" cy="374871"/>
          </a:xfrm>
          <a:prstGeom prst="rect">
            <a:avLst/>
          </a:prstGeom>
          <a:noFill/>
        </p:spPr>
        <p:txBody>
          <a:bodyPr wrap="square" rtlCol="0">
            <a:spAutoFit/>
          </a:bodyPr>
          <a:lstStyle/>
          <a:p>
            <a:r>
              <a:rPr lang="en-IN" dirty="0"/>
              <a:t>x1</a:t>
            </a:r>
          </a:p>
        </p:txBody>
      </p:sp>
      <p:sp>
        <p:nvSpPr>
          <p:cNvPr id="32" name="TextBox 31">
            <a:extLst>
              <a:ext uri="{FF2B5EF4-FFF2-40B4-BE49-F238E27FC236}">
                <a16:creationId xmlns:a16="http://schemas.microsoft.com/office/drawing/2014/main" xmlns="" id="{47247B2E-3D68-476D-A830-1C5A9ADF9B9F}"/>
              </a:ext>
            </a:extLst>
          </p:cNvPr>
          <p:cNvSpPr txBox="1"/>
          <p:nvPr/>
        </p:nvSpPr>
        <p:spPr>
          <a:xfrm>
            <a:off x="5122725" y="5072204"/>
            <a:ext cx="1032160" cy="374871"/>
          </a:xfrm>
          <a:prstGeom prst="rect">
            <a:avLst/>
          </a:prstGeom>
          <a:noFill/>
        </p:spPr>
        <p:txBody>
          <a:bodyPr wrap="square" rtlCol="0">
            <a:spAutoFit/>
          </a:bodyPr>
          <a:lstStyle/>
          <a:p>
            <a:r>
              <a:rPr lang="en-IN" dirty="0"/>
              <a:t>x2</a:t>
            </a:r>
          </a:p>
        </p:txBody>
      </p:sp>
      <p:sp>
        <p:nvSpPr>
          <p:cNvPr id="33" name="TextBox 32">
            <a:extLst>
              <a:ext uri="{FF2B5EF4-FFF2-40B4-BE49-F238E27FC236}">
                <a16:creationId xmlns:a16="http://schemas.microsoft.com/office/drawing/2014/main" xmlns="" id="{442DE74D-3BE4-42D5-A1D8-BBCA976DF7D7}"/>
              </a:ext>
            </a:extLst>
          </p:cNvPr>
          <p:cNvSpPr txBox="1"/>
          <p:nvPr/>
        </p:nvSpPr>
        <p:spPr>
          <a:xfrm>
            <a:off x="5157349" y="5876268"/>
            <a:ext cx="1032160" cy="374871"/>
          </a:xfrm>
          <a:prstGeom prst="rect">
            <a:avLst/>
          </a:prstGeom>
          <a:noFill/>
        </p:spPr>
        <p:txBody>
          <a:bodyPr wrap="square" rtlCol="0">
            <a:spAutoFit/>
          </a:bodyPr>
          <a:lstStyle/>
          <a:p>
            <a:r>
              <a:rPr lang="en-IN" dirty="0"/>
              <a:t>x1</a:t>
            </a:r>
          </a:p>
        </p:txBody>
      </p:sp>
      <p:sp>
        <p:nvSpPr>
          <p:cNvPr id="34" name="TextBox 33">
            <a:extLst>
              <a:ext uri="{FF2B5EF4-FFF2-40B4-BE49-F238E27FC236}">
                <a16:creationId xmlns:a16="http://schemas.microsoft.com/office/drawing/2014/main" xmlns="" id="{D02CC50D-C7D7-4F71-9F5A-4C3F5E824AB6}"/>
              </a:ext>
            </a:extLst>
          </p:cNvPr>
          <p:cNvSpPr txBox="1"/>
          <p:nvPr/>
        </p:nvSpPr>
        <p:spPr>
          <a:xfrm>
            <a:off x="7574973" y="3315874"/>
            <a:ext cx="1032160" cy="374871"/>
          </a:xfrm>
          <a:prstGeom prst="rect">
            <a:avLst/>
          </a:prstGeom>
          <a:noFill/>
        </p:spPr>
        <p:txBody>
          <a:bodyPr wrap="square" rtlCol="0">
            <a:spAutoFit/>
          </a:bodyPr>
          <a:lstStyle/>
          <a:p>
            <a:r>
              <a:rPr lang="en-IN" dirty="0"/>
              <a:t>y1</a:t>
            </a:r>
          </a:p>
        </p:txBody>
      </p:sp>
      <p:sp>
        <p:nvSpPr>
          <p:cNvPr id="35" name="TextBox 34">
            <a:extLst>
              <a:ext uri="{FF2B5EF4-FFF2-40B4-BE49-F238E27FC236}">
                <a16:creationId xmlns:a16="http://schemas.microsoft.com/office/drawing/2014/main" xmlns="" id="{A88AE95E-99B8-42C4-A059-D54A2330BC19}"/>
              </a:ext>
            </a:extLst>
          </p:cNvPr>
          <p:cNvSpPr txBox="1"/>
          <p:nvPr/>
        </p:nvSpPr>
        <p:spPr>
          <a:xfrm>
            <a:off x="7543800" y="4134604"/>
            <a:ext cx="1032160" cy="374871"/>
          </a:xfrm>
          <a:prstGeom prst="rect">
            <a:avLst/>
          </a:prstGeom>
          <a:noFill/>
        </p:spPr>
        <p:txBody>
          <a:bodyPr wrap="square" rtlCol="0">
            <a:spAutoFit/>
          </a:bodyPr>
          <a:lstStyle/>
          <a:p>
            <a:r>
              <a:rPr lang="en-IN" dirty="0"/>
              <a:t>y1</a:t>
            </a:r>
          </a:p>
        </p:txBody>
      </p:sp>
      <p:sp>
        <p:nvSpPr>
          <p:cNvPr id="36" name="TextBox 35">
            <a:extLst>
              <a:ext uri="{FF2B5EF4-FFF2-40B4-BE49-F238E27FC236}">
                <a16:creationId xmlns:a16="http://schemas.microsoft.com/office/drawing/2014/main" xmlns="" id="{881A44D3-C8A3-48F5-8A00-CEF9CF4972DC}"/>
              </a:ext>
            </a:extLst>
          </p:cNvPr>
          <p:cNvSpPr txBox="1"/>
          <p:nvPr/>
        </p:nvSpPr>
        <p:spPr>
          <a:xfrm>
            <a:off x="7443357" y="4994486"/>
            <a:ext cx="1032160" cy="374871"/>
          </a:xfrm>
          <a:prstGeom prst="rect">
            <a:avLst/>
          </a:prstGeom>
          <a:noFill/>
        </p:spPr>
        <p:txBody>
          <a:bodyPr wrap="square" rtlCol="0">
            <a:spAutoFit/>
          </a:bodyPr>
          <a:lstStyle/>
          <a:p>
            <a:r>
              <a:rPr lang="en-IN" dirty="0"/>
              <a:t>y2</a:t>
            </a:r>
          </a:p>
        </p:txBody>
      </p:sp>
      <p:sp>
        <p:nvSpPr>
          <p:cNvPr id="37" name="TextBox 36">
            <a:extLst>
              <a:ext uri="{FF2B5EF4-FFF2-40B4-BE49-F238E27FC236}">
                <a16:creationId xmlns:a16="http://schemas.microsoft.com/office/drawing/2014/main" xmlns="" id="{89A37BE1-6CBE-4FF6-BFA7-89C0057FB511}"/>
              </a:ext>
            </a:extLst>
          </p:cNvPr>
          <p:cNvSpPr txBox="1"/>
          <p:nvPr/>
        </p:nvSpPr>
        <p:spPr>
          <a:xfrm>
            <a:off x="7453743" y="5728018"/>
            <a:ext cx="1032160" cy="374871"/>
          </a:xfrm>
          <a:prstGeom prst="rect">
            <a:avLst/>
          </a:prstGeom>
          <a:noFill/>
        </p:spPr>
        <p:txBody>
          <a:bodyPr wrap="square" rtlCol="0">
            <a:spAutoFit/>
          </a:bodyPr>
          <a:lstStyle/>
          <a:p>
            <a:r>
              <a:rPr lang="en-IN" dirty="0"/>
              <a:t>y3</a:t>
            </a:r>
          </a:p>
        </p:txBody>
      </p:sp>
      <p:sp>
        <p:nvSpPr>
          <p:cNvPr id="38" name="Oval 37">
            <a:extLst>
              <a:ext uri="{FF2B5EF4-FFF2-40B4-BE49-F238E27FC236}">
                <a16:creationId xmlns:a16="http://schemas.microsoft.com/office/drawing/2014/main" xmlns="" id="{07F84AC2-3EF1-46C0-93B2-3F9463B958DF}"/>
              </a:ext>
            </a:extLst>
          </p:cNvPr>
          <p:cNvSpPr/>
          <p:nvPr/>
        </p:nvSpPr>
        <p:spPr>
          <a:xfrm>
            <a:off x="9809018" y="2380744"/>
            <a:ext cx="817411" cy="722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xmlns="" id="{7E7C6F3F-ACAB-4BBB-8FCE-CA04CC2C3969}"/>
              </a:ext>
            </a:extLst>
          </p:cNvPr>
          <p:cNvSpPr txBox="1"/>
          <p:nvPr/>
        </p:nvSpPr>
        <p:spPr>
          <a:xfrm>
            <a:off x="9906002" y="2590800"/>
            <a:ext cx="969816" cy="369332"/>
          </a:xfrm>
          <a:prstGeom prst="rect">
            <a:avLst/>
          </a:prstGeom>
          <a:noFill/>
        </p:spPr>
        <p:txBody>
          <a:bodyPr wrap="square" rtlCol="0">
            <a:spAutoFit/>
          </a:bodyPr>
          <a:lstStyle/>
          <a:p>
            <a:r>
              <a:rPr lang="en-IN" dirty="0"/>
              <a:t>source</a:t>
            </a:r>
          </a:p>
        </p:txBody>
      </p:sp>
      <p:sp>
        <p:nvSpPr>
          <p:cNvPr id="40" name="Oval 39">
            <a:extLst>
              <a:ext uri="{FF2B5EF4-FFF2-40B4-BE49-F238E27FC236}">
                <a16:creationId xmlns:a16="http://schemas.microsoft.com/office/drawing/2014/main" xmlns="" id="{C07BA1F0-1EC0-496F-A065-EB563712C40B}"/>
              </a:ext>
            </a:extLst>
          </p:cNvPr>
          <p:cNvSpPr/>
          <p:nvPr/>
        </p:nvSpPr>
        <p:spPr>
          <a:xfrm>
            <a:off x="11083636" y="2348345"/>
            <a:ext cx="817411" cy="722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xmlns="" id="{B9D06B33-41A4-42DE-BC44-5074FDE9BF3A}"/>
              </a:ext>
            </a:extLst>
          </p:cNvPr>
          <p:cNvSpPr txBox="1"/>
          <p:nvPr/>
        </p:nvSpPr>
        <p:spPr>
          <a:xfrm>
            <a:off x="11083636" y="2525016"/>
            <a:ext cx="969816" cy="369332"/>
          </a:xfrm>
          <a:prstGeom prst="rect">
            <a:avLst/>
          </a:prstGeom>
          <a:noFill/>
        </p:spPr>
        <p:txBody>
          <a:bodyPr wrap="square" rtlCol="0">
            <a:spAutoFit/>
          </a:bodyPr>
          <a:lstStyle/>
          <a:p>
            <a:r>
              <a:rPr lang="en-IN" dirty="0"/>
              <a:t>source</a:t>
            </a:r>
          </a:p>
        </p:txBody>
      </p:sp>
      <p:sp>
        <p:nvSpPr>
          <p:cNvPr id="42" name="Oval 41">
            <a:extLst>
              <a:ext uri="{FF2B5EF4-FFF2-40B4-BE49-F238E27FC236}">
                <a16:creationId xmlns:a16="http://schemas.microsoft.com/office/drawing/2014/main" xmlns="" id="{61ADCB67-44CC-43F6-8173-BEDE96591917}"/>
              </a:ext>
            </a:extLst>
          </p:cNvPr>
          <p:cNvSpPr/>
          <p:nvPr/>
        </p:nvSpPr>
        <p:spPr>
          <a:xfrm flipV="1">
            <a:off x="10224665" y="3830781"/>
            <a:ext cx="817411" cy="6627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xmlns="" id="{56611787-E4CD-4AC5-A55D-5232A77204ED}"/>
              </a:ext>
            </a:extLst>
          </p:cNvPr>
          <p:cNvSpPr txBox="1"/>
          <p:nvPr/>
        </p:nvSpPr>
        <p:spPr>
          <a:xfrm>
            <a:off x="10255835" y="3947751"/>
            <a:ext cx="969816" cy="646331"/>
          </a:xfrm>
          <a:prstGeom prst="rect">
            <a:avLst/>
          </a:prstGeom>
          <a:noFill/>
        </p:spPr>
        <p:txBody>
          <a:bodyPr wrap="square" rtlCol="0">
            <a:spAutoFit/>
          </a:bodyPr>
          <a:lstStyle/>
          <a:p>
            <a:r>
              <a:rPr lang="en-IN" dirty="0"/>
              <a:t>destination</a:t>
            </a:r>
          </a:p>
        </p:txBody>
      </p:sp>
      <p:cxnSp>
        <p:nvCxnSpPr>
          <p:cNvPr id="53" name="Straight Arrow Connector 52">
            <a:extLst>
              <a:ext uri="{FF2B5EF4-FFF2-40B4-BE49-F238E27FC236}">
                <a16:creationId xmlns:a16="http://schemas.microsoft.com/office/drawing/2014/main" xmlns="" id="{66053859-A81B-485E-A58C-7AC5DE99B7D7}"/>
              </a:ext>
            </a:extLst>
          </p:cNvPr>
          <p:cNvCxnSpPr>
            <a:stCxn id="38" idx="4"/>
          </p:cNvCxnSpPr>
          <p:nvPr/>
        </p:nvCxnSpPr>
        <p:spPr>
          <a:xfrm>
            <a:off x="10217724" y="3103418"/>
            <a:ext cx="297876" cy="72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2710A5A5-D82A-4ECD-A438-4017063E613A}"/>
              </a:ext>
            </a:extLst>
          </p:cNvPr>
          <p:cNvCxnSpPr>
            <a:cxnSpLocks/>
          </p:cNvCxnSpPr>
          <p:nvPr/>
        </p:nvCxnSpPr>
        <p:spPr>
          <a:xfrm flipH="1">
            <a:off x="10758065" y="2935037"/>
            <a:ext cx="734276" cy="829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xmlns="" id="{DFB8A97D-42B8-4502-9D93-B59D6F5F94BE}"/>
              </a:ext>
            </a:extLst>
          </p:cNvPr>
          <p:cNvSpPr/>
          <p:nvPr/>
        </p:nvSpPr>
        <p:spPr>
          <a:xfrm>
            <a:off x="9809018" y="5181921"/>
            <a:ext cx="609600" cy="6042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xmlns="" id="{32D15F95-AB4F-4C05-924B-7E2A8FF29467}"/>
              </a:ext>
            </a:extLst>
          </p:cNvPr>
          <p:cNvSpPr/>
          <p:nvPr/>
        </p:nvSpPr>
        <p:spPr>
          <a:xfrm>
            <a:off x="11083636" y="4994486"/>
            <a:ext cx="408705" cy="423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xmlns="" id="{5F3B3A0E-284B-420E-A3C1-6538A51C7C18}"/>
              </a:ext>
            </a:extLst>
          </p:cNvPr>
          <p:cNvSpPr/>
          <p:nvPr/>
        </p:nvSpPr>
        <p:spPr>
          <a:xfrm>
            <a:off x="11132122" y="5679810"/>
            <a:ext cx="408705" cy="423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1" name="Straight Arrow Connector 60">
            <a:extLst>
              <a:ext uri="{FF2B5EF4-FFF2-40B4-BE49-F238E27FC236}">
                <a16:creationId xmlns:a16="http://schemas.microsoft.com/office/drawing/2014/main" xmlns="" id="{0E7E28E8-F947-4307-8346-50AA2A72C1DD}"/>
              </a:ext>
            </a:extLst>
          </p:cNvPr>
          <p:cNvCxnSpPr>
            <a:stCxn id="57" idx="6"/>
            <a:endCxn id="58" idx="2"/>
          </p:cNvCxnSpPr>
          <p:nvPr/>
        </p:nvCxnSpPr>
        <p:spPr>
          <a:xfrm flipV="1">
            <a:off x="10418618" y="5206026"/>
            <a:ext cx="665018" cy="27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xmlns="" id="{EA9CA3C0-58FD-42C2-8A76-00CC28295FEB}"/>
              </a:ext>
            </a:extLst>
          </p:cNvPr>
          <p:cNvCxnSpPr>
            <a:stCxn id="57" idx="6"/>
            <a:endCxn id="59" idx="3"/>
          </p:cNvCxnSpPr>
          <p:nvPr/>
        </p:nvCxnSpPr>
        <p:spPr>
          <a:xfrm>
            <a:off x="10418618" y="5484044"/>
            <a:ext cx="773357" cy="556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xmlns="" id="{7E1A5111-4E11-4722-89F5-635FC519C98C}"/>
              </a:ext>
            </a:extLst>
          </p:cNvPr>
          <p:cNvSpPr txBox="1"/>
          <p:nvPr/>
        </p:nvSpPr>
        <p:spPr>
          <a:xfrm>
            <a:off x="9795173" y="5232899"/>
            <a:ext cx="969816" cy="369332"/>
          </a:xfrm>
          <a:prstGeom prst="rect">
            <a:avLst/>
          </a:prstGeom>
          <a:noFill/>
        </p:spPr>
        <p:txBody>
          <a:bodyPr wrap="square" rtlCol="0">
            <a:spAutoFit/>
          </a:bodyPr>
          <a:lstStyle/>
          <a:p>
            <a:r>
              <a:rPr lang="en-IN" dirty="0"/>
              <a:t>source</a:t>
            </a:r>
          </a:p>
        </p:txBody>
      </p:sp>
      <p:sp>
        <p:nvSpPr>
          <p:cNvPr id="65" name="TextBox 64">
            <a:extLst>
              <a:ext uri="{FF2B5EF4-FFF2-40B4-BE49-F238E27FC236}">
                <a16:creationId xmlns:a16="http://schemas.microsoft.com/office/drawing/2014/main" xmlns="" id="{0671B72A-C441-40E4-9639-942135696C9D}"/>
              </a:ext>
            </a:extLst>
          </p:cNvPr>
          <p:cNvSpPr txBox="1"/>
          <p:nvPr/>
        </p:nvSpPr>
        <p:spPr>
          <a:xfrm>
            <a:off x="11007433" y="4971521"/>
            <a:ext cx="969816" cy="646331"/>
          </a:xfrm>
          <a:prstGeom prst="rect">
            <a:avLst/>
          </a:prstGeom>
          <a:noFill/>
        </p:spPr>
        <p:txBody>
          <a:bodyPr wrap="square" rtlCol="0">
            <a:spAutoFit/>
          </a:bodyPr>
          <a:lstStyle/>
          <a:p>
            <a:r>
              <a:rPr lang="en-IN" dirty="0"/>
              <a:t>destination</a:t>
            </a:r>
          </a:p>
        </p:txBody>
      </p:sp>
      <p:sp>
        <p:nvSpPr>
          <p:cNvPr id="66" name="TextBox 65">
            <a:extLst>
              <a:ext uri="{FF2B5EF4-FFF2-40B4-BE49-F238E27FC236}">
                <a16:creationId xmlns:a16="http://schemas.microsoft.com/office/drawing/2014/main" xmlns="" id="{2C730D23-DC99-4889-9C51-10D248F2CBCE}"/>
              </a:ext>
            </a:extLst>
          </p:cNvPr>
          <p:cNvSpPr txBox="1"/>
          <p:nvPr/>
        </p:nvSpPr>
        <p:spPr>
          <a:xfrm>
            <a:off x="10965874" y="5788192"/>
            <a:ext cx="969816" cy="646331"/>
          </a:xfrm>
          <a:prstGeom prst="rect">
            <a:avLst/>
          </a:prstGeom>
          <a:noFill/>
        </p:spPr>
        <p:txBody>
          <a:bodyPr wrap="square" rtlCol="0">
            <a:spAutoFit/>
          </a:bodyPr>
          <a:lstStyle/>
          <a:p>
            <a:r>
              <a:rPr lang="en-IN" dirty="0"/>
              <a:t>destination</a:t>
            </a:r>
          </a:p>
        </p:txBody>
      </p:sp>
      <p:sp>
        <p:nvSpPr>
          <p:cNvPr id="67" name="TextBox 66">
            <a:extLst>
              <a:ext uri="{FF2B5EF4-FFF2-40B4-BE49-F238E27FC236}">
                <a16:creationId xmlns:a16="http://schemas.microsoft.com/office/drawing/2014/main" xmlns="" id="{4EC9C8A9-9DB1-4DD5-98C4-040FA34D5A75}"/>
              </a:ext>
            </a:extLst>
          </p:cNvPr>
          <p:cNvSpPr txBox="1"/>
          <p:nvPr/>
        </p:nvSpPr>
        <p:spPr>
          <a:xfrm>
            <a:off x="9881754" y="5832539"/>
            <a:ext cx="969816" cy="1200329"/>
          </a:xfrm>
          <a:prstGeom prst="rect">
            <a:avLst/>
          </a:prstGeom>
          <a:noFill/>
        </p:spPr>
        <p:txBody>
          <a:bodyPr wrap="square" rtlCol="0">
            <a:spAutoFit/>
          </a:bodyPr>
          <a:lstStyle/>
          <a:p>
            <a:r>
              <a:rPr lang="en-IN" dirty="0"/>
              <a:t>Not will be a  primary key</a:t>
            </a:r>
          </a:p>
        </p:txBody>
      </p:sp>
      <p:sp>
        <p:nvSpPr>
          <p:cNvPr id="68" name="TextBox 67">
            <a:extLst>
              <a:ext uri="{FF2B5EF4-FFF2-40B4-BE49-F238E27FC236}">
                <a16:creationId xmlns:a16="http://schemas.microsoft.com/office/drawing/2014/main" xmlns="" id="{F656C30D-2B50-48BF-B8CE-C4FD1446994F}"/>
              </a:ext>
            </a:extLst>
          </p:cNvPr>
          <p:cNvSpPr txBox="1"/>
          <p:nvPr/>
        </p:nvSpPr>
        <p:spPr>
          <a:xfrm>
            <a:off x="10141521" y="1053216"/>
            <a:ext cx="969816" cy="1200329"/>
          </a:xfrm>
          <a:prstGeom prst="rect">
            <a:avLst/>
          </a:prstGeom>
          <a:noFill/>
        </p:spPr>
        <p:txBody>
          <a:bodyPr wrap="square" rtlCol="0">
            <a:spAutoFit/>
          </a:bodyPr>
          <a:lstStyle/>
          <a:p>
            <a:r>
              <a:rPr lang="en-IN" dirty="0"/>
              <a:t>Can be a  primary key</a:t>
            </a:r>
          </a:p>
        </p:txBody>
      </p:sp>
      <p:sp>
        <p:nvSpPr>
          <p:cNvPr id="69" name="TextBox 68">
            <a:extLst>
              <a:ext uri="{FF2B5EF4-FFF2-40B4-BE49-F238E27FC236}">
                <a16:creationId xmlns:a16="http://schemas.microsoft.com/office/drawing/2014/main" xmlns="" id="{5EFF70D4-34C8-4BA9-861A-FDA0030CB48D}"/>
              </a:ext>
            </a:extLst>
          </p:cNvPr>
          <p:cNvSpPr txBox="1"/>
          <p:nvPr/>
        </p:nvSpPr>
        <p:spPr>
          <a:xfrm>
            <a:off x="1974262" y="299010"/>
            <a:ext cx="1849566" cy="1200329"/>
          </a:xfrm>
          <a:prstGeom prst="rect">
            <a:avLst/>
          </a:prstGeom>
          <a:noFill/>
        </p:spPr>
        <p:txBody>
          <a:bodyPr wrap="square" rtlCol="0">
            <a:spAutoFit/>
          </a:bodyPr>
          <a:lstStyle/>
          <a:p>
            <a:r>
              <a:rPr lang="en-IN" dirty="0"/>
              <a:t>a1 b1 –x1</a:t>
            </a:r>
          </a:p>
          <a:p>
            <a:r>
              <a:rPr lang="en-IN" dirty="0"/>
              <a:t>A1 b2 – x1</a:t>
            </a:r>
          </a:p>
          <a:p>
            <a:r>
              <a:rPr lang="en-IN" dirty="0"/>
              <a:t>A2b2-x2</a:t>
            </a:r>
          </a:p>
          <a:p>
            <a:r>
              <a:rPr lang="en-IN" dirty="0"/>
              <a:t>A3b4-x1</a:t>
            </a:r>
          </a:p>
        </p:txBody>
      </p:sp>
      <p:sp>
        <p:nvSpPr>
          <p:cNvPr id="70" name="TextBox 69">
            <a:extLst>
              <a:ext uri="{FF2B5EF4-FFF2-40B4-BE49-F238E27FC236}">
                <a16:creationId xmlns:a16="http://schemas.microsoft.com/office/drawing/2014/main" xmlns="" id="{203BA430-B791-4FC6-B382-5C6A71AFB7C0}"/>
              </a:ext>
            </a:extLst>
          </p:cNvPr>
          <p:cNvSpPr txBox="1"/>
          <p:nvPr/>
        </p:nvSpPr>
        <p:spPr>
          <a:xfrm>
            <a:off x="5056909" y="1309525"/>
            <a:ext cx="2486888" cy="646331"/>
          </a:xfrm>
          <a:prstGeom prst="rect">
            <a:avLst/>
          </a:prstGeom>
          <a:noFill/>
        </p:spPr>
        <p:txBody>
          <a:bodyPr wrap="square" rtlCol="0">
            <a:spAutoFit/>
          </a:bodyPr>
          <a:lstStyle/>
          <a:p>
            <a:r>
              <a:rPr lang="en-IN" dirty="0"/>
              <a:t>Primary key : C1, C2</a:t>
            </a:r>
          </a:p>
          <a:p>
            <a:r>
              <a:rPr lang="en-IN" dirty="0"/>
              <a:t>Candidate keys</a:t>
            </a:r>
          </a:p>
        </p:txBody>
      </p:sp>
    </p:spTree>
    <p:extLst>
      <p:ext uri="{BB962C8B-B14F-4D97-AF65-F5344CB8AC3E}">
        <p14:creationId xmlns:p14="http://schemas.microsoft.com/office/powerpoint/2010/main" xmlns="" val="646322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8F7406-0EFA-4C18-A858-BC54B209FE6E}"/>
              </a:ext>
            </a:extLst>
          </p:cNvPr>
          <p:cNvSpPr>
            <a:spLocks noGrp="1"/>
          </p:cNvSpPr>
          <p:nvPr>
            <p:ph type="title"/>
          </p:nvPr>
        </p:nvSpPr>
        <p:spPr>
          <a:xfrm>
            <a:off x="838200" y="365125"/>
            <a:ext cx="10515600" cy="244475"/>
          </a:xfrm>
        </p:spPr>
        <p:txBody>
          <a:bodyPr>
            <a:normAutofit fontScale="90000"/>
          </a:bodyPr>
          <a:lstStyle/>
          <a:p>
            <a:endParaRPr lang="en-IN" dirty="0"/>
          </a:p>
        </p:txBody>
      </p:sp>
      <p:sp>
        <p:nvSpPr>
          <p:cNvPr id="4" name="Rectangle 3">
            <a:extLst>
              <a:ext uri="{FF2B5EF4-FFF2-40B4-BE49-F238E27FC236}">
                <a16:creationId xmlns:a16="http://schemas.microsoft.com/office/drawing/2014/main" xmlns="" id="{DF3CE080-9CD9-43D5-AE07-3BAAFE8F5837}"/>
              </a:ext>
            </a:extLst>
          </p:cNvPr>
          <p:cNvSpPr/>
          <p:nvPr/>
        </p:nvSpPr>
        <p:spPr>
          <a:xfrm>
            <a:off x="838200" y="1096626"/>
            <a:ext cx="1884218" cy="159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a:t>
            </a:r>
          </a:p>
        </p:txBody>
      </p:sp>
      <p:sp>
        <p:nvSpPr>
          <p:cNvPr id="5" name="Rectangle 4">
            <a:extLst>
              <a:ext uri="{FF2B5EF4-FFF2-40B4-BE49-F238E27FC236}">
                <a16:creationId xmlns:a16="http://schemas.microsoft.com/office/drawing/2014/main" xmlns="" id="{A98733E9-1A70-4A15-848E-DD2EA462CCF2}"/>
              </a:ext>
            </a:extLst>
          </p:cNvPr>
          <p:cNvSpPr/>
          <p:nvPr/>
        </p:nvSpPr>
        <p:spPr>
          <a:xfrm>
            <a:off x="4059382" y="3176926"/>
            <a:ext cx="1884218" cy="159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Book</a:t>
            </a:r>
          </a:p>
        </p:txBody>
      </p:sp>
      <p:sp>
        <p:nvSpPr>
          <p:cNvPr id="6" name="Rectangle 5">
            <a:extLst>
              <a:ext uri="{FF2B5EF4-FFF2-40B4-BE49-F238E27FC236}">
                <a16:creationId xmlns:a16="http://schemas.microsoft.com/office/drawing/2014/main" xmlns="" id="{96C0E23A-F26D-4128-B5B2-A563D6A55B9E}"/>
              </a:ext>
            </a:extLst>
          </p:cNvPr>
          <p:cNvSpPr/>
          <p:nvPr/>
        </p:nvSpPr>
        <p:spPr>
          <a:xfrm>
            <a:off x="4059382" y="5094238"/>
            <a:ext cx="1884218" cy="159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Reader</a:t>
            </a:r>
          </a:p>
        </p:txBody>
      </p:sp>
      <p:sp>
        <p:nvSpPr>
          <p:cNvPr id="7" name="Rectangle 6">
            <a:extLst>
              <a:ext uri="{FF2B5EF4-FFF2-40B4-BE49-F238E27FC236}">
                <a16:creationId xmlns:a16="http://schemas.microsoft.com/office/drawing/2014/main" xmlns="" id="{105465E4-857D-4D7D-9694-2A3859BF523C}"/>
              </a:ext>
            </a:extLst>
          </p:cNvPr>
          <p:cNvSpPr/>
          <p:nvPr/>
        </p:nvSpPr>
        <p:spPr>
          <a:xfrm>
            <a:off x="7038109" y="3144310"/>
            <a:ext cx="1884218" cy="159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Reviews</a:t>
            </a:r>
          </a:p>
        </p:txBody>
      </p:sp>
      <p:sp>
        <p:nvSpPr>
          <p:cNvPr id="8" name="TextBox 7">
            <a:extLst>
              <a:ext uri="{FF2B5EF4-FFF2-40B4-BE49-F238E27FC236}">
                <a16:creationId xmlns:a16="http://schemas.microsoft.com/office/drawing/2014/main" xmlns="" id="{7EF62EB3-7A10-438F-9BD6-4BFEBD359A43}"/>
              </a:ext>
            </a:extLst>
          </p:cNvPr>
          <p:cNvSpPr txBox="1"/>
          <p:nvPr/>
        </p:nvSpPr>
        <p:spPr>
          <a:xfrm>
            <a:off x="6096000" y="769167"/>
            <a:ext cx="5015345" cy="2308324"/>
          </a:xfrm>
          <a:prstGeom prst="rect">
            <a:avLst/>
          </a:prstGeom>
          <a:noFill/>
        </p:spPr>
        <p:txBody>
          <a:bodyPr wrap="square" rtlCol="0">
            <a:spAutoFit/>
          </a:bodyPr>
          <a:lstStyle/>
          <a:p>
            <a:r>
              <a:rPr lang="en-IN" dirty="0"/>
              <a:t>Many books are written by one author</a:t>
            </a:r>
          </a:p>
          <a:p>
            <a:endParaRPr lang="en-IN" dirty="0"/>
          </a:p>
          <a:p>
            <a:r>
              <a:rPr lang="en-IN" dirty="0"/>
              <a:t>Many books are associated with many readers</a:t>
            </a:r>
          </a:p>
          <a:p>
            <a:endParaRPr lang="en-IN" dirty="0"/>
          </a:p>
          <a:p>
            <a:r>
              <a:rPr lang="en-IN" dirty="0"/>
              <a:t>One book has many reviews</a:t>
            </a:r>
          </a:p>
          <a:p>
            <a:endParaRPr lang="en-IN" dirty="0"/>
          </a:p>
          <a:p>
            <a:endParaRPr lang="en-IN" dirty="0"/>
          </a:p>
          <a:p>
            <a:endParaRPr lang="en-IN" dirty="0"/>
          </a:p>
        </p:txBody>
      </p:sp>
      <p:sp>
        <p:nvSpPr>
          <p:cNvPr id="9" name="TextBox 8">
            <a:extLst>
              <a:ext uri="{FF2B5EF4-FFF2-40B4-BE49-F238E27FC236}">
                <a16:creationId xmlns:a16="http://schemas.microsoft.com/office/drawing/2014/main" xmlns="" id="{86131C94-3809-4B50-B790-A96CE6CBD0F5}"/>
              </a:ext>
            </a:extLst>
          </p:cNvPr>
          <p:cNvSpPr txBox="1"/>
          <p:nvPr/>
        </p:nvSpPr>
        <p:spPr>
          <a:xfrm>
            <a:off x="9310254" y="4184551"/>
            <a:ext cx="3048000" cy="2308324"/>
          </a:xfrm>
          <a:prstGeom prst="rect">
            <a:avLst/>
          </a:prstGeom>
          <a:noFill/>
        </p:spPr>
        <p:txBody>
          <a:bodyPr wrap="square" rtlCol="0">
            <a:spAutoFit/>
          </a:bodyPr>
          <a:lstStyle/>
          <a:p>
            <a:r>
              <a:rPr lang="en-IN" dirty="0"/>
              <a:t>Web services</a:t>
            </a:r>
          </a:p>
          <a:p>
            <a:r>
              <a:rPr lang="en-IN" dirty="0"/>
              <a:t>Search on author, will give the list of books written by author</a:t>
            </a:r>
          </a:p>
          <a:p>
            <a:endParaRPr lang="en-IN" dirty="0"/>
          </a:p>
          <a:p>
            <a:r>
              <a:rPr lang="en-IN" dirty="0"/>
              <a:t>Search on book will give the list of reviews on the book and also the reader who has given the reviews</a:t>
            </a:r>
          </a:p>
        </p:txBody>
      </p:sp>
      <p:sp>
        <p:nvSpPr>
          <p:cNvPr id="10" name="Rectangle 9">
            <a:extLst>
              <a:ext uri="{FF2B5EF4-FFF2-40B4-BE49-F238E27FC236}">
                <a16:creationId xmlns:a16="http://schemas.microsoft.com/office/drawing/2014/main" xmlns="" id="{7670D0BB-2500-4949-BB47-C762DD320F6D}"/>
              </a:ext>
            </a:extLst>
          </p:cNvPr>
          <p:cNvSpPr/>
          <p:nvPr/>
        </p:nvSpPr>
        <p:spPr>
          <a:xfrm>
            <a:off x="3519055" y="1096626"/>
            <a:ext cx="1884218" cy="159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Author_Details</a:t>
            </a:r>
            <a:endParaRPr lang="en-IN" dirty="0"/>
          </a:p>
        </p:txBody>
      </p:sp>
      <p:cxnSp>
        <p:nvCxnSpPr>
          <p:cNvPr id="12" name="Straight Connector 11">
            <a:extLst>
              <a:ext uri="{FF2B5EF4-FFF2-40B4-BE49-F238E27FC236}">
                <a16:creationId xmlns:a16="http://schemas.microsoft.com/office/drawing/2014/main" xmlns="" id="{07EC6143-1734-4D6D-9D63-11B5A20AC97B}"/>
              </a:ext>
            </a:extLst>
          </p:cNvPr>
          <p:cNvCxnSpPr>
            <a:stCxn id="4" idx="3"/>
            <a:endCxn id="10" idx="1"/>
          </p:cNvCxnSpPr>
          <p:nvPr/>
        </p:nvCxnSpPr>
        <p:spPr>
          <a:xfrm>
            <a:off x="2722418" y="1893263"/>
            <a:ext cx="79663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8D997B50-FBE6-4DD4-B697-4B875C498B5D}"/>
              </a:ext>
            </a:extLst>
          </p:cNvPr>
          <p:cNvSpPr txBox="1"/>
          <p:nvPr/>
        </p:nvSpPr>
        <p:spPr>
          <a:xfrm>
            <a:off x="2805545" y="1082772"/>
            <a:ext cx="630382" cy="923330"/>
          </a:xfrm>
          <a:prstGeom prst="rect">
            <a:avLst/>
          </a:prstGeom>
          <a:noFill/>
        </p:spPr>
        <p:txBody>
          <a:bodyPr wrap="square" rtlCol="0">
            <a:spAutoFit/>
          </a:bodyPr>
          <a:lstStyle/>
          <a:p>
            <a:r>
              <a:rPr lang="en-IN" dirty="0"/>
              <a:t>One to one</a:t>
            </a:r>
          </a:p>
        </p:txBody>
      </p:sp>
    </p:spTree>
    <p:extLst>
      <p:ext uri="{BB962C8B-B14F-4D97-AF65-F5344CB8AC3E}">
        <p14:creationId xmlns:p14="http://schemas.microsoft.com/office/powerpoint/2010/main" xmlns="" val="225337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AB12E-2BAC-4ADE-B633-22BC36823103}"/>
              </a:ext>
            </a:extLst>
          </p:cNvPr>
          <p:cNvSpPr>
            <a:spLocks noGrp="1"/>
          </p:cNvSpPr>
          <p:nvPr>
            <p:ph type="title"/>
          </p:nvPr>
        </p:nvSpPr>
        <p:spPr>
          <a:xfrm>
            <a:off x="838200" y="365126"/>
            <a:ext cx="10515600" cy="216766"/>
          </a:xfrm>
        </p:spPr>
        <p:txBody>
          <a:bodyPr>
            <a:normAutofit fontScale="90000"/>
          </a:bodyPr>
          <a:lstStyle/>
          <a:p>
            <a:endParaRPr lang="en-IN" dirty="0"/>
          </a:p>
        </p:txBody>
      </p:sp>
      <p:sp>
        <p:nvSpPr>
          <p:cNvPr id="4" name="Rectangle 3">
            <a:extLst>
              <a:ext uri="{FF2B5EF4-FFF2-40B4-BE49-F238E27FC236}">
                <a16:creationId xmlns:a16="http://schemas.microsoft.com/office/drawing/2014/main" xmlns="" id="{80622786-4E96-4E2F-9DEE-C79B3396F437}"/>
              </a:ext>
            </a:extLst>
          </p:cNvPr>
          <p:cNvSpPr/>
          <p:nvPr/>
        </p:nvSpPr>
        <p:spPr>
          <a:xfrm>
            <a:off x="1939636" y="1454727"/>
            <a:ext cx="4669026" cy="306185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xmlns="" id="{0E1247AF-382D-451F-8297-3984E24E3D49}"/>
              </a:ext>
            </a:extLst>
          </p:cNvPr>
          <p:cNvCxnSpPr/>
          <p:nvPr/>
        </p:nvCxnSpPr>
        <p:spPr>
          <a:xfrm>
            <a:off x="3283529" y="1413164"/>
            <a:ext cx="0" cy="3158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411D5E54-33E0-49B9-A7A4-C55DC6E4ACD0}"/>
              </a:ext>
            </a:extLst>
          </p:cNvPr>
          <p:cNvCxnSpPr/>
          <p:nvPr/>
        </p:nvCxnSpPr>
        <p:spPr>
          <a:xfrm>
            <a:off x="4142509" y="1413164"/>
            <a:ext cx="0" cy="310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48942111-085E-4664-95C9-1FC0AB455CDA}"/>
              </a:ext>
            </a:extLst>
          </p:cNvPr>
          <p:cNvCxnSpPr>
            <a:cxnSpLocks/>
          </p:cNvCxnSpPr>
          <p:nvPr/>
        </p:nvCxnSpPr>
        <p:spPr>
          <a:xfrm>
            <a:off x="1939636" y="1925782"/>
            <a:ext cx="466902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C645EA1D-6AB4-4AD2-ABFF-BEE064EEE1DA}"/>
              </a:ext>
            </a:extLst>
          </p:cNvPr>
          <p:cNvSpPr txBox="1"/>
          <p:nvPr/>
        </p:nvSpPr>
        <p:spPr>
          <a:xfrm>
            <a:off x="1981202" y="1562587"/>
            <a:ext cx="1302327" cy="307777"/>
          </a:xfrm>
          <a:prstGeom prst="rect">
            <a:avLst/>
          </a:prstGeom>
          <a:noFill/>
        </p:spPr>
        <p:txBody>
          <a:bodyPr wrap="square" rtlCol="0">
            <a:spAutoFit/>
          </a:bodyPr>
          <a:lstStyle/>
          <a:p>
            <a:r>
              <a:rPr lang="en-IN" sz="1400" dirty="0" err="1"/>
              <a:t>Author_id</a:t>
            </a:r>
            <a:endParaRPr lang="en-IN" sz="1400" dirty="0"/>
          </a:p>
        </p:txBody>
      </p:sp>
      <p:sp>
        <p:nvSpPr>
          <p:cNvPr id="13" name="TextBox 12">
            <a:extLst>
              <a:ext uri="{FF2B5EF4-FFF2-40B4-BE49-F238E27FC236}">
                <a16:creationId xmlns:a16="http://schemas.microsoft.com/office/drawing/2014/main" xmlns="" id="{E22491F3-DBE8-4771-BD7F-123CA954DE3E}"/>
              </a:ext>
            </a:extLst>
          </p:cNvPr>
          <p:cNvSpPr txBox="1"/>
          <p:nvPr/>
        </p:nvSpPr>
        <p:spPr>
          <a:xfrm>
            <a:off x="3262745" y="1574954"/>
            <a:ext cx="1302327" cy="307777"/>
          </a:xfrm>
          <a:prstGeom prst="rect">
            <a:avLst/>
          </a:prstGeom>
          <a:noFill/>
        </p:spPr>
        <p:txBody>
          <a:bodyPr wrap="square" rtlCol="0">
            <a:spAutoFit/>
          </a:bodyPr>
          <a:lstStyle/>
          <a:p>
            <a:r>
              <a:rPr lang="en-IN" sz="1400" dirty="0" err="1"/>
              <a:t>firstName</a:t>
            </a:r>
            <a:endParaRPr lang="en-IN" sz="1400" dirty="0"/>
          </a:p>
        </p:txBody>
      </p:sp>
      <p:sp>
        <p:nvSpPr>
          <p:cNvPr id="14" name="TextBox 13">
            <a:extLst>
              <a:ext uri="{FF2B5EF4-FFF2-40B4-BE49-F238E27FC236}">
                <a16:creationId xmlns:a16="http://schemas.microsoft.com/office/drawing/2014/main" xmlns="" id="{7D9C1781-D1E4-4B13-9C6A-E194BC8D1E3C}"/>
              </a:ext>
            </a:extLst>
          </p:cNvPr>
          <p:cNvSpPr txBox="1"/>
          <p:nvPr/>
        </p:nvSpPr>
        <p:spPr>
          <a:xfrm>
            <a:off x="4121724" y="1562586"/>
            <a:ext cx="1302327" cy="307777"/>
          </a:xfrm>
          <a:prstGeom prst="rect">
            <a:avLst/>
          </a:prstGeom>
          <a:noFill/>
        </p:spPr>
        <p:txBody>
          <a:bodyPr wrap="square" rtlCol="0">
            <a:spAutoFit/>
          </a:bodyPr>
          <a:lstStyle/>
          <a:p>
            <a:r>
              <a:rPr lang="en-IN" sz="1400" dirty="0" err="1"/>
              <a:t>lastName</a:t>
            </a:r>
            <a:endParaRPr lang="en-IN" sz="1400" dirty="0"/>
          </a:p>
        </p:txBody>
      </p:sp>
      <p:cxnSp>
        <p:nvCxnSpPr>
          <p:cNvPr id="15" name="Straight Connector 14">
            <a:extLst>
              <a:ext uri="{FF2B5EF4-FFF2-40B4-BE49-F238E27FC236}">
                <a16:creationId xmlns:a16="http://schemas.microsoft.com/office/drawing/2014/main" xmlns="" id="{5C8421EE-8566-4FAC-A405-0EED00E77CAD}"/>
              </a:ext>
            </a:extLst>
          </p:cNvPr>
          <p:cNvCxnSpPr/>
          <p:nvPr/>
        </p:nvCxnSpPr>
        <p:spPr>
          <a:xfrm>
            <a:off x="4959933" y="1468580"/>
            <a:ext cx="0" cy="310341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F175818E-9B0F-471F-83E4-F841446012D6}"/>
              </a:ext>
            </a:extLst>
          </p:cNvPr>
          <p:cNvSpPr txBox="1"/>
          <p:nvPr/>
        </p:nvSpPr>
        <p:spPr>
          <a:xfrm>
            <a:off x="4959932" y="1536366"/>
            <a:ext cx="1302327" cy="307777"/>
          </a:xfrm>
          <a:prstGeom prst="rect">
            <a:avLst/>
          </a:prstGeom>
          <a:noFill/>
        </p:spPr>
        <p:txBody>
          <a:bodyPr wrap="square" rtlCol="0">
            <a:spAutoFit/>
          </a:bodyPr>
          <a:lstStyle/>
          <a:p>
            <a:r>
              <a:rPr lang="en-IN" sz="1400" dirty="0"/>
              <a:t>email</a:t>
            </a:r>
          </a:p>
        </p:txBody>
      </p:sp>
      <p:cxnSp>
        <p:nvCxnSpPr>
          <p:cNvPr id="17" name="Straight Connector 16">
            <a:extLst>
              <a:ext uri="{FF2B5EF4-FFF2-40B4-BE49-F238E27FC236}">
                <a16:creationId xmlns:a16="http://schemas.microsoft.com/office/drawing/2014/main" xmlns="" id="{A8B84AB1-C14E-40EE-8CFF-A3D9D072D5D1}"/>
              </a:ext>
            </a:extLst>
          </p:cNvPr>
          <p:cNvCxnSpPr/>
          <p:nvPr/>
        </p:nvCxnSpPr>
        <p:spPr>
          <a:xfrm>
            <a:off x="5735787" y="1468580"/>
            <a:ext cx="0" cy="310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A281ABD5-1A8E-4E75-B8A4-E47101EB146E}"/>
              </a:ext>
            </a:extLst>
          </p:cNvPr>
          <p:cNvCxnSpPr>
            <a:cxnSpLocks/>
          </p:cNvCxnSpPr>
          <p:nvPr/>
        </p:nvCxnSpPr>
        <p:spPr>
          <a:xfrm>
            <a:off x="1981202" y="2507673"/>
            <a:ext cx="46274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2EBEA16B-A742-482E-89BD-6B705FF05899}"/>
              </a:ext>
            </a:extLst>
          </p:cNvPr>
          <p:cNvCxnSpPr>
            <a:cxnSpLocks/>
          </p:cNvCxnSpPr>
          <p:nvPr/>
        </p:nvCxnSpPr>
        <p:spPr>
          <a:xfrm>
            <a:off x="1939636" y="3269673"/>
            <a:ext cx="46690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A2571729-0965-4D49-9443-FA405BCE319E}"/>
              </a:ext>
            </a:extLst>
          </p:cNvPr>
          <p:cNvCxnSpPr>
            <a:cxnSpLocks/>
          </p:cNvCxnSpPr>
          <p:nvPr/>
        </p:nvCxnSpPr>
        <p:spPr>
          <a:xfrm>
            <a:off x="1939636" y="4003964"/>
            <a:ext cx="4669026"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82ADD28C-0F8A-4C03-AF5F-E2E8FC1461D4}"/>
              </a:ext>
            </a:extLst>
          </p:cNvPr>
          <p:cNvSpPr txBox="1"/>
          <p:nvPr/>
        </p:nvSpPr>
        <p:spPr>
          <a:xfrm>
            <a:off x="3557148" y="773668"/>
            <a:ext cx="2015834" cy="369332"/>
          </a:xfrm>
          <a:prstGeom prst="rect">
            <a:avLst/>
          </a:prstGeom>
          <a:noFill/>
        </p:spPr>
        <p:txBody>
          <a:bodyPr wrap="square" rtlCol="0">
            <a:spAutoFit/>
          </a:bodyPr>
          <a:lstStyle/>
          <a:p>
            <a:r>
              <a:rPr lang="en-IN" dirty="0">
                <a:solidFill>
                  <a:srgbClr val="C00000"/>
                </a:solidFill>
              </a:rPr>
              <a:t>Author</a:t>
            </a:r>
          </a:p>
        </p:txBody>
      </p:sp>
      <p:sp>
        <p:nvSpPr>
          <p:cNvPr id="31" name="Rectangle 30">
            <a:extLst>
              <a:ext uri="{FF2B5EF4-FFF2-40B4-BE49-F238E27FC236}">
                <a16:creationId xmlns:a16="http://schemas.microsoft.com/office/drawing/2014/main" xmlns="" id="{9F6820F5-E6F1-44D2-97E8-E177491111D5}"/>
              </a:ext>
            </a:extLst>
          </p:cNvPr>
          <p:cNvSpPr/>
          <p:nvPr/>
        </p:nvSpPr>
        <p:spPr>
          <a:xfrm>
            <a:off x="8146462" y="1519535"/>
            <a:ext cx="3408225" cy="30618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Connector 31">
            <a:extLst>
              <a:ext uri="{FF2B5EF4-FFF2-40B4-BE49-F238E27FC236}">
                <a16:creationId xmlns:a16="http://schemas.microsoft.com/office/drawing/2014/main" xmlns="" id="{F0357AB2-0488-47B7-819E-8CF7462A87C8}"/>
              </a:ext>
            </a:extLst>
          </p:cNvPr>
          <p:cNvCxnSpPr/>
          <p:nvPr/>
        </p:nvCxnSpPr>
        <p:spPr>
          <a:xfrm>
            <a:off x="9268693" y="1519535"/>
            <a:ext cx="0" cy="3158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5CBAA2A-952A-4338-A258-3FDF88DD53B2}"/>
              </a:ext>
            </a:extLst>
          </p:cNvPr>
          <p:cNvCxnSpPr/>
          <p:nvPr/>
        </p:nvCxnSpPr>
        <p:spPr>
          <a:xfrm>
            <a:off x="10335493" y="1519535"/>
            <a:ext cx="0" cy="3158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E8872D64-ADA8-4F4E-887D-BBEB6CF75A73}"/>
              </a:ext>
            </a:extLst>
          </p:cNvPr>
          <p:cNvCxnSpPr>
            <a:cxnSpLocks/>
          </p:cNvCxnSpPr>
          <p:nvPr/>
        </p:nvCxnSpPr>
        <p:spPr>
          <a:xfrm>
            <a:off x="8257337" y="1898073"/>
            <a:ext cx="3297350" cy="13854"/>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8A42E5C2-CC52-4FD9-B6C5-FF638B8ABB98}"/>
              </a:ext>
            </a:extLst>
          </p:cNvPr>
          <p:cNvSpPr txBox="1"/>
          <p:nvPr/>
        </p:nvSpPr>
        <p:spPr>
          <a:xfrm>
            <a:off x="8257337" y="1562586"/>
            <a:ext cx="762009" cy="369332"/>
          </a:xfrm>
          <a:prstGeom prst="rect">
            <a:avLst/>
          </a:prstGeom>
          <a:noFill/>
        </p:spPr>
        <p:txBody>
          <a:bodyPr wrap="square" rtlCol="0">
            <a:spAutoFit/>
          </a:bodyPr>
          <a:lstStyle/>
          <a:p>
            <a:r>
              <a:rPr lang="en-IN" dirty="0"/>
              <a:t>id</a:t>
            </a:r>
          </a:p>
        </p:txBody>
      </p:sp>
      <p:sp>
        <p:nvSpPr>
          <p:cNvPr id="37" name="TextBox 36">
            <a:extLst>
              <a:ext uri="{FF2B5EF4-FFF2-40B4-BE49-F238E27FC236}">
                <a16:creationId xmlns:a16="http://schemas.microsoft.com/office/drawing/2014/main" xmlns="" id="{1A52C01D-ED05-4839-81C5-473B77D624FE}"/>
              </a:ext>
            </a:extLst>
          </p:cNvPr>
          <p:cNvSpPr txBox="1"/>
          <p:nvPr/>
        </p:nvSpPr>
        <p:spPr>
          <a:xfrm>
            <a:off x="9296393" y="1562586"/>
            <a:ext cx="1302327" cy="307777"/>
          </a:xfrm>
          <a:prstGeom prst="rect">
            <a:avLst/>
          </a:prstGeom>
          <a:noFill/>
        </p:spPr>
        <p:txBody>
          <a:bodyPr wrap="square" rtlCol="0">
            <a:spAutoFit/>
          </a:bodyPr>
          <a:lstStyle/>
          <a:p>
            <a:r>
              <a:rPr lang="en-IN" sz="1400" dirty="0"/>
              <a:t>qualification</a:t>
            </a:r>
          </a:p>
        </p:txBody>
      </p:sp>
      <p:sp>
        <p:nvSpPr>
          <p:cNvPr id="38" name="TextBox 37">
            <a:extLst>
              <a:ext uri="{FF2B5EF4-FFF2-40B4-BE49-F238E27FC236}">
                <a16:creationId xmlns:a16="http://schemas.microsoft.com/office/drawing/2014/main" xmlns="" id="{A56FB1A9-2283-4612-8B19-6BA0B6F06D15}"/>
              </a:ext>
            </a:extLst>
          </p:cNvPr>
          <p:cNvSpPr txBox="1"/>
          <p:nvPr/>
        </p:nvSpPr>
        <p:spPr>
          <a:xfrm>
            <a:off x="10501707" y="1590296"/>
            <a:ext cx="1302327" cy="307777"/>
          </a:xfrm>
          <a:prstGeom prst="rect">
            <a:avLst/>
          </a:prstGeom>
          <a:noFill/>
        </p:spPr>
        <p:txBody>
          <a:bodyPr wrap="square" rtlCol="0">
            <a:spAutoFit/>
          </a:bodyPr>
          <a:lstStyle/>
          <a:p>
            <a:r>
              <a:rPr lang="en-IN" sz="1400" dirty="0"/>
              <a:t>address</a:t>
            </a:r>
          </a:p>
        </p:txBody>
      </p:sp>
      <p:sp>
        <p:nvSpPr>
          <p:cNvPr id="39" name="TextBox 38">
            <a:extLst>
              <a:ext uri="{FF2B5EF4-FFF2-40B4-BE49-F238E27FC236}">
                <a16:creationId xmlns:a16="http://schemas.microsoft.com/office/drawing/2014/main" xmlns="" id="{2862D275-F71F-4D51-A627-20215F89DED5}"/>
              </a:ext>
            </a:extLst>
          </p:cNvPr>
          <p:cNvSpPr txBox="1"/>
          <p:nvPr/>
        </p:nvSpPr>
        <p:spPr>
          <a:xfrm>
            <a:off x="8707674" y="702833"/>
            <a:ext cx="2015834" cy="369332"/>
          </a:xfrm>
          <a:prstGeom prst="rect">
            <a:avLst/>
          </a:prstGeom>
          <a:noFill/>
        </p:spPr>
        <p:txBody>
          <a:bodyPr wrap="square" rtlCol="0">
            <a:spAutoFit/>
          </a:bodyPr>
          <a:lstStyle/>
          <a:p>
            <a:r>
              <a:rPr lang="en-IN" dirty="0" err="1">
                <a:solidFill>
                  <a:srgbClr val="C00000"/>
                </a:solidFill>
              </a:rPr>
              <a:t>Author_Details</a:t>
            </a:r>
            <a:endParaRPr lang="en-IN" dirty="0">
              <a:solidFill>
                <a:srgbClr val="C00000"/>
              </a:solidFill>
            </a:endParaRPr>
          </a:p>
        </p:txBody>
      </p:sp>
      <p:cxnSp>
        <p:nvCxnSpPr>
          <p:cNvPr id="44" name="Straight Connector 43">
            <a:extLst>
              <a:ext uri="{FF2B5EF4-FFF2-40B4-BE49-F238E27FC236}">
                <a16:creationId xmlns:a16="http://schemas.microsoft.com/office/drawing/2014/main" xmlns="" id="{358A42BB-3166-4F9E-8602-E02082F1AB58}"/>
              </a:ext>
            </a:extLst>
          </p:cNvPr>
          <p:cNvCxnSpPr>
            <a:cxnSpLocks/>
          </p:cNvCxnSpPr>
          <p:nvPr/>
        </p:nvCxnSpPr>
        <p:spPr>
          <a:xfrm>
            <a:off x="7952509" y="2479964"/>
            <a:ext cx="4048999"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BE7A9144-A9C5-443F-A929-D8990EEA2178}"/>
              </a:ext>
            </a:extLst>
          </p:cNvPr>
          <p:cNvSpPr txBox="1"/>
          <p:nvPr/>
        </p:nvSpPr>
        <p:spPr>
          <a:xfrm>
            <a:off x="2195946" y="2119745"/>
            <a:ext cx="699695" cy="369332"/>
          </a:xfrm>
          <a:prstGeom prst="rect">
            <a:avLst/>
          </a:prstGeom>
          <a:noFill/>
        </p:spPr>
        <p:txBody>
          <a:bodyPr wrap="square" rtlCol="0">
            <a:spAutoFit/>
          </a:bodyPr>
          <a:lstStyle/>
          <a:p>
            <a:r>
              <a:rPr lang="en-IN" dirty="0"/>
              <a:t>a1</a:t>
            </a:r>
          </a:p>
        </p:txBody>
      </p:sp>
      <p:sp>
        <p:nvSpPr>
          <p:cNvPr id="49" name="TextBox 48">
            <a:extLst>
              <a:ext uri="{FF2B5EF4-FFF2-40B4-BE49-F238E27FC236}">
                <a16:creationId xmlns:a16="http://schemas.microsoft.com/office/drawing/2014/main" xmlns="" id="{9657C2B8-1F26-4B07-A320-80E60ADD8A5D}"/>
              </a:ext>
            </a:extLst>
          </p:cNvPr>
          <p:cNvSpPr txBox="1"/>
          <p:nvPr/>
        </p:nvSpPr>
        <p:spPr>
          <a:xfrm>
            <a:off x="2209796" y="2823956"/>
            <a:ext cx="699695" cy="369332"/>
          </a:xfrm>
          <a:prstGeom prst="rect">
            <a:avLst/>
          </a:prstGeom>
          <a:noFill/>
        </p:spPr>
        <p:txBody>
          <a:bodyPr wrap="square" rtlCol="0">
            <a:spAutoFit/>
          </a:bodyPr>
          <a:lstStyle/>
          <a:p>
            <a:r>
              <a:rPr lang="en-IN" dirty="0"/>
              <a:t>a2</a:t>
            </a:r>
          </a:p>
        </p:txBody>
      </p:sp>
      <p:sp>
        <p:nvSpPr>
          <p:cNvPr id="50" name="TextBox 49">
            <a:extLst>
              <a:ext uri="{FF2B5EF4-FFF2-40B4-BE49-F238E27FC236}">
                <a16:creationId xmlns:a16="http://schemas.microsoft.com/office/drawing/2014/main" xmlns="" id="{896A1FA2-CB95-4877-97D4-73B70079BC20}"/>
              </a:ext>
            </a:extLst>
          </p:cNvPr>
          <p:cNvSpPr txBox="1"/>
          <p:nvPr/>
        </p:nvSpPr>
        <p:spPr>
          <a:xfrm>
            <a:off x="8160395" y="2045446"/>
            <a:ext cx="1135995" cy="369332"/>
          </a:xfrm>
          <a:prstGeom prst="rect">
            <a:avLst/>
          </a:prstGeom>
          <a:noFill/>
        </p:spPr>
        <p:txBody>
          <a:bodyPr wrap="square" rtlCol="0">
            <a:spAutoFit/>
          </a:bodyPr>
          <a:lstStyle/>
          <a:p>
            <a:r>
              <a:rPr lang="en-IN" dirty="0"/>
              <a:t>a1details</a:t>
            </a:r>
          </a:p>
        </p:txBody>
      </p:sp>
      <p:cxnSp>
        <p:nvCxnSpPr>
          <p:cNvPr id="52" name="Straight Connector 51">
            <a:extLst>
              <a:ext uri="{FF2B5EF4-FFF2-40B4-BE49-F238E27FC236}">
                <a16:creationId xmlns:a16="http://schemas.microsoft.com/office/drawing/2014/main" xmlns="" id="{D6749AB1-18B2-4EC0-BD37-5E4807553868}"/>
              </a:ext>
            </a:extLst>
          </p:cNvPr>
          <p:cNvCxnSpPr>
            <a:endCxn id="50" idx="1"/>
          </p:cNvCxnSpPr>
          <p:nvPr/>
        </p:nvCxnSpPr>
        <p:spPr>
          <a:xfrm flipV="1">
            <a:off x="6636337" y="2230112"/>
            <a:ext cx="1524058" cy="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23DC634-D8E3-42E0-8285-9E6531CB10A9}"/>
              </a:ext>
            </a:extLst>
          </p:cNvPr>
          <p:cNvCxnSpPr>
            <a:cxnSpLocks/>
            <a:stCxn id="4" idx="3"/>
          </p:cNvCxnSpPr>
          <p:nvPr/>
        </p:nvCxnSpPr>
        <p:spPr>
          <a:xfrm>
            <a:off x="6608662" y="2985655"/>
            <a:ext cx="14408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027D0B52-D3E2-4B67-96B2-9C195F04BBA3}"/>
              </a:ext>
            </a:extLst>
          </p:cNvPr>
          <p:cNvCxnSpPr>
            <a:cxnSpLocks/>
          </p:cNvCxnSpPr>
          <p:nvPr/>
        </p:nvCxnSpPr>
        <p:spPr>
          <a:xfrm>
            <a:off x="7952509" y="3283528"/>
            <a:ext cx="4048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D63E0282-0717-48A7-80FC-E55EA3DC2A49}"/>
              </a:ext>
            </a:extLst>
          </p:cNvPr>
          <p:cNvCxnSpPr>
            <a:cxnSpLocks/>
          </p:cNvCxnSpPr>
          <p:nvPr/>
        </p:nvCxnSpPr>
        <p:spPr>
          <a:xfrm>
            <a:off x="6636337" y="3719946"/>
            <a:ext cx="1440838"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xmlns="" id="{79B7A9DF-ED6A-4F52-8356-4F29B88A0E81}"/>
              </a:ext>
            </a:extLst>
          </p:cNvPr>
          <p:cNvSpPr txBox="1"/>
          <p:nvPr/>
        </p:nvSpPr>
        <p:spPr>
          <a:xfrm>
            <a:off x="8174232" y="2729621"/>
            <a:ext cx="1135995" cy="369332"/>
          </a:xfrm>
          <a:prstGeom prst="rect">
            <a:avLst/>
          </a:prstGeom>
          <a:noFill/>
        </p:spPr>
        <p:txBody>
          <a:bodyPr wrap="square" rtlCol="0">
            <a:spAutoFit/>
          </a:bodyPr>
          <a:lstStyle/>
          <a:p>
            <a:r>
              <a:rPr lang="en-IN" dirty="0"/>
              <a:t>a2details</a:t>
            </a:r>
          </a:p>
        </p:txBody>
      </p:sp>
      <p:cxnSp>
        <p:nvCxnSpPr>
          <p:cNvPr id="59" name="Straight Connector 58">
            <a:extLst>
              <a:ext uri="{FF2B5EF4-FFF2-40B4-BE49-F238E27FC236}">
                <a16:creationId xmlns:a16="http://schemas.microsoft.com/office/drawing/2014/main" xmlns="" id="{B429AA5B-058F-4253-A7AD-45D93FCE91B9}"/>
              </a:ext>
            </a:extLst>
          </p:cNvPr>
          <p:cNvCxnSpPr>
            <a:cxnSpLocks/>
          </p:cNvCxnSpPr>
          <p:nvPr/>
        </p:nvCxnSpPr>
        <p:spPr>
          <a:xfrm>
            <a:off x="8049500" y="4003964"/>
            <a:ext cx="4048999"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xmlns="" id="{535DAC8F-5050-4199-8073-B2DA9FD13684}"/>
              </a:ext>
            </a:extLst>
          </p:cNvPr>
          <p:cNvSpPr txBox="1"/>
          <p:nvPr/>
        </p:nvSpPr>
        <p:spPr>
          <a:xfrm>
            <a:off x="8222776" y="3533184"/>
            <a:ext cx="1135995" cy="369332"/>
          </a:xfrm>
          <a:prstGeom prst="rect">
            <a:avLst/>
          </a:prstGeom>
          <a:noFill/>
        </p:spPr>
        <p:txBody>
          <a:bodyPr wrap="square" rtlCol="0">
            <a:spAutoFit/>
          </a:bodyPr>
          <a:lstStyle/>
          <a:p>
            <a:r>
              <a:rPr lang="en-IN" dirty="0"/>
              <a:t>a3details</a:t>
            </a:r>
          </a:p>
        </p:txBody>
      </p:sp>
      <p:sp>
        <p:nvSpPr>
          <p:cNvPr id="61" name="TextBox 60">
            <a:extLst>
              <a:ext uri="{FF2B5EF4-FFF2-40B4-BE49-F238E27FC236}">
                <a16:creationId xmlns:a16="http://schemas.microsoft.com/office/drawing/2014/main" xmlns="" id="{CD4826AE-35BC-4ACD-A7FB-BA2B00688F0B}"/>
              </a:ext>
            </a:extLst>
          </p:cNvPr>
          <p:cNvSpPr txBox="1"/>
          <p:nvPr/>
        </p:nvSpPr>
        <p:spPr>
          <a:xfrm>
            <a:off x="2168225" y="3533184"/>
            <a:ext cx="699695" cy="369332"/>
          </a:xfrm>
          <a:prstGeom prst="rect">
            <a:avLst/>
          </a:prstGeom>
          <a:noFill/>
        </p:spPr>
        <p:txBody>
          <a:bodyPr wrap="square" rtlCol="0">
            <a:spAutoFit/>
          </a:bodyPr>
          <a:lstStyle/>
          <a:p>
            <a:r>
              <a:rPr lang="en-IN" dirty="0"/>
              <a:t>a3</a:t>
            </a:r>
          </a:p>
        </p:txBody>
      </p:sp>
      <p:sp>
        <p:nvSpPr>
          <p:cNvPr id="62" name="TextBox 61">
            <a:extLst>
              <a:ext uri="{FF2B5EF4-FFF2-40B4-BE49-F238E27FC236}">
                <a16:creationId xmlns:a16="http://schemas.microsoft.com/office/drawing/2014/main" xmlns="" id="{1EC8385D-2D6A-489F-A3A7-065979823365}"/>
              </a:ext>
            </a:extLst>
          </p:cNvPr>
          <p:cNvSpPr txBox="1"/>
          <p:nvPr/>
        </p:nvSpPr>
        <p:spPr>
          <a:xfrm>
            <a:off x="4814419" y="4932218"/>
            <a:ext cx="4454273" cy="369332"/>
          </a:xfrm>
          <a:prstGeom prst="rect">
            <a:avLst/>
          </a:prstGeom>
          <a:noFill/>
        </p:spPr>
        <p:txBody>
          <a:bodyPr wrap="square" rtlCol="0">
            <a:spAutoFit/>
          </a:bodyPr>
          <a:lstStyle/>
          <a:p>
            <a:r>
              <a:rPr lang="en-IN" dirty="0"/>
              <a:t>One – One Mapping</a:t>
            </a:r>
          </a:p>
        </p:txBody>
      </p:sp>
      <p:sp>
        <p:nvSpPr>
          <p:cNvPr id="63" name="TextBox 62">
            <a:extLst>
              <a:ext uri="{FF2B5EF4-FFF2-40B4-BE49-F238E27FC236}">
                <a16:creationId xmlns:a16="http://schemas.microsoft.com/office/drawing/2014/main" xmlns="" id="{019A0100-BCC0-4607-87A1-D82ECA867A3B}"/>
              </a:ext>
            </a:extLst>
          </p:cNvPr>
          <p:cNvSpPr txBox="1"/>
          <p:nvPr/>
        </p:nvSpPr>
        <p:spPr>
          <a:xfrm>
            <a:off x="5751383" y="1492845"/>
            <a:ext cx="1129185" cy="523220"/>
          </a:xfrm>
          <a:prstGeom prst="rect">
            <a:avLst/>
          </a:prstGeom>
          <a:noFill/>
        </p:spPr>
        <p:txBody>
          <a:bodyPr wrap="square" rtlCol="0">
            <a:spAutoFit/>
          </a:bodyPr>
          <a:lstStyle/>
          <a:p>
            <a:r>
              <a:rPr lang="en-IN" sz="1400" dirty="0" err="1"/>
              <a:t>Author_details_id</a:t>
            </a:r>
            <a:endParaRPr lang="en-IN" sz="1400" dirty="0"/>
          </a:p>
        </p:txBody>
      </p:sp>
      <p:sp>
        <p:nvSpPr>
          <p:cNvPr id="64" name="TextBox 63">
            <a:extLst>
              <a:ext uri="{FF2B5EF4-FFF2-40B4-BE49-F238E27FC236}">
                <a16:creationId xmlns:a16="http://schemas.microsoft.com/office/drawing/2014/main" xmlns="" id="{1EC1653A-C973-4FD5-89E8-23D27B38B145}"/>
              </a:ext>
            </a:extLst>
          </p:cNvPr>
          <p:cNvSpPr txBox="1"/>
          <p:nvPr/>
        </p:nvSpPr>
        <p:spPr>
          <a:xfrm>
            <a:off x="5694261" y="2086828"/>
            <a:ext cx="1135995" cy="369332"/>
          </a:xfrm>
          <a:prstGeom prst="rect">
            <a:avLst/>
          </a:prstGeom>
          <a:noFill/>
        </p:spPr>
        <p:txBody>
          <a:bodyPr wrap="square" rtlCol="0">
            <a:spAutoFit/>
          </a:bodyPr>
          <a:lstStyle/>
          <a:p>
            <a:r>
              <a:rPr lang="en-IN" dirty="0"/>
              <a:t>a1details</a:t>
            </a:r>
          </a:p>
        </p:txBody>
      </p:sp>
      <p:sp>
        <p:nvSpPr>
          <p:cNvPr id="65" name="TextBox 64">
            <a:extLst>
              <a:ext uri="{FF2B5EF4-FFF2-40B4-BE49-F238E27FC236}">
                <a16:creationId xmlns:a16="http://schemas.microsoft.com/office/drawing/2014/main" xmlns="" id="{40D91DFC-3567-475A-97C5-837EB19FD180}"/>
              </a:ext>
            </a:extLst>
          </p:cNvPr>
          <p:cNvSpPr txBox="1"/>
          <p:nvPr/>
        </p:nvSpPr>
        <p:spPr>
          <a:xfrm>
            <a:off x="5630202" y="1008966"/>
            <a:ext cx="1572389" cy="369332"/>
          </a:xfrm>
          <a:prstGeom prst="rect">
            <a:avLst/>
          </a:prstGeom>
          <a:noFill/>
        </p:spPr>
        <p:txBody>
          <a:bodyPr wrap="square" rtlCol="0">
            <a:spAutoFit/>
          </a:bodyPr>
          <a:lstStyle/>
          <a:p>
            <a:r>
              <a:rPr lang="en-IN" dirty="0"/>
              <a:t>Foreign key</a:t>
            </a:r>
          </a:p>
        </p:txBody>
      </p:sp>
      <p:sp>
        <p:nvSpPr>
          <p:cNvPr id="66" name="TextBox 65">
            <a:extLst>
              <a:ext uri="{FF2B5EF4-FFF2-40B4-BE49-F238E27FC236}">
                <a16:creationId xmlns:a16="http://schemas.microsoft.com/office/drawing/2014/main" xmlns="" id="{74C62D42-C1DC-4417-867F-A583BBA35F36}"/>
              </a:ext>
            </a:extLst>
          </p:cNvPr>
          <p:cNvSpPr txBox="1"/>
          <p:nvPr/>
        </p:nvSpPr>
        <p:spPr>
          <a:xfrm>
            <a:off x="1846170" y="1091807"/>
            <a:ext cx="1572389" cy="369332"/>
          </a:xfrm>
          <a:prstGeom prst="rect">
            <a:avLst/>
          </a:prstGeom>
          <a:noFill/>
        </p:spPr>
        <p:txBody>
          <a:bodyPr wrap="square" rtlCol="0">
            <a:spAutoFit/>
          </a:bodyPr>
          <a:lstStyle/>
          <a:p>
            <a:r>
              <a:rPr lang="en-IN" dirty="0"/>
              <a:t>Primary key</a:t>
            </a:r>
          </a:p>
        </p:txBody>
      </p:sp>
      <p:sp>
        <p:nvSpPr>
          <p:cNvPr id="67" name="TextBox 66">
            <a:extLst>
              <a:ext uri="{FF2B5EF4-FFF2-40B4-BE49-F238E27FC236}">
                <a16:creationId xmlns:a16="http://schemas.microsoft.com/office/drawing/2014/main" xmlns="" id="{A4E95044-D310-4CB4-86FD-C02026A22C8C}"/>
              </a:ext>
            </a:extLst>
          </p:cNvPr>
          <p:cNvSpPr txBox="1"/>
          <p:nvPr/>
        </p:nvSpPr>
        <p:spPr>
          <a:xfrm>
            <a:off x="7987248" y="1202506"/>
            <a:ext cx="1572389" cy="369332"/>
          </a:xfrm>
          <a:prstGeom prst="rect">
            <a:avLst/>
          </a:prstGeom>
          <a:noFill/>
        </p:spPr>
        <p:txBody>
          <a:bodyPr wrap="square" rtlCol="0">
            <a:spAutoFit/>
          </a:bodyPr>
          <a:lstStyle/>
          <a:p>
            <a:r>
              <a:rPr lang="en-IN" dirty="0"/>
              <a:t>Primary key</a:t>
            </a:r>
          </a:p>
        </p:txBody>
      </p:sp>
      <p:sp>
        <p:nvSpPr>
          <p:cNvPr id="68" name="TextBox 67">
            <a:extLst>
              <a:ext uri="{FF2B5EF4-FFF2-40B4-BE49-F238E27FC236}">
                <a16:creationId xmlns:a16="http://schemas.microsoft.com/office/drawing/2014/main" xmlns="" id="{478110B2-BD21-4F8C-9250-0755D9FC8744}"/>
              </a:ext>
            </a:extLst>
          </p:cNvPr>
          <p:cNvSpPr txBox="1"/>
          <p:nvPr/>
        </p:nvSpPr>
        <p:spPr>
          <a:xfrm>
            <a:off x="5625088" y="2783732"/>
            <a:ext cx="1135995" cy="369332"/>
          </a:xfrm>
          <a:prstGeom prst="rect">
            <a:avLst/>
          </a:prstGeom>
          <a:noFill/>
        </p:spPr>
        <p:txBody>
          <a:bodyPr wrap="square" rtlCol="0">
            <a:spAutoFit/>
          </a:bodyPr>
          <a:lstStyle/>
          <a:p>
            <a:r>
              <a:rPr lang="en-IN" dirty="0"/>
              <a:t>a2details</a:t>
            </a:r>
          </a:p>
        </p:txBody>
      </p:sp>
      <p:sp>
        <p:nvSpPr>
          <p:cNvPr id="69" name="TextBox 68">
            <a:extLst>
              <a:ext uri="{FF2B5EF4-FFF2-40B4-BE49-F238E27FC236}">
                <a16:creationId xmlns:a16="http://schemas.microsoft.com/office/drawing/2014/main" xmlns="" id="{3C6AE7FB-5509-4047-8EEA-01217606521C}"/>
              </a:ext>
            </a:extLst>
          </p:cNvPr>
          <p:cNvSpPr txBox="1"/>
          <p:nvPr/>
        </p:nvSpPr>
        <p:spPr>
          <a:xfrm>
            <a:off x="5687412" y="3544577"/>
            <a:ext cx="1135995" cy="369332"/>
          </a:xfrm>
          <a:prstGeom prst="rect">
            <a:avLst/>
          </a:prstGeom>
          <a:noFill/>
        </p:spPr>
        <p:txBody>
          <a:bodyPr wrap="square" rtlCol="0">
            <a:spAutoFit/>
          </a:bodyPr>
          <a:lstStyle/>
          <a:p>
            <a:r>
              <a:rPr lang="en-IN" dirty="0"/>
              <a:t>a3details</a:t>
            </a:r>
          </a:p>
        </p:txBody>
      </p:sp>
      <p:cxnSp>
        <p:nvCxnSpPr>
          <p:cNvPr id="71" name="Connector: Elbow 70">
            <a:extLst>
              <a:ext uri="{FF2B5EF4-FFF2-40B4-BE49-F238E27FC236}">
                <a16:creationId xmlns:a16="http://schemas.microsoft.com/office/drawing/2014/main" xmlns="" id="{0457120F-1E60-40F4-9DCD-F16CFA4852B8}"/>
              </a:ext>
            </a:extLst>
          </p:cNvPr>
          <p:cNvCxnSpPr>
            <a:cxnSpLocks/>
            <a:endCxn id="67" idx="1"/>
          </p:cNvCxnSpPr>
          <p:nvPr/>
        </p:nvCxnSpPr>
        <p:spPr>
          <a:xfrm>
            <a:off x="6830256" y="1238191"/>
            <a:ext cx="1156992" cy="148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xmlns="" id="{37B4B857-02E3-472D-80C1-03DA3106B5D0}"/>
              </a:ext>
            </a:extLst>
          </p:cNvPr>
          <p:cNvSpPr txBox="1"/>
          <p:nvPr/>
        </p:nvSpPr>
        <p:spPr>
          <a:xfrm>
            <a:off x="2168225" y="5555673"/>
            <a:ext cx="8333479" cy="1200329"/>
          </a:xfrm>
          <a:prstGeom prst="rect">
            <a:avLst/>
          </a:prstGeom>
          <a:noFill/>
        </p:spPr>
        <p:txBody>
          <a:bodyPr wrap="square" rtlCol="0">
            <a:spAutoFit/>
          </a:bodyPr>
          <a:lstStyle/>
          <a:p>
            <a:r>
              <a:rPr lang="en-IN" dirty="0"/>
              <a:t>select </a:t>
            </a:r>
            <a:r>
              <a:rPr lang="en-IN" dirty="0" err="1"/>
              <a:t>firstName,lastName,author_details_id</a:t>
            </a:r>
            <a:r>
              <a:rPr lang="en-IN" dirty="0"/>
              <a:t> from author where </a:t>
            </a:r>
            <a:r>
              <a:rPr lang="en-IN" dirty="0" err="1"/>
              <a:t>author_id</a:t>
            </a:r>
            <a:r>
              <a:rPr lang="en-IN" dirty="0"/>
              <a:t>=‘a1’</a:t>
            </a:r>
          </a:p>
          <a:p>
            <a:endParaRPr lang="en-IN" dirty="0"/>
          </a:p>
          <a:p>
            <a:r>
              <a:rPr lang="en-IN" dirty="0"/>
              <a:t>Select qualification, address from </a:t>
            </a:r>
            <a:r>
              <a:rPr lang="en-IN" dirty="0" err="1"/>
              <a:t>author_details</a:t>
            </a:r>
            <a:r>
              <a:rPr lang="en-IN" dirty="0"/>
              <a:t> where id=&lt; &gt;</a:t>
            </a:r>
          </a:p>
          <a:p>
            <a:endParaRPr lang="en-IN" dirty="0"/>
          </a:p>
        </p:txBody>
      </p:sp>
      <p:cxnSp>
        <p:nvCxnSpPr>
          <p:cNvPr id="77" name="Straight Arrow Connector 76">
            <a:extLst>
              <a:ext uri="{FF2B5EF4-FFF2-40B4-BE49-F238E27FC236}">
                <a16:creationId xmlns:a16="http://schemas.microsoft.com/office/drawing/2014/main" xmlns="" id="{00FE5D8F-142D-46DA-9AEE-AA1660D4C555}"/>
              </a:ext>
            </a:extLst>
          </p:cNvPr>
          <p:cNvCxnSpPr/>
          <p:nvPr/>
        </p:nvCxnSpPr>
        <p:spPr>
          <a:xfrm>
            <a:off x="5625088" y="5925005"/>
            <a:ext cx="2327421" cy="23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xmlns="" id="{F80C4F67-E2AB-4690-8E53-3D2F8E50FD40}"/>
              </a:ext>
            </a:extLst>
          </p:cNvPr>
          <p:cNvSpPr txBox="1"/>
          <p:nvPr/>
        </p:nvSpPr>
        <p:spPr>
          <a:xfrm>
            <a:off x="304800" y="4516582"/>
            <a:ext cx="1863423" cy="923330"/>
          </a:xfrm>
          <a:prstGeom prst="rect">
            <a:avLst/>
          </a:prstGeom>
          <a:noFill/>
        </p:spPr>
        <p:txBody>
          <a:bodyPr wrap="square" rtlCol="0">
            <a:spAutoFit/>
          </a:bodyPr>
          <a:lstStyle/>
          <a:p>
            <a:r>
              <a:rPr lang="en-IN" dirty="0"/>
              <a:t>Constraints</a:t>
            </a:r>
          </a:p>
          <a:p>
            <a:r>
              <a:rPr lang="en-IN" dirty="0"/>
              <a:t>Cascade operations</a:t>
            </a:r>
          </a:p>
        </p:txBody>
      </p:sp>
    </p:spTree>
    <p:extLst>
      <p:ext uri="{BB962C8B-B14F-4D97-AF65-F5344CB8AC3E}">
        <p14:creationId xmlns:p14="http://schemas.microsoft.com/office/powerpoint/2010/main" xmlns="" val="1574457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BF65878-5D8A-4C44-8DE4-73CE944AF2C1}"/>
              </a:ext>
            </a:extLst>
          </p:cNvPr>
          <p:cNvSpPr/>
          <p:nvPr/>
        </p:nvSpPr>
        <p:spPr>
          <a:xfrm>
            <a:off x="975360" y="2131423"/>
            <a:ext cx="8780890" cy="416601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DF135418-CA00-4736-AC82-AE04D8A2664F}"/>
              </a:ext>
            </a:extLst>
          </p:cNvPr>
          <p:cNvSpPr txBox="1"/>
          <p:nvPr/>
        </p:nvSpPr>
        <p:spPr>
          <a:xfrm>
            <a:off x="3013165" y="2140132"/>
            <a:ext cx="3082835" cy="374468"/>
          </a:xfrm>
          <a:prstGeom prst="rect">
            <a:avLst/>
          </a:prstGeom>
          <a:noFill/>
        </p:spPr>
        <p:txBody>
          <a:bodyPr wrap="square" rtlCol="0">
            <a:spAutoFit/>
          </a:bodyPr>
          <a:lstStyle/>
          <a:p>
            <a:r>
              <a:rPr lang="en-IN" dirty="0"/>
              <a:t>Java Virtual Machine</a:t>
            </a:r>
          </a:p>
        </p:txBody>
      </p:sp>
      <p:sp>
        <p:nvSpPr>
          <p:cNvPr id="6" name="Rectangle 5">
            <a:extLst>
              <a:ext uri="{FF2B5EF4-FFF2-40B4-BE49-F238E27FC236}">
                <a16:creationId xmlns:a16="http://schemas.microsoft.com/office/drawing/2014/main" xmlns="" id="{C7CACA08-50B6-4F42-8A77-E36590ED123D}"/>
              </a:ext>
            </a:extLst>
          </p:cNvPr>
          <p:cNvSpPr/>
          <p:nvPr/>
        </p:nvSpPr>
        <p:spPr>
          <a:xfrm>
            <a:off x="1284512" y="2764971"/>
            <a:ext cx="6743085" cy="216408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6D6DB6AE-9068-4E21-8186-AABA7965EFBD}"/>
              </a:ext>
            </a:extLst>
          </p:cNvPr>
          <p:cNvSpPr txBox="1"/>
          <p:nvPr/>
        </p:nvSpPr>
        <p:spPr>
          <a:xfrm>
            <a:off x="2242455" y="2690676"/>
            <a:ext cx="1541417" cy="369332"/>
          </a:xfrm>
          <a:prstGeom prst="rect">
            <a:avLst/>
          </a:prstGeom>
          <a:noFill/>
        </p:spPr>
        <p:txBody>
          <a:bodyPr wrap="square" rtlCol="0">
            <a:spAutoFit/>
          </a:bodyPr>
          <a:lstStyle/>
          <a:p>
            <a:r>
              <a:rPr lang="en-IN" dirty="0"/>
              <a:t>Heap memory</a:t>
            </a:r>
          </a:p>
        </p:txBody>
      </p:sp>
      <p:sp>
        <p:nvSpPr>
          <p:cNvPr id="8" name="Rectangle 7">
            <a:extLst>
              <a:ext uri="{FF2B5EF4-FFF2-40B4-BE49-F238E27FC236}">
                <a16:creationId xmlns:a16="http://schemas.microsoft.com/office/drawing/2014/main" xmlns="" id="{66E21340-2A67-414E-A78F-987A99D021AA}"/>
              </a:ext>
            </a:extLst>
          </p:cNvPr>
          <p:cNvSpPr/>
          <p:nvPr/>
        </p:nvSpPr>
        <p:spPr>
          <a:xfrm>
            <a:off x="1694669" y="2999045"/>
            <a:ext cx="2638697" cy="12804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xmlns="" id="{631E075D-DE99-4850-B51A-D335EE7E6E92}"/>
              </a:ext>
            </a:extLst>
          </p:cNvPr>
          <p:cNvSpPr txBox="1"/>
          <p:nvPr/>
        </p:nvSpPr>
        <p:spPr>
          <a:xfrm>
            <a:off x="1702527" y="3010989"/>
            <a:ext cx="2116183" cy="415498"/>
          </a:xfrm>
          <a:prstGeom prst="rect">
            <a:avLst/>
          </a:prstGeom>
          <a:noFill/>
        </p:spPr>
        <p:txBody>
          <a:bodyPr wrap="square" rtlCol="0">
            <a:spAutoFit/>
          </a:bodyPr>
          <a:lstStyle/>
          <a:p>
            <a:r>
              <a:rPr lang="en-IN" sz="1050" dirty="0"/>
              <a:t>Application Context/Spring Container</a:t>
            </a:r>
          </a:p>
        </p:txBody>
      </p:sp>
      <p:sp>
        <p:nvSpPr>
          <p:cNvPr id="10" name="Rectangle 9">
            <a:extLst>
              <a:ext uri="{FF2B5EF4-FFF2-40B4-BE49-F238E27FC236}">
                <a16:creationId xmlns:a16="http://schemas.microsoft.com/office/drawing/2014/main" xmlns="" id="{553386FC-5982-4A02-B2DE-EFF844653A63}"/>
              </a:ext>
            </a:extLst>
          </p:cNvPr>
          <p:cNvSpPr/>
          <p:nvPr/>
        </p:nvSpPr>
        <p:spPr>
          <a:xfrm>
            <a:off x="1985551" y="3619261"/>
            <a:ext cx="1027612" cy="55200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xmlns="" id="{C38FA13E-485A-4FFF-9A3F-4680C2049F89}"/>
              </a:ext>
            </a:extLst>
          </p:cNvPr>
          <p:cNvCxnSpPr>
            <a:cxnSpLocks/>
            <a:stCxn id="10" idx="0"/>
            <a:endCxn id="10" idx="2"/>
          </p:cNvCxnSpPr>
          <p:nvPr/>
        </p:nvCxnSpPr>
        <p:spPr>
          <a:xfrm>
            <a:off x="2499357" y="3619261"/>
            <a:ext cx="0" cy="552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BA0D3526-8AD4-43CA-B564-7426D3287906}"/>
              </a:ext>
            </a:extLst>
          </p:cNvPr>
          <p:cNvCxnSpPr/>
          <p:nvPr/>
        </p:nvCxnSpPr>
        <p:spPr>
          <a:xfrm>
            <a:off x="1985551" y="3847011"/>
            <a:ext cx="10276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44C5FE7-953E-4CBC-BE39-A534B46A1DBB}"/>
              </a:ext>
            </a:extLst>
          </p:cNvPr>
          <p:cNvCxnSpPr>
            <a:cxnSpLocks/>
          </p:cNvCxnSpPr>
          <p:nvPr/>
        </p:nvCxnSpPr>
        <p:spPr>
          <a:xfrm>
            <a:off x="1985551" y="4025897"/>
            <a:ext cx="1027612"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47AB5503-7713-49BF-8EF7-3228EB728B61}"/>
              </a:ext>
            </a:extLst>
          </p:cNvPr>
          <p:cNvSpPr txBox="1"/>
          <p:nvPr/>
        </p:nvSpPr>
        <p:spPr>
          <a:xfrm>
            <a:off x="1946381" y="3605372"/>
            <a:ext cx="814237" cy="230832"/>
          </a:xfrm>
          <a:prstGeom prst="rect">
            <a:avLst/>
          </a:prstGeom>
          <a:noFill/>
        </p:spPr>
        <p:txBody>
          <a:bodyPr wrap="square" rtlCol="0">
            <a:spAutoFit/>
          </a:bodyPr>
          <a:lstStyle/>
          <a:p>
            <a:r>
              <a:rPr lang="en-IN" sz="900" dirty="0"/>
              <a:t>employee</a:t>
            </a:r>
          </a:p>
        </p:txBody>
      </p:sp>
      <p:sp>
        <p:nvSpPr>
          <p:cNvPr id="21" name="TextBox 20">
            <a:extLst>
              <a:ext uri="{FF2B5EF4-FFF2-40B4-BE49-F238E27FC236}">
                <a16:creationId xmlns:a16="http://schemas.microsoft.com/office/drawing/2014/main" xmlns="" id="{C0B060F4-9411-49B4-A4FE-2ED53DCD80F1}"/>
              </a:ext>
            </a:extLst>
          </p:cNvPr>
          <p:cNvSpPr txBox="1"/>
          <p:nvPr/>
        </p:nvSpPr>
        <p:spPr>
          <a:xfrm>
            <a:off x="1939857" y="3812296"/>
            <a:ext cx="814237" cy="230832"/>
          </a:xfrm>
          <a:prstGeom prst="rect">
            <a:avLst/>
          </a:prstGeom>
          <a:noFill/>
        </p:spPr>
        <p:txBody>
          <a:bodyPr wrap="square" rtlCol="0">
            <a:spAutoFit/>
          </a:bodyPr>
          <a:lstStyle/>
          <a:p>
            <a:r>
              <a:rPr lang="en-IN" sz="900" dirty="0"/>
              <a:t>dept</a:t>
            </a:r>
          </a:p>
        </p:txBody>
      </p:sp>
      <p:sp>
        <p:nvSpPr>
          <p:cNvPr id="22" name="TextBox 21">
            <a:extLst>
              <a:ext uri="{FF2B5EF4-FFF2-40B4-BE49-F238E27FC236}">
                <a16:creationId xmlns:a16="http://schemas.microsoft.com/office/drawing/2014/main" xmlns="" id="{8A7CA89A-4913-493B-8321-65EC4CB025AE}"/>
              </a:ext>
            </a:extLst>
          </p:cNvPr>
          <p:cNvSpPr txBox="1"/>
          <p:nvPr/>
        </p:nvSpPr>
        <p:spPr>
          <a:xfrm>
            <a:off x="1946380" y="3967875"/>
            <a:ext cx="814237" cy="230832"/>
          </a:xfrm>
          <a:prstGeom prst="rect">
            <a:avLst/>
          </a:prstGeom>
          <a:noFill/>
        </p:spPr>
        <p:txBody>
          <a:bodyPr wrap="square" rtlCol="0">
            <a:spAutoFit/>
          </a:bodyPr>
          <a:lstStyle/>
          <a:p>
            <a:r>
              <a:rPr lang="en-IN" sz="900" dirty="0"/>
              <a:t>dept1</a:t>
            </a:r>
          </a:p>
        </p:txBody>
      </p:sp>
      <p:sp>
        <p:nvSpPr>
          <p:cNvPr id="23" name="Rectangle 22">
            <a:extLst>
              <a:ext uri="{FF2B5EF4-FFF2-40B4-BE49-F238E27FC236}">
                <a16:creationId xmlns:a16="http://schemas.microsoft.com/office/drawing/2014/main" xmlns="" id="{C122D21C-F6C6-4151-86EC-CBD4A464520A}"/>
              </a:ext>
            </a:extLst>
          </p:cNvPr>
          <p:cNvSpPr/>
          <p:nvPr/>
        </p:nvSpPr>
        <p:spPr>
          <a:xfrm>
            <a:off x="4521927" y="3043372"/>
            <a:ext cx="1079863" cy="41549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100" dirty="0"/>
              <a:t>employee</a:t>
            </a:r>
          </a:p>
        </p:txBody>
      </p:sp>
      <p:sp>
        <p:nvSpPr>
          <p:cNvPr id="24" name="Rectangle 23">
            <a:extLst>
              <a:ext uri="{FF2B5EF4-FFF2-40B4-BE49-F238E27FC236}">
                <a16:creationId xmlns:a16="http://schemas.microsoft.com/office/drawing/2014/main" xmlns="" id="{08AC0F69-4DB5-435E-A236-06EF398430A0}"/>
              </a:ext>
            </a:extLst>
          </p:cNvPr>
          <p:cNvSpPr/>
          <p:nvPr/>
        </p:nvSpPr>
        <p:spPr>
          <a:xfrm>
            <a:off x="4554582" y="3639262"/>
            <a:ext cx="1079863" cy="41549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department</a:t>
            </a:r>
          </a:p>
        </p:txBody>
      </p:sp>
      <p:sp>
        <p:nvSpPr>
          <p:cNvPr id="25" name="Rectangle 24">
            <a:extLst>
              <a:ext uri="{FF2B5EF4-FFF2-40B4-BE49-F238E27FC236}">
                <a16:creationId xmlns:a16="http://schemas.microsoft.com/office/drawing/2014/main" xmlns="" id="{95C308FC-DD8B-4FA4-BA94-B97D3DB9E75D}"/>
              </a:ext>
            </a:extLst>
          </p:cNvPr>
          <p:cNvSpPr/>
          <p:nvPr/>
        </p:nvSpPr>
        <p:spPr>
          <a:xfrm>
            <a:off x="4556760" y="4222774"/>
            <a:ext cx="1079863" cy="41549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department</a:t>
            </a:r>
          </a:p>
        </p:txBody>
      </p:sp>
      <p:cxnSp>
        <p:nvCxnSpPr>
          <p:cNvPr id="27" name="Straight Arrow Connector 26">
            <a:extLst>
              <a:ext uri="{FF2B5EF4-FFF2-40B4-BE49-F238E27FC236}">
                <a16:creationId xmlns:a16="http://schemas.microsoft.com/office/drawing/2014/main" xmlns="" id="{C5A743E2-EFA6-4812-BC98-2530B5F5DBB9}"/>
              </a:ext>
            </a:extLst>
          </p:cNvPr>
          <p:cNvCxnSpPr/>
          <p:nvPr/>
        </p:nvCxnSpPr>
        <p:spPr>
          <a:xfrm flipV="1">
            <a:off x="2760617" y="3218738"/>
            <a:ext cx="1746069" cy="46952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75CD4D07-3D6E-4679-BEAC-5181A998D130}"/>
              </a:ext>
            </a:extLst>
          </p:cNvPr>
          <p:cNvCxnSpPr>
            <a:endCxn id="24" idx="1"/>
          </p:cNvCxnSpPr>
          <p:nvPr/>
        </p:nvCxnSpPr>
        <p:spPr>
          <a:xfrm flipV="1">
            <a:off x="2806312" y="3847011"/>
            <a:ext cx="1748270" cy="93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DA5E42B4-68A0-4A37-9E5E-241FD32414FC}"/>
              </a:ext>
            </a:extLst>
          </p:cNvPr>
          <p:cNvCxnSpPr>
            <a:stCxn id="22" idx="3"/>
          </p:cNvCxnSpPr>
          <p:nvPr/>
        </p:nvCxnSpPr>
        <p:spPr>
          <a:xfrm>
            <a:off x="2760617" y="4083291"/>
            <a:ext cx="1902825" cy="328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2819B01C-D322-4CAD-AB3A-6123996FEA7A}"/>
              </a:ext>
            </a:extLst>
          </p:cNvPr>
          <p:cNvSpPr txBox="1"/>
          <p:nvPr/>
        </p:nvSpPr>
        <p:spPr>
          <a:xfrm>
            <a:off x="2333897" y="4475149"/>
            <a:ext cx="1449975" cy="369332"/>
          </a:xfrm>
          <a:prstGeom prst="rect">
            <a:avLst/>
          </a:prstGeom>
          <a:noFill/>
        </p:spPr>
        <p:txBody>
          <a:bodyPr wrap="square" rtlCol="0">
            <a:spAutoFit/>
          </a:bodyPr>
          <a:lstStyle/>
          <a:p>
            <a:r>
              <a:rPr lang="en-IN" dirty="0"/>
              <a:t>context</a:t>
            </a:r>
          </a:p>
        </p:txBody>
      </p:sp>
      <p:sp>
        <p:nvSpPr>
          <p:cNvPr id="34" name="TextBox 33">
            <a:extLst>
              <a:ext uri="{FF2B5EF4-FFF2-40B4-BE49-F238E27FC236}">
                <a16:creationId xmlns:a16="http://schemas.microsoft.com/office/drawing/2014/main" xmlns="" id="{008D22C8-377F-4A3D-9C6D-E87655420363}"/>
              </a:ext>
            </a:extLst>
          </p:cNvPr>
          <p:cNvSpPr txBox="1"/>
          <p:nvPr/>
        </p:nvSpPr>
        <p:spPr>
          <a:xfrm>
            <a:off x="1627401" y="4880914"/>
            <a:ext cx="4012499" cy="1446550"/>
          </a:xfrm>
          <a:prstGeom prst="rect">
            <a:avLst/>
          </a:prstGeom>
          <a:noFill/>
        </p:spPr>
        <p:txBody>
          <a:bodyPr wrap="square" rtlCol="0">
            <a:spAutoFit/>
          </a:bodyPr>
          <a:lstStyle/>
          <a:p>
            <a:r>
              <a:rPr lang="en-IN" sz="1100" dirty="0"/>
              <a:t>Employee emp = </a:t>
            </a:r>
            <a:r>
              <a:rPr lang="en-IN" sz="1100" dirty="0" err="1"/>
              <a:t>context.getBean</a:t>
            </a:r>
            <a:r>
              <a:rPr lang="en-IN" sz="1100" dirty="0"/>
              <a:t>(“employee”)</a:t>
            </a:r>
          </a:p>
          <a:p>
            <a:r>
              <a:rPr lang="en-IN" sz="1100" dirty="0"/>
              <a:t>Employee emp1 = </a:t>
            </a:r>
            <a:r>
              <a:rPr lang="en-IN" sz="1100" dirty="0" err="1"/>
              <a:t>context.getBean</a:t>
            </a:r>
            <a:r>
              <a:rPr lang="en-IN" sz="1100" dirty="0"/>
              <a:t>(“employee”)</a:t>
            </a:r>
          </a:p>
          <a:p>
            <a:r>
              <a:rPr lang="en-IN" sz="1100" dirty="0"/>
              <a:t>In singleton emp and emp1 are same</a:t>
            </a:r>
          </a:p>
          <a:p>
            <a:endParaRPr lang="en-IN" sz="1100" dirty="0"/>
          </a:p>
          <a:p>
            <a:r>
              <a:rPr lang="en-IN" sz="1100" dirty="0"/>
              <a:t>In prototype, objects are not created eager</a:t>
            </a:r>
          </a:p>
          <a:p>
            <a:r>
              <a:rPr lang="en-IN" sz="1100" dirty="0"/>
              <a:t>Employee emp = </a:t>
            </a:r>
            <a:r>
              <a:rPr lang="en-IN" sz="1100" dirty="0" err="1"/>
              <a:t>context.getBean</a:t>
            </a:r>
            <a:r>
              <a:rPr lang="en-IN" sz="1100" dirty="0"/>
              <a:t>(“employee”) </a:t>
            </a:r>
          </a:p>
          <a:p>
            <a:r>
              <a:rPr lang="en-IN" sz="1100" dirty="0"/>
              <a:t>Employee emp1=</a:t>
            </a:r>
            <a:r>
              <a:rPr lang="en-IN" sz="1100" dirty="0" err="1"/>
              <a:t>context.getBean</a:t>
            </a:r>
            <a:r>
              <a:rPr lang="en-IN" sz="1100" dirty="0"/>
              <a:t>(“employee”)</a:t>
            </a:r>
          </a:p>
          <a:p>
            <a:r>
              <a:rPr lang="en-IN" sz="1100" dirty="0"/>
              <a:t>emp and emp1 are 2 different objects</a:t>
            </a:r>
          </a:p>
        </p:txBody>
      </p:sp>
      <p:sp>
        <p:nvSpPr>
          <p:cNvPr id="35" name="TextBox 34">
            <a:extLst>
              <a:ext uri="{FF2B5EF4-FFF2-40B4-BE49-F238E27FC236}">
                <a16:creationId xmlns:a16="http://schemas.microsoft.com/office/drawing/2014/main" xmlns="" id="{1EDFE0CA-4EE5-43BB-8A0D-71CA37DF20B8}"/>
              </a:ext>
            </a:extLst>
          </p:cNvPr>
          <p:cNvSpPr txBox="1"/>
          <p:nvPr/>
        </p:nvSpPr>
        <p:spPr>
          <a:xfrm>
            <a:off x="4646023" y="3220097"/>
            <a:ext cx="1127759" cy="246221"/>
          </a:xfrm>
          <a:prstGeom prst="rect">
            <a:avLst/>
          </a:prstGeom>
          <a:noFill/>
        </p:spPr>
        <p:txBody>
          <a:bodyPr wrap="square" rtlCol="0">
            <a:spAutoFit/>
          </a:bodyPr>
          <a:lstStyle/>
          <a:p>
            <a:r>
              <a:rPr lang="en-IN" sz="1000" dirty="0"/>
              <a:t>department</a:t>
            </a:r>
          </a:p>
        </p:txBody>
      </p:sp>
      <p:cxnSp>
        <p:nvCxnSpPr>
          <p:cNvPr id="37" name="Straight Arrow Connector 36">
            <a:extLst>
              <a:ext uri="{FF2B5EF4-FFF2-40B4-BE49-F238E27FC236}">
                <a16:creationId xmlns:a16="http://schemas.microsoft.com/office/drawing/2014/main" xmlns="" id="{55ABB264-B283-4584-812A-0B9CBBB8DB96}"/>
              </a:ext>
            </a:extLst>
          </p:cNvPr>
          <p:cNvCxnSpPr/>
          <p:nvPr/>
        </p:nvCxnSpPr>
        <p:spPr>
          <a:xfrm>
            <a:off x="4781006" y="3426487"/>
            <a:ext cx="130628" cy="26177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F61535B9-F55C-499A-BB8F-8550912C0CB0}"/>
              </a:ext>
            </a:extLst>
          </p:cNvPr>
          <p:cNvSpPr txBox="1"/>
          <p:nvPr/>
        </p:nvSpPr>
        <p:spPr>
          <a:xfrm>
            <a:off x="8027598" y="2197653"/>
            <a:ext cx="1654629" cy="3485570"/>
          </a:xfrm>
          <a:prstGeom prst="rect">
            <a:avLst/>
          </a:prstGeom>
          <a:noFill/>
        </p:spPr>
        <p:txBody>
          <a:bodyPr wrap="square" rtlCol="0">
            <a:spAutoFit/>
          </a:bodyPr>
          <a:lstStyle/>
          <a:p>
            <a:r>
              <a:rPr lang="en-IN" sz="1050" dirty="0"/>
              <a:t>By default, whenever application context is created, the beans defined in the configuration is also created.</a:t>
            </a:r>
          </a:p>
          <a:p>
            <a:r>
              <a:rPr lang="en-IN" sz="1050" dirty="0"/>
              <a:t>This is called Eager creation of the objects</a:t>
            </a:r>
          </a:p>
          <a:p>
            <a:endParaRPr lang="en-IN" sz="1050" dirty="0"/>
          </a:p>
          <a:p>
            <a:r>
              <a:rPr lang="en-IN" sz="1050" dirty="0"/>
              <a:t>What is the scope of the object?</a:t>
            </a:r>
          </a:p>
          <a:p>
            <a:endParaRPr lang="en-IN" sz="1050" dirty="0"/>
          </a:p>
          <a:p>
            <a:r>
              <a:rPr lang="en-IN" sz="1050" dirty="0"/>
              <a:t>Singleton and prototype</a:t>
            </a:r>
          </a:p>
          <a:p>
            <a:endParaRPr lang="en-IN" sz="1050" dirty="0"/>
          </a:p>
          <a:p>
            <a:r>
              <a:rPr lang="en-IN" sz="1050" dirty="0"/>
              <a:t>If we don’t specify scope in the bean configuration by default it is singleton</a:t>
            </a:r>
          </a:p>
          <a:p>
            <a:endParaRPr lang="en-IN" sz="1050" dirty="0"/>
          </a:p>
          <a:p>
            <a:r>
              <a:rPr lang="en-IN" sz="1050" dirty="0"/>
              <a:t>Singleton – unique object per application context</a:t>
            </a:r>
          </a:p>
          <a:p>
            <a:endParaRPr lang="en-IN" sz="1050" dirty="0"/>
          </a:p>
          <a:p>
            <a:r>
              <a:rPr lang="en-IN" sz="1050" dirty="0"/>
              <a:t>Prototype</a:t>
            </a:r>
          </a:p>
        </p:txBody>
      </p:sp>
      <p:sp>
        <p:nvSpPr>
          <p:cNvPr id="39" name="Rectangle 38">
            <a:extLst>
              <a:ext uri="{FF2B5EF4-FFF2-40B4-BE49-F238E27FC236}">
                <a16:creationId xmlns:a16="http://schemas.microsoft.com/office/drawing/2014/main" xmlns="" id="{82B9040B-FD7C-4F9B-95A8-D55EBD4298ED}"/>
              </a:ext>
            </a:extLst>
          </p:cNvPr>
          <p:cNvSpPr/>
          <p:nvPr/>
        </p:nvSpPr>
        <p:spPr>
          <a:xfrm>
            <a:off x="5828215" y="3060009"/>
            <a:ext cx="1602374" cy="116276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xmlns="" id="{1DA12B13-C49E-462F-8722-C9FF71C0876A}"/>
              </a:ext>
            </a:extLst>
          </p:cNvPr>
          <p:cNvSpPr/>
          <p:nvPr/>
        </p:nvSpPr>
        <p:spPr>
          <a:xfrm>
            <a:off x="5882176" y="3345457"/>
            <a:ext cx="1027612" cy="552009"/>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xmlns="" id="{DB1522A4-A1A7-43C9-8295-46B85FD46DBA}"/>
              </a:ext>
            </a:extLst>
          </p:cNvPr>
          <p:cNvCxnSpPr/>
          <p:nvPr/>
        </p:nvCxnSpPr>
        <p:spPr>
          <a:xfrm>
            <a:off x="6302829" y="3329119"/>
            <a:ext cx="47896" cy="611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A5793295-B170-49D4-B678-3231B3EC4637}"/>
              </a:ext>
            </a:extLst>
          </p:cNvPr>
          <p:cNvCxnSpPr>
            <a:stCxn id="40" idx="1"/>
          </p:cNvCxnSpPr>
          <p:nvPr/>
        </p:nvCxnSpPr>
        <p:spPr>
          <a:xfrm flipV="1">
            <a:off x="5882176" y="3605372"/>
            <a:ext cx="1155675" cy="16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18CCB287-874D-47DA-ADE1-5641DA45793E}"/>
              </a:ext>
            </a:extLst>
          </p:cNvPr>
          <p:cNvCxnSpPr/>
          <p:nvPr/>
        </p:nvCxnSpPr>
        <p:spPr>
          <a:xfrm flipV="1">
            <a:off x="5882176" y="3720788"/>
            <a:ext cx="1007587" cy="91508"/>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xmlns="" id="{5EF38614-E008-4AEE-AA1A-9B32567BD55A}"/>
              </a:ext>
            </a:extLst>
          </p:cNvPr>
          <p:cNvSpPr txBox="1"/>
          <p:nvPr/>
        </p:nvSpPr>
        <p:spPr>
          <a:xfrm>
            <a:off x="5773363" y="3344509"/>
            <a:ext cx="814237" cy="230832"/>
          </a:xfrm>
          <a:prstGeom prst="rect">
            <a:avLst/>
          </a:prstGeom>
          <a:noFill/>
        </p:spPr>
        <p:txBody>
          <a:bodyPr wrap="square" rtlCol="0">
            <a:spAutoFit/>
          </a:bodyPr>
          <a:lstStyle/>
          <a:p>
            <a:r>
              <a:rPr lang="en-IN" sz="900" dirty="0"/>
              <a:t>employee</a:t>
            </a:r>
          </a:p>
        </p:txBody>
      </p:sp>
      <p:cxnSp>
        <p:nvCxnSpPr>
          <p:cNvPr id="49" name="Straight Arrow Connector 48">
            <a:extLst>
              <a:ext uri="{FF2B5EF4-FFF2-40B4-BE49-F238E27FC236}">
                <a16:creationId xmlns:a16="http://schemas.microsoft.com/office/drawing/2014/main" xmlns="" id="{93B53A70-1C8B-4E43-87C1-35DCF0778F69}"/>
              </a:ext>
            </a:extLst>
          </p:cNvPr>
          <p:cNvCxnSpPr/>
          <p:nvPr/>
        </p:nvCxnSpPr>
        <p:spPr>
          <a:xfrm flipV="1">
            <a:off x="6763070" y="3251121"/>
            <a:ext cx="951689" cy="254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xmlns="" id="{8F431CA1-C8FA-41E2-9148-805FD09ABA44}"/>
              </a:ext>
            </a:extLst>
          </p:cNvPr>
          <p:cNvSpPr/>
          <p:nvPr/>
        </p:nvSpPr>
        <p:spPr>
          <a:xfrm>
            <a:off x="7654160" y="3089586"/>
            <a:ext cx="1079863" cy="41549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100" dirty="0"/>
              <a:t>employee</a:t>
            </a:r>
          </a:p>
        </p:txBody>
      </p:sp>
      <p:sp>
        <p:nvSpPr>
          <p:cNvPr id="51" name="Rectangle 50">
            <a:extLst>
              <a:ext uri="{FF2B5EF4-FFF2-40B4-BE49-F238E27FC236}">
                <a16:creationId xmlns:a16="http://schemas.microsoft.com/office/drawing/2014/main" xmlns="" id="{35521403-FCAE-462E-A4C2-3F2D9F62BC5B}"/>
              </a:ext>
            </a:extLst>
          </p:cNvPr>
          <p:cNvSpPr/>
          <p:nvPr/>
        </p:nvSpPr>
        <p:spPr>
          <a:xfrm>
            <a:off x="7657088" y="3666619"/>
            <a:ext cx="1079863" cy="41549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100" dirty="0"/>
              <a:t>department</a:t>
            </a:r>
          </a:p>
        </p:txBody>
      </p:sp>
      <p:sp>
        <p:nvSpPr>
          <p:cNvPr id="52" name="Rectangle 51">
            <a:extLst>
              <a:ext uri="{FF2B5EF4-FFF2-40B4-BE49-F238E27FC236}">
                <a16:creationId xmlns:a16="http://schemas.microsoft.com/office/drawing/2014/main" xmlns="" id="{3B88E6AB-A518-4661-8E5D-1F9E47A213DB}"/>
              </a:ext>
            </a:extLst>
          </p:cNvPr>
          <p:cNvSpPr/>
          <p:nvPr/>
        </p:nvSpPr>
        <p:spPr>
          <a:xfrm>
            <a:off x="7651802" y="4239860"/>
            <a:ext cx="1079863" cy="41549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100" dirty="0"/>
              <a:t>department</a:t>
            </a:r>
          </a:p>
        </p:txBody>
      </p:sp>
      <p:sp>
        <p:nvSpPr>
          <p:cNvPr id="53" name="TextBox 52">
            <a:extLst>
              <a:ext uri="{FF2B5EF4-FFF2-40B4-BE49-F238E27FC236}">
                <a16:creationId xmlns:a16="http://schemas.microsoft.com/office/drawing/2014/main" xmlns="" id="{D8994FEA-8DF3-474F-90F9-CFF16EB20A0D}"/>
              </a:ext>
            </a:extLst>
          </p:cNvPr>
          <p:cNvSpPr txBox="1"/>
          <p:nvPr/>
        </p:nvSpPr>
        <p:spPr>
          <a:xfrm>
            <a:off x="5909437" y="3021631"/>
            <a:ext cx="2116183" cy="415498"/>
          </a:xfrm>
          <a:prstGeom prst="rect">
            <a:avLst/>
          </a:prstGeom>
          <a:noFill/>
        </p:spPr>
        <p:txBody>
          <a:bodyPr wrap="square" rtlCol="0">
            <a:spAutoFit/>
          </a:bodyPr>
          <a:lstStyle/>
          <a:p>
            <a:r>
              <a:rPr lang="en-IN" sz="1050" dirty="0"/>
              <a:t>Application Context/Spring Container</a:t>
            </a:r>
          </a:p>
        </p:txBody>
      </p:sp>
      <p:sp>
        <p:nvSpPr>
          <p:cNvPr id="54" name="TextBox 53">
            <a:extLst>
              <a:ext uri="{FF2B5EF4-FFF2-40B4-BE49-F238E27FC236}">
                <a16:creationId xmlns:a16="http://schemas.microsoft.com/office/drawing/2014/main" xmlns="" id="{09CD5089-2F68-46DC-A476-4B947C97065D}"/>
              </a:ext>
            </a:extLst>
          </p:cNvPr>
          <p:cNvSpPr txBox="1"/>
          <p:nvPr/>
        </p:nvSpPr>
        <p:spPr>
          <a:xfrm>
            <a:off x="4848531" y="4923991"/>
            <a:ext cx="4012499" cy="1446550"/>
          </a:xfrm>
          <a:prstGeom prst="rect">
            <a:avLst/>
          </a:prstGeom>
          <a:noFill/>
        </p:spPr>
        <p:txBody>
          <a:bodyPr wrap="square" rtlCol="0">
            <a:spAutoFit/>
          </a:bodyPr>
          <a:lstStyle/>
          <a:p>
            <a:r>
              <a:rPr lang="en-IN" sz="1100" dirty="0"/>
              <a:t>Employee emp = context1.getBean(“employee”)</a:t>
            </a:r>
          </a:p>
          <a:p>
            <a:r>
              <a:rPr lang="en-IN" sz="1100" dirty="0"/>
              <a:t>Employee emp1 = context1.getBean(“employee”)</a:t>
            </a:r>
          </a:p>
          <a:p>
            <a:r>
              <a:rPr lang="en-IN" sz="1100" dirty="0"/>
              <a:t>In singleton emp and emp1 are same</a:t>
            </a:r>
          </a:p>
          <a:p>
            <a:endParaRPr lang="en-IN" sz="1100" dirty="0"/>
          </a:p>
          <a:p>
            <a:r>
              <a:rPr lang="en-IN" sz="1100" dirty="0"/>
              <a:t>In prototype, objects are not created eager</a:t>
            </a:r>
          </a:p>
          <a:p>
            <a:r>
              <a:rPr lang="en-IN" sz="1100" dirty="0"/>
              <a:t>Employee emp = </a:t>
            </a:r>
            <a:r>
              <a:rPr lang="en-IN" sz="1100" dirty="0" err="1"/>
              <a:t>context.getBean</a:t>
            </a:r>
            <a:r>
              <a:rPr lang="en-IN" sz="1100" dirty="0"/>
              <a:t>(“employee”) </a:t>
            </a:r>
          </a:p>
          <a:p>
            <a:r>
              <a:rPr lang="en-IN" sz="1100" dirty="0"/>
              <a:t>Employee emp1=</a:t>
            </a:r>
            <a:r>
              <a:rPr lang="en-IN" sz="1100" dirty="0" err="1"/>
              <a:t>context.getBean</a:t>
            </a:r>
            <a:r>
              <a:rPr lang="en-IN" sz="1100" dirty="0"/>
              <a:t>(“employee”)</a:t>
            </a:r>
          </a:p>
          <a:p>
            <a:r>
              <a:rPr lang="en-IN" sz="1100" dirty="0"/>
              <a:t>emp and emp1 are 2 different objects</a:t>
            </a:r>
          </a:p>
        </p:txBody>
      </p:sp>
      <p:sp>
        <p:nvSpPr>
          <p:cNvPr id="41" name="TextBox 40">
            <a:extLst>
              <a:ext uri="{FF2B5EF4-FFF2-40B4-BE49-F238E27FC236}">
                <a16:creationId xmlns:a16="http://schemas.microsoft.com/office/drawing/2014/main" xmlns="" id="{A78E8379-237E-40EE-BC9F-0605970D50D3}"/>
              </a:ext>
            </a:extLst>
          </p:cNvPr>
          <p:cNvSpPr txBox="1"/>
          <p:nvPr/>
        </p:nvSpPr>
        <p:spPr>
          <a:xfrm>
            <a:off x="484909" y="124691"/>
            <a:ext cx="4732786" cy="369332"/>
          </a:xfrm>
          <a:prstGeom prst="rect">
            <a:avLst/>
          </a:prstGeom>
          <a:noFill/>
        </p:spPr>
        <p:txBody>
          <a:bodyPr wrap="square" rtlCol="0">
            <a:spAutoFit/>
          </a:bodyPr>
          <a:lstStyle/>
          <a:p>
            <a:r>
              <a:rPr lang="en-IN" dirty="0"/>
              <a:t>Spring Beans - JVM</a:t>
            </a:r>
          </a:p>
        </p:txBody>
      </p:sp>
    </p:spTree>
    <p:extLst>
      <p:ext uri="{BB962C8B-B14F-4D97-AF65-F5344CB8AC3E}">
        <p14:creationId xmlns:p14="http://schemas.microsoft.com/office/powerpoint/2010/main" xmlns="" val="4070987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0495B2A-784E-496F-9580-5423AAA2C258}"/>
              </a:ext>
            </a:extLst>
          </p:cNvPr>
          <p:cNvSpPr/>
          <p:nvPr/>
        </p:nvSpPr>
        <p:spPr>
          <a:xfrm>
            <a:off x="1228725" y="1671638"/>
            <a:ext cx="10015538" cy="3629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316A5817-0B39-4924-9285-20A50CDCD6D0}"/>
              </a:ext>
            </a:extLst>
          </p:cNvPr>
          <p:cNvSpPr txBox="1"/>
          <p:nvPr/>
        </p:nvSpPr>
        <p:spPr>
          <a:xfrm>
            <a:off x="4560094" y="1708150"/>
            <a:ext cx="3071812" cy="369332"/>
          </a:xfrm>
          <a:prstGeom prst="rect">
            <a:avLst/>
          </a:prstGeom>
          <a:noFill/>
        </p:spPr>
        <p:txBody>
          <a:bodyPr wrap="square" rtlCol="0">
            <a:spAutoFit/>
          </a:bodyPr>
          <a:lstStyle/>
          <a:p>
            <a:r>
              <a:rPr lang="en-IN" dirty="0"/>
              <a:t>Java Virtual Machine</a:t>
            </a:r>
          </a:p>
        </p:txBody>
      </p:sp>
      <p:sp>
        <p:nvSpPr>
          <p:cNvPr id="6" name="Rectangle 5">
            <a:extLst>
              <a:ext uri="{FF2B5EF4-FFF2-40B4-BE49-F238E27FC236}">
                <a16:creationId xmlns:a16="http://schemas.microsoft.com/office/drawing/2014/main" xmlns="" id="{C0F62FE3-F21D-4493-804C-021920F16CBA}"/>
              </a:ext>
            </a:extLst>
          </p:cNvPr>
          <p:cNvSpPr/>
          <p:nvPr/>
        </p:nvSpPr>
        <p:spPr>
          <a:xfrm>
            <a:off x="1914524" y="2400300"/>
            <a:ext cx="9249865" cy="26003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F26BA389-3632-4A66-ADA9-EDC9DADCBA02}"/>
              </a:ext>
            </a:extLst>
          </p:cNvPr>
          <p:cNvSpPr txBox="1"/>
          <p:nvPr/>
        </p:nvSpPr>
        <p:spPr>
          <a:xfrm>
            <a:off x="5543550" y="2364303"/>
            <a:ext cx="2986088" cy="369332"/>
          </a:xfrm>
          <a:prstGeom prst="rect">
            <a:avLst/>
          </a:prstGeom>
          <a:noFill/>
        </p:spPr>
        <p:txBody>
          <a:bodyPr wrap="square" rtlCol="0">
            <a:spAutoFit/>
          </a:bodyPr>
          <a:lstStyle/>
          <a:p>
            <a:r>
              <a:rPr lang="en-IN" dirty="0"/>
              <a:t>Heap memory</a:t>
            </a:r>
          </a:p>
        </p:txBody>
      </p:sp>
      <p:sp>
        <p:nvSpPr>
          <p:cNvPr id="8" name="Rectangle 7">
            <a:extLst>
              <a:ext uri="{FF2B5EF4-FFF2-40B4-BE49-F238E27FC236}">
                <a16:creationId xmlns:a16="http://schemas.microsoft.com/office/drawing/2014/main" xmlns="" id="{17634D47-FB6C-4C64-8860-2E7CFAE7752F}"/>
              </a:ext>
            </a:extLst>
          </p:cNvPr>
          <p:cNvSpPr/>
          <p:nvPr/>
        </p:nvSpPr>
        <p:spPr>
          <a:xfrm>
            <a:off x="2543175" y="2943225"/>
            <a:ext cx="3371850" cy="1828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xmlns="" id="{4B33E406-C488-42AF-9B04-81D450ED6A6B}"/>
              </a:ext>
            </a:extLst>
          </p:cNvPr>
          <p:cNvSpPr txBox="1"/>
          <p:nvPr/>
        </p:nvSpPr>
        <p:spPr>
          <a:xfrm>
            <a:off x="3214688" y="2898734"/>
            <a:ext cx="2328862" cy="646331"/>
          </a:xfrm>
          <a:prstGeom prst="rect">
            <a:avLst/>
          </a:prstGeom>
          <a:noFill/>
        </p:spPr>
        <p:txBody>
          <a:bodyPr wrap="square" rtlCol="0">
            <a:spAutoFit/>
          </a:bodyPr>
          <a:lstStyle/>
          <a:p>
            <a:r>
              <a:rPr lang="en-IN" dirty="0"/>
              <a:t>Application context - spring container</a:t>
            </a:r>
          </a:p>
        </p:txBody>
      </p:sp>
      <p:sp>
        <p:nvSpPr>
          <p:cNvPr id="10" name="Rectangle 9">
            <a:extLst>
              <a:ext uri="{FF2B5EF4-FFF2-40B4-BE49-F238E27FC236}">
                <a16:creationId xmlns:a16="http://schemas.microsoft.com/office/drawing/2014/main" xmlns="" id="{948C5B69-FC7A-4AEF-9B35-0EBEF47804B1}"/>
              </a:ext>
            </a:extLst>
          </p:cNvPr>
          <p:cNvSpPr/>
          <p:nvPr/>
        </p:nvSpPr>
        <p:spPr>
          <a:xfrm>
            <a:off x="3186113" y="3545065"/>
            <a:ext cx="1985962" cy="104122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xmlns="" id="{B5A69E32-C280-4615-91DD-A5720C4B8ECF}"/>
              </a:ext>
            </a:extLst>
          </p:cNvPr>
          <p:cNvCxnSpPr>
            <a:cxnSpLocks/>
          </p:cNvCxnSpPr>
          <p:nvPr/>
        </p:nvCxnSpPr>
        <p:spPr>
          <a:xfrm>
            <a:off x="4243388" y="3545065"/>
            <a:ext cx="0" cy="1041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6F51D02-4FC5-4550-9D44-1D14F5AD397F}"/>
              </a:ext>
            </a:extLst>
          </p:cNvPr>
          <p:cNvCxnSpPr/>
          <p:nvPr/>
        </p:nvCxnSpPr>
        <p:spPr>
          <a:xfrm>
            <a:off x="3214688" y="3900488"/>
            <a:ext cx="19573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F6FF23-5415-4FEA-AAA5-CD043CC73687}"/>
              </a:ext>
            </a:extLst>
          </p:cNvPr>
          <p:cNvCxnSpPr/>
          <p:nvPr/>
        </p:nvCxnSpPr>
        <p:spPr>
          <a:xfrm>
            <a:off x="3214688" y="4271963"/>
            <a:ext cx="195738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C52E1C86-43C8-4549-BDC5-5429D06AAE99}"/>
              </a:ext>
            </a:extLst>
          </p:cNvPr>
          <p:cNvSpPr txBox="1"/>
          <p:nvPr/>
        </p:nvSpPr>
        <p:spPr>
          <a:xfrm>
            <a:off x="3336137" y="3598327"/>
            <a:ext cx="1042982" cy="276999"/>
          </a:xfrm>
          <a:prstGeom prst="rect">
            <a:avLst/>
          </a:prstGeom>
          <a:noFill/>
        </p:spPr>
        <p:txBody>
          <a:bodyPr wrap="square" rtlCol="0">
            <a:spAutoFit/>
          </a:bodyPr>
          <a:lstStyle/>
          <a:p>
            <a:r>
              <a:rPr lang="en-IN" sz="1200" dirty="0">
                <a:solidFill>
                  <a:schemeClr val="bg1"/>
                </a:solidFill>
              </a:rPr>
              <a:t>employee</a:t>
            </a:r>
          </a:p>
        </p:txBody>
      </p:sp>
      <p:sp>
        <p:nvSpPr>
          <p:cNvPr id="19" name="TextBox 18">
            <a:extLst>
              <a:ext uri="{FF2B5EF4-FFF2-40B4-BE49-F238E27FC236}">
                <a16:creationId xmlns:a16="http://schemas.microsoft.com/office/drawing/2014/main" xmlns="" id="{94992564-7FA8-4957-8E16-9FD40320AF54}"/>
              </a:ext>
            </a:extLst>
          </p:cNvPr>
          <p:cNvSpPr txBox="1"/>
          <p:nvPr/>
        </p:nvSpPr>
        <p:spPr>
          <a:xfrm>
            <a:off x="3336137" y="3952768"/>
            <a:ext cx="1042982" cy="276999"/>
          </a:xfrm>
          <a:prstGeom prst="rect">
            <a:avLst/>
          </a:prstGeom>
          <a:noFill/>
        </p:spPr>
        <p:txBody>
          <a:bodyPr wrap="square" rtlCol="0">
            <a:spAutoFit/>
          </a:bodyPr>
          <a:lstStyle/>
          <a:p>
            <a:r>
              <a:rPr lang="en-IN" sz="1200" dirty="0">
                <a:solidFill>
                  <a:schemeClr val="bg1"/>
                </a:solidFill>
              </a:rPr>
              <a:t>department</a:t>
            </a:r>
          </a:p>
        </p:txBody>
      </p:sp>
      <p:sp>
        <p:nvSpPr>
          <p:cNvPr id="20" name="TextBox 19">
            <a:extLst>
              <a:ext uri="{FF2B5EF4-FFF2-40B4-BE49-F238E27FC236}">
                <a16:creationId xmlns:a16="http://schemas.microsoft.com/office/drawing/2014/main" xmlns="" id="{818C0928-9663-462C-B0AA-EFF667F82A8E}"/>
              </a:ext>
            </a:extLst>
          </p:cNvPr>
          <p:cNvSpPr txBox="1"/>
          <p:nvPr/>
        </p:nvSpPr>
        <p:spPr>
          <a:xfrm>
            <a:off x="3214688" y="4255912"/>
            <a:ext cx="1042982" cy="276999"/>
          </a:xfrm>
          <a:prstGeom prst="rect">
            <a:avLst/>
          </a:prstGeom>
          <a:noFill/>
        </p:spPr>
        <p:txBody>
          <a:bodyPr wrap="square" rtlCol="0">
            <a:spAutoFit/>
          </a:bodyPr>
          <a:lstStyle/>
          <a:p>
            <a:r>
              <a:rPr lang="en-IN" sz="1200" dirty="0">
                <a:solidFill>
                  <a:schemeClr val="bg1"/>
                </a:solidFill>
              </a:rPr>
              <a:t>department1</a:t>
            </a:r>
          </a:p>
        </p:txBody>
      </p:sp>
      <p:cxnSp>
        <p:nvCxnSpPr>
          <p:cNvPr id="22" name="Straight Arrow Connector 21">
            <a:extLst>
              <a:ext uri="{FF2B5EF4-FFF2-40B4-BE49-F238E27FC236}">
                <a16:creationId xmlns:a16="http://schemas.microsoft.com/office/drawing/2014/main" xmlns="" id="{542D2505-0A42-4596-B90F-6CC3748BCA60}"/>
              </a:ext>
            </a:extLst>
          </p:cNvPr>
          <p:cNvCxnSpPr>
            <a:cxnSpLocks/>
          </p:cNvCxnSpPr>
          <p:nvPr/>
        </p:nvCxnSpPr>
        <p:spPr>
          <a:xfrm flipV="1">
            <a:off x="4669633" y="3648907"/>
            <a:ext cx="2350294" cy="37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7EAD6228-FB7F-4AFE-9C65-438952399133}"/>
              </a:ext>
            </a:extLst>
          </p:cNvPr>
          <p:cNvSpPr/>
          <p:nvPr/>
        </p:nvSpPr>
        <p:spPr>
          <a:xfrm>
            <a:off x="7036594" y="3383995"/>
            <a:ext cx="1321594" cy="51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xmlns="" id="{0A83A333-9AA2-40B2-9AFB-9732B54B8AA0}"/>
              </a:ext>
            </a:extLst>
          </p:cNvPr>
          <p:cNvCxnSpPr/>
          <p:nvPr/>
        </p:nvCxnSpPr>
        <p:spPr>
          <a:xfrm>
            <a:off x="4786313" y="4040148"/>
            <a:ext cx="2157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xmlns="" id="{EE17B860-BBAF-4C3C-A7FA-CA0C29739350}"/>
              </a:ext>
            </a:extLst>
          </p:cNvPr>
          <p:cNvSpPr/>
          <p:nvPr/>
        </p:nvSpPr>
        <p:spPr>
          <a:xfrm>
            <a:off x="6960398" y="3952768"/>
            <a:ext cx="1321594" cy="51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xmlns="" id="{44DAAA0D-718A-4F7F-9D01-4809393D1934}"/>
              </a:ext>
            </a:extLst>
          </p:cNvPr>
          <p:cNvSpPr txBox="1"/>
          <p:nvPr/>
        </p:nvSpPr>
        <p:spPr>
          <a:xfrm>
            <a:off x="7319369" y="3334521"/>
            <a:ext cx="825104" cy="253916"/>
          </a:xfrm>
          <a:prstGeom prst="rect">
            <a:avLst/>
          </a:prstGeom>
          <a:noFill/>
        </p:spPr>
        <p:txBody>
          <a:bodyPr wrap="square" rtlCol="0">
            <a:spAutoFit/>
          </a:bodyPr>
          <a:lstStyle/>
          <a:p>
            <a:r>
              <a:rPr lang="en-IN" sz="1050" dirty="0"/>
              <a:t>Employee</a:t>
            </a:r>
          </a:p>
        </p:txBody>
      </p:sp>
      <p:sp>
        <p:nvSpPr>
          <p:cNvPr id="29" name="TextBox 28">
            <a:extLst>
              <a:ext uri="{FF2B5EF4-FFF2-40B4-BE49-F238E27FC236}">
                <a16:creationId xmlns:a16="http://schemas.microsoft.com/office/drawing/2014/main" xmlns="" id="{4EF17857-9996-4E3B-A9BB-F4A4BF6B73A4}"/>
              </a:ext>
            </a:extLst>
          </p:cNvPr>
          <p:cNvSpPr txBox="1"/>
          <p:nvPr/>
        </p:nvSpPr>
        <p:spPr>
          <a:xfrm>
            <a:off x="7074106" y="3984881"/>
            <a:ext cx="1207886" cy="253916"/>
          </a:xfrm>
          <a:prstGeom prst="rect">
            <a:avLst/>
          </a:prstGeom>
          <a:noFill/>
        </p:spPr>
        <p:txBody>
          <a:bodyPr wrap="square" rtlCol="0">
            <a:spAutoFit/>
          </a:bodyPr>
          <a:lstStyle/>
          <a:p>
            <a:r>
              <a:rPr lang="en-IN" sz="1050" dirty="0"/>
              <a:t>Department</a:t>
            </a:r>
          </a:p>
        </p:txBody>
      </p:sp>
      <p:sp>
        <p:nvSpPr>
          <p:cNvPr id="30" name="TextBox 29">
            <a:extLst>
              <a:ext uri="{FF2B5EF4-FFF2-40B4-BE49-F238E27FC236}">
                <a16:creationId xmlns:a16="http://schemas.microsoft.com/office/drawing/2014/main" xmlns="" id="{3527B7D2-C3DF-4A21-BD43-FAB69A442F08}"/>
              </a:ext>
            </a:extLst>
          </p:cNvPr>
          <p:cNvSpPr txBox="1"/>
          <p:nvPr/>
        </p:nvSpPr>
        <p:spPr>
          <a:xfrm>
            <a:off x="7119050" y="3527689"/>
            <a:ext cx="1255805" cy="276999"/>
          </a:xfrm>
          <a:prstGeom prst="rect">
            <a:avLst/>
          </a:prstGeom>
          <a:noFill/>
        </p:spPr>
        <p:txBody>
          <a:bodyPr wrap="square" rtlCol="0">
            <a:spAutoFit/>
          </a:bodyPr>
          <a:lstStyle/>
          <a:p>
            <a:r>
              <a:rPr lang="en-IN" sz="1200" dirty="0">
                <a:solidFill>
                  <a:srgbClr val="FF0000"/>
                </a:solidFill>
              </a:rPr>
              <a:t>department</a:t>
            </a:r>
          </a:p>
        </p:txBody>
      </p:sp>
      <p:cxnSp>
        <p:nvCxnSpPr>
          <p:cNvPr id="36" name="Straight Arrow Connector 35">
            <a:extLst>
              <a:ext uri="{FF2B5EF4-FFF2-40B4-BE49-F238E27FC236}">
                <a16:creationId xmlns:a16="http://schemas.microsoft.com/office/drawing/2014/main" xmlns="" id="{4D395ED2-C4F2-4649-9B39-7B9F3D731E54}"/>
              </a:ext>
            </a:extLst>
          </p:cNvPr>
          <p:cNvCxnSpPr/>
          <p:nvPr/>
        </p:nvCxnSpPr>
        <p:spPr>
          <a:xfrm>
            <a:off x="7429500" y="3685996"/>
            <a:ext cx="0" cy="26677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5927867F-8BBA-45A8-B781-97966A31DFEB}"/>
              </a:ext>
            </a:extLst>
          </p:cNvPr>
          <p:cNvSpPr txBox="1"/>
          <p:nvPr/>
        </p:nvSpPr>
        <p:spPr>
          <a:xfrm>
            <a:off x="3813603" y="5342859"/>
            <a:ext cx="6944884" cy="1754326"/>
          </a:xfrm>
          <a:prstGeom prst="rect">
            <a:avLst/>
          </a:prstGeom>
          <a:noFill/>
        </p:spPr>
        <p:txBody>
          <a:bodyPr wrap="square" rtlCol="0">
            <a:spAutoFit/>
          </a:bodyPr>
          <a:lstStyle/>
          <a:p>
            <a:r>
              <a:rPr lang="en-IN" dirty="0"/>
              <a:t>By default, during the creation of application context object only spring creates the objects or beans defined in the configuration (xml or annotation) – This behaviour is called Eager creation</a:t>
            </a:r>
          </a:p>
          <a:p>
            <a:r>
              <a:rPr lang="en-IN" dirty="0"/>
              <a:t>By default the scope of the bean is singleton – unique object returned every time we call from the same application context object</a:t>
            </a:r>
          </a:p>
          <a:p>
            <a:r>
              <a:rPr lang="en-IN" dirty="0" err="1"/>
              <a:t>context.getBean</a:t>
            </a:r>
            <a:r>
              <a:rPr lang="en-IN" dirty="0"/>
              <a:t>(“employee”)</a:t>
            </a:r>
          </a:p>
        </p:txBody>
      </p:sp>
      <p:sp>
        <p:nvSpPr>
          <p:cNvPr id="38" name="Rectangle 37">
            <a:extLst>
              <a:ext uri="{FF2B5EF4-FFF2-40B4-BE49-F238E27FC236}">
                <a16:creationId xmlns:a16="http://schemas.microsoft.com/office/drawing/2014/main" xmlns="" id="{79B541D4-8227-45A4-B46E-B064613C1185}"/>
              </a:ext>
            </a:extLst>
          </p:cNvPr>
          <p:cNvSpPr/>
          <p:nvPr/>
        </p:nvSpPr>
        <p:spPr>
          <a:xfrm>
            <a:off x="9133335" y="3072688"/>
            <a:ext cx="1875400" cy="105127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xmlns="" id="{A35EFF06-BD3E-40B0-A617-18511C65AFA6}"/>
              </a:ext>
            </a:extLst>
          </p:cNvPr>
          <p:cNvSpPr txBox="1"/>
          <p:nvPr/>
        </p:nvSpPr>
        <p:spPr>
          <a:xfrm>
            <a:off x="9379744" y="2995910"/>
            <a:ext cx="2328862" cy="646331"/>
          </a:xfrm>
          <a:prstGeom prst="rect">
            <a:avLst/>
          </a:prstGeom>
          <a:noFill/>
        </p:spPr>
        <p:txBody>
          <a:bodyPr wrap="square" rtlCol="0">
            <a:spAutoFit/>
          </a:bodyPr>
          <a:lstStyle/>
          <a:p>
            <a:r>
              <a:rPr lang="en-IN" dirty="0"/>
              <a:t>Application context - spring container</a:t>
            </a:r>
          </a:p>
        </p:txBody>
      </p:sp>
      <p:sp>
        <p:nvSpPr>
          <p:cNvPr id="40" name="Rectangle 39">
            <a:extLst>
              <a:ext uri="{FF2B5EF4-FFF2-40B4-BE49-F238E27FC236}">
                <a16:creationId xmlns:a16="http://schemas.microsoft.com/office/drawing/2014/main" xmlns="" id="{F827A9E3-C740-4624-875E-4CBD6A6E6504}"/>
              </a:ext>
            </a:extLst>
          </p:cNvPr>
          <p:cNvSpPr/>
          <p:nvPr/>
        </p:nvSpPr>
        <p:spPr>
          <a:xfrm>
            <a:off x="9478095" y="3489411"/>
            <a:ext cx="1985962" cy="104122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xmlns="" id="{53BDB247-47ED-4D76-879A-A5F1456840BE}"/>
              </a:ext>
            </a:extLst>
          </p:cNvPr>
          <p:cNvCxnSpPr>
            <a:stCxn id="40" idx="0"/>
            <a:endCxn id="40" idx="2"/>
          </p:cNvCxnSpPr>
          <p:nvPr/>
        </p:nvCxnSpPr>
        <p:spPr>
          <a:xfrm>
            <a:off x="10471076" y="3489411"/>
            <a:ext cx="0" cy="1041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A157B546-F506-4E0D-8264-A0560D7B73A5}"/>
              </a:ext>
            </a:extLst>
          </p:cNvPr>
          <p:cNvCxnSpPr/>
          <p:nvPr/>
        </p:nvCxnSpPr>
        <p:spPr>
          <a:xfrm flipV="1">
            <a:off x="9562011" y="3819382"/>
            <a:ext cx="1902046" cy="38243"/>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xmlns="" id="{99F704CD-E479-46C4-B16F-DCA61F3641D9}"/>
              </a:ext>
            </a:extLst>
          </p:cNvPr>
          <p:cNvSpPr txBox="1"/>
          <p:nvPr/>
        </p:nvSpPr>
        <p:spPr>
          <a:xfrm>
            <a:off x="9650441" y="3456047"/>
            <a:ext cx="1042982" cy="276999"/>
          </a:xfrm>
          <a:prstGeom prst="rect">
            <a:avLst/>
          </a:prstGeom>
          <a:noFill/>
        </p:spPr>
        <p:txBody>
          <a:bodyPr wrap="square" rtlCol="0">
            <a:spAutoFit/>
          </a:bodyPr>
          <a:lstStyle/>
          <a:p>
            <a:r>
              <a:rPr lang="en-IN" sz="1200" dirty="0">
                <a:solidFill>
                  <a:schemeClr val="bg1"/>
                </a:solidFill>
              </a:rPr>
              <a:t>employee</a:t>
            </a:r>
          </a:p>
        </p:txBody>
      </p:sp>
      <p:cxnSp>
        <p:nvCxnSpPr>
          <p:cNvPr id="47" name="Connector: Elbow 46">
            <a:extLst>
              <a:ext uri="{FF2B5EF4-FFF2-40B4-BE49-F238E27FC236}">
                <a16:creationId xmlns:a16="http://schemas.microsoft.com/office/drawing/2014/main" xmlns="" id="{B3EDB0A7-720D-4E27-9AEA-0530A29765BB}"/>
              </a:ext>
            </a:extLst>
          </p:cNvPr>
          <p:cNvCxnSpPr/>
          <p:nvPr/>
        </p:nvCxnSpPr>
        <p:spPr>
          <a:xfrm rot="10800000">
            <a:off x="8843957" y="2687439"/>
            <a:ext cx="1921216" cy="10315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xmlns="" id="{E7BA8BC2-0EF6-419C-B53C-4D38E15F17AA}"/>
              </a:ext>
            </a:extLst>
          </p:cNvPr>
          <p:cNvSpPr/>
          <p:nvPr/>
        </p:nvSpPr>
        <p:spPr>
          <a:xfrm>
            <a:off x="7532253" y="2503171"/>
            <a:ext cx="1321594" cy="51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xmlns="" id="{7702BD8C-FF89-44CD-9217-CECE79D24AC4}"/>
              </a:ext>
            </a:extLst>
          </p:cNvPr>
          <p:cNvSpPr txBox="1"/>
          <p:nvPr/>
        </p:nvSpPr>
        <p:spPr>
          <a:xfrm>
            <a:off x="7848363" y="2480408"/>
            <a:ext cx="825104" cy="253916"/>
          </a:xfrm>
          <a:prstGeom prst="rect">
            <a:avLst/>
          </a:prstGeom>
          <a:noFill/>
        </p:spPr>
        <p:txBody>
          <a:bodyPr wrap="square" rtlCol="0">
            <a:spAutoFit/>
          </a:bodyPr>
          <a:lstStyle/>
          <a:p>
            <a:r>
              <a:rPr lang="en-IN" sz="1050" dirty="0"/>
              <a:t>Employee</a:t>
            </a:r>
          </a:p>
        </p:txBody>
      </p:sp>
      <p:sp>
        <p:nvSpPr>
          <p:cNvPr id="34" name="TextBox 33">
            <a:extLst>
              <a:ext uri="{FF2B5EF4-FFF2-40B4-BE49-F238E27FC236}">
                <a16:creationId xmlns:a16="http://schemas.microsoft.com/office/drawing/2014/main" xmlns="" id="{5945B3DA-8C22-41ED-84DA-528B0827B5E9}"/>
              </a:ext>
            </a:extLst>
          </p:cNvPr>
          <p:cNvSpPr txBox="1"/>
          <p:nvPr/>
        </p:nvSpPr>
        <p:spPr>
          <a:xfrm>
            <a:off x="484909" y="124691"/>
            <a:ext cx="4732786" cy="369332"/>
          </a:xfrm>
          <a:prstGeom prst="rect">
            <a:avLst/>
          </a:prstGeom>
          <a:noFill/>
        </p:spPr>
        <p:txBody>
          <a:bodyPr wrap="square" rtlCol="0">
            <a:spAutoFit/>
          </a:bodyPr>
          <a:lstStyle/>
          <a:p>
            <a:r>
              <a:rPr lang="en-IN" dirty="0"/>
              <a:t>Spring Beans - JVM</a:t>
            </a:r>
          </a:p>
        </p:txBody>
      </p:sp>
    </p:spTree>
    <p:extLst>
      <p:ext uri="{BB962C8B-B14F-4D97-AF65-F5344CB8AC3E}">
        <p14:creationId xmlns:p14="http://schemas.microsoft.com/office/powerpoint/2010/main" xmlns="" val="57822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64C1936-707B-4CEE-AF2C-255D1E97EF86}"/>
              </a:ext>
            </a:extLst>
          </p:cNvPr>
          <p:cNvSpPr/>
          <p:nvPr/>
        </p:nvSpPr>
        <p:spPr>
          <a:xfrm>
            <a:off x="2091983" y="993909"/>
            <a:ext cx="1828800" cy="927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If @Qualifier is present on the @Autowired</a:t>
            </a:r>
          </a:p>
        </p:txBody>
      </p:sp>
      <p:cxnSp>
        <p:nvCxnSpPr>
          <p:cNvPr id="6" name="Straight Arrow Connector 5">
            <a:extLst>
              <a:ext uri="{FF2B5EF4-FFF2-40B4-BE49-F238E27FC236}">
                <a16:creationId xmlns:a16="http://schemas.microsoft.com/office/drawing/2014/main" xmlns="" id="{A0F7EB8A-2ED8-443B-9F53-78442E41BA1E}"/>
              </a:ext>
            </a:extLst>
          </p:cNvPr>
          <p:cNvCxnSpPr>
            <a:cxnSpLocks/>
          </p:cNvCxnSpPr>
          <p:nvPr/>
        </p:nvCxnSpPr>
        <p:spPr>
          <a:xfrm>
            <a:off x="2973245" y="1889869"/>
            <a:ext cx="0" cy="38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BBF87EAB-5E89-42CB-BB37-538A3437D4D6}"/>
              </a:ext>
            </a:extLst>
          </p:cNvPr>
          <p:cNvSpPr txBox="1"/>
          <p:nvPr/>
        </p:nvSpPr>
        <p:spPr>
          <a:xfrm>
            <a:off x="2926854" y="1905658"/>
            <a:ext cx="821626" cy="276999"/>
          </a:xfrm>
          <a:prstGeom prst="rect">
            <a:avLst/>
          </a:prstGeom>
          <a:noFill/>
        </p:spPr>
        <p:txBody>
          <a:bodyPr wrap="square" rtlCol="0">
            <a:spAutoFit/>
          </a:bodyPr>
          <a:lstStyle/>
          <a:p>
            <a:r>
              <a:rPr lang="en-IN" sz="1200" dirty="0"/>
              <a:t>No</a:t>
            </a:r>
          </a:p>
        </p:txBody>
      </p:sp>
      <p:sp>
        <p:nvSpPr>
          <p:cNvPr id="11" name="Rectangle 10">
            <a:extLst>
              <a:ext uri="{FF2B5EF4-FFF2-40B4-BE49-F238E27FC236}">
                <a16:creationId xmlns:a16="http://schemas.microsoft.com/office/drawing/2014/main" xmlns="" id="{070FBB0F-60CB-4A9F-B377-05072D6F19B3}"/>
              </a:ext>
            </a:extLst>
          </p:cNvPr>
          <p:cNvSpPr/>
          <p:nvPr/>
        </p:nvSpPr>
        <p:spPr>
          <a:xfrm>
            <a:off x="162385" y="3172576"/>
            <a:ext cx="1618120" cy="1038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The bean object is injected in the @Autowired matching with the class type irrespective of bean name</a:t>
            </a:r>
          </a:p>
        </p:txBody>
      </p:sp>
      <p:cxnSp>
        <p:nvCxnSpPr>
          <p:cNvPr id="15" name="Straight Arrow Connector 14">
            <a:extLst>
              <a:ext uri="{FF2B5EF4-FFF2-40B4-BE49-F238E27FC236}">
                <a16:creationId xmlns:a16="http://schemas.microsoft.com/office/drawing/2014/main" xmlns="" id="{B23F69EC-8D1F-427B-BECD-6D21C4CB284B}"/>
              </a:ext>
            </a:extLst>
          </p:cNvPr>
          <p:cNvCxnSpPr>
            <a:cxnSpLocks/>
          </p:cNvCxnSpPr>
          <p:nvPr/>
        </p:nvCxnSpPr>
        <p:spPr>
          <a:xfrm flipV="1">
            <a:off x="3867768" y="2811107"/>
            <a:ext cx="4638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96770A0A-576F-427E-8BE4-8582C691504C}"/>
              </a:ext>
            </a:extLst>
          </p:cNvPr>
          <p:cNvSpPr/>
          <p:nvPr/>
        </p:nvSpPr>
        <p:spPr>
          <a:xfrm>
            <a:off x="6146146" y="4687442"/>
            <a:ext cx="1828800" cy="894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If there is match of bean name with the field name injected in the @Autowired</a:t>
            </a:r>
          </a:p>
        </p:txBody>
      </p:sp>
      <p:sp>
        <p:nvSpPr>
          <p:cNvPr id="17" name="TextBox 16">
            <a:extLst>
              <a:ext uri="{FF2B5EF4-FFF2-40B4-BE49-F238E27FC236}">
                <a16:creationId xmlns:a16="http://schemas.microsoft.com/office/drawing/2014/main" xmlns="" id="{38C94CE1-8A69-49AD-BED9-CA25BFA7B46D}"/>
              </a:ext>
            </a:extLst>
          </p:cNvPr>
          <p:cNvSpPr txBox="1"/>
          <p:nvPr/>
        </p:nvSpPr>
        <p:spPr>
          <a:xfrm>
            <a:off x="3864524" y="2750498"/>
            <a:ext cx="821626" cy="276999"/>
          </a:xfrm>
          <a:prstGeom prst="rect">
            <a:avLst/>
          </a:prstGeom>
          <a:noFill/>
        </p:spPr>
        <p:txBody>
          <a:bodyPr wrap="square" rtlCol="0">
            <a:spAutoFit/>
          </a:bodyPr>
          <a:lstStyle/>
          <a:p>
            <a:r>
              <a:rPr lang="en-IN" sz="1200" dirty="0"/>
              <a:t>Yes</a:t>
            </a:r>
          </a:p>
        </p:txBody>
      </p:sp>
      <p:sp>
        <p:nvSpPr>
          <p:cNvPr id="18" name="Rectangle 17">
            <a:extLst>
              <a:ext uri="{FF2B5EF4-FFF2-40B4-BE49-F238E27FC236}">
                <a16:creationId xmlns:a16="http://schemas.microsoft.com/office/drawing/2014/main" xmlns="" id="{919773B3-0E6F-45C7-90BF-F6903C5279B1}"/>
              </a:ext>
            </a:extLst>
          </p:cNvPr>
          <p:cNvSpPr/>
          <p:nvPr/>
        </p:nvSpPr>
        <p:spPr>
          <a:xfrm>
            <a:off x="6071700" y="2268634"/>
            <a:ext cx="1828800" cy="95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cs typeface="Arial" panose="020B0604020202020204" pitchFamily="34" charset="0"/>
              </a:rPr>
              <a:t>If </a:t>
            </a:r>
            <a:r>
              <a:rPr lang="en-IN" sz="1200" dirty="0">
                <a:cs typeface="Arial" panose="020B0604020202020204" pitchFamily="34" charset="0"/>
              </a:rPr>
              <a:t>there is  more than 1 bean with same name and same type in the @Bean configuration</a:t>
            </a:r>
          </a:p>
          <a:p>
            <a:pPr algn="ctr"/>
            <a:endParaRPr lang="en-IN" sz="1400" dirty="0">
              <a:cs typeface="Arial" panose="020B0604020202020204" pitchFamily="34" charset="0"/>
            </a:endParaRPr>
          </a:p>
        </p:txBody>
      </p:sp>
      <p:sp>
        <p:nvSpPr>
          <p:cNvPr id="21" name="TextBox 20">
            <a:extLst>
              <a:ext uri="{FF2B5EF4-FFF2-40B4-BE49-F238E27FC236}">
                <a16:creationId xmlns:a16="http://schemas.microsoft.com/office/drawing/2014/main" xmlns="" id="{F86483D7-3A83-42E8-B841-24619D1A416B}"/>
              </a:ext>
            </a:extLst>
          </p:cNvPr>
          <p:cNvSpPr txBox="1"/>
          <p:nvPr/>
        </p:nvSpPr>
        <p:spPr>
          <a:xfrm>
            <a:off x="1477706" y="2541751"/>
            <a:ext cx="821626" cy="276999"/>
          </a:xfrm>
          <a:prstGeom prst="rect">
            <a:avLst/>
          </a:prstGeom>
          <a:noFill/>
        </p:spPr>
        <p:txBody>
          <a:bodyPr wrap="square" rtlCol="0">
            <a:spAutoFit/>
          </a:bodyPr>
          <a:lstStyle/>
          <a:p>
            <a:r>
              <a:rPr lang="en-IN" sz="1200" dirty="0"/>
              <a:t>No</a:t>
            </a:r>
          </a:p>
        </p:txBody>
      </p:sp>
      <p:sp>
        <p:nvSpPr>
          <p:cNvPr id="22" name="Rectangle 21">
            <a:extLst>
              <a:ext uri="{FF2B5EF4-FFF2-40B4-BE49-F238E27FC236}">
                <a16:creationId xmlns:a16="http://schemas.microsoft.com/office/drawing/2014/main" xmlns="" id="{894160FD-D53D-47F2-95BC-DE69E239ACE4}"/>
              </a:ext>
            </a:extLst>
          </p:cNvPr>
          <p:cNvSpPr/>
          <p:nvPr/>
        </p:nvSpPr>
        <p:spPr>
          <a:xfrm>
            <a:off x="1916559" y="2255663"/>
            <a:ext cx="1971086" cy="1100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If there is more than 1 bean present  with same class type as @Autowired at Bean configuration</a:t>
            </a:r>
          </a:p>
        </p:txBody>
      </p:sp>
      <p:sp>
        <p:nvSpPr>
          <p:cNvPr id="28" name="TextBox 27">
            <a:extLst>
              <a:ext uri="{FF2B5EF4-FFF2-40B4-BE49-F238E27FC236}">
                <a16:creationId xmlns:a16="http://schemas.microsoft.com/office/drawing/2014/main" xmlns="" id="{054F15F3-FDD4-4F0C-AB14-798B17B6ACC1}"/>
              </a:ext>
            </a:extLst>
          </p:cNvPr>
          <p:cNvSpPr txBox="1"/>
          <p:nvPr/>
        </p:nvSpPr>
        <p:spPr>
          <a:xfrm>
            <a:off x="7873605" y="2686786"/>
            <a:ext cx="821626" cy="276999"/>
          </a:xfrm>
          <a:prstGeom prst="rect">
            <a:avLst/>
          </a:prstGeom>
          <a:noFill/>
        </p:spPr>
        <p:txBody>
          <a:bodyPr wrap="square" rtlCol="0">
            <a:spAutoFit/>
          </a:bodyPr>
          <a:lstStyle/>
          <a:p>
            <a:r>
              <a:rPr lang="en-IN" sz="1200" dirty="0"/>
              <a:t>Yes</a:t>
            </a:r>
          </a:p>
        </p:txBody>
      </p:sp>
      <p:sp>
        <p:nvSpPr>
          <p:cNvPr id="29" name="Rectangle 28">
            <a:extLst>
              <a:ext uri="{FF2B5EF4-FFF2-40B4-BE49-F238E27FC236}">
                <a16:creationId xmlns:a16="http://schemas.microsoft.com/office/drawing/2014/main" xmlns="" id="{2344EF7F-2039-4C10-9F93-E2AAB060AB22}"/>
              </a:ext>
            </a:extLst>
          </p:cNvPr>
          <p:cNvSpPr/>
          <p:nvPr/>
        </p:nvSpPr>
        <p:spPr>
          <a:xfrm>
            <a:off x="8296088" y="2305769"/>
            <a:ext cx="1799042" cy="875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If @Primary is present in the bean declaration</a:t>
            </a:r>
          </a:p>
        </p:txBody>
      </p:sp>
      <p:cxnSp>
        <p:nvCxnSpPr>
          <p:cNvPr id="31" name="Straight Arrow Connector 30">
            <a:extLst>
              <a:ext uri="{FF2B5EF4-FFF2-40B4-BE49-F238E27FC236}">
                <a16:creationId xmlns:a16="http://schemas.microsoft.com/office/drawing/2014/main" xmlns="" id="{DA578ACF-02C5-4ACA-9B53-4CA387274EB9}"/>
              </a:ext>
            </a:extLst>
          </p:cNvPr>
          <p:cNvCxnSpPr>
            <a:cxnSpLocks/>
          </p:cNvCxnSpPr>
          <p:nvPr/>
        </p:nvCxnSpPr>
        <p:spPr>
          <a:xfrm>
            <a:off x="10080781" y="2680250"/>
            <a:ext cx="32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D6CA344B-BF33-48A2-AAE9-23A3290F9E8E}"/>
              </a:ext>
            </a:extLst>
          </p:cNvPr>
          <p:cNvSpPr txBox="1"/>
          <p:nvPr/>
        </p:nvSpPr>
        <p:spPr>
          <a:xfrm>
            <a:off x="10080781" y="2623313"/>
            <a:ext cx="821626" cy="276999"/>
          </a:xfrm>
          <a:prstGeom prst="rect">
            <a:avLst/>
          </a:prstGeom>
          <a:noFill/>
        </p:spPr>
        <p:txBody>
          <a:bodyPr wrap="square" rtlCol="0">
            <a:spAutoFit/>
          </a:bodyPr>
          <a:lstStyle/>
          <a:p>
            <a:r>
              <a:rPr lang="en-IN" sz="1200" dirty="0"/>
              <a:t>No</a:t>
            </a:r>
          </a:p>
        </p:txBody>
      </p:sp>
      <p:sp>
        <p:nvSpPr>
          <p:cNvPr id="35" name="Rectangle 34">
            <a:extLst>
              <a:ext uri="{FF2B5EF4-FFF2-40B4-BE49-F238E27FC236}">
                <a16:creationId xmlns:a16="http://schemas.microsoft.com/office/drawing/2014/main" xmlns="" id="{9D3DC754-37FF-4070-A5F5-F1AC13709566}"/>
              </a:ext>
            </a:extLst>
          </p:cNvPr>
          <p:cNvSpPr/>
          <p:nvPr/>
        </p:nvSpPr>
        <p:spPr>
          <a:xfrm>
            <a:off x="8542619" y="3680295"/>
            <a:ext cx="1567888" cy="793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cs typeface="Arial" panose="020B0604020202020204" pitchFamily="34" charset="0"/>
            </a:endParaRPr>
          </a:p>
        </p:txBody>
      </p:sp>
      <p:cxnSp>
        <p:nvCxnSpPr>
          <p:cNvPr id="37" name="Straight Arrow Connector 36">
            <a:extLst>
              <a:ext uri="{FF2B5EF4-FFF2-40B4-BE49-F238E27FC236}">
                <a16:creationId xmlns:a16="http://schemas.microsoft.com/office/drawing/2014/main" xmlns="" id="{7052E64F-A4E3-437D-A604-8760942F488E}"/>
              </a:ext>
            </a:extLst>
          </p:cNvPr>
          <p:cNvCxnSpPr/>
          <p:nvPr/>
        </p:nvCxnSpPr>
        <p:spPr>
          <a:xfrm>
            <a:off x="9155713" y="3172576"/>
            <a:ext cx="0" cy="488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AC8CD722-7C81-4919-A989-548EC518B8FF}"/>
              </a:ext>
            </a:extLst>
          </p:cNvPr>
          <p:cNvSpPr txBox="1"/>
          <p:nvPr/>
        </p:nvSpPr>
        <p:spPr>
          <a:xfrm>
            <a:off x="9106665" y="3177612"/>
            <a:ext cx="549921" cy="276999"/>
          </a:xfrm>
          <a:prstGeom prst="rect">
            <a:avLst/>
          </a:prstGeom>
          <a:noFill/>
        </p:spPr>
        <p:txBody>
          <a:bodyPr wrap="square" rtlCol="0">
            <a:spAutoFit/>
          </a:bodyPr>
          <a:lstStyle/>
          <a:p>
            <a:r>
              <a:rPr lang="en-IN" sz="1200" dirty="0"/>
              <a:t>Yes</a:t>
            </a:r>
          </a:p>
        </p:txBody>
      </p:sp>
      <p:sp>
        <p:nvSpPr>
          <p:cNvPr id="39" name="Rectangle 38">
            <a:extLst>
              <a:ext uri="{FF2B5EF4-FFF2-40B4-BE49-F238E27FC236}">
                <a16:creationId xmlns:a16="http://schemas.microsoft.com/office/drawing/2014/main" xmlns="" id="{77013518-16BE-4636-8C57-AE987441BE09}"/>
              </a:ext>
            </a:extLst>
          </p:cNvPr>
          <p:cNvSpPr/>
          <p:nvPr/>
        </p:nvSpPr>
        <p:spPr>
          <a:xfrm>
            <a:off x="8413100" y="4666793"/>
            <a:ext cx="1828799" cy="107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The first bean object gets injected in the autowired irrespective of where the @Primary is defined </a:t>
            </a:r>
          </a:p>
        </p:txBody>
      </p:sp>
      <p:cxnSp>
        <p:nvCxnSpPr>
          <p:cNvPr id="48" name="Straight Arrow Connector 47">
            <a:extLst>
              <a:ext uri="{FF2B5EF4-FFF2-40B4-BE49-F238E27FC236}">
                <a16:creationId xmlns:a16="http://schemas.microsoft.com/office/drawing/2014/main" xmlns="" id="{0FD14F89-0720-45A2-B826-AC917B52B50C}"/>
              </a:ext>
            </a:extLst>
          </p:cNvPr>
          <p:cNvCxnSpPr>
            <a:cxnSpLocks/>
          </p:cNvCxnSpPr>
          <p:nvPr/>
        </p:nvCxnSpPr>
        <p:spPr>
          <a:xfrm>
            <a:off x="9235080" y="4394083"/>
            <a:ext cx="9149" cy="249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xmlns="" id="{1C244EC8-1F4F-481C-AFF3-C179E722913F}"/>
              </a:ext>
            </a:extLst>
          </p:cNvPr>
          <p:cNvSpPr txBox="1"/>
          <p:nvPr/>
        </p:nvSpPr>
        <p:spPr>
          <a:xfrm>
            <a:off x="9289408" y="4417324"/>
            <a:ext cx="549921" cy="276999"/>
          </a:xfrm>
          <a:prstGeom prst="rect">
            <a:avLst/>
          </a:prstGeom>
          <a:noFill/>
        </p:spPr>
        <p:txBody>
          <a:bodyPr wrap="square" rtlCol="0">
            <a:spAutoFit/>
          </a:bodyPr>
          <a:lstStyle/>
          <a:p>
            <a:r>
              <a:rPr lang="en-IN" sz="1200" dirty="0"/>
              <a:t>Yes</a:t>
            </a:r>
          </a:p>
        </p:txBody>
      </p:sp>
      <p:cxnSp>
        <p:nvCxnSpPr>
          <p:cNvPr id="75" name="Straight Arrow Connector 74">
            <a:extLst>
              <a:ext uri="{FF2B5EF4-FFF2-40B4-BE49-F238E27FC236}">
                <a16:creationId xmlns:a16="http://schemas.microsoft.com/office/drawing/2014/main" xmlns="" id="{09008653-BCB4-4CEC-A1C1-3C627E69C0BA}"/>
              </a:ext>
            </a:extLst>
          </p:cNvPr>
          <p:cNvCxnSpPr>
            <a:cxnSpLocks/>
          </p:cNvCxnSpPr>
          <p:nvPr/>
        </p:nvCxnSpPr>
        <p:spPr>
          <a:xfrm>
            <a:off x="7135814" y="3221474"/>
            <a:ext cx="0" cy="38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xmlns="" id="{F48D09DA-2729-4821-A607-3CE014D9BE9D}"/>
              </a:ext>
            </a:extLst>
          </p:cNvPr>
          <p:cNvSpPr txBox="1"/>
          <p:nvPr/>
        </p:nvSpPr>
        <p:spPr>
          <a:xfrm>
            <a:off x="7106396" y="3258880"/>
            <a:ext cx="821626" cy="276999"/>
          </a:xfrm>
          <a:prstGeom prst="rect">
            <a:avLst/>
          </a:prstGeom>
          <a:noFill/>
        </p:spPr>
        <p:txBody>
          <a:bodyPr wrap="square" rtlCol="0">
            <a:spAutoFit/>
          </a:bodyPr>
          <a:lstStyle/>
          <a:p>
            <a:r>
              <a:rPr lang="en-IN" sz="1200" dirty="0"/>
              <a:t>No</a:t>
            </a:r>
          </a:p>
        </p:txBody>
      </p:sp>
      <p:sp>
        <p:nvSpPr>
          <p:cNvPr id="77" name="Rectangle 76">
            <a:extLst>
              <a:ext uri="{FF2B5EF4-FFF2-40B4-BE49-F238E27FC236}">
                <a16:creationId xmlns:a16="http://schemas.microsoft.com/office/drawing/2014/main" xmlns="" id="{99322B0B-43BF-408C-8545-ABF8D0DDAF17}"/>
              </a:ext>
            </a:extLst>
          </p:cNvPr>
          <p:cNvSpPr/>
          <p:nvPr/>
        </p:nvSpPr>
        <p:spPr>
          <a:xfrm>
            <a:off x="6043864" y="5965704"/>
            <a:ext cx="2160042" cy="74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The bean object is injected in the @Autowired matching with bean name</a:t>
            </a:r>
          </a:p>
        </p:txBody>
      </p:sp>
      <p:cxnSp>
        <p:nvCxnSpPr>
          <p:cNvPr id="78" name="Straight Arrow Connector 77">
            <a:extLst>
              <a:ext uri="{FF2B5EF4-FFF2-40B4-BE49-F238E27FC236}">
                <a16:creationId xmlns:a16="http://schemas.microsoft.com/office/drawing/2014/main" xmlns="" id="{6DBE7C96-47AC-444B-811A-FDB3E4F2E4AF}"/>
              </a:ext>
            </a:extLst>
          </p:cNvPr>
          <p:cNvCxnSpPr>
            <a:cxnSpLocks/>
          </p:cNvCxnSpPr>
          <p:nvPr/>
        </p:nvCxnSpPr>
        <p:spPr>
          <a:xfrm>
            <a:off x="7135814" y="4326618"/>
            <a:ext cx="0" cy="38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xmlns="" id="{B7C07940-7D40-445A-852A-7F56CBA3F778}"/>
              </a:ext>
            </a:extLst>
          </p:cNvPr>
          <p:cNvSpPr txBox="1"/>
          <p:nvPr/>
        </p:nvSpPr>
        <p:spPr>
          <a:xfrm>
            <a:off x="7094678" y="4437202"/>
            <a:ext cx="821626" cy="276999"/>
          </a:xfrm>
          <a:prstGeom prst="rect">
            <a:avLst/>
          </a:prstGeom>
          <a:noFill/>
        </p:spPr>
        <p:txBody>
          <a:bodyPr wrap="square" rtlCol="0">
            <a:spAutoFit/>
          </a:bodyPr>
          <a:lstStyle/>
          <a:p>
            <a:r>
              <a:rPr lang="en-IN" sz="1200" dirty="0"/>
              <a:t>No</a:t>
            </a:r>
          </a:p>
        </p:txBody>
      </p:sp>
      <p:sp>
        <p:nvSpPr>
          <p:cNvPr id="83" name="TextBox 82">
            <a:extLst>
              <a:ext uri="{FF2B5EF4-FFF2-40B4-BE49-F238E27FC236}">
                <a16:creationId xmlns:a16="http://schemas.microsoft.com/office/drawing/2014/main" xmlns="" id="{43729C1F-678B-44D9-8478-4CE6B3E8E24B}"/>
              </a:ext>
            </a:extLst>
          </p:cNvPr>
          <p:cNvSpPr txBox="1"/>
          <p:nvPr/>
        </p:nvSpPr>
        <p:spPr>
          <a:xfrm>
            <a:off x="7148819" y="5697611"/>
            <a:ext cx="821626" cy="276999"/>
          </a:xfrm>
          <a:prstGeom prst="rect">
            <a:avLst/>
          </a:prstGeom>
          <a:noFill/>
        </p:spPr>
        <p:txBody>
          <a:bodyPr wrap="square" rtlCol="0">
            <a:spAutoFit/>
          </a:bodyPr>
          <a:lstStyle/>
          <a:p>
            <a:r>
              <a:rPr lang="en-IN" sz="1200" dirty="0"/>
              <a:t>Yes</a:t>
            </a:r>
          </a:p>
        </p:txBody>
      </p:sp>
      <p:sp>
        <p:nvSpPr>
          <p:cNvPr id="84" name="Rectangle 83">
            <a:extLst>
              <a:ext uri="{FF2B5EF4-FFF2-40B4-BE49-F238E27FC236}">
                <a16:creationId xmlns:a16="http://schemas.microsoft.com/office/drawing/2014/main" xmlns="" id="{8F50618B-2171-4B44-869A-AE1997A8034B}"/>
              </a:ext>
            </a:extLst>
          </p:cNvPr>
          <p:cNvSpPr/>
          <p:nvPr/>
        </p:nvSpPr>
        <p:spPr>
          <a:xfrm>
            <a:off x="4361393" y="227483"/>
            <a:ext cx="2249552" cy="1003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If there are more than one same qualifier names defined in bean configuration for the same class type</a:t>
            </a:r>
          </a:p>
        </p:txBody>
      </p:sp>
      <p:sp>
        <p:nvSpPr>
          <p:cNvPr id="85" name="Rectangle 84">
            <a:extLst>
              <a:ext uri="{FF2B5EF4-FFF2-40B4-BE49-F238E27FC236}">
                <a16:creationId xmlns:a16="http://schemas.microsoft.com/office/drawing/2014/main" xmlns="" id="{2CA05327-DE48-4CC6-9F80-2391040E973E}"/>
              </a:ext>
            </a:extLst>
          </p:cNvPr>
          <p:cNvSpPr/>
          <p:nvPr/>
        </p:nvSpPr>
        <p:spPr>
          <a:xfrm>
            <a:off x="4924438" y="1508186"/>
            <a:ext cx="881303" cy="513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Error</a:t>
            </a:r>
          </a:p>
        </p:txBody>
      </p:sp>
      <p:sp>
        <p:nvSpPr>
          <p:cNvPr id="86" name="Rectangle 85">
            <a:extLst>
              <a:ext uri="{FF2B5EF4-FFF2-40B4-BE49-F238E27FC236}">
                <a16:creationId xmlns:a16="http://schemas.microsoft.com/office/drawing/2014/main" xmlns="" id="{F8A3D3DB-F0B6-45FB-984C-E6599499A7D8}"/>
              </a:ext>
            </a:extLst>
          </p:cNvPr>
          <p:cNvSpPr/>
          <p:nvPr/>
        </p:nvSpPr>
        <p:spPr>
          <a:xfrm>
            <a:off x="6856081" y="160992"/>
            <a:ext cx="2293437" cy="1102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If match of Qualifier name in @Autowired is matched with bean name or qualifier name in the bean definition for same type</a:t>
            </a:r>
          </a:p>
        </p:txBody>
      </p:sp>
      <p:sp>
        <p:nvSpPr>
          <p:cNvPr id="87" name="Rectangle 86">
            <a:extLst>
              <a:ext uri="{FF2B5EF4-FFF2-40B4-BE49-F238E27FC236}">
                <a16:creationId xmlns:a16="http://schemas.microsoft.com/office/drawing/2014/main" xmlns="" id="{90A65838-CEB7-4529-B264-09749C8F4B9A}"/>
              </a:ext>
            </a:extLst>
          </p:cNvPr>
          <p:cNvSpPr/>
          <p:nvPr/>
        </p:nvSpPr>
        <p:spPr>
          <a:xfrm>
            <a:off x="9407297" y="160992"/>
            <a:ext cx="2280795" cy="107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The bean object is injected in @Autowired</a:t>
            </a:r>
          </a:p>
        </p:txBody>
      </p:sp>
      <p:sp>
        <p:nvSpPr>
          <p:cNvPr id="88" name="Rectangle 87">
            <a:extLst>
              <a:ext uri="{FF2B5EF4-FFF2-40B4-BE49-F238E27FC236}">
                <a16:creationId xmlns:a16="http://schemas.microsoft.com/office/drawing/2014/main" xmlns="" id="{573DB3B8-6C6A-4BC2-946E-092C1C059ADA}"/>
              </a:ext>
            </a:extLst>
          </p:cNvPr>
          <p:cNvSpPr/>
          <p:nvPr/>
        </p:nvSpPr>
        <p:spPr>
          <a:xfrm>
            <a:off x="7475653" y="1581279"/>
            <a:ext cx="881303" cy="39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Error</a:t>
            </a:r>
          </a:p>
        </p:txBody>
      </p:sp>
      <p:cxnSp>
        <p:nvCxnSpPr>
          <p:cNvPr id="93" name="Connector: Elbow 92">
            <a:extLst>
              <a:ext uri="{FF2B5EF4-FFF2-40B4-BE49-F238E27FC236}">
                <a16:creationId xmlns:a16="http://schemas.microsoft.com/office/drawing/2014/main" xmlns="" id="{6B63E2D4-7B04-4664-8C2F-6EE0E9A898D4}"/>
              </a:ext>
            </a:extLst>
          </p:cNvPr>
          <p:cNvCxnSpPr>
            <a:cxnSpLocks/>
            <a:stCxn id="4" idx="3"/>
            <a:endCxn id="84" idx="1"/>
          </p:cNvCxnSpPr>
          <p:nvPr/>
        </p:nvCxnSpPr>
        <p:spPr>
          <a:xfrm flipV="1">
            <a:off x="3920783" y="729335"/>
            <a:ext cx="440610" cy="728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xmlns="" id="{5C36AF47-DB0F-433B-9678-2A6C21B77300}"/>
              </a:ext>
            </a:extLst>
          </p:cNvPr>
          <p:cNvSpPr txBox="1"/>
          <p:nvPr/>
        </p:nvSpPr>
        <p:spPr>
          <a:xfrm>
            <a:off x="3852066" y="700130"/>
            <a:ext cx="440610" cy="276999"/>
          </a:xfrm>
          <a:prstGeom prst="rect">
            <a:avLst/>
          </a:prstGeom>
          <a:noFill/>
        </p:spPr>
        <p:txBody>
          <a:bodyPr wrap="square" rtlCol="0">
            <a:spAutoFit/>
          </a:bodyPr>
          <a:lstStyle/>
          <a:p>
            <a:r>
              <a:rPr lang="en-IN" sz="1200" dirty="0"/>
              <a:t>yes</a:t>
            </a:r>
          </a:p>
        </p:txBody>
      </p:sp>
      <p:cxnSp>
        <p:nvCxnSpPr>
          <p:cNvPr id="96" name="Straight Arrow Connector 95">
            <a:extLst>
              <a:ext uri="{FF2B5EF4-FFF2-40B4-BE49-F238E27FC236}">
                <a16:creationId xmlns:a16="http://schemas.microsoft.com/office/drawing/2014/main" xmlns="" id="{0D8FBFA7-9EEC-4750-ABFE-032DC41DEBED}"/>
              </a:ext>
            </a:extLst>
          </p:cNvPr>
          <p:cNvCxnSpPr>
            <a:cxnSpLocks/>
            <a:endCxn id="85" idx="0"/>
          </p:cNvCxnSpPr>
          <p:nvPr/>
        </p:nvCxnSpPr>
        <p:spPr>
          <a:xfrm>
            <a:off x="5365089" y="1240717"/>
            <a:ext cx="1" cy="267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xmlns="" id="{757EDC1F-BFF5-4316-BA64-8EFCB5AE7AD3}"/>
              </a:ext>
            </a:extLst>
          </p:cNvPr>
          <p:cNvCxnSpPr>
            <a:cxnSpLocks/>
            <a:stCxn id="84" idx="3"/>
            <a:endCxn id="86" idx="1"/>
          </p:cNvCxnSpPr>
          <p:nvPr/>
        </p:nvCxnSpPr>
        <p:spPr>
          <a:xfrm flipV="1">
            <a:off x="6610945" y="712041"/>
            <a:ext cx="245136" cy="17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xmlns="" id="{6AA8C3F7-49B5-4305-98E9-882213321F6A}"/>
              </a:ext>
            </a:extLst>
          </p:cNvPr>
          <p:cNvCxnSpPr>
            <a:cxnSpLocks/>
            <a:endCxn id="88" idx="0"/>
          </p:cNvCxnSpPr>
          <p:nvPr/>
        </p:nvCxnSpPr>
        <p:spPr>
          <a:xfrm>
            <a:off x="7916304" y="1220000"/>
            <a:ext cx="1" cy="361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xmlns="" id="{661A0B72-9ECB-403B-B29B-688FD52BA057}"/>
              </a:ext>
            </a:extLst>
          </p:cNvPr>
          <p:cNvCxnSpPr>
            <a:cxnSpLocks/>
            <a:stCxn id="86" idx="3"/>
          </p:cNvCxnSpPr>
          <p:nvPr/>
        </p:nvCxnSpPr>
        <p:spPr>
          <a:xfrm>
            <a:off x="9149518" y="712041"/>
            <a:ext cx="257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xmlns="" id="{6E35790C-3850-42D9-9684-F7375626C0B6}"/>
              </a:ext>
            </a:extLst>
          </p:cNvPr>
          <p:cNvSpPr txBox="1"/>
          <p:nvPr/>
        </p:nvSpPr>
        <p:spPr>
          <a:xfrm>
            <a:off x="5305632" y="1206191"/>
            <a:ext cx="821626" cy="276999"/>
          </a:xfrm>
          <a:prstGeom prst="rect">
            <a:avLst/>
          </a:prstGeom>
          <a:noFill/>
        </p:spPr>
        <p:txBody>
          <a:bodyPr wrap="square" rtlCol="0">
            <a:spAutoFit/>
          </a:bodyPr>
          <a:lstStyle/>
          <a:p>
            <a:r>
              <a:rPr lang="en-IN" sz="1200" dirty="0"/>
              <a:t>Yes</a:t>
            </a:r>
          </a:p>
        </p:txBody>
      </p:sp>
      <p:sp>
        <p:nvSpPr>
          <p:cNvPr id="112" name="TextBox 111">
            <a:extLst>
              <a:ext uri="{FF2B5EF4-FFF2-40B4-BE49-F238E27FC236}">
                <a16:creationId xmlns:a16="http://schemas.microsoft.com/office/drawing/2014/main" xmlns="" id="{5A4196F9-54B1-4988-B116-34D5E4987EA9}"/>
              </a:ext>
            </a:extLst>
          </p:cNvPr>
          <p:cNvSpPr txBox="1"/>
          <p:nvPr/>
        </p:nvSpPr>
        <p:spPr>
          <a:xfrm>
            <a:off x="6553244" y="700129"/>
            <a:ext cx="821626" cy="276999"/>
          </a:xfrm>
          <a:prstGeom prst="rect">
            <a:avLst/>
          </a:prstGeom>
          <a:noFill/>
        </p:spPr>
        <p:txBody>
          <a:bodyPr wrap="square" rtlCol="0">
            <a:spAutoFit/>
          </a:bodyPr>
          <a:lstStyle/>
          <a:p>
            <a:r>
              <a:rPr lang="en-IN" sz="1200" dirty="0"/>
              <a:t>No</a:t>
            </a:r>
          </a:p>
        </p:txBody>
      </p:sp>
      <p:sp>
        <p:nvSpPr>
          <p:cNvPr id="115" name="TextBox 114">
            <a:extLst>
              <a:ext uri="{FF2B5EF4-FFF2-40B4-BE49-F238E27FC236}">
                <a16:creationId xmlns:a16="http://schemas.microsoft.com/office/drawing/2014/main" xmlns="" id="{27B7C0F0-5C7F-4FAA-B129-5818279685B6}"/>
              </a:ext>
            </a:extLst>
          </p:cNvPr>
          <p:cNvSpPr txBox="1"/>
          <p:nvPr/>
        </p:nvSpPr>
        <p:spPr>
          <a:xfrm>
            <a:off x="7853341" y="1235475"/>
            <a:ext cx="821626" cy="276999"/>
          </a:xfrm>
          <a:prstGeom prst="rect">
            <a:avLst/>
          </a:prstGeom>
          <a:noFill/>
        </p:spPr>
        <p:txBody>
          <a:bodyPr wrap="square" rtlCol="0">
            <a:spAutoFit/>
          </a:bodyPr>
          <a:lstStyle/>
          <a:p>
            <a:r>
              <a:rPr lang="en-IN" sz="1200" dirty="0"/>
              <a:t>No</a:t>
            </a:r>
          </a:p>
        </p:txBody>
      </p:sp>
      <p:sp>
        <p:nvSpPr>
          <p:cNvPr id="116" name="TextBox 115">
            <a:extLst>
              <a:ext uri="{FF2B5EF4-FFF2-40B4-BE49-F238E27FC236}">
                <a16:creationId xmlns:a16="http://schemas.microsoft.com/office/drawing/2014/main" xmlns="" id="{A2C10784-567C-4C1F-841C-C1BC08F4C830}"/>
              </a:ext>
            </a:extLst>
          </p:cNvPr>
          <p:cNvSpPr txBox="1"/>
          <p:nvPr/>
        </p:nvSpPr>
        <p:spPr>
          <a:xfrm>
            <a:off x="9092419" y="660337"/>
            <a:ext cx="821626" cy="276999"/>
          </a:xfrm>
          <a:prstGeom prst="rect">
            <a:avLst/>
          </a:prstGeom>
          <a:noFill/>
        </p:spPr>
        <p:txBody>
          <a:bodyPr wrap="square" rtlCol="0">
            <a:spAutoFit/>
          </a:bodyPr>
          <a:lstStyle/>
          <a:p>
            <a:r>
              <a:rPr lang="en-IN" sz="1200" dirty="0"/>
              <a:t>Yes</a:t>
            </a:r>
          </a:p>
        </p:txBody>
      </p:sp>
      <p:sp>
        <p:nvSpPr>
          <p:cNvPr id="132" name="Rectangle 131">
            <a:extLst>
              <a:ext uri="{FF2B5EF4-FFF2-40B4-BE49-F238E27FC236}">
                <a16:creationId xmlns:a16="http://schemas.microsoft.com/office/drawing/2014/main" xmlns="" id="{9E48643B-3619-42B5-A765-C080AED880B4}"/>
              </a:ext>
            </a:extLst>
          </p:cNvPr>
          <p:cNvSpPr/>
          <p:nvPr/>
        </p:nvSpPr>
        <p:spPr>
          <a:xfrm>
            <a:off x="9617946" y="1348939"/>
            <a:ext cx="2043811" cy="906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6" name="Connector: Elbow 135">
            <a:extLst>
              <a:ext uri="{FF2B5EF4-FFF2-40B4-BE49-F238E27FC236}">
                <a16:creationId xmlns:a16="http://schemas.microsoft.com/office/drawing/2014/main" xmlns="" id="{2F75A5B1-10B7-4FDA-A259-7ACC6AB98E40}"/>
              </a:ext>
            </a:extLst>
          </p:cNvPr>
          <p:cNvCxnSpPr>
            <a:cxnSpLocks/>
          </p:cNvCxnSpPr>
          <p:nvPr/>
        </p:nvCxnSpPr>
        <p:spPr>
          <a:xfrm>
            <a:off x="9085780" y="1218388"/>
            <a:ext cx="532167" cy="2871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xmlns="" id="{6925E2C8-5E34-4609-A28D-23EBBCB4777D}"/>
              </a:ext>
            </a:extLst>
          </p:cNvPr>
          <p:cNvSpPr txBox="1"/>
          <p:nvPr/>
        </p:nvSpPr>
        <p:spPr>
          <a:xfrm>
            <a:off x="9245773" y="1511593"/>
            <a:ext cx="821626" cy="276999"/>
          </a:xfrm>
          <a:prstGeom prst="rect">
            <a:avLst/>
          </a:prstGeom>
          <a:noFill/>
        </p:spPr>
        <p:txBody>
          <a:bodyPr wrap="square" rtlCol="0">
            <a:spAutoFit/>
          </a:bodyPr>
          <a:lstStyle/>
          <a:p>
            <a:r>
              <a:rPr lang="en-IN" sz="1200" dirty="0"/>
              <a:t>Yes</a:t>
            </a:r>
          </a:p>
        </p:txBody>
      </p:sp>
      <p:sp>
        <p:nvSpPr>
          <p:cNvPr id="142" name="TextBox 141">
            <a:extLst>
              <a:ext uri="{FF2B5EF4-FFF2-40B4-BE49-F238E27FC236}">
                <a16:creationId xmlns:a16="http://schemas.microsoft.com/office/drawing/2014/main" xmlns="" id="{894E4B26-0BE7-4163-A844-5216D9AC2357}"/>
              </a:ext>
            </a:extLst>
          </p:cNvPr>
          <p:cNvSpPr txBox="1"/>
          <p:nvPr/>
        </p:nvSpPr>
        <p:spPr>
          <a:xfrm>
            <a:off x="9645291" y="1303935"/>
            <a:ext cx="2127367" cy="830997"/>
          </a:xfrm>
          <a:prstGeom prst="rect">
            <a:avLst/>
          </a:prstGeom>
          <a:noFill/>
        </p:spPr>
        <p:txBody>
          <a:bodyPr wrap="square" rtlCol="0">
            <a:spAutoFit/>
          </a:bodyPr>
          <a:lstStyle/>
          <a:p>
            <a:r>
              <a:rPr lang="en-IN" sz="1200" dirty="0">
                <a:solidFill>
                  <a:schemeClr val="bg1"/>
                </a:solidFill>
              </a:rPr>
              <a:t>If there is conflict with @Primary and @Qualifier, the preference will be for @Qualifier for injection</a:t>
            </a:r>
          </a:p>
        </p:txBody>
      </p:sp>
      <p:sp>
        <p:nvSpPr>
          <p:cNvPr id="2" name="Rectangle: Rounded Corners 1">
            <a:extLst>
              <a:ext uri="{FF2B5EF4-FFF2-40B4-BE49-F238E27FC236}">
                <a16:creationId xmlns:a16="http://schemas.microsoft.com/office/drawing/2014/main" xmlns="" id="{94C27D61-D89E-4A43-86C5-CEED2DE4C9FC}"/>
              </a:ext>
            </a:extLst>
          </p:cNvPr>
          <p:cNvSpPr/>
          <p:nvPr/>
        </p:nvSpPr>
        <p:spPr>
          <a:xfrm>
            <a:off x="71433" y="1206191"/>
            <a:ext cx="1076311" cy="536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Start</a:t>
            </a:r>
          </a:p>
        </p:txBody>
      </p:sp>
      <p:cxnSp>
        <p:nvCxnSpPr>
          <p:cNvPr id="5" name="Straight Arrow Connector 4">
            <a:extLst>
              <a:ext uri="{FF2B5EF4-FFF2-40B4-BE49-F238E27FC236}">
                <a16:creationId xmlns:a16="http://schemas.microsoft.com/office/drawing/2014/main" xmlns="" id="{B06E0F2E-A1F7-4246-A174-855CA5C2C9FA}"/>
              </a:ext>
            </a:extLst>
          </p:cNvPr>
          <p:cNvCxnSpPr>
            <a:stCxn id="2" idx="3"/>
            <a:endCxn id="4" idx="1"/>
          </p:cNvCxnSpPr>
          <p:nvPr/>
        </p:nvCxnSpPr>
        <p:spPr>
          <a:xfrm flipV="1">
            <a:off x="1147744" y="1457735"/>
            <a:ext cx="944239" cy="16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884CC698-D772-47D6-81A6-937B5EDFC2F8}"/>
              </a:ext>
            </a:extLst>
          </p:cNvPr>
          <p:cNvSpPr txBox="1"/>
          <p:nvPr/>
        </p:nvSpPr>
        <p:spPr>
          <a:xfrm>
            <a:off x="8492897" y="3657018"/>
            <a:ext cx="1828799" cy="1107996"/>
          </a:xfrm>
          <a:prstGeom prst="rect">
            <a:avLst/>
          </a:prstGeom>
          <a:noFill/>
        </p:spPr>
        <p:txBody>
          <a:bodyPr wrap="square" rtlCol="0">
            <a:spAutoFit/>
          </a:bodyPr>
          <a:lstStyle/>
          <a:p>
            <a:r>
              <a:rPr lang="en-IN" sz="1200" dirty="0">
                <a:solidFill>
                  <a:schemeClr val="bg1"/>
                </a:solidFill>
                <a:cs typeface="Arial" panose="020B0604020202020204" pitchFamily="34" charset="0"/>
              </a:rPr>
              <a:t>If more than one @Primary is present in the bean declaration for the same bean name</a:t>
            </a:r>
          </a:p>
          <a:p>
            <a:endParaRPr lang="en-IN" dirty="0"/>
          </a:p>
        </p:txBody>
      </p:sp>
      <p:sp>
        <p:nvSpPr>
          <p:cNvPr id="72" name="Rectangle 71">
            <a:extLst>
              <a:ext uri="{FF2B5EF4-FFF2-40B4-BE49-F238E27FC236}">
                <a16:creationId xmlns:a16="http://schemas.microsoft.com/office/drawing/2014/main" xmlns="" id="{2346E0F2-EDD2-47A7-ACDB-08FCEEF68F56}"/>
              </a:ext>
            </a:extLst>
          </p:cNvPr>
          <p:cNvSpPr/>
          <p:nvPr/>
        </p:nvSpPr>
        <p:spPr>
          <a:xfrm>
            <a:off x="10382251" y="2317250"/>
            <a:ext cx="1534502" cy="1108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cs typeface="Arial" panose="020B0604020202020204" pitchFamily="34" charset="0"/>
            </a:endParaRPr>
          </a:p>
        </p:txBody>
      </p:sp>
      <p:sp>
        <p:nvSpPr>
          <p:cNvPr id="80" name="TextBox 79">
            <a:extLst>
              <a:ext uri="{FF2B5EF4-FFF2-40B4-BE49-F238E27FC236}">
                <a16:creationId xmlns:a16="http://schemas.microsoft.com/office/drawing/2014/main" xmlns="" id="{EA30943E-A0A7-48A0-8617-ECE5FA02BB27}"/>
              </a:ext>
            </a:extLst>
          </p:cNvPr>
          <p:cNvSpPr txBox="1"/>
          <p:nvPr/>
        </p:nvSpPr>
        <p:spPr>
          <a:xfrm>
            <a:off x="10300182" y="2381166"/>
            <a:ext cx="1616571" cy="1292662"/>
          </a:xfrm>
          <a:prstGeom prst="rect">
            <a:avLst/>
          </a:prstGeom>
          <a:noFill/>
        </p:spPr>
        <p:txBody>
          <a:bodyPr wrap="square" rtlCol="0">
            <a:spAutoFit/>
          </a:bodyPr>
          <a:lstStyle/>
          <a:p>
            <a:pPr algn="ctr"/>
            <a:r>
              <a:rPr lang="en-IN" sz="1200" dirty="0">
                <a:solidFill>
                  <a:schemeClr val="bg1"/>
                </a:solidFill>
                <a:cs typeface="Arial" panose="020B0604020202020204" pitchFamily="34" charset="0"/>
              </a:rPr>
              <a:t>The first bean object defined in the @Bean configuration gets autowired irrespective of field name</a:t>
            </a:r>
          </a:p>
          <a:p>
            <a:endParaRPr lang="en-IN" dirty="0"/>
          </a:p>
        </p:txBody>
      </p:sp>
      <p:cxnSp>
        <p:nvCxnSpPr>
          <p:cNvPr id="103" name="Straight Arrow Connector 102">
            <a:extLst>
              <a:ext uri="{FF2B5EF4-FFF2-40B4-BE49-F238E27FC236}">
                <a16:creationId xmlns:a16="http://schemas.microsoft.com/office/drawing/2014/main" xmlns="" id="{D567E377-A247-4A92-9E59-67BAC6CF1AE1}"/>
              </a:ext>
            </a:extLst>
          </p:cNvPr>
          <p:cNvCxnSpPr>
            <a:cxnSpLocks/>
          </p:cNvCxnSpPr>
          <p:nvPr/>
        </p:nvCxnSpPr>
        <p:spPr>
          <a:xfrm>
            <a:off x="7916304" y="2716967"/>
            <a:ext cx="363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xmlns="" id="{E501FAFA-7B2C-4E55-8068-B4080DE68C7F}"/>
              </a:ext>
            </a:extLst>
          </p:cNvPr>
          <p:cNvSpPr/>
          <p:nvPr/>
        </p:nvSpPr>
        <p:spPr>
          <a:xfrm>
            <a:off x="6079221" y="3613178"/>
            <a:ext cx="1891224" cy="819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If @Primary is present in the bean declaration</a:t>
            </a:r>
          </a:p>
        </p:txBody>
      </p:sp>
      <p:cxnSp>
        <p:nvCxnSpPr>
          <p:cNvPr id="97" name="Connector: Elbow 96">
            <a:extLst>
              <a:ext uri="{FF2B5EF4-FFF2-40B4-BE49-F238E27FC236}">
                <a16:creationId xmlns:a16="http://schemas.microsoft.com/office/drawing/2014/main" xmlns="" id="{FA26B178-B8F2-4061-9BD0-4F171CD414C2}"/>
              </a:ext>
            </a:extLst>
          </p:cNvPr>
          <p:cNvCxnSpPr>
            <a:cxnSpLocks/>
          </p:cNvCxnSpPr>
          <p:nvPr/>
        </p:nvCxnSpPr>
        <p:spPr>
          <a:xfrm rot="10800000" flipV="1">
            <a:off x="5313216" y="4241976"/>
            <a:ext cx="830389" cy="5155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xmlns="" id="{EB12F6D6-3C20-46DB-8314-11C82B19D262}"/>
              </a:ext>
            </a:extLst>
          </p:cNvPr>
          <p:cNvSpPr txBox="1"/>
          <p:nvPr/>
        </p:nvSpPr>
        <p:spPr>
          <a:xfrm>
            <a:off x="5352272" y="4491770"/>
            <a:ext cx="598296" cy="276999"/>
          </a:xfrm>
          <a:prstGeom prst="rect">
            <a:avLst/>
          </a:prstGeom>
          <a:noFill/>
        </p:spPr>
        <p:txBody>
          <a:bodyPr wrap="square" rtlCol="0">
            <a:spAutoFit/>
          </a:bodyPr>
          <a:lstStyle/>
          <a:p>
            <a:r>
              <a:rPr lang="en-IN" sz="1200" dirty="0"/>
              <a:t>Yes</a:t>
            </a:r>
          </a:p>
        </p:txBody>
      </p:sp>
      <p:cxnSp>
        <p:nvCxnSpPr>
          <p:cNvPr id="113" name="Straight Arrow Connector 112">
            <a:extLst>
              <a:ext uri="{FF2B5EF4-FFF2-40B4-BE49-F238E27FC236}">
                <a16:creationId xmlns:a16="http://schemas.microsoft.com/office/drawing/2014/main" xmlns="" id="{AED68807-B0D0-4C95-A9A3-07E2B1493831}"/>
              </a:ext>
            </a:extLst>
          </p:cNvPr>
          <p:cNvCxnSpPr>
            <a:cxnSpLocks/>
          </p:cNvCxnSpPr>
          <p:nvPr/>
        </p:nvCxnSpPr>
        <p:spPr>
          <a:xfrm>
            <a:off x="7123885" y="5581391"/>
            <a:ext cx="0" cy="38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xmlns="" id="{B0B594F0-CCDA-4784-8DB9-A7134561F68A}"/>
              </a:ext>
            </a:extLst>
          </p:cNvPr>
          <p:cNvSpPr/>
          <p:nvPr/>
        </p:nvSpPr>
        <p:spPr>
          <a:xfrm>
            <a:off x="4958536" y="5819279"/>
            <a:ext cx="642673" cy="55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cs typeface="Arial" panose="020B0604020202020204" pitchFamily="34" charset="0"/>
              </a:rPr>
              <a:t>Error</a:t>
            </a:r>
          </a:p>
        </p:txBody>
      </p:sp>
      <p:cxnSp>
        <p:nvCxnSpPr>
          <p:cNvPr id="105" name="Connector: Elbow 104">
            <a:extLst>
              <a:ext uri="{FF2B5EF4-FFF2-40B4-BE49-F238E27FC236}">
                <a16:creationId xmlns:a16="http://schemas.microsoft.com/office/drawing/2014/main" xmlns="" id="{DC8253AF-6926-4418-B27E-8E90EA54A15A}"/>
              </a:ext>
            </a:extLst>
          </p:cNvPr>
          <p:cNvCxnSpPr>
            <a:cxnSpLocks/>
          </p:cNvCxnSpPr>
          <p:nvPr/>
        </p:nvCxnSpPr>
        <p:spPr>
          <a:xfrm rot="10800000" flipV="1">
            <a:off x="5401192" y="5134455"/>
            <a:ext cx="985588" cy="6848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xmlns="" id="{606D8D05-2B12-4AF1-A235-C8D44EF878B9}"/>
              </a:ext>
            </a:extLst>
          </p:cNvPr>
          <p:cNvSpPr txBox="1"/>
          <p:nvPr/>
        </p:nvSpPr>
        <p:spPr>
          <a:xfrm>
            <a:off x="5634845" y="5071253"/>
            <a:ext cx="598296" cy="276999"/>
          </a:xfrm>
          <a:prstGeom prst="rect">
            <a:avLst/>
          </a:prstGeom>
          <a:noFill/>
        </p:spPr>
        <p:txBody>
          <a:bodyPr wrap="square" rtlCol="0">
            <a:spAutoFit/>
          </a:bodyPr>
          <a:lstStyle/>
          <a:p>
            <a:r>
              <a:rPr lang="en-IN" sz="1200" dirty="0"/>
              <a:t>No</a:t>
            </a:r>
          </a:p>
        </p:txBody>
      </p:sp>
      <p:cxnSp>
        <p:nvCxnSpPr>
          <p:cNvPr id="107" name="Connector: Elbow 106">
            <a:extLst>
              <a:ext uri="{FF2B5EF4-FFF2-40B4-BE49-F238E27FC236}">
                <a16:creationId xmlns:a16="http://schemas.microsoft.com/office/drawing/2014/main" xmlns="" id="{04DEC361-A130-40F3-9BEC-40FE7B8C49EC}"/>
              </a:ext>
            </a:extLst>
          </p:cNvPr>
          <p:cNvCxnSpPr>
            <a:cxnSpLocks/>
            <a:stCxn id="22" idx="1"/>
            <a:endCxn id="11" idx="0"/>
          </p:cNvCxnSpPr>
          <p:nvPr/>
        </p:nvCxnSpPr>
        <p:spPr>
          <a:xfrm rot="10800000" flipV="1">
            <a:off x="971445" y="2805670"/>
            <a:ext cx="945114" cy="3669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xmlns="" id="{4BBE9787-FABB-459F-AF7A-679E6743EDB4}"/>
              </a:ext>
            </a:extLst>
          </p:cNvPr>
          <p:cNvSpPr/>
          <p:nvPr/>
        </p:nvSpPr>
        <p:spPr>
          <a:xfrm>
            <a:off x="4147798" y="4288760"/>
            <a:ext cx="1150934" cy="788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cs typeface="Arial" panose="020B0604020202020204" pitchFamily="34" charset="0"/>
            </a:endParaRPr>
          </a:p>
        </p:txBody>
      </p:sp>
      <p:sp>
        <p:nvSpPr>
          <p:cNvPr id="131" name="TextBox 130">
            <a:extLst>
              <a:ext uri="{FF2B5EF4-FFF2-40B4-BE49-F238E27FC236}">
                <a16:creationId xmlns:a16="http://schemas.microsoft.com/office/drawing/2014/main" xmlns="" id="{B9C24B67-865A-4BB7-B67F-5472958BF0E9}"/>
              </a:ext>
            </a:extLst>
          </p:cNvPr>
          <p:cNvSpPr txBox="1"/>
          <p:nvPr/>
        </p:nvSpPr>
        <p:spPr>
          <a:xfrm>
            <a:off x="4147798" y="4271765"/>
            <a:ext cx="1369885" cy="1107996"/>
          </a:xfrm>
          <a:prstGeom prst="rect">
            <a:avLst/>
          </a:prstGeom>
          <a:noFill/>
        </p:spPr>
        <p:txBody>
          <a:bodyPr wrap="square" rtlCol="0">
            <a:spAutoFit/>
          </a:bodyPr>
          <a:lstStyle/>
          <a:p>
            <a:r>
              <a:rPr lang="en-IN" sz="1200" dirty="0">
                <a:solidFill>
                  <a:schemeClr val="bg1"/>
                </a:solidFill>
                <a:cs typeface="Arial" panose="020B0604020202020204" pitchFamily="34" charset="0"/>
              </a:rPr>
              <a:t>If more than one @Primary is present in the bean declaration</a:t>
            </a:r>
          </a:p>
          <a:p>
            <a:endParaRPr lang="en-IN" dirty="0"/>
          </a:p>
        </p:txBody>
      </p:sp>
      <p:cxnSp>
        <p:nvCxnSpPr>
          <p:cNvPr id="128" name="Connector: Elbow 127">
            <a:extLst>
              <a:ext uri="{FF2B5EF4-FFF2-40B4-BE49-F238E27FC236}">
                <a16:creationId xmlns:a16="http://schemas.microsoft.com/office/drawing/2014/main" xmlns="" id="{8688568E-F742-4E42-90CF-49D87F10D1DC}"/>
              </a:ext>
            </a:extLst>
          </p:cNvPr>
          <p:cNvCxnSpPr>
            <a:cxnSpLocks/>
            <a:endCxn id="143" idx="3"/>
          </p:cNvCxnSpPr>
          <p:nvPr/>
        </p:nvCxnSpPr>
        <p:spPr>
          <a:xfrm rot="5400000">
            <a:off x="4050129" y="5488395"/>
            <a:ext cx="1141985" cy="3533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xmlns="" id="{CFD81792-29FB-400A-9B4B-578C6AB222AA}"/>
              </a:ext>
            </a:extLst>
          </p:cNvPr>
          <p:cNvSpPr txBox="1"/>
          <p:nvPr/>
        </p:nvSpPr>
        <p:spPr>
          <a:xfrm>
            <a:off x="3826061" y="4559133"/>
            <a:ext cx="598296" cy="276999"/>
          </a:xfrm>
          <a:prstGeom prst="rect">
            <a:avLst/>
          </a:prstGeom>
          <a:noFill/>
        </p:spPr>
        <p:txBody>
          <a:bodyPr wrap="square" rtlCol="0">
            <a:spAutoFit/>
          </a:bodyPr>
          <a:lstStyle/>
          <a:p>
            <a:r>
              <a:rPr lang="en-IN" sz="1200" dirty="0"/>
              <a:t>Yes</a:t>
            </a:r>
          </a:p>
        </p:txBody>
      </p:sp>
      <p:sp>
        <p:nvSpPr>
          <p:cNvPr id="135" name="Rectangle 134">
            <a:extLst>
              <a:ext uri="{FF2B5EF4-FFF2-40B4-BE49-F238E27FC236}">
                <a16:creationId xmlns:a16="http://schemas.microsoft.com/office/drawing/2014/main" xmlns="" id="{C634FD4D-D67A-47A6-A49C-6C11888FAF2E}"/>
              </a:ext>
            </a:extLst>
          </p:cNvPr>
          <p:cNvSpPr/>
          <p:nvPr/>
        </p:nvSpPr>
        <p:spPr>
          <a:xfrm>
            <a:off x="2959285" y="4952978"/>
            <a:ext cx="881303" cy="55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cs typeface="Arial" panose="020B0604020202020204" pitchFamily="34" charset="0"/>
              </a:rPr>
              <a:t>Error</a:t>
            </a:r>
          </a:p>
        </p:txBody>
      </p:sp>
      <p:cxnSp>
        <p:nvCxnSpPr>
          <p:cNvPr id="130" name="Connector: Elbow 129">
            <a:extLst>
              <a:ext uri="{FF2B5EF4-FFF2-40B4-BE49-F238E27FC236}">
                <a16:creationId xmlns:a16="http://schemas.microsoft.com/office/drawing/2014/main" xmlns="" id="{53BD7C20-E38D-4D2A-B4B6-56F56C875DF1}"/>
              </a:ext>
            </a:extLst>
          </p:cNvPr>
          <p:cNvCxnSpPr>
            <a:cxnSpLocks/>
            <a:stCxn id="131" idx="1"/>
            <a:endCxn id="135" idx="3"/>
          </p:cNvCxnSpPr>
          <p:nvPr/>
        </p:nvCxnSpPr>
        <p:spPr>
          <a:xfrm rot="10800000" flipV="1">
            <a:off x="3840588" y="4825763"/>
            <a:ext cx="307210" cy="4054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xmlns="" id="{40F9F03E-3D45-4F71-8271-8A58F5E1526B}"/>
              </a:ext>
            </a:extLst>
          </p:cNvPr>
          <p:cNvSpPr txBox="1"/>
          <p:nvPr/>
        </p:nvSpPr>
        <p:spPr>
          <a:xfrm>
            <a:off x="4476664" y="5976770"/>
            <a:ext cx="598296" cy="276999"/>
          </a:xfrm>
          <a:prstGeom prst="rect">
            <a:avLst/>
          </a:prstGeom>
          <a:noFill/>
        </p:spPr>
        <p:txBody>
          <a:bodyPr wrap="square" rtlCol="0">
            <a:spAutoFit/>
          </a:bodyPr>
          <a:lstStyle/>
          <a:p>
            <a:r>
              <a:rPr lang="en-IN" sz="1200" dirty="0"/>
              <a:t>No</a:t>
            </a:r>
          </a:p>
        </p:txBody>
      </p:sp>
      <p:sp>
        <p:nvSpPr>
          <p:cNvPr id="143" name="Rectangle 142">
            <a:extLst>
              <a:ext uri="{FF2B5EF4-FFF2-40B4-BE49-F238E27FC236}">
                <a16:creationId xmlns:a16="http://schemas.microsoft.com/office/drawing/2014/main" xmlns="" id="{79E6A088-427F-435D-B55E-983BA6122644}"/>
              </a:ext>
            </a:extLst>
          </p:cNvPr>
          <p:cNvSpPr/>
          <p:nvPr/>
        </p:nvSpPr>
        <p:spPr>
          <a:xfrm>
            <a:off x="2823353" y="5808375"/>
            <a:ext cx="1621112" cy="855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cs typeface="Arial" panose="020B0604020202020204" pitchFamily="34" charset="0"/>
              </a:rPr>
              <a:t>The bean with @Primary gets injected</a:t>
            </a:r>
          </a:p>
        </p:txBody>
      </p:sp>
      <p:sp>
        <p:nvSpPr>
          <p:cNvPr id="164" name="Rectangle 163">
            <a:extLst>
              <a:ext uri="{FF2B5EF4-FFF2-40B4-BE49-F238E27FC236}">
                <a16:creationId xmlns:a16="http://schemas.microsoft.com/office/drawing/2014/main" xmlns="" id="{99EEA50D-8928-4405-AEED-BC3192605427}"/>
              </a:ext>
            </a:extLst>
          </p:cNvPr>
          <p:cNvSpPr/>
          <p:nvPr/>
        </p:nvSpPr>
        <p:spPr>
          <a:xfrm>
            <a:off x="4302909" y="2434643"/>
            <a:ext cx="984090" cy="609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If the bean is defined as @Bean</a:t>
            </a:r>
          </a:p>
        </p:txBody>
      </p:sp>
      <p:cxnSp>
        <p:nvCxnSpPr>
          <p:cNvPr id="166" name="Straight Arrow Connector 165">
            <a:extLst>
              <a:ext uri="{FF2B5EF4-FFF2-40B4-BE49-F238E27FC236}">
                <a16:creationId xmlns:a16="http://schemas.microsoft.com/office/drawing/2014/main" xmlns="" id="{FFA54DDC-A22F-467D-9C6A-7AE7B826EE2D}"/>
              </a:ext>
            </a:extLst>
          </p:cNvPr>
          <p:cNvCxnSpPr>
            <a:stCxn id="164" idx="3"/>
            <a:endCxn id="18" idx="1"/>
          </p:cNvCxnSpPr>
          <p:nvPr/>
        </p:nvCxnSpPr>
        <p:spPr>
          <a:xfrm>
            <a:off x="5286999" y="2739564"/>
            <a:ext cx="784701" cy="4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xmlns="" id="{DABBE7A8-00DB-4B04-93E6-AC8982508380}"/>
              </a:ext>
            </a:extLst>
          </p:cNvPr>
          <p:cNvSpPr txBox="1"/>
          <p:nvPr/>
        </p:nvSpPr>
        <p:spPr>
          <a:xfrm>
            <a:off x="5520356" y="2686785"/>
            <a:ext cx="821626" cy="276999"/>
          </a:xfrm>
          <a:prstGeom prst="rect">
            <a:avLst/>
          </a:prstGeom>
          <a:noFill/>
        </p:spPr>
        <p:txBody>
          <a:bodyPr wrap="square" rtlCol="0">
            <a:spAutoFit/>
          </a:bodyPr>
          <a:lstStyle/>
          <a:p>
            <a:r>
              <a:rPr lang="en-IN" sz="1200" dirty="0"/>
              <a:t>Yes</a:t>
            </a:r>
          </a:p>
        </p:txBody>
      </p:sp>
      <p:sp>
        <p:nvSpPr>
          <p:cNvPr id="170" name="Rectangle 169">
            <a:extLst>
              <a:ext uri="{FF2B5EF4-FFF2-40B4-BE49-F238E27FC236}">
                <a16:creationId xmlns:a16="http://schemas.microsoft.com/office/drawing/2014/main" xmlns="" id="{11996DB1-BFEC-4563-8A02-75AC9095F33B}"/>
              </a:ext>
            </a:extLst>
          </p:cNvPr>
          <p:cNvSpPr/>
          <p:nvPr/>
        </p:nvSpPr>
        <p:spPr>
          <a:xfrm>
            <a:off x="1947132" y="3573169"/>
            <a:ext cx="1699794" cy="1130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cs typeface="Arial" panose="020B0604020202020204" pitchFamily="34" charset="0"/>
              </a:rPr>
              <a:t>If </a:t>
            </a:r>
            <a:r>
              <a:rPr lang="en-IN" sz="1200" dirty="0">
                <a:cs typeface="Arial" panose="020B0604020202020204" pitchFamily="34" charset="0"/>
              </a:rPr>
              <a:t>there is  more than 1 bean with same name and same type in the @Component configuration</a:t>
            </a:r>
          </a:p>
          <a:p>
            <a:pPr algn="ctr"/>
            <a:endParaRPr lang="en-IN" sz="1400" dirty="0">
              <a:cs typeface="Arial" panose="020B0604020202020204" pitchFamily="34" charset="0"/>
            </a:endParaRPr>
          </a:p>
        </p:txBody>
      </p:sp>
      <p:sp>
        <p:nvSpPr>
          <p:cNvPr id="174" name="Rectangle 173">
            <a:extLst>
              <a:ext uri="{FF2B5EF4-FFF2-40B4-BE49-F238E27FC236}">
                <a16:creationId xmlns:a16="http://schemas.microsoft.com/office/drawing/2014/main" xmlns="" id="{E33BE8BA-35F6-4E51-8A64-43E2352192DC}"/>
              </a:ext>
            </a:extLst>
          </p:cNvPr>
          <p:cNvSpPr/>
          <p:nvPr/>
        </p:nvSpPr>
        <p:spPr>
          <a:xfrm>
            <a:off x="1060953" y="4894502"/>
            <a:ext cx="642673" cy="55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cs typeface="Arial" panose="020B0604020202020204" pitchFamily="34" charset="0"/>
              </a:rPr>
              <a:t>Error</a:t>
            </a:r>
          </a:p>
        </p:txBody>
      </p:sp>
      <p:cxnSp>
        <p:nvCxnSpPr>
          <p:cNvPr id="176" name="Connector: Elbow 175">
            <a:extLst>
              <a:ext uri="{FF2B5EF4-FFF2-40B4-BE49-F238E27FC236}">
                <a16:creationId xmlns:a16="http://schemas.microsoft.com/office/drawing/2014/main" xmlns="" id="{DFB8BF39-832C-4679-AA7E-5F4C550D3285}"/>
              </a:ext>
            </a:extLst>
          </p:cNvPr>
          <p:cNvCxnSpPr>
            <a:endCxn id="174" idx="0"/>
          </p:cNvCxnSpPr>
          <p:nvPr/>
        </p:nvCxnSpPr>
        <p:spPr>
          <a:xfrm rot="10800000" flipV="1">
            <a:off x="1382290" y="4474084"/>
            <a:ext cx="564842" cy="4204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xmlns="" id="{ED835F77-2887-4208-AC3E-C25E6FDEBD03}"/>
              </a:ext>
            </a:extLst>
          </p:cNvPr>
          <p:cNvSpPr txBox="1"/>
          <p:nvPr/>
        </p:nvSpPr>
        <p:spPr>
          <a:xfrm>
            <a:off x="1406275" y="4417323"/>
            <a:ext cx="821626" cy="276999"/>
          </a:xfrm>
          <a:prstGeom prst="rect">
            <a:avLst/>
          </a:prstGeom>
          <a:noFill/>
        </p:spPr>
        <p:txBody>
          <a:bodyPr wrap="square" rtlCol="0">
            <a:spAutoFit/>
          </a:bodyPr>
          <a:lstStyle/>
          <a:p>
            <a:r>
              <a:rPr lang="en-IN" sz="1200" dirty="0"/>
              <a:t>Yes</a:t>
            </a:r>
          </a:p>
        </p:txBody>
      </p:sp>
      <p:cxnSp>
        <p:nvCxnSpPr>
          <p:cNvPr id="181" name="Connector: Elbow 180">
            <a:extLst>
              <a:ext uri="{FF2B5EF4-FFF2-40B4-BE49-F238E27FC236}">
                <a16:creationId xmlns:a16="http://schemas.microsoft.com/office/drawing/2014/main" xmlns="" id="{EDAF2C27-4BDC-4027-8E8E-D0BB82F72E11}"/>
              </a:ext>
            </a:extLst>
          </p:cNvPr>
          <p:cNvCxnSpPr>
            <a:stCxn id="164" idx="2"/>
          </p:cNvCxnSpPr>
          <p:nvPr/>
        </p:nvCxnSpPr>
        <p:spPr>
          <a:xfrm rot="5400000">
            <a:off x="3910714" y="2776693"/>
            <a:ext cx="616449" cy="1152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xmlns="" id="{5B627921-AA98-4B3E-9B57-BF54A389CC85}"/>
              </a:ext>
            </a:extLst>
          </p:cNvPr>
          <p:cNvSpPr txBox="1"/>
          <p:nvPr/>
        </p:nvSpPr>
        <p:spPr>
          <a:xfrm>
            <a:off x="3909110" y="3455776"/>
            <a:ext cx="821626" cy="276999"/>
          </a:xfrm>
          <a:prstGeom prst="rect">
            <a:avLst/>
          </a:prstGeom>
          <a:noFill/>
        </p:spPr>
        <p:txBody>
          <a:bodyPr wrap="square" rtlCol="0">
            <a:spAutoFit/>
          </a:bodyPr>
          <a:lstStyle/>
          <a:p>
            <a:r>
              <a:rPr lang="en-IN" sz="1200" dirty="0"/>
              <a:t>No</a:t>
            </a:r>
          </a:p>
        </p:txBody>
      </p:sp>
      <p:cxnSp>
        <p:nvCxnSpPr>
          <p:cNvPr id="184" name="Connector: Elbow 183">
            <a:extLst>
              <a:ext uri="{FF2B5EF4-FFF2-40B4-BE49-F238E27FC236}">
                <a16:creationId xmlns:a16="http://schemas.microsoft.com/office/drawing/2014/main" xmlns="" id="{51BA632F-8FD8-4092-AE3B-53A1BF83AFA1}"/>
              </a:ext>
            </a:extLst>
          </p:cNvPr>
          <p:cNvCxnSpPr>
            <a:cxnSpLocks/>
          </p:cNvCxnSpPr>
          <p:nvPr/>
        </p:nvCxnSpPr>
        <p:spPr>
          <a:xfrm flipV="1">
            <a:off x="3661449" y="3847763"/>
            <a:ext cx="2410251" cy="1919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xmlns="" id="{D141D2D3-BE80-4FE6-9157-AA6898B30DD9}"/>
              </a:ext>
            </a:extLst>
          </p:cNvPr>
          <p:cNvSpPr txBox="1"/>
          <p:nvPr/>
        </p:nvSpPr>
        <p:spPr>
          <a:xfrm>
            <a:off x="4421927" y="3820630"/>
            <a:ext cx="821626" cy="276999"/>
          </a:xfrm>
          <a:prstGeom prst="rect">
            <a:avLst/>
          </a:prstGeom>
          <a:noFill/>
        </p:spPr>
        <p:txBody>
          <a:bodyPr wrap="square" rtlCol="0">
            <a:spAutoFit/>
          </a:bodyPr>
          <a:lstStyle/>
          <a:p>
            <a:r>
              <a:rPr lang="en-IN" sz="1200" dirty="0"/>
              <a:t>No</a:t>
            </a:r>
          </a:p>
        </p:txBody>
      </p:sp>
      <p:sp>
        <p:nvSpPr>
          <p:cNvPr id="193" name="Rectangle 192">
            <a:extLst>
              <a:ext uri="{FF2B5EF4-FFF2-40B4-BE49-F238E27FC236}">
                <a16:creationId xmlns:a16="http://schemas.microsoft.com/office/drawing/2014/main" xmlns="" id="{D10E3BFB-6493-42D5-9059-712FA9E829CB}"/>
              </a:ext>
            </a:extLst>
          </p:cNvPr>
          <p:cNvSpPr/>
          <p:nvPr/>
        </p:nvSpPr>
        <p:spPr>
          <a:xfrm>
            <a:off x="10408503" y="3627386"/>
            <a:ext cx="1621112" cy="855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solidFill>
                <a:cs typeface="Arial" panose="020B0604020202020204" pitchFamily="34" charset="0"/>
              </a:rPr>
              <a:t>The first bean object defined in the @Bean configuration gets autowired</a:t>
            </a:r>
            <a:endParaRPr lang="en-IN" sz="1200" dirty="0">
              <a:cs typeface="Arial" panose="020B0604020202020204" pitchFamily="34" charset="0"/>
            </a:endParaRPr>
          </a:p>
        </p:txBody>
      </p:sp>
      <p:cxnSp>
        <p:nvCxnSpPr>
          <p:cNvPr id="195" name="Straight Arrow Connector 194">
            <a:extLst>
              <a:ext uri="{FF2B5EF4-FFF2-40B4-BE49-F238E27FC236}">
                <a16:creationId xmlns:a16="http://schemas.microsoft.com/office/drawing/2014/main" xmlns="" id="{0EC31B6C-6FCA-4279-B498-BD8984FCD297}"/>
              </a:ext>
            </a:extLst>
          </p:cNvPr>
          <p:cNvCxnSpPr>
            <a:cxnSpLocks/>
          </p:cNvCxnSpPr>
          <p:nvPr/>
        </p:nvCxnSpPr>
        <p:spPr>
          <a:xfrm>
            <a:off x="10110507" y="4130946"/>
            <a:ext cx="3114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xmlns="" id="{3B8DBD41-5A45-40B9-883E-2289316CC9FD}"/>
              </a:ext>
            </a:extLst>
          </p:cNvPr>
          <p:cNvSpPr txBox="1"/>
          <p:nvPr/>
        </p:nvSpPr>
        <p:spPr>
          <a:xfrm>
            <a:off x="10074884" y="3907640"/>
            <a:ext cx="821626" cy="276999"/>
          </a:xfrm>
          <a:prstGeom prst="rect">
            <a:avLst/>
          </a:prstGeom>
          <a:noFill/>
        </p:spPr>
        <p:txBody>
          <a:bodyPr wrap="square" rtlCol="0">
            <a:spAutoFit/>
          </a:bodyPr>
          <a:lstStyle/>
          <a:p>
            <a:r>
              <a:rPr lang="en-IN" sz="1200" dirty="0"/>
              <a:t>No</a:t>
            </a:r>
          </a:p>
        </p:txBody>
      </p:sp>
      <p:sp>
        <p:nvSpPr>
          <p:cNvPr id="3" name="TextBox 2">
            <a:extLst>
              <a:ext uri="{FF2B5EF4-FFF2-40B4-BE49-F238E27FC236}">
                <a16:creationId xmlns:a16="http://schemas.microsoft.com/office/drawing/2014/main" xmlns="" id="{5A9A1E1C-25E1-4260-A2A1-FB8FDEB1875B}"/>
              </a:ext>
            </a:extLst>
          </p:cNvPr>
          <p:cNvSpPr txBox="1"/>
          <p:nvPr/>
        </p:nvSpPr>
        <p:spPr>
          <a:xfrm>
            <a:off x="162385" y="160992"/>
            <a:ext cx="3176560" cy="369332"/>
          </a:xfrm>
          <a:prstGeom prst="rect">
            <a:avLst/>
          </a:prstGeom>
          <a:noFill/>
        </p:spPr>
        <p:txBody>
          <a:bodyPr wrap="square" rtlCol="0">
            <a:spAutoFit/>
          </a:bodyPr>
          <a:lstStyle/>
          <a:p>
            <a:r>
              <a:rPr lang="en-IN" dirty="0"/>
              <a:t>@Autowired flow</a:t>
            </a:r>
          </a:p>
        </p:txBody>
      </p:sp>
    </p:spTree>
    <p:extLst>
      <p:ext uri="{BB962C8B-B14F-4D97-AF65-F5344CB8AC3E}">
        <p14:creationId xmlns:p14="http://schemas.microsoft.com/office/powerpoint/2010/main" xmlns="" val="1371365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67084-9493-4141-8131-5F8A4F024399}"/>
              </a:ext>
            </a:extLst>
          </p:cNvPr>
          <p:cNvSpPr>
            <a:spLocks noGrp="1"/>
          </p:cNvSpPr>
          <p:nvPr>
            <p:ph type="title"/>
          </p:nvPr>
        </p:nvSpPr>
        <p:spPr/>
        <p:txBody>
          <a:bodyPr/>
          <a:lstStyle/>
          <a:p>
            <a:r>
              <a:rPr lang="en-IN" dirty="0"/>
              <a:t>Bean Life cycle</a:t>
            </a:r>
          </a:p>
        </p:txBody>
      </p:sp>
      <p:sp>
        <p:nvSpPr>
          <p:cNvPr id="4" name="Rectangle 3">
            <a:extLst>
              <a:ext uri="{FF2B5EF4-FFF2-40B4-BE49-F238E27FC236}">
                <a16:creationId xmlns:a16="http://schemas.microsoft.com/office/drawing/2014/main" xmlns="" id="{FECE2223-D1A5-4376-9519-75132E982BCC}"/>
              </a:ext>
            </a:extLst>
          </p:cNvPr>
          <p:cNvSpPr/>
          <p:nvPr/>
        </p:nvSpPr>
        <p:spPr>
          <a:xfrm>
            <a:off x="2185988" y="2138362"/>
            <a:ext cx="200025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Bean Instantiation</a:t>
            </a:r>
          </a:p>
        </p:txBody>
      </p:sp>
      <p:sp>
        <p:nvSpPr>
          <p:cNvPr id="5" name="TextBox 4">
            <a:extLst>
              <a:ext uri="{FF2B5EF4-FFF2-40B4-BE49-F238E27FC236}">
                <a16:creationId xmlns:a16="http://schemas.microsoft.com/office/drawing/2014/main" xmlns="" id="{38CF2B74-987B-4D30-9A10-B36842F8EE58}"/>
              </a:ext>
            </a:extLst>
          </p:cNvPr>
          <p:cNvSpPr txBox="1"/>
          <p:nvPr/>
        </p:nvSpPr>
        <p:spPr>
          <a:xfrm>
            <a:off x="200025" y="2314575"/>
            <a:ext cx="1714500" cy="646331"/>
          </a:xfrm>
          <a:prstGeom prst="rect">
            <a:avLst/>
          </a:prstGeom>
          <a:noFill/>
        </p:spPr>
        <p:txBody>
          <a:bodyPr wrap="square" rtlCol="0">
            <a:spAutoFit/>
          </a:bodyPr>
          <a:lstStyle/>
          <a:p>
            <a:r>
              <a:rPr lang="en-IN" dirty="0"/>
              <a:t>Container is started</a:t>
            </a:r>
          </a:p>
        </p:txBody>
      </p:sp>
      <p:cxnSp>
        <p:nvCxnSpPr>
          <p:cNvPr id="7" name="Straight Arrow Connector 6">
            <a:extLst>
              <a:ext uri="{FF2B5EF4-FFF2-40B4-BE49-F238E27FC236}">
                <a16:creationId xmlns:a16="http://schemas.microsoft.com/office/drawing/2014/main" xmlns="" id="{ED1D6BDB-4A6B-4683-BBC8-CD62B71880DF}"/>
              </a:ext>
            </a:extLst>
          </p:cNvPr>
          <p:cNvCxnSpPr/>
          <p:nvPr/>
        </p:nvCxnSpPr>
        <p:spPr>
          <a:xfrm>
            <a:off x="1457325" y="2637740"/>
            <a:ext cx="600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xmlns="" id="{560CE705-54F6-4D78-886F-B26C17B46ECD}"/>
              </a:ext>
            </a:extLst>
          </p:cNvPr>
          <p:cNvSpPr/>
          <p:nvPr/>
        </p:nvSpPr>
        <p:spPr>
          <a:xfrm>
            <a:off x="5095875" y="2138362"/>
            <a:ext cx="200025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Dependency Injection</a:t>
            </a:r>
          </a:p>
        </p:txBody>
      </p:sp>
      <p:sp>
        <p:nvSpPr>
          <p:cNvPr id="9" name="Rectangle 8">
            <a:extLst>
              <a:ext uri="{FF2B5EF4-FFF2-40B4-BE49-F238E27FC236}">
                <a16:creationId xmlns:a16="http://schemas.microsoft.com/office/drawing/2014/main" xmlns="" id="{A07A16B8-1311-4B90-8458-C32062880AF6}"/>
              </a:ext>
            </a:extLst>
          </p:cNvPr>
          <p:cNvSpPr/>
          <p:nvPr/>
        </p:nvSpPr>
        <p:spPr>
          <a:xfrm>
            <a:off x="8191500" y="2151965"/>
            <a:ext cx="200025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Internal spring processing</a:t>
            </a:r>
          </a:p>
        </p:txBody>
      </p:sp>
      <p:sp>
        <p:nvSpPr>
          <p:cNvPr id="10" name="Rectangle 9">
            <a:extLst>
              <a:ext uri="{FF2B5EF4-FFF2-40B4-BE49-F238E27FC236}">
                <a16:creationId xmlns:a16="http://schemas.microsoft.com/office/drawing/2014/main" xmlns="" id="{CB679181-0AB2-44D4-83BE-E0F081424CEB}"/>
              </a:ext>
            </a:extLst>
          </p:cNvPr>
          <p:cNvSpPr/>
          <p:nvPr/>
        </p:nvSpPr>
        <p:spPr>
          <a:xfrm>
            <a:off x="8191500" y="3734486"/>
            <a:ext cx="200025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If there is any custom-</a:t>
            </a:r>
            <a:r>
              <a:rPr lang="en-IN" dirty="0" err="1"/>
              <a:t>init</a:t>
            </a:r>
            <a:r>
              <a:rPr lang="en-IN" dirty="0"/>
              <a:t> </a:t>
            </a:r>
            <a:r>
              <a:rPr lang="en-IN" dirty="0" err="1"/>
              <a:t>methd</a:t>
            </a:r>
            <a:endParaRPr lang="en-IN" dirty="0"/>
          </a:p>
        </p:txBody>
      </p:sp>
      <p:sp>
        <p:nvSpPr>
          <p:cNvPr id="12" name="TextBox 11">
            <a:extLst>
              <a:ext uri="{FF2B5EF4-FFF2-40B4-BE49-F238E27FC236}">
                <a16:creationId xmlns:a16="http://schemas.microsoft.com/office/drawing/2014/main" xmlns="" id="{EC004D29-F68E-4DC3-AAD3-5BE5CDBAC838}"/>
              </a:ext>
            </a:extLst>
          </p:cNvPr>
          <p:cNvSpPr txBox="1"/>
          <p:nvPr/>
        </p:nvSpPr>
        <p:spPr>
          <a:xfrm>
            <a:off x="8443913" y="5157788"/>
            <a:ext cx="2000250" cy="646331"/>
          </a:xfrm>
          <a:prstGeom prst="rect">
            <a:avLst/>
          </a:prstGeom>
          <a:solidFill>
            <a:schemeClr val="accent2"/>
          </a:solidFill>
        </p:spPr>
        <p:txBody>
          <a:bodyPr wrap="square" rtlCol="0">
            <a:spAutoFit/>
          </a:bodyPr>
          <a:lstStyle/>
          <a:p>
            <a:r>
              <a:rPr lang="en-IN" dirty="0"/>
              <a:t>Bean is ready to use</a:t>
            </a:r>
          </a:p>
        </p:txBody>
      </p:sp>
      <p:cxnSp>
        <p:nvCxnSpPr>
          <p:cNvPr id="14" name="Straight Arrow Connector 13">
            <a:extLst>
              <a:ext uri="{FF2B5EF4-FFF2-40B4-BE49-F238E27FC236}">
                <a16:creationId xmlns:a16="http://schemas.microsoft.com/office/drawing/2014/main" xmlns="" id="{49F6631C-AC2D-49C1-A5BD-BE2E03552D31}"/>
              </a:ext>
            </a:extLst>
          </p:cNvPr>
          <p:cNvCxnSpPr>
            <a:stCxn id="4" idx="3"/>
            <a:endCxn id="8" idx="1"/>
          </p:cNvCxnSpPr>
          <p:nvPr/>
        </p:nvCxnSpPr>
        <p:spPr>
          <a:xfrm>
            <a:off x="4186238" y="2624137"/>
            <a:ext cx="909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076622C6-B2C5-4C68-A1C3-95AA2A99F836}"/>
              </a:ext>
            </a:extLst>
          </p:cNvPr>
          <p:cNvCxnSpPr/>
          <p:nvPr/>
        </p:nvCxnSpPr>
        <p:spPr>
          <a:xfrm>
            <a:off x="7096125" y="2571064"/>
            <a:ext cx="909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7D1BF19B-C1CE-4CF9-9B6C-C714748E5E81}"/>
              </a:ext>
            </a:extLst>
          </p:cNvPr>
          <p:cNvCxnSpPr>
            <a:stCxn id="9" idx="2"/>
            <a:endCxn id="10" idx="0"/>
          </p:cNvCxnSpPr>
          <p:nvPr/>
        </p:nvCxnSpPr>
        <p:spPr>
          <a:xfrm>
            <a:off x="9191625" y="3123515"/>
            <a:ext cx="0" cy="610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70E28912-C50F-4BBE-B5F6-C6683C85BB19}"/>
              </a:ext>
            </a:extLst>
          </p:cNvPr>
          <p:cNvCxnSpPr>
            <a:stCxn id="10" idx="2"/>
          </p:cNvCxnSpPr>
          <p:nvPr/>
        </p:nvCxnSpPr>
        <p:spPr>
          <a:xfrm>
            <a:off x="9191625" y="4706036"/>
            <a:ext cx="0" cy="451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B0B9F28B-C344-414D-9130-B363392C314E}"/>
              </a:ext>
            </a:extLst>
          </p:cNvPr>
          <p:cNvSpPr txBox="1"/>
          <p:nvPr/>
        </p:nvSpPr>
        <p:spPr>
          <a:xfrm>
            <a:off x="352425" y="5799356"/>
            <a:ext cx="1714500" cy="646331"/>
          </a:xfrm>
          <a:prstGeom prst="rect">
            <a:avLst/>
          </a:prstGeom>
          <a:noFill/>
        </p:spPr>
        <p:txBody>
          <a:bodyPr wrap="square" rtlCol="0">
            <a:spAutoFit/>
          </a:bodyPr>
          <a:lstStyle/>
          <a:p>
            <a:r>
              <a:rPr lang="en-IN" dirty="0"/>
              <a:t>Container is destroyed</a:t>
            </a:r>
          </a:p>
        </p:txBody>
      </p:sp>
      <p:sp>
        <p:nvSpPr>
          <p:cNvPr id="21" name="Rectangle 20">
            <a:extLst>
              <a:ext uri="{FF2B5EF4-FFF2-40B4-BE49-F238E27FC236}">
                <a16:creationId xmlns:a16="http://schemas.microsoft.com/office/drawing/2014/main" xmlns="" id="{4B883C84-C0B6-433E-A960-2C8FB3B09A45}"/>
              </a:ext>
            </a:extLst>
          </p:cNvPr>
          <p:cNvSpPr/>
          <p:nvPr/>
        </p:nvSpPr>
        <p:spPr>
          <a:xfrm>
            <a:off x="2371725" y="5799356"/>
            <a:ext cx="2828925" cy="80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xmlns="" id="{B07111E5-FD81-4249-8E9F-CB40A7A043A1}"/>
              </a:ext>
            </a:extLst>
          </p:cNvPr>
          <p:cNvSpPr txBox="1"/>
          <p:nvPr/>
        </p:nvSpPr>
        <p:spPr>
          <a:xfrm>
            <a:off x="2628900" y="5738422"/>
            <a:ext cx="2300288" cy="923330"/>
          </a:xfrm>
          <a:prstGeom prst="rect">
            <a:avLst/>
          </a:prstGeom>
          <a:noFill/>
        </p:spPr>
        <p:txBody>
          <a:bodyPr wrap="square" rtlCol="0">
            <a:spAutoFit/>
          </a:bodyPr>
          <a:lstStyle/>
          <a:p>
            <a:r>
              <a:rPr lang="en-IN" dirty="0">
                <a:solidFill>
                  <a:schemeClr val="bg1"/>
                </a:solidFill>
              </a:rPr>
              <a:t>Bean destroy method is called and bean is also killed</a:t>
            </a:r>
          </a:p>
        </p:txBody>
      </p:sp>
      <p:cxnSp>
        <p:nvCxnSpPr>
          <p:cNvPr id="23" name="Straight Arrow Connector 22">
            <a:extLst>
              <a:ext uri="{FF2B5EF4-FFF2-40B4-BE49-F238E27FC236}">
                <a16:creationId xmlns:a16="http://schemas.microsoft.com/office/drawing/2014/main" xmlns="" id="{E871B3CA-EAC7-492D-91DA-B14FEC8E4F28}"/>
              </a:ext>
            </a:extLst>
          </p:cNvPr>
          <p:cNvCxnSpPr/>
          <p:nvPr/>
        </p:nvCxnSpPr>
        <p:spPr>
          <a:xfrm>
            <a:off x="1624012" y="6200087"/>
            <a:ext cx="600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D24BEBC6-A60D-49CB-9C4A-EA3D6D873E51}"/>
              </a:ext>
            </a:extLst>
          </p:cNvPr>
          <p:cNvSpPr txBox="1"/>
          <p:nvPr/>
        </p:nvSpPr>
        <p:spPr>
          <a:xfrm>
            <a:off x="2500313" y="3584792"/>
            <a:ext cx="3595684" cy="1572980"/>
          </a:xfrm>
          <a:prstGeom prst="rect">
            <a:avLst/>
          </a:prstGeom>
          <a:noFill/>
        </p:spPr>
        <p:txBody>
          <a:bodyPr wrap="square" rtlCol="0">
            <a:spAutoFit/>
          </a:bodyPr>
          <a:lstStyle/>
          <a:p>
            <a:endParaRPr lang="en-IN" dirty="0"/>
          </a:p>
        </p:txBody>
      </p:sp>
      <p:cxnSp>
        <p:nvCxnSpPr>
          <p:cNvPr id="26" name="Straight Arrow Connector 25">
            <a:extLst>
              <a:ext uri="{FF2B5EF4-FFF2-40B4-BE49-F238E27FC236}">
                <a16:creationId xmlns:a16="http://schemas.microsoft.com/office/drawing/2014/main" xmlns="" id="{F4AAECFB-0CDB-426A-9144-555761901897}"/>
              </a:ext>
            </a:extLst>
          </p:cNvPr>
          <p:cNvCxnSpPr>
            <a:stCxn id="4" idx="2"/>
          </p:cNvCxnSpPr>
          <p:nvPr/>
        </p:nvCxnSpPr>
        <p:spPr>
          <a:xfrm flipH="1">
            <a:off x="3171825" y="3109912"/>
            <a:ext cx="14288" cy="960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xmlns="" id="{E0F140F0-EB30-45A5-B9A9-D12894A2D423}"/>
              </a:ext>
            </a:extLst>
          </p:cNvPr>
          <p:cNvSpPr/>
          <p:nvPr/>
        </p:nvSpPr>
        <p:spPr>
          <a:xfrm>
            <a:off x="2224087" y="4131500"/>
            <a:ext cx="3048000" cy="89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xmlns="" id="{C06A0FB9-D3F8-4C3B-8B00-7A740E30D3DE}"/>
              </a:ext>
            </a:extLst>
          </p:cNvPr>
          <p:cNvSpPr txBox="1"/>
          <p:nvPr/>
        </p:nvSpPr>
        <p:spPr>
          <a:xfrm>
            <a:off x="2500313" y="4278781"/>
            <a:ext cx="2428875" cy="369332"/>
          </a:xfrm>
          <a:prstGeom prst="rect">
            <a:avLst/>
          </a:prstGeom>
          <a:noFill/>
        </p:spPr>
        <p:txBody>
          <a:bodyPr wrap="square" rtlCol="0">
            <a:spAutoFit/>
          </a:bodyPr>
          <a:lstStyle/>
          <a:p>
            <a:r>
              <a:rPr lang="en-IN" dirty="0">
                <a:solidFill>
                  <a:schemeClr val="bg1"/>
                </a:solidFill>
              </a:rPr>
              <a:t>custom</a:t>
            </a:r>
          </a:p>
        </p:txBody>
      </p:sp>
    </p:spTree>
    <p:extLst>
      <p:ext uri="{BB962C8B-B14F-4D97-AF65-F5344CB8AC3E}">
        <p14:creationId xmlns:p14="http://schemas.microsoft.com/office/powerpoint/2010/main" xmlns="" val="23699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BB8843D-1B79-4D3A-99FB-76554B453EB8}"/>
              </a:ext>
            </a:extLst>
          </p:cNvPr>
          <p:cNvSpPr/>
          <p:nvPr/>
        </p:nvSpPr>
        <p:spPr>
          <a:xfrm>
            <a:off x="1939635" y="457200"/>
            <a:ext cx="1953491" cy="1163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Constructor</a:t>
            </a:r>
          </a:p>
        </p:txBody>
      </p:sp>
      <p:sp>
        <p:nvSpPr>
          <p:cNvPr id="5" name="Rectangle 4">
            <a:extLst>
              <a:ext uri="{FF2B5EF4-FFF2-40B4-BE49-F238E27FC236}">
                <a16:creationId xmlns:a16="http://schemas.microsoft.com/office/drawing/2014/main" xmlns="" id="{E6F4983A-A315-4C9C-B40A-9ACDC2FC4636}"/>
              </a:ext>
            </a:extLst>
          </p:cNvPr>
          <p:cNvSpPr/>
          <p:nvPr/>
        </p:nvSpPr>
        <p:spPr>
          <a:xfrm>
            <a:off x="1939635" y="1981200"/>
            <a:ext cx="1953491" cy="1163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Dependency Injection(calling setter methods) – If any</a:t>
            </a:r>
          </a:p>
        </p:txBody>
      </p:sp>
      <p:sp>
        <p:nvSpPr>
          <p:cNvPr id="6" name="Rectangle 5">
            <a:extLst>
              <a:ext uri="{FF2B5EF4-FFF2-40B4-BE49-F238E27FC236}">
                <a16:creationId xmlns:a16="http://schemas.microsoft.com/office/drawing/2014/main" xmlns="" id="{B076973A-7502-44D0-A920-8AD195D55408}"/>
              </a:ext>
            </a:extLst>
          </p:cNvPr>
          <p:cNvSpPr/>
          <p:nvPr/>
        </p:nvSpPr>
        <p:spPr>
          <a:xfrm>
            <a:off x="1939635" y="3429000"/>
            <a:ext cx="1953491" cy="1163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Calling Bean Aware methods</a:t>
            </a:r>
          </a:p>
        </p:txBody>
      </p:sp>
      <p:sp>
        <p:nvSpPr>
          <p:cNvPr id="7" name="Rectangle 6">
            <a:extLst>
              <a:ext uri="{FF2B5EF4-FFF2-40B4-BE49-F238E27FC236}">
                <a16:creationId xmlns:a16="http://schemas.microsoft.com/office/drawing/2014/main" xmlns="" id="{42739B7D-AAC4-4569-B107-F21E3BAC87DB}"/>
              </a:ext>
            </a:extLst>
          </p:cNvPr>
          <p:cNvSpPr/>
          <p:nvPr/>
        </p:nvSpPr>
        <p:spPr>
          <a:xfrm>
            <a:off x="1939635" y="5077690"/>
            <a:ext cx="2189020" cy="1163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Calling </a:t>
            </a:r>
            <a:r>
              <a:rPr lang="en-IN" dirty="0" err="1"/>
              <a:t>BeanPostProcessing</a:t>
            </a:r>
            <a:endParaRPr lang="en-IN" dirty="0"/>
          </a:p>
        </p:txBody>
      </p:sp>
      <p:sp>
        <p:nvSpPr>
          <p:cNvPr id="8" name="Rectangle 7">
            <a:extLst>
              <a:ext uri="{FF2B5EF4-FFF2-40B4-BE49-F238E27FC236}">
                <a16:creationId xmlns:a16="http://schemas.microsoft.com/office/drawing/2014/main" xmlns="" id="{84933175-F717-438A-9483-DCD289413416}"/>
              </a:ext>
            </a:extLst>
          </p:cNvPr>
          <p:cNvSpPr/>
          <p:nvPr/>
        </p:nvSpPr>
        <p:spPr>
          <a:xfrm>
            <a:off x="4731327" y="2362201"/>
            <a:ext cx="2189020" cy="1163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 </a:t>
            </a:r>
            <a:r>
              <a:rPr lang="en-IN" dirty="0" err="1"/>
              <a:t>init</a:t>
            </a:r>
            <a:r>
              <a:rPr lang="en-IN" dirty="0"/>
              <a:t> method</a:t>
            </a:r>
          </a:p>
        </p:txBody>
      </p:sp>
      <p:sp>
        <p:nvSpPr>
          <p:cNvPr id="9" name="Rectangle 8">
            <a:extLst>
              <a:ext uri="{FF2B5EF4-FFF2-40B4-BE49-F238E27FC236}">
                <a16:creationId xmlns:a16="http://schemas.microsoft.com/office/drawing/2014/main" xmlns="" id="{CC139BC2-C2AB-405E-A300-BC3766B8CDE7}"/>
              </a:ext>
            </a:extLst>
          </p:cNvPr>
          <p:cNvSpPr/>
          <p:nvPr/>
        </p:nvSpPr>
        <p:spPr>
          <a:xfrm>
            <a:off x="4869870" y="3913908"/>
            <a:ext cx="2189020" cy="1163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Bean is ready to use</a:t>
            </a:r>
          </a:p>
        </p:txBody>
      </p:sp>
      <p:cxnSp>
        <p:nvCxnSpPr>
          <p:cNvPr id="11" name="Straight Arrow Connector 10">
            <a:extLst>
              <a:ext uri="{FF2B5EF4-FFF2-40B4-BE49-F238E27FC236}">
                <a16:creationId xmlns:a16="http://schemas.microsoft.com/office/drawing/2014/main" xmlns="" id="{A8F9CD63-4914-4886-8E8A-479599ABDBAD}"/>
              </a:ext>
            </a:extLst>
          </p:cNvPr>
          <p:cNvCxnSpPr>
            <a:cxnSpLocks/>
            <a:stCxn id="4" idx="2"/>
            <a:endCxn id="5" idx="0"/>
          </p:cNvCxnSpPr>
          <p:nvPr/>
        </p:nvCxnSpPr>
        <p:spPr>
          <a:xfrm>
            <a:off x="2916381" y="1620982"/>
            <a:ext cx="0" cy="360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0F1F815D-8675-42F6-B78A-924545B2CBB8}"/>
              </a:ext>
            </a:extLst>
          </p:cNvPr>
          <p:cNvCxnSpPr>
            <a:stCxn id="5" idx="2"/>
          </p:cNvCxnSpPr>
          <p:nvPr/>
        </p:nvCxnSpPr>
        <p:spPr>
          <a:xfrm flipH="1">
            <a:off x="2916380" y="3144982"/>
            <a:ext cx="1" cy="41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E8FC48EB-F428-42A4-8330-0C2410F0B569}"/>
              </a:ext>
            </a:extLst>
          </p:cNvPr>
          <p:cNvCxnSpPr>
            <a:cxnSpLocks/>
          </p:cNvCxnSpPr>
          <p:nvPr/>
        </p:nvCxnSpPr>
        <p:spPr>
          <a:xfrm flipH="1">
            <a:off x="5825833" y="3498274"/>
            <a:ext cx="1" cy="422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xmlns="" id="{3AEFDE37-0129-421D-8918-0C44DE85C742}"/>
              </a:ext>
            </a:extLst>
          </p:cNvPr>
          <p:cNvCxnSpPr>
            <a:cxnSpLocks/>
            <a:stCxn id="7" idx="3"/>
            <a:endCxn id="25" idx="1"/>
          </p:cNvCxnSpPr>
          <p:nvPr/>
        </p:nvCxnSpPr>
        <p:spPr>
          <a:xfrm flipV="1">
            <a:off x="4128655" y="616528"/>
            <a:ext cx="720434" cy="50430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692CCB33-2A36-4ECE-8E3A-E26A483F41B7}"/>
              </a:ext>
            </a:extLst>
          </p:cNvPr>
          <p:cNvCxnSpPr>
            <a:cxnSpLocks/>
          </p:cNvCxnSpPr>
          <p:nvPr/>
        </p:nvCxnSpPr>
        <p:spPr>
          <a:xfrm>
            <a:off x="2916380" y="4572001"/>
            <a:ext cx="0" cy="450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CF5AFA10-CD70-4260-B5B5-EF029687C7FD}"/>
              </a:ext>
            </a:extLst>
          </p:cNvPr>
          <p:cNvSpPr txBox="1"/>
          <p:nvPr/>
        </p:nvSpPr>
        <p:spPr>
          <a:xfrm>
            <a:off x="7398327" y="4572001"/>
            <a:ext cx="5195454" cy="646331"/>
          </a:xfrm>
          <a:prstGeom prst="rect">
            <a:avLst/>
          </a:prstGeom>
          <a:noFill/>
        </p:spPr>
        <p:txBody>
          <a:bodyPr wrap="square" rtlCol="0">
            <a:spAutoFit/>
          </a:bodyPr>
          <a:lstStyle/>
          <a:p>
            <a:r>
              <a:rPr lang="en-IN" dirty="0"/>
              <a:t>Internal spring processing means : calling </a:t>
            </a:r>
            <a:r>
              <a:rPr lang="en-IN" dirty="0" err="1"/>
              <a:t>BeanAware</a:t>
            </a:r>
            <a:r>
              <a:rPr lang="en-IN" dirty="0"/>
              <a:t> methods, calling bean post processing methods</a:t>
            </a:r>
          </a:p>
        </p:txBody>
      </p:sp>
      <p:sp>
        <p:nvSpPr>
          <p:cNvPr id="25" name="Rectangle 24">
            <a:extLst>
              <a:ext uri="{FF2B5EF4-FFF2-40B4-BE49-F238E27FC236}">
                <a16:creationId xmlns:a16="http://schemas.microsoft.com/office/drawing/2014/main" xmlns="" id="{F61017EB-7D7E-4FFE-8A18-6BA8362AE6CD}"/>
              </a:ext>
            </a:extLst>
          </p:cNvPr>
          <p:cNvSpPr/>
          <p:nvPr/>
        </p:nvSpPr>
        <p:spPr>
          <a:xfrm>
            <a:off x="4849089" y="152400"/>
            <a:ext cx="2189020" cy="9282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Calling @PostConstruct</a:t>
            </a:r>
          </a:p>
        </p:txBody>
      </p:sp>
      <p:cxnSp>
        <p:nvCxnSpPr>
          <p:cNvPr id="30" name="Straight Arrow Connector 29">
            <a:extLst>
              <a:ext uri="{FF2B5EF4-FFF2-40B4-BE49-F238E27FC236}">
                <a16:creationId xmlns:a16="http://schemas.microsoft.com/office/drawing/2014/main" xmlns="" id="{0B12C11D-78E4-4809-A997-5EAA74FCB9A3}"/>
              </a:ext>
            </a:extLst>
          </p:cNvPr>
          <p:cNvCxnSpPr>
            <a:cxnSpLocks/>
            <a:stCxn id="25" idx="2"/>
          </p:cNvCxnSpPr>
          <p:nvPr/>
        </p:nvCxnSpPr>
        <p:spPr>
          <a:xfrm>
            <a:off x="5943599" y="1080655"/>
            <a:ext cx="0" cy="484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xmlns="" id="{34138E85-6904-41FD-8E27-E02072DBAA25}"/>
              </a:ext>
            </a:extLst>
          </p:cNvPr>
          <p:cNvSpPr/>
          <p:nvPr/>
        </p:nvSpPr>
        <p:spPr>
          <a:xfrm>
            <a:off x="4790208" y="1524002"/>
            <a:ext cx="2189020" cy="5056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Initializing Bean interface</a:t>
            </a:r>
          </a:p>
        </p:txBody>
      </p:sp>
      <p:cxnSp>
        <p:nvCxnSpPr>
          <p:cNvPr id="37" name="Straight Arrow Connector 36">
            <a:extLst>
              <a:ext uri="{FF2B5EF4-FFF2-40B4-BE49-F238E27FC236}">
                <a16:creationId xmlns:a16="http://schemas.microsoft.com/office/drawing/2014/main" xmlns="" id="{C3E19473-A6CF-4963-B9B4-4733F305B920}"/>
              </a:ext>
            </a:extLst>
          </p:cNvPr>
          <p:cNvCxnSpPr>
            <a:cxnSpLocks/>
          </p:cNvCxnSpPr>
          <p:nvPr/>
        </p:nvCxnSpPr>
        <p:spPr>
          <a:xfrm>
            <a:off x="5943599" y="2029692"/>
            <a:ext cx="0" cy="36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E2848426-459C-4210-81F7-A7C44006F53E}"/>
              </a:ext>
            </a:extLst>
          </p:cNvPr>
          <p:cNvSpPr/>
          <p:nvPr/>
        </p:nvSpPr>
        <p:spPr>
          <a:xfrm>
            <a:off x="8042563" y="848592"/>
            <a:ext cx="1953491" cy="1163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Context.close</a:t>
            </a:r>
            <a:endParaRPr lang="en-IN" dirty="0"/>
          </a:p>
        </p:txBody>
      </p:sp>
      <p:sp>
        <p:nvSpPr>
          <p:cNvPr id="44" name="Rectangle 43">
            <a:extLst>
              <a:ext uri="{FF2B5EF4-FFF2-40B4-BE49-F238E27FC236}">
                <a16:creationId xmlns:a16="http://schemas.microsoft.com/office/drawing/2014/main" xmlns="" id="{0066A869-C591-4753-8750-39CFA25AF887}"/>
              </a:ext>
            </a:extLst>
          </p:cNvPr>
          <p:cNvSpPr/>
          <p:nvPr/>
        </p:nvSpPr>
        <p:spPr>
          <a:xfrm>
            <a:off x="8042563" y="2545773"/>
            <a:ext cx="1953491" cy="116378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Bean destroy is called(@PreDestroy)</a:t>
            </a:r>
          </a:p>
        </p:txBody>
      </p:sp>
      <p:cxnSp>
        <p:nvCxnSpPr>
          <p:cNvPr id="46" name="Connector: Elbow 45">
            <a:extLst>
              <a:ext uri="{FF2B5EF4-FFF2-40B4-BE49-F238E27FC236}">
                <a16:creationId xmlns:a16="http://schemas.microsoft.com/office/drawing/2014/main" xmlns="" id="{3E19DB5C-97E4-4CB6-91A0-7D3241203F0A}"/>
              </a:ext>
            </a:extLst>
          </p:cNvPr>
          <p:cNvCxnSpPr>
            <a:cxnSpLocks/>
            <a:stCxn id="9" idx="3"/>
            <a:endCxn id="43" idx="1"/>
          </p:cNvCxnSpPr>
          <p:nvPr/>
        </p:nvCxnSpPr>
        <p:spPr>
          <a:xfrm flipV="1">
            <a:off x="7058890" y="1430483"/>
            <a:ext cx="983673" cy="30653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4771581F-41A8-42D2-B3C2-76516892CBE5}"/>
              </a:ext>
            </a:extLst>
          </p:cNvPr>
          <p:cNvCxnSpPr>
            <a:stCxn id="43" idx="2"/>
            <a:endCxn id="44" idx="0"/>
          </p:cNvCxnSpPr>
          <p:nvPr/>
        </p:nvCxnSpPr>
        <p:spPr>
          <a:xfrm>
            <a:off x="9019309" y="2012374"/>
            <a:ext cx="0" cy="53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xmlns="" id="{57C8EC57-CCBC-4D23-8538-BE4183910197}"/>
              </a:ext>
            </a:extLst>
          </p:cNvPr>
          <p:cNvSpPr txBox="1"/>
          <p:nvPr/>
        </p:nvSpPr>
        <p:spPr>
          <a:xfrm>
            <a:off x="96982" y="0"/>
            <a:ext cx="4031673" cy="369332"/>
          </a:xfrm>
          <a:prstGeom prst="rect">
            <a:avLst/>
          </a:prstGeom>
          <a:noFill/>
        </p:spPr>
        <p:txBody>
          <a:bodyPr wrap="square" rtlCol="0">
            <a:spAutoFit/>
          </a:bodyPr>
          <a:lstStyle/>
          <a:p>
            <a:r>
              <a:rPr lang="en-IN" dirty="0"/>
              <a:t>Bean Life Cycle- In detail</a:t>
            </a:r>
          </a:p>
        </p:txBody>
      </p:sp>
    </p:spTree>
    <p:extLst>
      <p:ext uri="{BB962C8B-B14F-4D97-AF65-F5344CB8AC3E}">
        <p14:creationId xmlns:p14="http://schemas.microsoft.com/office/powerpoint/2010/main" xmlns="" val="131925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C8ECD4-720B-440C-B42A-B2B4AF0392CE}"/>
              </a:ext>
            </a:extLst>
          </p:cNvPr>
          <p:cNvSpPr>
            <a:spLocks noGrp="1"/>
          </p:cNvSpPr>
          <p:nvPr>
            <p:ph type="title"/>
          </p:nvPr>
        </p:nvSpPr>
        <p:spPr>
          <a:xfrm>
            <a:off x="561109" y="153587"/>
            <a:ext cx="10515600" cy="313748"/>
          </a:xfrm>
        </p:spPr>
        <p:txBody>
          <a:bodyPr>
            <a:normAutofit fontScale="90000"/>
          </a:bodyPr>
          <a:lstStyle/>
          <a:p>
            <a:r>
              <a:rPr lang="en-IN" dirty="0"/>
              <a:t>Bean scopes</a:t>
            </a:r>
          </a:p>
        </p:txBody>
      </p:sp>
      <p:sp>
        <p:nvSpPr>
          <p:cNvPr id="4" name="TextBox 3">
            <a:extLst>
              <a:ext uri="{FF2B5EF4-FFF2-40B4-BE49-F238E27FC236}">
                <a16:creationId xmlns:a16="http://schemas.microsoft.com/office/drawing/2014/main" xmlns="" id="{021AC960-8513-459B-B68E-2B30C512F839}"/>
              </a:ext>
            </a:extLst>
          </p:cNvPr>
          <p:cNvSpPr txBox="1"/>
          <p:nvPr/>
        </p:nvSpPr>
        <p:spPr>
          <a:xfrm>
            <a:off x="1163782" y="984583"/>
            <a:ext cx="6303818" cy="923330"/>
          </a:xfrm>
          <a:prstGeom prst="rect">
            <a:avLst/>
          </a:prstGeom>
          <a:noFill/>
        </p:spPr>
        <p:txBody>
          <a:bodyPr wrap="square" rtlCol="0">
            <a:spAutoFit/>
          </a:bodyPr>
          <a:lstStyle/>
          <a:p>
            <a:r>
              <a:rPr lang="en-IN" b="1" dirty="0"/>
              <a:t>Case 1 : </a:t>
            </a:r>
          </a:p>
          <a:p>
            <a:r>
              <a:rPr lang="en-IN" b="1" dirty="0"/>
              <a:t>Dependent object(Department) : singleton</a:t>
            </a:r>
          </a:p>
          <a:p>
            <a:r>
              <a:rPr lang="en-IN" b="1" dirty="0"/>
              <a:t>Required Object(Employee): singleton </a:t>
            </a:r>
          </a:p>
        </p:txBody>
      </p:sp>
      <p:sp>
        <p:nvSpPr>
          <p:cNvPr id="5" name="TextBox 4">
            <a:extLst>
              <a:ext uri="{FF2B5EF4-FFF2-40B4-BE49-F238E27FC236}">
                <a16:creationId xmlns:a16="http://schemas.microsoft.com/office/drawing/2014/main" xmlns="" id="{DF026CC4-D610-48D7-95EB-9645BEAF6C28}"/>
              </a:ext>
            </a:extLst>
          </p:cNvPr>
          <p:cNvSpPr txBox="1"/>
          <p:nvPr/>
        </p:nvSpPr>
        <p:spPr>
          <a:xfrm>
            <a:off x="8908472" y="928255"/>
            <a:ext cx="2895600" cy="1754326"/>
          </a:xfrm>
          <a:prstGeom prst="rect">
            <a:avLst/>
          </a:prstGeom>
          <a:solidFill>
            <a:schemeClr val="accent4">
              <a:lumMod val="60000"/>
              <a:lumOff val="40000"/>
            </a:schemeClr>
          </a:solidFill>
        </p:spPr>
        <p:txBody>
          <a:bodyPr wrap="square" rtlCol="0">
            <a:spAutoFit/>
          </a:bodyPr>
          <a:lstStyle/>
          <a:p>
            <a:r>
              <a:rPr lang="en-IN" dirty="0"/>
              <a:t>class Employee {</a:t>
            </a:r>
          </a:p>
          <a:p>
            <a:endParaRPr lang="en-IN" dirty="0"/>
          </a:p>
          <a:p>
            <a:r>
              <a:rPr lang="en-IN" dirty="0"/>
              <a:t>@Autowired</a:t>
            </a:r>
          </a:p>
          <a:p>
            <a:r>
              <a:rPr lang="en-IN" dirty="0"/>
              <a:t>Department </a:t>
            </a:r>
            <a:r>
              <a:rPr lang="en-IN" dirty="0" err="1"/>
              <a:t>department</a:t>
            </a:r>
            <a:r>
              <a:rPr lang="en-IN" dirty="0"/>
              <a:t>;</a:t>
            </a:r>
          </a:p>
          <a:p>
            <a:endParaRPr lang="en-IN" dirty="0"/>
          </a:p>
          <a:p>
            <a:r>
              <a:rPr lang="en-IN" dirty="0"/>
              <a:t>}</a:t>
            </a:r>
          </a:p>
        </p:txBody>
      </p:sp>
      <p:sp>
        <p:nvSpPr>
          <p:cNvPr id="7" name="TextBox 6">
            <a:extLst>
              <a:ext uri="{FF2B5EF4-FFF2-40B4-BE49-F238E27FC236}">
                <a16:creationId xmlns:a16="http://schemas.microsoft.com/office/drawing/2014/main" xmlns="" id="{F41B73EC-779C-473E-AC5B-899A4F1F4C1D}"/>
              </a:ext>
            </a:extLst>
          </p:cNvPr>
          <p:cNvSpPr txBox="1"/>
          <p:nvPr/>
        </p:nvSpPr>
        <p:spPr>
          <a:xfrm>
            <a:off x="1427019" y="2497915"/>
            <a:ext cx="4156364" cy="369332"/>
          </a:xfrm>
          <a:prstGeom prst="rect">
            <a:avLst/>
          </a:prstGeom>
          <a:noFill/>
        </p:spPr>
        <p:txBody>
          <a:bodyPr wrap="square" rtlCol="0">
            <a:spAutoFit/>
          </a:bodyPr>
          <a:lstStyle/>
          <a:p>
            <a:r>
              <a:rPr lang="en-IN" dirty="0" err="1"/>
              <a:t>context.getBean</a:t>
            </a:r>
            <a:r>
              <a:rPr lang="en-IN" dirty="0"/>
              <a:t>(“department”)</a:t>
            </a:r>
          </a:p>
        </p:txBody>
      </p:sp>
      <p:cxnSp>
        <p:nvCxnSpPr>
          <p:cNvPr id="9" name="Straight Arrow Connector 8">
            <a:extLst>
              <a:ext uri="{FF2B5EF4-FFF2-40B4-BE49-F238E27FC236}">
                <a16:creationId xmlns:a16="http://schemas.microsoft.com/office/drawing/2014/main" xmlns="" id="{6659DA6B-87DB-49F2-9352-9F3E5895D406}"/>
              </a:ext>
            </a:extLst>
          </p:cNvPr>
          <p:cNvCxnSpPr/>
          <p:nvPr/>
        </p:nvCxnSpPr>
        <p:spPr>
          <a:xfrm>
            <a:off x="4599709" y="2682581"/>
            <a:ext cx="121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FAE18652-04AB-4E14-9A84-8B5F697417D1}"/>
              </a:ext>
            </a:extLst>
          </p:cNvPr>
          <p:cNvSpPr/>
          <p:nvPr/>
        </p:nvSpPr>
        <p:spPr>
          <a:xfrm>
            <a:off x="5818909" y="2225657"/>
            <a:ext cx="1759527"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EAADE0A3-C7F0-4FB1-B00B-4261D167C626}"/>
              </a:ext>
            </a:extLst>
          </p:cNvPr>
          <p:cNvSpPr txBox="1"/>
          <p:nvPr/>
        </p:nvSpPr>
        <p:spPr>
          <a:xfrm>
            <a:off x="5971309" y="2313249"/>
            <a:ext cx="1898073" cy="369332"/>
          </a:xfrm>
          <a:prstGeom prst="rect">
            <a:avLst/>
          </a:prstGeom>
          <a:noFill/>
        </p:spPr>
        <p:txBody>
          <a:bodyPr wrap="square" rtlCol="0">
            <a:spAutoFit/>
          </a:bodyPr>
          <a:lstStyle/>
          <a:p>
            <a:r>
              <a:rPr lang="en-IN" dirty="0">
                <a:solidFill>
                  <a:schemeClr val="bg1"/>
                </a:solidFill>
              </a:rPr>
              <a:t>Department</a:t>
            </a:r>
          </a:p>
        </p:txBody>
      </p:sp>
      <p:sp>
        <p:nvSpPr>
          <p:cNvPr id="13" name="Rectangle 12">
            <a:extLst>
              <a:ext uri="{FF2B5EF4-FFF2-40B4-BE49-F238E27FC236}">
                <a16:creationId xmlns:a16="http://schemas.microsoft.com/office/drawing/2014/main" xmlns="" id="{791DF73E-61E4-4217-AE25-041F09419B53}"/>
              </a:ext>
            </a:extLst>
          </p:cNvPr>
          <p:cNvSpPr/>
          <p:nvPr/>
        </p:nvSpPr>
        <p:spPr>
          <a:xfrm>
            <a:off x="5818909" y="3377081"/>
            <a:ext cx="1759527" cy="9233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xmlns="" id="{84DEA48A-B5C3-4AB8-8D19-3FFFF74482D7}"/>
              </a:ext>
            </a:extLst>
          </p:cNvPr>
          <p:cNvSpPr txBox="1"/>
          <p:nvPr/>
        </p:nvSpPr>
        <p:spPr>
          <a:xfrm>
            <a:off x="1510146" y="3029830"/>
            <a:ext cx="4156364" cy="369332"/>
          </a:xfrm>
          <a:prstGeom prst="rect">
            <a:avLst/>
          </a:prstGeom>
          <a:noFill/>
        </p:spPr>
        <p:txBody>
          <a:bodyPr wrap="square" rtlCol="0">
            <a:spAutoFit/>
          </a:bodyPr>
          <a:lstStyle/>
          <a:p>
            <a:r>
              <a:rPr lang="en-IN" dirty="0" err="1"/>
              <a:t>context.getBean</a:t>
            </a:r>
            <a:r>
              <a:rPr lang="en-IN" dirty="0"/>
              <a:t>(“department”)</a:t>
            </a:r>
          </a:p>
        </p:txBody>
      </p:sp>
      <p:cxnSp>
        <p:nvCxnSpPr>
          <p:cNvPr id="16" name="Straight Arrow Connector 15">
            <a:extLst>
              <a:ext uri="{FF2B5EF4-FFF2-40B4-BE49-F238E27FC236}">
                <a16:creationId xmlns:a16="http://schemas.microsoft.com/office/drawing/2014/main" xmlns="" id="{C37A7E39-9A59-4060-BAD7-3D9EDA59A290}"/>
              </a:ext>
            </a:extLst>
          </p:cNvPr>
          <p:cNvCxnSpPr>
            <a:cxnSpLocks/>
          </p:cNvCxnSpPr>
          <p:nvPr/>
        </p:nvCxnSpPr>
        <p:spPr>
          <a:xfrm flipV="1">
            <a:off x="4585854" y="2867247"/>
            <a:ext cx="1233055" cy="26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E19FC842-3B98-46CE-9A93-EDA3DA109DDB}"/>
              </a:ext>
            </a:extLst>
          </p:cNvPr>
          <p:cNvSpPr txBox="1"/>
          <p:nvPr/>
        </p:nvSpPr>
        <p:spPr>
          <a:xfrm>
            <a:off x="6096000" y="3429000"/>
            <a:ext cx="1898073" cy="369332"/>
          </a:xfrm>
          <a:prstGeom prst="rect">
            <a:avLst/>
          </a:prstGeom>
          <a:noFill/>
        </p:spPr>
        <p:txBody>
          <a:bodyPr wrap="square" rtlCol="0">
            <a:spAutoFit/>
          </a:bodyPr>
          <a:lstStyle/>
          <a:p>
            <a:r>
              <a:rPr lang="en-IN" dirty="0">
                <a:solidFill>
                  <a:schemeClr val="bg1"/>
                </a:solidFill>
              </a:rPr>
              <a:t>Employee</a:t>
            </a:r>
          </a:p>
        </p:txBody>
      </p:sp>
      <p:sp>
        <p:nvSpPr>
          <p:cNvPr id="19" name="TextBox 18">
            <a:extLst>
              <a:ext uri="{FF2B5EF4-FFF2-40B4-BE49-F238E27FC236}">
                <a16:creationId xmlns:a16="http://schemas.microsoft.com/office/drawing/2014/main" xmlns="" id="{D5DD7928-BA0A-4D0D-843B-40F199BDE62E}"/>
              </a:ext>
            </a:extLst>
          </p:cNvPr>
          <p:cNvSpPr txBox="1"/>
          <p:nvPr/>
        </p:nvSpPr>
        <p:spPr>
          <a:xfrm>
            <a:off x="110837" y="3696136"/>
            <a:ext cx="5126182" cy="369332"/>
          </a:xfrm>
          <a:prstGeom prst="rect">
            <a:avLst/>
          </a:prstGeom>
          <a:noFill/>
        </p:spPr>
        <p:txBody>
          <a:bodyPr wrap="square" rtlCol="0">
            <a:spAutoFit/>
          </a:bodyPr>
          <a:lstStyle/>
          <a:p>
            <a:r>
              <a:rPr lang="en-IN" dirty="0"/>
              <a:t>Employee emp1 = </a:t>
            </a:r>
            <a:r>
              <a:rPr lang="en-IN" dirty="0" err="1"/>
              <a:t>context.getBean</a:t>
            </a:r>
            <a:r>
              <a:rPr lang="en-IN" dirty="0"/>
              <a:t>(“employee”)</a:t>
            </a:r>
          </a:p>
        </p:txBody>
      </p:sp>
      <p:sp>
        <p:nvSpPr>
          <p:cNvPr id="20" name="TextBox 19">
            <a:extLst>
              <a:ext uri="{FF2B5EF4-FFF2-40B4-BE49-F238E27FC236}">
                <a16:creationId xmlns:a16="http://schemas.microsoft.com/office/drawing/2014/main" xmlns="" id="{6A88D031-C7B1-4B1B-B2CB-77D4C4767F16}"/>
              </a:ext>
            </a:extLst>
          </p:cNvPr>
          <p:cNvSpPr txBox="1"/>
          <p:nvPr/>
        </p:nvSpPr>
        <p:spPr>
          <a:xfrm>
            <a:off x="110837" y="4177776"/>
            <a:ext cx="5666510" cy="369332"/>
          </a:xfrm>
          <a:prstGeom prst="rect">
            <a:avLst/>
          </a:prstGeom>
          <a:noFill/>
        </p:spPr>
        <p:txBody>
          <a:bodyPr wrap="square" rtlCol="0">
            <a:spAutoFit/>
          </a:bodyPr>
          <a:lstStyle/>
          <a:p>
            <a:r>
              <a:rPr lang="en-IN" dirty="0"/>
              <a:t>Employee emp2 = </a:t>
            </a:r>
            <a:r>
              <a:rPr lang="en-IN" dirty="0" err="1"/>
              <a:t>context.getBean</a:t>
            </a:r>
            <a:r>
              <a:rPr lang="en-IN" dirty="0"/>
              <a:t>(“employee”)</a:t>
            </a:r>
          </a:p>
        </p:txBody>
      </p:sp>
      <p:cxnSp>
        <p:nvCxnSpPr>
          <p:cNvPr id="22" name="Straight Arrow Connector 21">
            <a:extLst>
              <a:ext uri="{FF2B5EF4-FFF2-40B4-BE49-F238E27FC236}">
                <a16:creationId xmlns:a16="http://schemas.microsoft.com/office/drawing/2014/main" xmlns="" id="{1744D94F-51C3-424E-B97B-A9D5B8D785F6}"/>
              </a:ext>
            </a:extLst>
          </p:cNvPr>
          <p:cNvCxnSpPr/>
          <p:nvPr/>
        </p:nvCxnSpPr>
        <p:spPr>
          <a:xfrm flipV="1">
            <a:off x="4433455" y="3561745"/>
            <a:ext cx="1385454" cy="236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38892839-2EDB-40DD-B0E6-239EDE49F44F}"/>
              </a:ext>
            </a:extLst>
          </p:cNvPr>
          <p:cNvCxnSpPr>
            <a:endCxn id="13" idx="1"/>
          </p:cNvCxnSpPr>
          <p:nvPr/>
        </p:nvCxnSpPr>
        <p:spPr>
          <a:xfrm flipV="1">
            <a:off x="4433455" y="3838746"/>
            <a:ext cx="1385454" cy="390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05E6535C-04FA-4873-929C-33B89044B10A}"/>
              </a:ext>
            </a:extLst>
          </p:cNvPr>
          <p:cNvSpPr txBox="1"/>
          <p:nvPr/>
        </p:nvSpPr>
        <p:spPr>
          <a:xfrm>
            <a:off x="7869382" y="3561745"/>
            <a:ext cx="2479963" cy="369332"/>
          </a:xfrm>
          <a:prstGeom prst="rect">
            <a:avLst/>
          </a:prstGeom>
          <a:noFill/>
        </p:spPr>
        <p:txBody>
          <a:bodyPr wrap="square" rtlCol="0">
            <a:spAutoFit/>
          </a:bodyPr>
          <a:lstStyle/>
          <a:p>
            <a:r>
              <a:rPr lang="en-IN" dirty="0"/>
              <a:t>emp1.getDepartment();</a:t>
            </a:r>
          </a:p>
        </p:txBody>
      </p:sp>
      <p:cxnSp>
        <p:nvCxnSpPr>
          <p:cNvPr id="30" name="Straight Arrow Connector 29">
            <a:extLst>
              <a:ext uri="{FF2B5EF4-FFF2-40B4-BE49-F238E27FC236}">
                <a16:creationId xmlns:a16="http://schemas.microsoft.com/office/drawing/2014/main" xmlns="" id="{3608494B-5444-4B13-99C4-A8B6FE46814C}"/>
              </a:ext>
            </a:extLst>
          </p:cNvPr>
          <p:cNvCxnSpPr>
            <a:endCxn id="11" idx="3"/>
          </p:cNvCxnSpPr>
          <p:nvPr/>
        </p:nvCxnSpPr>
        <p:spPr>
          <a:xfrm flipH="1" flipV="1">
            <a:off x="7578436" y="2687322"/>
            <a:ext cx="1052946" cy="87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767749C2-AA26-4E79-A780-909743A3F792}"/>
              </a:ext>
            </a:extLst>
          </p:cNvPr>
          <p:cNvSpPr txBox="1"/>
          <p:nvPr/>
        </p:nvSpPr>
        <p:spPr>
          <a:xfrm>
            <a:off x="7869382" y="4034055"/>
            <a:ext cx="2479963" cy="369332"/>
          </a:xfrm>
          <a:prstGeom prst="rect">
            <a:avLst/>
          </a:prstGeom>
          <a:noFill/>
        </p:spPr>
        <p:txBody>
          <a:bodyPr wrap="square" rtlCol="0">
            <a:spAutoFit/>
          </a:bodyPr>
          <a:lstStyle/>
          <a:p>
            <a:r>
              <a:rPr lang="en-IN" dirty="0"/>
              <a:t>emp2.getDepartment();</a:t>
            </a:r>
          </a:p>
        </p:txBody>
      </p:sp>
      <p:cxnSp>
        <p:nvCxnSpPr>
          <p:cNvPr id="33" name="Straight Arrow Connector 32">
            <a:extLst>
              <a:ext uri="{FF2B5EF4-FFF2-40B4-BE49-F238E27FC236}">
                <a16:creationId xmlns:a16="http://schemas.microsoft.com/office/drawing/2014/main" xmlns="" id="{ECACEDDE-029B-464C-B008-A4EB77CB753D}"/>
              </a:ext>
            </a:extLst>
          </p:cNvPr>
          <p:cNvCxnSpPr/>
          <p:nvPr/>
        </p:nvCxnSpPr>
        <p:spPr>
          <a:xfrm flipH="1" flipV="1">
            <a:off x="7578436" y="3100080"/>
            <a:ext cx="415637" cy="1077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EEE99FA7-350B-44C8-983F-73783C17C5FA}"/>
              </a:ext>
            </a:extLst>
          </p:cNvPr>
          <p:cNvSpPr txBox="1"/>
          <p:nvPr/>
        </p:nvSpPr>
        <p:spPr>
          <a:xfrm>
            <a:off x="5788034" y="1718837"/>
            <a:ext cx="2119546" cy="461665"/>
          </a:xfrm>
          <a:prstGeom prst="rect">
            <a:avLst/>
          </a:prstGeom>
          <a:noFill/>
        </p:spPr>
        <p:txBody>
          <a:bodyPr wrap="square" rtlCol="0">
            <a:spAutoFit/>
          </a:bodyPr>
          <a:lstStyle/>
          <a:p>
            <a:r>
              <a:rPr lang="en-IN" sz="1200" b="1" dirty="0"/>
              <a:t>Created during employee object creation</a:t>
            </a:r>
          </a:p>
        </p:txBody>
      </p:sp>
    </p:spTree>
    <p:extLst>
      <p:ext uri="{BB962C8B-B14F-4D97-AF65-F5344CB8AC3E}">
        <p14:creationId xmlns:p14="http://schemas.microsoft.com/office/powerpoint/2010/main" xmlns="" val="100683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4045085-8032-49AB-B6CF-8618FC21C7DB}"/>
              </a:ext>
            </a:extLst>
          </p:cNvPr>
          <p:cNvSpPr txBox="1"/>
          <p:nvPr/>
        </p:nvSpPr>
        <p:spPr>
          <a:xfrm>
            <a:off x="855518" y="528188"/>
            <a:ext cx="9926781" cy="646331"/>
          </a:xfrm>
          <a:prstGeom prst="rect">
            <a:avLst/>
          </a:prstGeom>
          <a:noFill/>
        </p:spPr>
        <p:txBody>
          <a:bodyPr wrap="square" rtlCol="0">
            <a:spAutoFit/>
          </a:bodyPr>
          <a:lstStyle/>
          <a:p>
            <a:r>
              <a:rPr lang="en-IN" b="1" dirty="0"/>
              <a:t>Case 2 : </a:t>
            </a:r>
          </a:p>
          <a:p>
            <a:r>
              <a:rPr lang="en-IN" b="1" dirty="0"/>
              <a:t>Dependent object(Department) : prototype                   Required Object(Employee): singleton </a:t>
            </a:r>
          </a:p>
        </p:txBody>
      </p:sp>
      <p:sp>
        <p:nvSpPr>
          <p:cNvPr id="5" name="TextBox 4">
            <a:extLst>
              <a:ext uri="{FF2B5EF4-FFF2-40B4-BE49-F238E27FC236}">
                <a16:creationId xmlns:a16="http://schemas.microsoft.com/office/drawing/2014/main" xmlns="" id="{2152A5F1-91E4-4792-AA96-3161380A23B0}"/>
              </a:ext>
            </a:extLst>
          </p:cNvPr>
          <p:cNvSpPr txBox="1"/>
          <p:nvPr/>
        </p:nvSpPr>
        <p:spPr>
          <a:xfrm>
            <a:off x="1662545" y="1518990"/>
            <a:ext cx="4156364" cy="369332"/>
          </a:xfrm>
          <a:prstGeom prst="rect">
            <a:avLst/>
          </a:prstGeom>
          <a:noFill/>
        </p:spPr>
        <p:txBody>
          <a:bodyPr wrap="square" rtlCol="0">
            <a:spAutoFit/>
          </a:bodyPr>
          <a:lstStyle/>
          <a:p>
            <a:r>
              <a:rPr lang="en-IN" dirty="0" err="1"/>
              <a:t>context.getBean</a:t>
            </a:r>
            <a:r>
              <a:rPr lang="en-IN" dirty="0"/>
              <a:t>(“department”)</a:t>
            </a:r>
          </a:p>
        </p:txBody>
      </p:sp>
      <p:sp>
        <p:nvSpPr>
          <p:cNvPr id="6" name="Rectangle 5">
            <a:extLst>
              <a:ext uri="{FF2B5EF4-FFF2-40B4-BE49-F238E27FC236}">
                <a16:creationId xmlns:a16="http://schemas.microsoft.com/office/drawing/2014/main" xmlns="" id="{8472A46E-5E65-4584-B764-DD50FD1D0E83}"/>
              </a:ext>
            </a:extLst>
          </p:cNvPr>
          <p:cNvSpPr/>
          <p:nvPr/>
        </p:nvSpPr>
        <p:spPr>
          <a:xfrm>
            <a:off x="5493329" y="1375560"/>
            <a:ext cx="175952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BEEA2965-9AA1-4286-97F4-6890EFCC10A8}"/>
              </a:ext>
            </a:extLst>
          </p:cNvPr>
          <p:cNvSpPr txBox="1"/>
          <p:nvPr/>
        </p:nvSpPr>
        <p:spPr>
          <a:xfrm>
            <a:off x="5777345" y="1406040"/>
            <a:ext cx="1343893" cy="369332"/>
          </a:xfrm>
          <a:prstGeom prst="rect">
            <a:avLst/>
          </a:prstGeom>
          <a:noFill/>
        </p:spPr>
        <p:txBody>
          <a:bodyPr wrap="square" rtlCol="0">
            <a:spAutoFit/>
          </a:bodyPr>
          <a:lstStyle/>
          <a:p>
            <a:r>
              <a:rPr lang="en-IN" dirty="0">
                <a:solidFill>
                  <a:schemeClr val="bg1"/>
                </a:solidFill>
              </a:rPr>
              <a:t>Department</a:t>
            </a:r>
          </a:p>
        </p:txBody>
      </p:sp>
      <p:cxnSp>
        <p:nvCxnSpPr>
          <p:cNvPr id="8" name="Straight Arrow Connector 7">
            <a:extLst>
              <a:ext uri="{FF2B5EF4-FFF2-40B4-BE49-F238E27FC236}">
                <a16:creationId xmlns:a16="http://schemas.microsoft.com/office/drawing/2014/main" xmlns="" id="{A6A86ADE-CBB7-4A7D-B6F2-914A92F30960}"/>
              </a:ext>
            </a:extLst>
          </p:cNvPr>
          <p:cNvCxnSpPr/>
          <p:nvPr/>
        </p:nvCxnSpPr>
        <p:spPr>
          <a:xfrm flipV="1">
            <a:off x="4821382" y="1518990"/>
            <a:ext cx="671947" cy="143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27EFEB57-F8BF-40A0-AACA-21F499691596}"/>
              </a:ext>
            </a:extLst>
          </p:cNvPr>
          <p:cNvSpPr txBox="1"/>
          <p:nvPr/>
        </p:nvSpPr>
        <p:spPr>
          <a:xfrm>
            <a:off x="1620981" y="1949684"/>
            <a:ext cx="4156364" cy="369332"/>
          </a:xfrm>
          <a:prstGeom prst="rect">
            <a:avLst/>
          </a:prstGeom>
          <a:noFill/>
        </p:spPr>
        <p:txBody>
          <a:bodyPr wrap="square" rtlCol="0">
            <a:spAutoFit/>
          </a:bodyPr>
          <a:lstStyle/>
          <a:p>
            <a:r>
              <a:rPr lang="en-IN" dirty="0" err="1"/>
              <a:t>context.getBean</a:t>
            </a:r>
            <a:r>
              <a:rPr lang="en-IN" dirty="0"/>
              <a:t>(“department”)</a:t>
            </a:r>
          </a:p>
        </p:txBody>
      </p:sp>
      <p:cxnSp>
        <p:nvCxnSpPr>
          <p:cNvPr id="10" name="Straight Arrow Connector 9">
            <a:extLst>
              <a:ext uri="{FF2B5EF4-FFF2-40B4-BE49-F238E27FC236}">
                <a16:creationId xmlns:a16="http://schemas.microsoft.com/office/drawing/2014/main" xmlns="" id="{8A1C21B0-0902-4EDF-8D10-105D735F668B}"/>
              </a:ext>
            </a:extLst>
          </p:cNvPr>
          <p:cNvCxnSpPr>
            <a:cxnSpLocks/>
          </p:cNvCxnSpPr>
          <p:nvPr/>
        </p:nvCxnSpPr>
        <p:spPr>
          <a:xfrm flipV="1">
            <a:off x="4599709" y="2066934"/>
            <a:ext cx="893620" cy="9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3F7FC1B4-BA32-4012-92CA-4FA4D22E9A68}"/>
              </a:ext>
            </a:extLst>
          </p:cNvPr>
          <p:cNvSpPr/>
          <p:nvPr/>
        </p:nvSpPr>
        <p:spPr>
          <a:xfrm>
            <a:off x="5493329" y="1882268"/>
            <a:ext cx="175952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9F960013-A82B-4539-B9DA-C5DF7785E9F9}"/>
              </a:ext>
            </a:extLst>
          </p:cNvPr>
          <p:cNvSpPr txBox="1"/>
          <p:nvPr/>
        </p:nvSpPr>
        <p:spPr>
          <a:xfrm>
            <a:off x="5576452" y="1910182"/>
            <a:ext cx="1343893" cy="369332"/>
          </a:xfrm>
          <a:prstGeom prst="rect">
            <a:avLst/>
          </a:prstGeom>
          <a:noFill/>
        </p:spPr>
        <p:txBody>
          <a:bodyPr wrap="square" rtlCol="0">
            <a:spAutoFit/>
          </a:bodyPr>
          <a:lstStyle/>
          <a:p>
            <a:r>
              <a:rPr lang="en-IN" dirty="0">
                <a:solidFill>
                  <a:schemeClr val="bg1"/>
                </a:solidFill>
              </a:rPr>
              <a:t>Department</a:t>
            </a:r>
          </a:p>
        </p:txBody>
      </p:sp>
      <p:sp>
        <p:nvSpPr>
          <p:cNvPr id="13" name="Rectangle 12">
            <a:extLst>
              <a:ext uri="{FF2B5EF4-FFF2-40B4-BE49-F238E27FC236}">
                <a16:creationId xmlns:a16="http://schemas.microsoft.com/office/drawing/2014/main" xmlns="" id="{486E25D6-EFEF-4D9A-B619-F822AD2BEF98}"/>
              </a:ext>
            </a:extLst>
          </p:cNvPr>
          <p:cNvSpPr/>
          <p:nvPr/>
        </p:nvSpPr>
        <p:spPr>
          <a:xfrm>
            <a:off x="5493329" y="2677167"/>
            <a:ext cx="1679860" cy="36933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Employee</a:t>
            </a:r>
          </a:p>
        </p:txBody>
      </p:sp>
      <p:sp>
        <p:nvSpPr>
          <p:cNvPr id="15" name="TextBox 14">
            <a:extLst>
              <a:ext uri="{FF2B5EF4-FFF2-40B4-BE49-F238E27FC236}">
                <a16:creationId xmlns:a16="http://schemas.microsoft.com/office/drawing/2014/main" xmlns="" id="{14C4185D-3C99-4BFA-AE09-B5488D43FDC6}"/>
              </a:ext>
            </a:extLst>
          </p:cNvPr>
          <p:cNvSpPr txBox="1"/>
          <p:nvPr/>
        </p:nvSpPr>
        <p:spPr>
          <a:xfrm>
            <a:off x="710041" y="2592046"/>
            <a:ext cx="5624948" cy="369332"/>
          </a:xfrm>
          <a:prstGeom prst="rect">
            <a:avLst/>
          </a:prstGeom>
          <a:noFill/>
        </p:spPr>
        <p:txBody>
          <a:bodyPr wrap="square" rtlCol="0">
            <a:spAutoFit/>
          </a:bodyPr>
          <a:lstStyle/>
          <a:p>
            <a:r>
              <a:rPr lang="en-IN" dirty="0"/>
              <a:t>Employee emp1=</a:t>
            </a:r>
            <a:r>
              <a:rPr lang="en-IN" dirty="0" err="1"/>
              <a:t>context.getBean</a:t>
            </a:r>
            <a:r>
              <a:rPr lang="en-IN" dirty="0"/>
              <a:t>(“employee”)</a:t>
            </a:r>
          </a:p>
        </p:txBody>
      </p:sp>
      <p:sp>
        <p:nvSpPr>
          <p:cNvPr id="16" name="TextBox 15">
            <a:extLst>
              <a:ext uri="{FF2B5EF4-FFF2-40B4-BE49-F238E27FC236}">
                <a16:creationId xmlns:a16="http://schemas.microsoft.com/office/drawing/2014/main" xmlns="" id="{F4E93B72-957B-4955-9B79-02CD9380A41B}"/>
              </a:ext>
            </a:extLst>
          </p:cNvPr>
          <p:cNvSpPr txBox="1"/>
          <p:nvPr/>
        </p:nvSpPr>
        <p:spPr>
          <a:xfrm>
            <a:off x="623450" y="3149947"/>
            <a:ext cx="5624948" cy="369332"/>
          </a:xfrm>
          <a:prstGeom prst="rect">
            <a:avLst/>
          </a:prstGeom>
          <a:noFill/>
        </p:spPr>
        <p:txBody>
          <a:bodyPr wrap="square" rtlCol="0">
            <a:spAutoFit/>
          </a:bodyPr>
          <a:lstStyle/>
          <a:p>
            <a:r>
              <a:rPr lang="en-IN" dirty="0"/>
              <a:t>Employee emp2=</a:t>
            </a:r>
            <a:r>
              <a:rPr lang="en-IN" dirty="0" err="1"/>
              <a:t>context.getBean</a:t>
            </a:r>
            <a:r>
              <a:rPr lang="en-IN" dirty="0"/>
              <a:t>(“employee”)</a:t>
            </a:r>
          </a:p>
        </p:txBody>
      </p:sp>
      <p:cxnSp>
        <p:nvCxnSpPr>
          <p:cNvPr id="18" name="Straight Arrow Connector 17">
            <a:extLst>
              <a:ext uri="{FF2B5EF4-FFF2-40B4-BE49-F238E27FC236}">
                <a16:creationId xmlns:a16="http://schemas.microsoft.com/office/drawing/2014/main" xmlns="" id="{4BABF38D-EF3C-4B6E-9DD7-D6BB836AFD68}"/>
              </a:ext>
            </a:extLst>
          </p:cNvPr>
          <p:cNvCxnSpPr/>
          <p:nvPr/>
        </p:nvCxnSpPr>
        <p:spPr>
          <a:xfrm flipV="1">
            <a:off x="5157355" y="3061410"/>
            <a:ext cx="619990" cy="273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416886D6-A69D-42C4-8EF6-42BB5B880FE2}"/>
              </a:ext>
            </a:extLst>
          </p:cNvPr>
          <p:cNvCxnSpPr/>
          <p:nvPr/>
        </p:nvCxnSpPr>
        <p:spPr>
          <a:xfrm>
            <a:off x="5207575" y="2677167"/>
            <a:ext cx="206085" cy="240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320A3AC8-C38A-4346-9FF7-5DB57E44E3C8}"/>
              </a:ext>
            </a:extLst>
          </p:cNvPr>
          <p:cNvSpPr txBox="1"/>
          <p:nvPr/>
        </p:nvSpPr>
        <p:spPr>
          <a:xfrm>
            <a:off x="7744691" y="2776712"/>
            <a:ext cx="3207328" cy="369332"/>
          </a:xfrm>
          <a:prstGeom prst="rect">
            <a:avLst/>
          </a:prstGeom>
          <a:noFill/>
        </p:spPr>
        <p:txBody>
          <a:bodyPr wrap="square" rtlCol="0">
            <a:spAutoFit/>
          </a:bodyPr>
          <a:lstStyle/>
          <a:p>
            <a:r>
              <a:rPr lang="en-IN" dirty="0"/>
              <a:t>emp1.getDepartment()</a:t>
            </a:r>
          </a:p>
        </p:txBody>
      </p:sp>
      <p:sp>
        <p:nvSpPr>
          <p:cNvPr id="22" name="Rectangle 21">
            <a:extLst>
              <a:ext uri="{FF2B5EF4-FFF2-40B4-BE49-F238E27FC236}">
                <a16:creationId xmlns:a16="http://schemas.microsoft.com/office/drawing/2014/main" xmlns="" id="{3A17BDE7-6144-4064-88CE-00AC72F152FE}"/>
              </a:ext>
            </a:extLst>
          </p:cNvPr>
          <p:cNvSpPr/>
          <p:nvPr/>
        </p:nvSpPr>
        <p:spPr>
          <a:xfrm>
            <a:off x="7536873" y="1775372"/>
            <a:ext cx="1482436" cy="47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Department</a:t>
            </a:r>
          </a:p>
        </p:txBody>
      </p:sp>
      <p:cxnSp>
        <p:nvCxnSpPr>
          <p:cNvPr id="26" name="Straight Arrow Connector 25">
            <a:extLst>
              <a:ext uri="{FF2B5EF4-FFF2-40B4-BE49-F238E27FC236}">
                <a16:creationId xmlns:a16="http://schemas.microsoft.com/office/drawing/2014/main" xmlns="" id="{5F5D5B09-3921-4298-9F59-F9C8CEC0BC8C}"/>
              </a:ext>
            </a:extLst>
          </p:cNvPr>
          <p:cNvCxnSpPr/>
          <p:nvPr/>
        </p:nvCxnSpPr>
        <p:spPr>
          <a:xfrm flipV="1">
            <a:off x="8146476" y="2319016"/>
            <a:ext cx="0" cy="598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58CD8936-BE0D-4E21-9196-EEE354F09201}"/>
              </a:ext>
            </a:extLst>
          </p:cNvPr>
          <p:cNvSpPr txBox="1"/>
          <p:nvPr/>
        </p:nvSpPr>
        <p:spPr>
          <a:xfrm>
            <a:off x="9119764" y="2298914"/>
            <a:ext cx="3207328" cy="369332"/>
          </a:xfrm>
          <a:prstGeom prst="rect">
            <a:avLst/>
          </a:prstGeom>
          <a:noFill/>
        </p:spPr>
        <p:txBody>
          <a:bodyPr wrap="square" rtlCol="0">
            <a:spAutoFit/>
          </a:bodyPr>
          <a:lstStyle/>
          <a:p>
            <a:r>
              <a:rPr lang="en-IN" dirty="0"/>
              <a:t>emp2.getDepartment()</a:t>
            </a:r>
          </a:p>
        </p:txBody>
      </p:sp>
      <p:cxnSp>
        <p:nvCxnSpPr>
          <p:cNvPr id="29" name="Straight Arrow Connector 28">
            <a:extLst>
              <a:ext uri="{FF2B5EF4-FFF2-40B4-BE49-F238E27FC236}">
                <a16:creationId xmlns:a16="http://schemas.microsoft.com/office/drawing/2014/main" xmlns="" id="{046E0AC0-9968-4E6A-AF22-25A9F6F4B7F6}"/>
              </a:ext>
            </a:extLst>
          </p:cNvPr>
          <p:cNvCxnSpPr/>
          <p:nvPr/>
        </p:nvCxnSpPr>
        <p:spPr>
          <a:xfrm flipH="1" flipV="1">
            <a:off x="9019309" y="2134350"/>
            <a:ext cx="900546"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83265067-6A99-4AFB-8318-7B87EA60CE85}"/>
              </a:ext>
            </a:extLst>
          </p:cNvPr>
          <p:cNvSpPr txBox="1"/>
          <p:nvPr/>
        </p:nvSpPr>
        <p:spPr>
          <a:xfrm>
            <a:off x="796647" y="3960070"/>
            <a:ext cx="9926781" cy="646331"/>
          </a:xfrm>
          <a:prstGeom prst="rect">
            <a:avLst/>
          </a:prstGeom>
          <a:noFill/>
        </p:spPr>
        <p:txBody>
          <a:bodyPr wrap="square" rtlCol="0">
            <a:spAutoFit/>
          </a:bodyPr>
          <a:lstStyle/>
          <a:p>
            <a:r>
              <a:rPr lang="en-IN" b="1" dirty="0"/>
              <a:t>Case 3 : </a:t>
            </a:r>
          </a:p>
          <a:p>
            <a:r>
              <a:rPr lang="en-IN" b="1" dirty="0"/>
              <a:t>Dependent object(Department) : singleton                   Required Object(Employee): prototype </a:t>
            </a:r>
          </a:p>
        </p:txBody>
      </p:sp>
      <p:sp>
        <p:nvSpPr>
          <p:cNvPr id="31" name="Rectangle 30">
            <a:extLst>
              <a:ext uri="{FF2B5EF4-FFF2-40B4-BE49-F238E27FC236}">
                <a16:creationId xmlns:a16="http://schemas.microsoft.com/office/drawing/2014/main" xmlns="" id="{93748B20-7D35-4B24-B95D-784DC98BB8A7}"/>
              </a:ext>
            </a:extLst>
          </p:cNvPr>
          <p:cNvSpPr/>
          <p:nvPr/>
        </p:nvSpPr>
        <p:spPr>
          <a:xfrm>
            <a:off x="4139042" y="4948995"/>
            <a:ext cx="1482436" cy="47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Department</a:t>
            </a:r>
          </a:p>
        </p:txBody>
      </p:sp>
      <p:sp>
        <p:nvSpPr>
          <p:cNvPr id="32" name="TextBox 31">
            <a:extLst>
              <a:ext uri="{FF2B5EF4-FFF2-40B4-BE49-F238E27FC236}">
                <a16:creationId xmlns:a16="http://schemas.microsoft.com/office/drawing/2014/main" xmlns="" id="{25B0EF9E-587E-43FE-9629-31C148BA6B3D}"/>
              </a:ext>
            </a:extLst>
          </p:cNvPr>
          <p:cNvSpPr txBox="1"/>
          <p:nvPr/>
        </p:nvSpPr>
        <p:spPr>
          <a:xfrm>
            <a:off x="138545" y="4919901"/>
            <a:ext cx="4156364" cy="369332"/>
          </a:xfrm>
          <a:prstGeom prst="rect">
            <a:avLst/>
          </a:prstGeom>
          <a:noFill/>
        </p:spPr>
        <p:txBody>
          <a:bodyPr wrap="square" rtlCol="0">
            <a:spAutoFit/>
          </a:bodyPr>
          <a:lstStyle/>
          <a:p>
            <a:r>
              <a:rPr lang="en-IN" dirty="0" err="1"/>
              <a:t>context.getBean</a:t>
            </a:r>
            <a:r>
              <a:rPr lang="en-IN" dirty="0"/>
              <a:t>(“department”)</a:t>
            </a:r>
          </a:p>
        </p:txBody>
      </p:sp>
      <p:sp>
        <p:nvSpPr>
          <p:cNvPr id="33" name="TextBox 32">
            <a:extLst>
              <a:ext uri="{FF2B5EF4-FFF2-40B4-BE49-F238E27FC236}">
                <a16:creationId xmlns:a16="http://schemas.microsoft.com/office/drawing/2014/main" xmlns="" id="{D91DF559-C530-4673-80C1-28556715B577}"/>
              </a:ext>
            </a:extLst>
          </p:cNvPr>
          <p:cNvSpPr txBox="1"/>
          <p:nvPr/>
        </p:nvSpPr>
        <p:spPr>
          <a:xfrm>
            <a:off x="138545" y="5440376"/>
            <a:ext cx="4156364" cy="369332"/>
          </a:xfrm>
          <a:prstGeom prst="rect">
            <a:avLst/>
          </a:prstGeom>
          <a:noFill/>
        </p:spPr>
        <p:txBody>
          <a:bodyPr wrap="square" rtlCol="0">
            <a:spAutoFit/>
          </a:bodyPr>
          <a:lstStyle/>
          <a:p>
            <a:r>
              <a:rPr lang="en-IN" dirty="0" err="1"/>
              <a:t>context.getBean</a:t>
            </a:r>
            <a:r>
              <a:rPr lang="en-IN" dirty="0"/>
              <a:t>(“department”)</a:t>
            </a:r>
          </a:p>
        </p:txBody>
      </p:sp>
      <p:cxnSp>
        <p:nvCxnSpPr>
          <p:cNvPr id="35" name="Straight Arrow Connector 34">
            <a:extLst>
              <a:ext uri="{FF2B5EF4-FFF2-40B4-BE49-F238E27FC236}">
                <a16:creationId xmlns:a16="http://schemas.microsoft.com/office/drawing/2014/main" xmlns="" id="{AA878738-CE54-4405-A2EF-01BC263FFC69}"/>
              </a:ext>
            </a:extLst>
          </p:cNvPr>
          <p:cNvCxnSpPr>
            <a:cxnSpLocks/>
          </p:cNvCxnSpPr>
          <p:nvPr/>
        </p:nvCxnSpPr>
        <p:spPr>
          <a:xfrm>
            <a:off x="3214253" y="5073916"/>
            <a:ext cx="768931" cy="30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0974BFFF-5B20-4A53-8735-A982341693DF}"/>
              </a:ext>
            </a:extLst>
          </p:cNvPr>
          <p:cNvCxnSpPr/>
          <p:nvPr/>
        </p:nvCxnSpPr>
        <p:spPr>
          <a:xfrm flipV="1">
            <a:off x="3214255" y="5289233"/>
            <a:ext cx="900545" cy="409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xmlns="" id="{258A17A8-CFE5-44D0-BA7A-2A72FA012CB4}"/>
              </a:ext>
            </a:extLst>
          </p:cNvPr>
          <p:cNvSpPr/>
          <p:nvPr/>
        </p:nvSpPr>
        <p:spPr>
          <a:xfrm>
            <a:off x="5493329" y="5760661"/>
            <a:ext cx="1679860" cy="36933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Employee</a:t>
            </a:r>
          </a:p>
        </p:txBody>
      </p:sp>
      <p:sp>
        <p:nvSpPr>
          <p:cNvPr id="40" name="TextBox 39">
            <a:extLst>
              <a:ext uri="{FF2B5EF4-FFF2-40B4-BE49-F238E27FC236}">
                <a16:creationId xmlns:a16="http://schemas.microsoft.com/office/drawing/2014/main" xmlns="" id="{F45FF7A5-8CA8-455D-B70A-2F26F7B5E4E4}"/>
              </a:ext>
            </a:extLst>
          </p:cNvPr>
          <p:cNvSpPr txBox="1"/>
          <p:nvPr/>
        </p:nvSpPr>
        <p:spPr>
          <a:xfrm>
            <a:off x="372337" y="5952909"/>
            <a:ext cx="5446571" cy="369332"/>
          </a:xfrm>
          <a:prstGeom prst="rect">
            <a:avLst/>
          </a:prstGeom>
          <a:noFill/>
        </p:spPr>
        <p:txBody>
          <a:bodyPr wrap="square" rtlCol="0">
            <a:spAutoFit/>
          </a:bodyPr>
          <a:lstStyle/>
          <a:p>
            <a:r>
              <a:rPr lang="en-IN" dirty="0"/>
              <a:t>Employee emp1 = </a:t>
            </a:r>
            <a:r>
              <a:rPr lang="en-IN" dirty="0" err="1"/>
              <a:t>context.getBean</a:t>
            </a:r>
            <a:r>
              <a:rPr lang="en-IN" dirty="0"/>
              <a:t>(“employee”)</a:t>
            </a:r>
          </a:p>
        </p:txBody>
      </p:sp>
      <p:sp>
        <p:nvSpPr>
          <p:cNvPr id="41" name="TextBox 40">
            <a:extLst>
              <a:ext uri="{FF2B5EF4-FFF2-40B4-BE49-F238E27FC236}">
                <a16:creationId xmlns:a16="http://schemas.microsoft.com/office/drawing/2014/main" xmlns="" id="{08F410A1-2685-4141-8066-44780870437E}"/>
              </a:ext>
            </a:extLst>
          </p:cNvPr>
          <p:cNvSpPr txBox="1"/>
          <p:nvPr/>
        </p:nvSpPr>
        <p:spPr>
          <a:xfrm>
            <a:off x="372337" y="6337394"/>
            <a:ext cx="5446571" cy="369332"/>
          </a:xfrm>
          <a:prstGeom prst="rect">
            <a:avLst/>
          </a:prstGeom>
          <a:noFill/>
        </p:spPr>
        <p:txBody>
          <a:bodyPr wrap="square" rtlCol="0">
            <a:spAutoFit/>
          </a:bodyPr>
          <a:lstStyle/>
          <a:p>
            <a:r>
              <a:rPr lang="en-IN" dirty="0"/>
              <a:t>Employee emp2 = </a:t>
            </a:r>
            <a:r>
              <a:rPr lang="en-IN" dirty="0" err="1"/>
              <a:t>context.getBean</a:t>
            </a:r>
            <a:r>
              <a:rPr lang="en-IN" dirty="0"/>
              <a:t>(“employee”)</a:t>
            </a:r>
          </a:p>
        </p:txBody>
      </p:sp>
      <p:sp>
        <p:nvSpPr>
          <p:cNvPr id="42" name="Rectangle 41">
            <a:extLst>
              <a:ext uri="{FF2B5EF4-FFF2-40B4-BE49-F238E27FC236}">
                <a16:creationId xmlns:a16="http://schemas.microsoft.com/office/drawing/2014/main" xmlns="" id="{D9183D80-D724-431E-8A35-8C6975666AB6}"/>
              </a:ext>
            </a:extLst>
          </p:cNvPr>
          <p:cNvSpPr/>
          <p:nvPr/>
        </p:nvSpPr>
        <p:spPr>
          <a:xfrm>
            <a:off x="5493329" y="6297552"/>
            <a:ext cx="1679860" cy="36933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Employee</a:t>
            </a:r>
          </a:p>
        </p:txBody>
      </p:sp>
      <p:cxnSp>
        <p:nvCxnSpPr>
          <p:cNvPr id="44" name="Straight Arrow Connector 43">
            <a:extLst>
              <a:ext uri="{FF2B5EF4-FFF2-40B4-BE49-F238E27FC236}">
                <a16:creationId xmlns:a16="http://schemas.microsoft.com/office/drawing/2014/main" xmlns="" id="{E2828BC2-BF60-48E2-8E5A-C759C207FEE4}"/>
              </a:ext>
            </a:extLst>
          </p:cNvPr>
          <p:cNvCxnSpPr>
            <a:cxnSpLocks/>
            <a:endCxn id="39" idx="1"/>
          </p:cNvCxnSpPr>
          <p:nvPr/>
        </p:nvCxnSpPr>
        <p:spPr>
          <a:xfrm flipV="1">
            <a:off x="5157355" y="5945327"/>
            <a:ext cx="335974"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29210A23-F8A4-4CBC-BFE8-C771D1D2D35C}"/>
              </a:ext>
            </a:extLst>
          </p:cNvPr>
          <p:cNvCxnSpPr>
            <a:endCxn id="42" idx="1"/>
          </p:cNvCxnSpPr>
          <p:nvPr/>
        </p:nvCxnSpPr>
        <p:spPr>
          <a:xfrm flipV="1">
            <a:off x="5046519" y="6482218"/>
            <a:ext cx="446810" cy="97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51D567FE-BB76-4AF7-9230-2BC2EB75F457}"/>
              </a:ext>
            </a:extLst>
          </p:cNvPr>
          <p:cNvSpPr txBox="1"/>
          <p:nvPr/>
        </p:nvSpPr>
        <p:spPr>
          <a:xfrm>
            <a:off x="7536873" y="5760661"/>
            <a:ext cx="2741474" cy="369332"/>
          </a:xfrm>
          <a:prstGeom prst="rect">
            <a:avLst/>
          </a:prstGeom>
          <a:noFill/>
        </p:spPr>
        <p:txBody>
          <a:bodyPr wrap="square" rtlCol="0">
            <a:spAutoFit/>
          </a:bodyPr>
          <a:lstStyle/>
          <a:p>
            <a:r>
              <a:rPr lang="en-IN" dirty="0"/>
              <a:t>emp1.getDepartment()</a:t>
            </a:r>
          </a:p>
        </p:txBody>
      </p:sp>
      <p:sp>
        <p:nvSpPr>
          <p:cNvPr id="49" name="TextBox 48">
            <a:extLst>
              <a:ext uri="{FF2B5EF4-FFF2-40B4-BE49-F238E27FC236}">
                <a16:creationId xmlns:a16="http://schemas.microsoft.com/office/drawing/2014/main" xmlns="" id="{B37321B8-9ED4-4E29-99E4-8BFAD93F103F}"/>
              </a:ext>
            </a:extLst>
          </p:cNvPr>
          <p:cNvSpPr txBox="1"/>
          <p:nvPr/>
        </p:nvSpPr>
        <p:spPr>
          <a:xfrm>
            <a:off x="9906004" y="5746929"/>
            <a:ext cx="2741474" cy="369332"/>
          </a:xfrm>
          <a:prstGeom prst="rect">
            <a:avLst/>
          </a:prstGeom>
          <a:noFill/>
        </p:spPr>
        <p:txBody>
          <a:bodyPr wrap="square" rtlCol="0">
            <a:spAutoFit/>
          </a:bodyPr>
          <a:lstStyle/>
          <a:p>
            <a:r>
              <a:rPr lang="en-IN" dirty="0"/>
              <a:t>emp2.getDepartment()</a:t>
            </a:r>
          </a:p>
        </p:txBody>
      </p:sp>
      <p:cxnSp>
        <p:nvCxnSpPr>
          <p:cNvPr id="51" name="Straight Arrow Connector 50">
            <a:extLst>
              <a:ext uri="{FF2B5EF4-FFF2-40B4-BE49-F238E27FC236}">
                <a16:creationId xmlns:a16="http://schemas.microsoft.com/office/drawing/2014/main" xmlns="" id="{A01B4F80-04C1-4B4B-9669-1E8A21BC84C2}"/>
              </a:ext>
            </a:extLst>
          </p:cNvPr>
          <p:cNvCxnSpPr>
            <a:endCxn id="31" idx="3"/>
          </p:cNvCxnSpPr>
          <p:nvPr/>
        </p:nvCxnSpPr>
        <p:spPr>
          <a:xfrm flipH="1" flipV="1">
            <a:off x="5621478" y="5187109"/>
            <a:ext cx="2524998" cy="622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xmlns="" id="{0D43B527-44C3-4C22-92D7-463001D9443A}"/>
              </a:ext>
            </a:extLst>
          </p:cNvPr>
          <p:cNvCxnSpPr/>
          <p:nvPr/>
        </p:nvCxnSpPr>
        <p:spPr>
          <a:xfrm flipH="1" flipV="1">
            <a:off x="5760037" y="5104567"/>
            <a:ext cx="4963391" cy="656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itle 1">
            <a:extLst>
              <a:ext uri="{FF2B5EF4-FFF2-40B4-BE49-F238E27FC236}">
                <a16:creationId xmlns:a16="http://schemas.microsoft.com/office/drawing/2014/main" xmlns="" id="{FDC41D0C-33E8-472A-83A4-5C03B61742E0}"/>
              </a:ext>
            </a:extLst>
          </p:cNvPr>
          <p:cNvSpPr>
            <a:spLocks noGrp="1"/>
          </p:cNvSpPr>
          <p:nvPr>
            <p:ph type="title"/>
          </p:nvPr>
        </p:nvSpPr>
        <p:spPr>
          <a:xfrm>
            <a:off x="561109" y="153587"/>
            <a:ext cx="10515600" cy="313748"/>
          </a:xfrm>
        </p:spPr>
        <p:txBody>
          <a:bodyPr>
            <a:normAutofit fontScale="90000"/>
          </a:bodyPr>
          <a:lstStyle/>
          <a:p>
            <a:r>
              <a:rPr lang="en-IN" dirty="0"/>
              <a:t>Bean scopes</a:t>
            </a:r>
          </a:p>
        </p:txBody>
      </p:sp>
      <p:sp>
        <p:nvSpPr>
          <p:cNvPr id="2" name="TextBox 1">
            <a:extLst>
              <a:ext uri="{FF2B5EF4-FFF2-40B4-BE49-F238E27FC236}">
                <a16:creationId xmlns:a16="http://schemas.microsoft.com/office/drawing/2014/main" xmlns="" id="{3A7818F6-DF93-4861-AF53-C868D4125B49}"/>
              </a:ext>
            </a:extLst>
          </p:cNvPr>
          <p:cNvSpPr txBox="1"/>
          <p:nvPr/>
        </p:nvSpPr>
        <p:spPr>
          <a:xfrm>
            <a:off x="7530147" y="1351752"/>
            <a:ext cx="2119546" cy="461665"/>
          </a:xfrm>
          <a:prstGeom prst="rect">
            <a:avLst/>
          </a:prstGeom>
          <a:noFill/>
        </p:spPr>
        <p:txBody>
          <a:bodyPr wrap="square" rtlCol="0">
            <a:spAutoFit/>
          </a:bodyPr>
          <a:lstStyle/>
          <a:p>
            <a:r>
              <a:rPr lang="en-IN" sz="1200" b="1" dirty="0"/>
              <a:t>Created during employee object creation</a:t>
            </a:r>
          </a:p>
        </p:txBody>
      </p:sp>
    </p:spTree>
    <p:extLst>
      <p:ext uri="{BB962C8B-B14F-4D97-AF65-F5344CB8AC3E}">
        <p14:creationId xmlns:p14="http://schemas.microsoft.com/office/powerpoint/2010/main" xmlns="" val="30888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8197C8C-F87F-475C-A38F-D6E6AB1AF902}"/>
              </a:ext>
            </a:extLst>
          </p:cNvPr>
          <p:cNvSpPr txBox="1"/>
          <p:nvPr/>
        </p:nvSpPr>
        <p:spPr>
          <a:xfrm>
            <a:off x="727375" y="496434"/>
            <a:ext cx="9926781" cy="646331"/>
          </a:xfrm>
          <a:prstGeom prst="rect">
            <a:avLst/>
          </a:prstGeom>
          <a:noFill/>
        </p:spPr>
        <p:txBody>
          <a:bodyPr wrap="square" rtlCol="0">
            <a:spAutoFit/>
          </a:bodyPr>
          <a:lstStyle/>
          <a:p>
            <a:r>
              <a:rPr lang="en-IN" b="1" dirty="0"/>
              <a:t>Case 4 : </a:t>
            </a:r>
          </a:p>
          <a:p>
            <a:r>
              <a:rPr lang="en-IN" b="1" dirty="0"/>
              <a:t>Dependent object(Department) : prototype                   Required Object(Employee): prototype </a:t>
            </a:r>
          </a:p>
        </p:txBody>
      </p:sp>
      <p:sp>
        <p:nvSpPr>
          <p:cNvPr id="5" name="Rectangle 4">
            <a:extLst>
              <a:ext uri="{FF2B5EF4-FFF2-40B4-BE49-F238E27FC236}">
                <a16:creationId xmlns:a16="http://schemas.microsoft.com/office/drawing/2014/main" xmlns="" id="{B4E728E1-A8C8-4C51-BBD6-021F9C39ED0D}"/>
              </a:ext>
            </a:extLst>
          </p:cNvPr>
          <p:cNvSpPr/>
          <p:nvPr/>
        </p:nvSpPr>
        <p:spPr>
          <a:xfrm>
            <a:off x="4613564" y="1471504"/>
            <a:ext cx="1482436" cy="47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Department</a:t>
            </a:r>
          </a:p>
        </p:txBody>
      </p:sp>
      <p:sp>
        <p:nvSpPr>
          <p:cNvPr id="6" name="Rectangle 5">
            <a:extLst>
              <a:ext uri="{FF2B5EF4-FFF2-40B4-BE49-F238E27FC236}">
                <a16:creationId xmlns:a16="http://schemas.microsoft.com/office/drawing/2014/main" xmlns="" id="{80098747-FE39-4640-9B66-0974C7066672}"/>
              </a:ext>
            </a:extLst>
          </p:cNvPr>
          <p:cNvSpPr/>
          <p:nvPr/>
        </p:nvSpPr>
        <p:spPr>
          <a:xfrm>
            <a:off x="4660322" y="2276471"/>
            <a:ext cx="1482436" cy="47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Department</a:t>
            </a:r>
          </a:p>
        </p:txBody>
      </p:sp>
      <p:sp>
        <p:nvSpPr>
          <p:cNvPr id="7" name="Rectangle 6">
            <a:extLst>
              <a:ext uri="{FF2B5EF4-FFF2-40B4-BE49-F238E27FC236}">
                <a16:creationId xmlns:a16="http://schemas.microsoft.com/office/drawing/2014/main" xmlns="" id="{F03CC046-1AB5-4F81-80D1-096C03ADB453}"/>
              </a:ext>
            </a:extLst>
          </p:cNvPr>
          <p:cNvSpPr/>
          <p:nvPr/>
        </p:nvSpPr>
        <p:spPr>
          <a:xfrm>
            <a:off x="5865668" y="3110327"/>
            <a:ext cx="1482436" cy="47622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Employee</a:t>
            </a:r>
          </a:p>
        </p:txBody>
      </p:sp>
      <p:sp>
        <p:nvSpPr>
          <p:cNvPr id="8" name="Rectangle 7">
            <a:extLst>
              <a:ext uri="{FF2B5EF4-FFF2-40B4-BE49-F238E27FC236}">
                <a16:creationId xmlns:a16="http://schemas.microsoft.com/office/drawing/2014/main" xmlns="" id="{AA261843-F924-4BEF-9588-1DCD29B66C76}"/>
              </a:ext>
            </a:extLst>
          </p:cNvPr>
          <p:cNvSpPr/>
          <p:nvPr/>
        </p:nvSpPr>
        <p:spPr>
          <a:xfrm>
            <a:off x="6004213" y="3915294"/>
            <a:ext cx="1482436" cy="47622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Employee</a:t>
            </a:r>
          </a:p>
        </p:txBody>
      </p:sp>
      <p:sp>
        <p:nvSpPr>
          <p:cNvPr id="9" name="TextBox 8">
            <a:extLst>
              <a:ext uri="{FF2B5EF4-FFF2-40B4-BE49-F238E27FC236}">
                <a16:creationId xmlns:a16="http://schemas.microsoft.com/office/drawing/2014/main" xmlns="" id="{08F600B8-6919-400D-9017-E1A8224BADDE}"/>
              </a:ext>
            </a:extLst>
          </p:cNvPr>
          <p:cNvSpPr txBox="1"/>
          <p:nvPr/>
        </p:nvSpPr>
        <p:spPr>
          <a:xfrm>
            <a:off x="93514" y="1524952"/>
            <a:ext cx="4156364" cy="369332"/>
          </a:xfrm>
          <a:prstGeom prst="rect">
            <a:avLst/>
          </a:prstGeom>
          <a:noFill/>
        </p:spPr>
        <p:txBody>
          <a:bodyPr wrap="square" rtlCol="0">
            <a:spAutoFit/>
          </a:bodyPr>
          <a:lstStyle/>
          <a:p>
            <a:r>
              <a:rPr lang="en-IN" dirty="0" err="1"/>
              <a:t>context.getBean</a:t>
            </a:r>
            <a:r>
              <a:rPr lang="en-IN" dirty="0"/>
              <a:t>(“department”)</a:t>
            </a:r>
          </a:p>
        </p:txBody>
      </p:sp>
      <p:sp>
        <p:nvSpPr>
          <p:cNvPr id="11" name="TextBox 10">
            <a:extLst>
              <a:ext uri="{FF2B5EF4-FFF2-40B4-BE49-F238E27FC236}">
                <a16:creationId xmlns:a16="http://schemas.microsoft.com/office/drawing/2014/main" xmlns="" id="{991E700A-2011-4280-8B59-08A7EE175831}"/>
              </a:ext>
            </a:extLst>
          </p:cNvPr>
          <p:cNvSpPr txBox="1"/>
          <p:nvPr/>
        </p:nvSpPr>
        <p:spPr>
          <a:xfrm>
            <a:off x="245914" y="2511213"/>
            <a:ext cx="4156364" cy="369332"/>
          </a:xfrm>
          <a:prstGeom prst="rect">
            <a:avLst/>
          </a:prstGeom>
          <a:noFill/>
        </p:spPr>
        <p:txBody>
          <a:bodyPr wrap="square" rtlCol="0">
            <a:spAutoFit/>
          </a:bodyPr>
          <a:lstStyle/>
          <a:p>
            <a:r>
              <a:rPr lang="en-IN" dirty="0" err="1"/>
              <a:t>context.getBean</a:t>
            </a:r>
            <a:r>
              <a:rPr lang="en-IN" dirty="0"/>
              <a:t>(“department”)</a:t>
            </a:r>
          </a:p>
        </p:txBody>
      </p:sp>
      <p:sp>
        <p:nvSpPr>
          <p:cNvPr id="12" name="TextBox 11">
            <a:extLst>
              <a:ext uri="{FF2B5EF4-FFF2-40B4-BE49-F238E27FC236}">
                <a16:creationId xmlns:a16="http://schemas.microsoft.com/office/drawing/2014/main" xmlns="" id="{304A7DF3-4EF1-449A-80E9-7535F3887A19}"/>
              </a:ext>
            </a:extLst>
          </p:cNvPr>
          <p:cNvSpPr txBox="1"/>
          <p:nvPr/>
        </p:nvSpPr>
        <p:spPr>
          <a:xfrm>
            <a:off x="0" y="3139227"/>
            <a:ext cx="5446571" cy="369332"/>
          </a:xfrm>
          <a:prstGeom prst="rect">
            <a:avLst/>
          </a:prstGeom>
          <a:noFill/>
        </p:spPr>
        <p:txBody>
          <a:bodyPr wrap="square" rtlCol="0">
            <a:spAutoFit/>
          </a:bodyPr>
          <a:lstStyle/>
          <a:p>
            <a:r>
              <a:rPr lang="en-IN" dirty="0"/>
              <a:t>Employee emp1 = </a:t>
            </a:r>
            <a:r>
              <a:rPr lang="en-IN" dirty="0" err="1"/>
              <a:t>context.getBean</a:t>
            </a:r>
            <a:r>
              <a:rPr lang="en-IN" dirty="0"/>
              <a:t>(“employee”)</a:t>
            </a:r>
          </a:p>
        </p:txBody>
      </p:sp>
      <p:sp>
        <p:nvSpPr>
          <p:cNvPr id="13" name="TextBox 12">
            <a:extLst>
              <a:ext uri="{FF2B5EF4-FFF2-40B4-BE49-F238E27FC236}">
                <a16:creationId xmlns:a16="http://schemas.microsoft.com/office/drawing/2014/main" xmlns="" id="{86C47178-9CC6-4B2F-BB74-D6EF0C0ADAE9}"/>
              </a:ext>
            </a:extLst>
          </p:cNvPr>
          <p:cNvSpPr txBox="1"/>
          <p:nvPr/>
        </p:nvSpPr>
        <p:spPr>
          <a:xfrm>
            <a:off x="0" y="3949118"/>
            <a:ext cx="5446571" cy="369332"/>
          </a:xfrm>
          <a:prstGeom prst="rect">
            <a:avLst/>
          </a:prstGeom>
          <a:noFill/>
        </p:spPr>
        <p:txBody>
          <a:bodyPr wrap="square" rtlCol="0">
            <a:spAutoFit/>
          </a:bodyPr>
          <a:lstStyle/>
          <a:p>
            <a:r>
              <a:rPr lang="en-IN" dirty="0"/>
              <a:t>Employee emp2 = </a:t>
            </a:r>
            <a:r>
              <a:rPr lang="en-IN" dirty="0" err="1"/>
              <a:t>context.getBean</a:t>
            </a:r>
            <a:r>
              <a:rPr lang="en-IN" dirty="0"/>
              <a:t>(“employee”)</a:t>
            </a:r>
          </a:p>
        </p:txBody>
      </p:sp>
      <p:cxnSp>
        <p:nvCxnSpPr>
          <p:cNvPr id="15" name="Straight Arrow Connector 14">
            <a:extLst>
              <a:ext uri="{FF2B5EF4-FFF2-40B4-BE49-F238E27FC236}">
                <a16:creationId xmlns:a16="http://schemas.microsoft.com/office/drawing/2014/main" xmlns="" id="{24CD9556-088C-4122-A270-A8040B2EB793}"/>
              </a:ext>
            </a:extLst>
          </p:cNvPr>
          <p:cNvCxnSpPr>
            <a:endCxn id="5" idx="1"/>
          </p:cNvCxnSpPr>
          <p:nvPr/>
        </p:nvCxnSpPr>
        <p:spPr>
          <a:xfrm>
            <a:off x="3255818" y="1709618"/>
            <a:ext cx="13577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3885A296-3493-4FCF-87B4-DEC78411F31C}"/>
              </a:ext>
            </a:extLst>
          </p:cNvPr>
          <p:cNvCxnSpPr/>
          <p:nvPr/>
        </p:nvCxnSpPr>
        <p:spPr>
          <a:xfrm flipV="1">
            <a:off x="3338945" y="2511213"/>
            <a:ext cx="1063333"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45B4C6A0-7335-496D-9EB5-90C3AFC173BF}"/>
              </a:ext>
            </a:extLst>
          </p:cNvPr>
          <p:cNvCxnSpPr/>
          <p:nvPr/>
        </p:nvCxnSpPr>
        <p:spPr>
          <a:xfrm>
            <a:off x="4578941" y="3318138"/>
            <a:ext cx="1111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EE702943-3086-45E6-AFB5-3251A21A7C74}"/>
              </a:ext>
            </a:extLst>
          </p:cNvPr>
          <p:cNvCxnSpPr/>
          <p:nvPr/>
        </p:nvCxnSpPr>
        <p:spPr>
          <a:xfrm>
            <a:off x="4726158" y="4153408"/>
            <a:ext cx="1111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DA1EA314-4018-4E7E-A542-0C02B0F92592}"/>
              </a:ext>
            </a:extLst>
          </p:cNvPr>
          <p:cNvSpPr txBox="1"/>
          <p:nvPr/>
        </p:nvSpPr>
        <p:spPr>
          <a:xfrm>
            <a:off x="7767201" y="3110327"/>
            <a:ext cx="2741474" cy="369332"/>
          </a:xfrm>
          <a:prstGeom prst="rect">
            <a:avLst/>
          </a:prstGeom>
          <a:noFill/>
        </p:spPr>
        <p:txBody>
          <a:bodyPr wrap="square" rtlCol="0">
            <a:spAutoFit/>
          </a:bodyPr>
          <a:lstStyle/>
          <a:p>
            <a:r>
              <a:rPr lang="en-IN" dirty="0"/>
              <a:t>emp1.getDepartment()</a:t>
            </a:r>
          </a:p>
        </p:txBody>
      </p:sp>
      <p:sp>
        <p:nvSpPr>
          <p:cNvPr id="22" name="TextBox 21">
            <a:extLst>
              <a:ext uri="{FF2B5EF4-FFF2-40B4-BE49-F238E27FC236}">
                <a16:creationId xmlns:a16="http://schemas.microsoft.com/office/drawing/2014/main" xmlns="" id="{A3856B8A-2374-43AE-A0B8-224A76F2ED04}"/>
              </a:ext>
            </a:extLst>
          </p:cNvPr>
          <p:cNvSpPr txBox="1"/>
          <p:nvPr/>
        </p:nvSpPr>
        <p:spPr>
          <a:xfrm>
            <a:off x="9698185" y="3730628"/>
            <a:ext cx="2741474" cy="369332"/>
          </a:xfrm>
          <a:prstGeom prst="rect">
            <a:avLst/>
          </a:prstGeom>
          <a:noFill/>
        </p:spPr>
        <p:txBody>
          <a:bodyPr wrap="square" rtlCol="0">
            <a:spAutoFit/>
          </a:bodyPr>
          <a:lstStyle/>
          <a:p>
            <a:r>
              <a:rPr lang="en-IN" dirty="0"/>
              <a:t>emp2.getDepartment()</a:t>
            </a:r>
          </a:p>
        </p:txBody>
      </p:sp>
      <p:sp>
        <p:nvSpPr>
          <p:cNvPr id="23" name="Rectangle 22">
            <a:extLst>
              <a:ext uri="{FF2B5EF4-FFF2-40B4-BE49-F238E27FC236}">
                <a16:creationId xmlns:a16="http://schemas.microsoft.com/office/drawing/2014/main" xmlns="" id="{619F539D-C628-4795-9DE1-F95796D226F9}"/>
              </a:ext>
            </a:extLst>
          </p:cNvPr>
          <p:cNvSpPr/>
          <p:nvPr/>
        </p:nvSpPr>
        <p:spPr>
          <a:xfrm>
            <a:off x="7486649" y="2023455"/>
            <a:ext cx="1482436" cy="47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Department</a:t>
            </a:r>
          </a:p>
        </p:txBody>
      </p:sp>
      <p:sp>
        <p:nvSpPr>
          <p:cNvPr id="24" name="Rectangle 23">
            <a:extLst>
              <a:ext uri="{FF2B5EF4-FFF2-40B4-BE49-F238E27FC236}">
                <a16:creationId xmlns:a16="http://schemas.microsoft.com/office/drawing/2014/main" xmlns="" id="{3AD910E9-3018-4144-8B89-8BB736AD968C}"/>
              </a:ext>
            </a:extLst>
          </p:cNvPr>
          <p:cNvSpPr/>
          <p:nvPr/>
        </p:nvSpPr>
        <p:spPr>
          <a:xfrm>
            <a:off x="10188286" y="2038357"/>
            <a:ext cx="1482436" cy="47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Department</a:t>
            </a:r>
          </a:p>
        </p:txBody>
      </p:sp>
      <p:cxnSp>
        <p:nvCxnSpPr>
          <p:cNvPr id="27" name="Straight Arrow Connector 26">
            <a:extLst>
              <a:ext uri="{FF2B5EF4-FFF2-40B4-BE49-F238E27FC236}">
                <a16:creationId xmlns:a16="http://schemas.microsoft.com/office/drawing/2014/main" xmlns="" id="{3BB9EFE6-845F-43FD-9ABE-4B1F39088722}"/>
              </a:ext>
            </a:extLst>
          </p:cNvPr>
          <p:cNvCxnSpPr>
            <a:endCxn id="23" idx="2"/>
          </p:cNvCxnSpPr>
          <p:nvPr/>
        </p:nvCxnSpPr>
        <p:spPr>
          <a:xfrm flipH="1" flipV="1">
            <a:off x="8227867" y="2499683"/>
            <a:ext cx="57151" cy="610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4F591545-8B41-4EBB-A838-B5C0391D0D21}"/>
              </a:ext>
            </a:extLst>
          </p:cNvPr>
          <p:cNvCxnSpPr/>
          <p:nvPr/>
        </p:nvCxnSpPr>
        <p:spPr>
          <a:xfrm flipH="1" flipV="1">
            <a:off x="10654156" y="2634099"/>
            <a:ext cx="273616" cy="1096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xmlns="" id="{5541D7CD-7272-47B8-81BC-F7F6797DFE39}"/>
              </a:ext>
            </a:extLst>
          </p:cNvPr>
          <p:cNvSpPr>
            <a:spLocks noGrp="1"/>
          </p:cNvSpPr>
          <p:nvPr>
            <p:ph type="title"/>
          </p:nvPr>
        </p:nvSpPr>
        <p:spPr>
          <a:xfrm>
            <a:off x="96982" y="0"/>
            <a:ext cx="10515600" cy="313748"/>
          </a:xfrm>
        </p:spPr>
        <p:txBody>
          <a:bodyPr>
            <a:normAutofit fontScale="90000"/>
          </a:bodyPr>
          <a:lstStyle/>
          <a:p>
            <a:r>
              <a:rPr lang="en-IN" dirty="0"/>
              <a:t>Bean scopes</a:t>
            </a:r>
          </a:p>
        </p:txBody>
      </p:sp>
      <p:sp>
        <p:nvSpPr>
          <p:cNvPr id="25" name="TextBox 24">
            <a:extLst>
              <a:ext uri="{FF2B5EF4-FFF2-40B4-BE49-F238E27FC236}">
                <a16:creationId xmlns:a16="http://schemas.microsoft.com/office/drawing/2014/main" xmlns="" id="{611F5548-F9BD-4313-8BAC-AAE9C39E1A63}"/>
              </a:ext>
            </a:extLst>
          </p:cNvPr>
          <p:cNvSpPr txBox="1"/>
          <p:nvPr/>
        </p:nvSpPr>
        <p:spPr>
          <a:xfrm>
            <a:off x="7348104" y="1541653"/>
            <a:ext cx="2119546" cy="461665"/>
          </a:xfrm>
          <a:prstGeom prst="rect">
            <a:avLst/>
          </a:prstGeom>
          <a:noFill/>
        </p:spPr>
        <p:txBody>
          <a:bodyPr wrap="square" rtlCol="0">
            <a:spAutoFit/>
          </a:bodyPr>
          <a:lstStyle/>
          <a:p>
            <a:r>
              <a:rPr lang="en-IN" sz="1200" b="1" dirty="0"/>
              <a:t>Created during employee object creation</a:t>
            </a:r>
          </a:p>
        </p:txBody>
      </p:sp>
      <p:sp>
        <p:nvSpPr>
          <p:cNvPr id="26" name="TextBox 25">
            <a:extLst>
              <a:ext uri="{FF2B5EF4-FFF2-40B4-BE49-F238E27FC236}">
                <a16:creationId xmlns:a16="http://schemas.microsoft.com/office/drawing/2014/main" xmlns="" id="{C995E488-51DB-4F07-94FE-F787E2962A91}"/>
              </a:ext>
            </a:extLst>
          </p:cNvPr>
          <p:cNvSpPr txBox="1"/>
          <p:nvPr/>
        </p:nvSpPr>
        <p:spPr>
          <a:xfrm>
            <a:off x="10000463" y="1564412"/>
            <a:ext cx="2119546" cy="461665"/>
          </a:xfrm>
          <a:prstGeom prst="rect">
            <a:avLst/>
          </a:prstGeom>
          <a:noFill/>
        </p:spPr>
        <p:txBody>
          <a:bodyPr wrap="square" rtlCol="0">
            <a:spAutoFit/>
          </a:bodyPr>
          <a:lstStyle/>
          <a:p>
            <a:r>
              <a:rPr lang="en-IN" sz="1200" b="1" dirty="0"/>
              <a:t>Created during employee object creation</a:t>
            </a:r>
          </a:p>
        </p:txBody>
      </p:sp>
    </p:spTree>
    <p:extLst>
      <p:ext uri="{BB962C8B-B14F-4D97-AF65-F5344CB8AC3E}">
        <p14:creationId xmlns:p14="http://schemas.microsoft.com/office/powerpoint/2010/main" xmlns="" val="2699260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7738</TotalTime>
  <Words>1699</Words>
  <Application>Microsoft Office PowerPoint</Application>
  <PresentationFormat>Custom</PresentationFormat>
  <Paragraphs>361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Bean Life cycle</vt:lpstr>
      <vt:lpstr>Slide 6</vt:lpstr>
      <vt:lpstr>Bean scopes</vt:lpstr>
      <vt:lpstr>Bean scopes</vt:lpstr>
      <vt:lpstr>Bean scopes</vt:lpstr>
      <vt:lpstr>Slide 10</vt:lpstr>
      <vt:lpstr>Slide 11</vt:lpstr>
      <vt:lpstr>Spring Core usage in Enterprise application – coming topics</vt:lpstr>
      <vt:lpstr>Hibernate topics – coming topics</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Kumar A</dc:creator>
  <cp:lastModifiedBy>Admin</cp:lastModifiedBy>
  <cp:revision>90</cp:revision>
  <dcterms:created xsi:type="dcterms:W3CDTF">2021-02-06T05:18:28Z</dcterms:created>
  <dcterms:modified xsi:type="dcterms:W3CDTF">2021-02-28T16:45:28Z</dcterms:modified>
</cp:coreProperties>
</file>