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2" r:id="rId2"/>
    <p:sldId id="261" r:id="rId3"/>
    <p:sldId id="257" r:id="rId4"/>
    <p:sldId id="266" r:id="rId5"/>
    <p:sldId id="265" r:id="rId6"/>
    <p:sldId id="269" r:id="rId7"/>
    <p:sldId id="268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89D86-19E4-7D4E-8E7B-AA34D17069B9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5A920-2757-9247-A5EE-B4E61F81E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7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5A920-2757-9247-A5EE-B4E61F81EB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9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4FC1-88BF-4846-368F-0ECD62C74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9E603-1916-104A-4B6D-FD41AD038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34757-3610-8443-74F9-1313A36D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5AFF-C51A-9347-AFEB-14D707040718}" type="datetime1">
              <a:rPr lang="en-AU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FFD2E-1228-B378-4C57-89F5F353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B1D6B-0D7A-8B06-8671-DD3DBDE0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3A19-945D-D24B-AAB2-D2A2F0A2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9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06D4-810D-AB0D-BAE3-4056A487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67475-2742-E247-6A4A-BD7FD1E06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F1C3-B8D5-792D-EB66-169225C5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B823-52E3-0F46-9D82-A1CF6F4BDEAE}" type="datetime1">
              <a:rPr lang="en-AU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FE2E-388F-7F3F-54BF-34DAE5A7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7488D-7D51-F540-6EC7-A8830D5A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3A19-945D-D24B-AAB2-D2A2F0A2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9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04237-5E03-B247-E34A-EF6E272B3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3E6CB-5D31-CAB7-04ED-2CCB24B22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75B8D-2B9F-CF72-1A84-3E8F32BB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4CA2-7C20-7A44-B215-FC7E982BABF3}" type="datetime1">
              <a:rPr lang="en-AU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F4775-2720-0B8D-5203-9F0C59E1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23386-7394-AFC3-64E3-A0BDE086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3A19-945D-D24B-AAB2-D2A2F0A2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7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5999-23D3-60FC-BE66-A7777669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pleMyungjo" pitchFamily="2" charset="-127"/>
                <a:ea typeface="AppleMyungjo" pitchFamily="2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D9990-DE19-443B-4A53-C77EEE5AE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pleMyungjo" pitchFamily="2" charset="-127"/>
                <a:ea typeface="AppleMyungjo" pitchFamily="2" charset="-127"/>
              </a:defRPr>
            </a:lvl1pPr>
            <a:lvl2pPr>
              <a:defRPr>
                <a:latin typeface="AppleMyungjo" pitchFamily="2" charset="-127"/>
                <a:ea typeface="AppleMyungjo" pitchFamily="2" charset="-127"/>
              </a:defRPr>
            </a:lvl2pPr>
            <a:lvl3pPr>
              <a:defRPr>
                <a:latin typeface="AppleMyungjo" pitchFamily="2" charset="-127"/>
                <a:ea typeface="AppleMyungjo" pitchFamily="2" charset="-127"/>
              </a:defRPr>
            </a:lvl3pPr>
            <a:lvl4pPr>
              <a:defRPr>
                <a:latin typeface="AppleMyungjo" pitchFamily="2" charset="-127"/>
                <a:ea typeface="AppleMyungjo" pitchFamily="2" charset="-127"/>
              </a:defRPr>
            </a:lvl4pPr>
            <a:lvl5pPr>
              <a:defRPr>
                <a:latin typeface="AppleMyungjo" pitchFamily="2" charset="-127"/>
                <a:ea typeface="AppleMyungjo" pitchFamily="2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E5A26-1DD5-BDD4-134B-B4298BBD8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26A6-882A-EF48-8AD9-FB6BBBD85908}" type="datetime1">
              <a:rPr lang="en-AU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4355-85BF-CB05-58FA-3996B8F7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03A43-3C2F-D06E-ACEB-0125F77D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3A19-945D-D24B-AAB2-D2A2F0A2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8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7787-00C3-B3CE-C358-35B14ED7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C0D1C-6A70-B2DC-1346-1C7CD59F0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C6B6E-6C74-EC40-9677-7B71A042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A785-1392-7C4F-9A51-2BB1781DFA51}" type="datetime1">
              <a:rPr lang="en-AU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5A871-AB8D-718A-C3DC-0F8DBF21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67F75-9A5E-A347-B156-8F69DBFF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3A19-945D-D24B-AAB2-D2A2F0A2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21DD-48DE-C023-B817-0A7308ED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A1ED-F235-7580-3D89-90E04E9DC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D5012-AD45-5878-5A6B-1E7B095A3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DC947-7FEE-01CA-BF1F-B206665A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D5B1-8595-2D47-B628-A416DD06A875}" type="datetime1">
              <a:rPr lang="en-AU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83213-8720-67D1-18C1-2416F54D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198D8-BFC6-7122-92FB-7A32AA22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3A19-945D-D24B-AAB2-D2A2F0A2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672E-5ED4-40DA-0875-6AF5D27E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50FE8-8F53-4D4C-F3C8-767DB0CDC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0C5B7-ED59-2CFA-AA8A-5B1FA2630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AD1C4-63B7-4C1A-4B9F-6BFE14C47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2D694-817E-28B3-0A08-03AF3E8B3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663D0-9B82-335D-2A12-BACFA72F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0B8F-A0C1-F844-AD18-8316E78C0F02}" type="datetime1">
              <a:rPr lang="en-AU" smtClean="0"/>
              <a:t>8/7/22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9DCC0-EFA2-4410-3DFD-8835320E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7E4B4F-AA2E-143A-6B79-EB9BF2AF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3A19-945D-D24B-AAB2-D2A2F0A2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9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4B99-E7F4-E517-76DE-ED6CD95F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37C67-1ADC-7F87-21B5-E860DFB8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EF1-933B-0C40-BBC3-EEA279C75373}" type="datetime1">
              <a:rPr lang="en-AU" smtClean="0"/>
              <a:t>8/7/22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7660B-F86F-2CA3-D9B6-FEF9C4F2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9161E-299E-E260-64F8-4C026DFF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3A19-945D-D24B-AAB2-D2A2F0A2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7EEA86-982A-FE9C-1F89-84F51F76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FB44-15F6-224E-AC6F-6D993EE28B80}" type="datetime1">
              <a:rPr lang="en-AU" smtClean="0"/>
              <a:t>8/7/22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A1B08-CDBD-5B55-2B85-55F280D0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DA116-B2C9-2067-8941-0EACCFE1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3A19-945D-D24B-AAB2-D2A2F0A2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A0A0-ECD9-13C7-9FFF-4CF077F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3A4F-0AC7-A60A-8E5E-491A210C7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A7CD7-6DB6-C1ED-BB06-6D9FFCC71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E8538-8A16-C472-051D-7A713010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E0C1-8740-D44B-8DF8-F60E7A75E40F}" type="datetime1">
              <a:rPr lang="en-AU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24304-45A9-23BD-1377-82364DFF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043AA-D22A-D67F-ADAE-DBB6DA33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3A19-945D-D24B-AAB2-D2A2F0A2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0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C41D-26D4-DC11-7485-8BA0479F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45B5B-D93C-F23E-4DF5-696F30D0F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CAE52-E7D9-7FB2-557F-34909ADE3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E6DA2-B74F-1FEC-C76E-155DA061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E99E-8ABE-FA43-9F89-C973737E863C}" type="datetime1">
              <a:rPr lang="en-AU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91835-0C0C-A75C-6708-8EB11AC1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7F135-AAED-2ECA-1566-ACFE2AEA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3A19-945D-D24B-AAB2-D2A2F0A2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9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50520-95E6-95B2-5E29-0BBDA8E0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A61BA-9278-F596-64FF-F7DDB8F97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5B72E-A832-A50D-CE47-E61609F97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F93FA-A978-0D4F-9697-9A1F8D0D4D99}" type="datetime1">
              <a:rPr lang="en-AU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62B4-FA3C-0E61-DC12-8E31BCCE6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CCF30-8F5F-810C-20DA-926B0BE15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3A19-945D-D24B-AAB2-D2A2F0A2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Myungjo" pitchFamily="2" charset="-127"/>
          <a:ea typeface="AppleMyungjo" pitchFamily="2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Myungjo" pitchFamily="2" charset="-127"/>
          <a:ea typeface="AppleMyungjo" pitchFamily="2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Myungjo" pitchFamily="2" charset="-127"/>
          <a:ea typeface="AppleMyungjo" pitchFamily="2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Myungjo" pitchFamily="2" charset="-127"/>
          <a:ea typeface="AppleMyungjo" pitchFamily="2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Myungjo" pitchFamily="2" charset="-127"/>
          <a:ea typeface="AppleMyungjo" pitchFamily="2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Myungjo" pitchFamily="2" charset="-127"/>
          <a:ea typeface="AppleMyungjo" pitchFamily="2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001E-FD34-A0EA-5D34-7ED272E5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Proposed Reconciliation Network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EEEF654-0E31-AD1E-5543-4F9DA586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3A19-945D-D24B-AAB2-D2A2F0A27667}" type="slidenum">
              <a:rPr lang="en-US" smtClean="0"/>
              <a:t>1</a:t>
            </a:fld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67AD635-CF09-B432-65C5-48586811F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80" y="1965008"/>
            <a:ext cx="10515600" cy="3832466"/>
          </a:xfrm>
        </p:spPr>
      </p:pic>
    </p:spTree>
    <p:extLst>
      <p:ext uri="{BB962C8B-B14F-4D97-AF65-F5344CB8AC3E}">
        <p14:creationId xmlns:p14="http://schemas.microsoft.com/office/powerpoint/2010/main" val="57662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C0A3-A595-8E32-4BFA-F6FAC1F8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Results – Prison Dataset (Short Horizon)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3CE0D-4A97-612A-F17D-F9AFA83F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3A19-945D-D24B-AAB2-D2A2F0A27667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1EE742-83CF-DA3F-988A-C6D08AA10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15020"/>
              </p:ext>
            </p:extLst>
          </p:nvPr>
        </p:nvGraphicFramePr>
        <p:xfrm>
          <a:off x="7162798" y="2191419"/>
          <a:ext cx="4895853" cy="316925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45750">
                  <a:extLst>
                    <a:ext uri="{9D8B030D-6E8A-4147-A177-3AD203B41FA5}">
                      <a16:colId xmlns:a16="http://schemas.microsoft.com/office/drawing/2014/main" val="85222315"/>
                    </a:ext>
                  </a:extLst>
                </a:gridCol>
                <a:gridCol w="1201430">
                  <a:extLst>
                    <a:ext uri="{9D8B030D-6E8A-4147-A177-3AD203B41FA5}">
                      <a16:colId xmlns:a16="http://schemas.microsoft.com/office/drawing/2014/main" val="2220964308"/>
                    </a:ext>
                  </a:extLst>
                </a:gridCol>
                <a:gridCol w="1190916">
                  <a:extLst>
                    <a:ext uri="{9D8B030D-6E8A-4147-A177-3AD203B41FA5}">
                      <a16:colId xmlns:a16="http://schemas.microsoft.com/office/drawing/2014/main" val="1884585839"/>
                    </a:ext>
                  </a:extLst>
                </a:gridCol>
                <a:gridCol w="964040">
                  <a:extLst>
                    <a:ext uri="{9D8B030D-6E8A-4147-A177-3AD203B41FA5}">
                      <a16:colId xmlns:a16="http://schemas.microsoft.com/office/drawing/2014/main" val="1246016103"/>
                    </a:ext>
                  </a:extLst>
                </a:gridCol>
                <a:gridCol w="993717">
                  <a:extLst>
                    <a:ext uri="{9D8B030D-6E8A-4147-A177-3AD203B41FA5}">
                      <a16:colId xmlns:a16="http://schemas.microsoft.com/office/drawing/2014/main" val="3157677096"/>
                    </a:ext>
                  </a:extLst>
                </a:gridCol>
              </a:tblGrid>
              <a:tr h="539012"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Rank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ARIMA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ETS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err="1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DeepAR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err="1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WaveNet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250809"/>
                  </a:ext>
                </a:extLst>
              </a:tr>
              <a:tr h="1034297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Proposed ML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(19.55)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Proposed ML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(21.18)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Bottom UP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  (24.70)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Proposed ML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(64.01)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96393"/>
                  </a:ext>
                </a:extLst>
              </a:tr>
              <a:tr h="797971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OLS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(3.05)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(Shrink)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(6.55)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WLS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(11.90)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Bottom Up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(51.81)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47040"/>
                  </a:ext>
                </a:extLst>
              </a:tr>
              <a:tr h="797971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(Shrink)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(1.38)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OLS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(3.42)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(Shrink)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(8.47)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OLS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(19.50)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8922637"/>
                  </a:ext>
                </a:extLst>
              </a:tr>
            </a:tbl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6EFCE149-54BB-A333-2E9E-6C5ADEF4D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298" y="1203760"/>
            <a:ext cx="666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6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C0A3-A595-8E32-4BFA-F6FAC1F8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Results – Prison Dataset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919F1C-7EE7-FA81-B413-EA533D0D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3A19-945D-D24B-AAB2-D2A2F0A27667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532A62-A892-4143-4D0D-7C55D81C2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52318"/>
              </p:ext>
            </p:extLst>
          </p:nvPr>
        </p:nvGraphicFramePr>
        <p:xfrm>
          <a:off x="6584128" y="2204211"/>
          <a:ext cx="5360222" cy="349935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76792">
                  <a:extLst>
                    <a:ext uri="{9D8B030D-6E8A-4147-A177-3AD203B41FA5}">
                      <a16:colId xmlns:a16="http://schemas.microsoft.com/office/drawing/2014/main" val="1752358697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220964308"/>
                    </a:ext>
                  </a:extLst>
                </a:gridCol>
                <a:gridCol w="1228401">
                  <a:extLst>
                    <a:ext uri="{9D8B030D-6E8A-4147-A177-3AD203B41FA5}">
                      <a16:colId xmlns:a16="http://schemas.microsoft.com/office/drawing/2014/main" val="1884585839"/>
                    </a:ext>
                  </a:extLst>
                </a:gridCol>
                <a:gridCol w="1055479">
                  <a:extLst>
                    <a:ext uri="{9D8B030D-6E8A-4147-A177-3AD203B41FA5}">
                      <a16:colId xmlns:a16="http://schemas.microsoft.com/office/drawing/2014/main" val="1246016103"/>
                    </a:ext>
                  </a:extLst>
                </a:gridCol>
                <a:gridCol w="1087970">
                  <a:extLst>
                    <a:ext uri="{9D8B030D-6E8A-4147-A177-3AD203B41FA5}">
                      <a16:colId xmlns:a16="http://schemas.microsoft.com/office/drawing/2014/main" val="3157677096"/>
                    </a:ext>
                  </a:extLst>
                </a:gridCol>
              </a:tblGrid>
              <a:tr h="535380"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Rank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ARIMA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ETS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err="1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DeepAR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err="1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WaveNet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250809"/>
                  </a:ext>
                </a:extLst>
              </a:tr>
              <a:tr h="987993">
                <a:tc>
                  <a:txBody>
                    <a:bodyPr/>
                    <a:lstStyle/>
                    <a:p>
                      <a:r>
                        <a:rPr lang="en-AU" sz="1200" dirty="0"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OLS 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(2.84)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Proposed ML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(17.42)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Bottom UP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  (23.15)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Proposed ML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(69.88)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  <a:latin typeface="AppleMyungjo" pitchFamily="2" charset="-127"/>
                        <a:ea typeface="AppleMyungjo" pitchFamily="2" charset="-127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96393"/>
                  </a:ext>
                </a:extLst>
              </a:tr>
              <a:tr h="987993">
                <a:tc>
                  <a:txBody>
                    <a:bodyPr/>
                    <a:lstStyle/>
                    <a:p>
                      <a:r>
                        <a:rPr lang="en-AU" sz="1200" dirty="0"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(Shrink)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(-1.59)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OLS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(3.54)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Proposed ML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(15.05)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Bottom Up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(54.69)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566219"/>
                  </a:ext>
                </a:extLst>
              </a:tr>
              <a:tr h="987993">
                <a:tc>
                  <a:txBody>
                    <a:bodyPr/>
                    <a:lstStyle/>
                    <a:p>
                      <a:r>
                        <a:rPr lang="en-AU" sz="1200" dirty="0"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WLS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(-6.44)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(Shrink)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(1.65)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WLS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(9.58)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OLS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(18.03)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2930482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C02ADBBE-2F10-FEC6-71C3-CD92359A2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007" y="1385353"/>
            <a:ext cx="6255122" cy="446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7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9BB7-C707-DDFA-C698-7B71ADFD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Results – Tourism (Short Horizon)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3754B-F87E-5C23-4929-4F0B8EE9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3A19-945D-D24B-AAB2-D2A2F0A2766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7AF515-1ED5-6D1F-FB46-A9ADD1E60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20697"/>
              </p:ext>
            </p:extLst>
          </p:nvPr>
        </p:nvGraphicFramePr>
        <p:xfrm>
          <a:off x="6410167" y="2346062"/>
          <a:ext cx="5610383" cy="246369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06694">
                  <a:extLst>
                    <a:ext uri="{9D8B030D-6E8A-4147-A177-3AD203B41FA5}">
                      <a16:colId xmlns:a16="http://schemas.microsoft.com/office/drawing/2014/main" val="3794985609"/>
                    </a:ext>
                  </a:extLst>
                </a:gridCol>
                <a:gridCol w="1242332">
                  <a:extLst>
                    <a:ext uri="{9D8B030D-6E8A-4147-A177-3AD203B41FA5}">
                      <a16:colId xmlns:a16="http://schemas.microsoft.com/office/drawing/2014/main" val="2220964308"/>
                    </a:ext>
                  </a:extLst>
                </a:gridCol>
                <a:gridCol w="1218669">
                  <a:extLst>
                    <a:ext uri="{9D8B030D-6E8A-4147-A177-3AD203B41FA5}">
                      <a16:colId xmlns:a16="http://schemas.microsoft.com/office/drawing/2014/main" val="1884585839"/>
                    </a:ext>
                  </a:extLst>
                </a:gridCol>
                <a:gridCol w="1135847">
                  <a:extLst>
                    <a:ext uri="{9D8B030D-6E8A-4147-A177-3AD203B41FA5}">
                      <a16:colId xmlns:a16="http://schemas.microsoft.com/office/drawing/2014/main" val="1246016103"/>
                    </a:ext>
                  </a:extLst>
                </a:gridCol>
                <a:gridCol w="1206841">
                  <a:extLst>
                    <a:ext uri="{9D8B030D-6E8A-4147-A177-3AD203B41FA5}">
                      <a16:colId xmlns:a16="http://schemas.microsoft.com/office/drawing/2014/main" val="3157677096"/>
                    </a:ext>
                  </a:extLst>
                </a:gridCol>
              </a:tblGrid>
              <a:tr h="425132"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Rank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ARIMA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ETS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err="1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DeepAR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err="1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WaveNet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250809"/>
                  </a:ext>
                </a:extLst>
              </a:tr>
              <a:tr h="77980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OLS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(2.72)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Proposed 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(3.46)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Proposed ML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 (15.08)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Proposed ML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(17.72)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  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96393"/>
                  </a:ext>
                </a:extLst>
              </a:tr>
              <a:tr h="629379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(Sample)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(2.21)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OLS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(0.89)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WLS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(9.51)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(Sample)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(14.59)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497172"/>
                  </a:ext>
                </a:extLst>
              </a:tr>
              <a:tr h="629379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Proposed ML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(-2.29)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(Sample)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(0.09)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(Shrink)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(9.06)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(Shrink)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(12.06)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0072078"/>
                  </a:ext>
                </a:extLst>
              </a:tr>
            </a:tbl>
          </a:graphicData>
        </a:graphic>
      </p:graphicFrame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C39EFB1-A96A-B890-C885-AF02A3D2C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743" y="1539819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62323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9BB7-C707-DDFA-C698-7B71ADFD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Results - Tourism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91F9A-06E8-8DAF-108E-4175B9E2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3A19-945D-D24B-AAB2-D2A2F0A2766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57A971-4198-C9EE-C269-F934BACEE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61579"/>
              </p:ext>
            </p:extLst>
          </p:nvPr>
        </p:nvGraphicFramePr>
        <p:xfrm>
          <a:off x="6564313" y="2160270"/>
          <a:ext cx="5627688" cy="300704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16022">
                  <a:extLst>
                    <a:ext uri="{9D8B030D-6E8A-4147-A177-3AD203B41FA5}">
                      <a16:colId xmlns:a16="http://schemas.microsoft.com/office/drawing/2014/main" val="291208814"/>
                    </a:ext>
                  </a:extLst>
                </a:gridCol>
                <a:gridCol w="1369236">
                  <a:extLst>
                    <a:ext uri="{9D8B030D-6E8A-4147-A177-3AD203B41FA5}">
                      <a16:colId xmlns:a16="http://schemas.microsoft.com/office/drawing/2014/main" val="2220964308"/>
                    </a:ext>
                  </a:extLst>
                </a:gridCol>
                <a:gridCol w="1180229">
                  <a:extLst>
                    <a:ext uri="{9D8B030D-6E8A-4147-A177-3AD203B41FA5}">
                      <a16:colId xmlns:a16="http://schemas.microsoft.com/office/drawing/2014/main" val="1884585839"/>
                    </a:ext>
                  </a:extLst>
                </a:gridCol>
                <a:gridCol w="1174542">
                  <a:extLst>
                    <a:ext uri="{9D8B030D-6E8A-4147-A177-3AD203B41FA5}">
                      <a16:colId xmlns:a16="http://schemas.microsoft.com/office/drawing/2014/main" val="1246016103"/>
                    </a:ext>
                  </a:extLst>
                </a:gridCol>
                <a:gridCol w="1187659">
                  <a:extLst>
                    <a:ext uri="{9D8B030D-6E8A-4147-A177-3AD203B41FA5}">
                      <a16:colId xmlns:a16="http://schemas.microsoft.com/office/drawing/2014/main" val="3157677096"/>
                    </a:ext>
                  </a:extLst>
                </a:gridCol>
              </a:tblGrid>
              <a:tr h="489634"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Rank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ARIMA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ETS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err="1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DeepAR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err="1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WaveNet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250809"/>
                  </a:ext>
                </a:extLst>
              </a:tr>
              <a:tr h="1067669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OLS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(2.59)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OLS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(1.04)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OLS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(2.46)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Proposed ML</a:t>
                      </a:r>
                    </a:p>
                    <a:p>
                      <a:r>
                        <a:rPr lang="en-AU" sz="1200" dirty="0"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(24.86)</a:t>
                      </a:r>
                      <a:endParaRPr lang="en-AU" sz="1200" dirty="0">
                        <a:effectLst/>
                        <a:latin typeface="AppleMyungjo" pitchFamily="2" charset="-127"/>
                        <a:ea typeface="AppleMyungjo" pitchFamily="2" charset="-127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96393"/>
                  </a:ext>
                </a:extLst>
              </a:tr>
              <a:tr h="72487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(Sample)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(1.82)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Proposed ML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(-0.72)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Proposed ML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(-0.73)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MinT</a:t>
                      </a:r>
                      <a:r>
                        <a:rPr lang="en-AU" sz="1200" dirty="0"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(Sample)</a:t>
                      </a:r>
                    </a:p>
                    <a:p>
                      <a:r>
                        <a:rPr lang="en-AU" sz="1200" dirty="0"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(17.20)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869711"/>
                  </a:ext>
                </a:extLst>
              </a:tr>
              <a:tr h="72487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Proposed ML 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(-15.52)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(Sample)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(-2.01)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(Shrink)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(-2.32)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ERM</a:t>
                      </a:r>
                    </a:p>
                    <a:p>
                      <a:r>
                        <a:rPr lang="en-AU" sz="1200" dirty="0"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(15.29)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1258577"/>
                  </a:ext>
                </a:extLst>
              </a:tr>
            </a:tbl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01E606-AA82-B871-8AC1-FF404DEC4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440" y="1690688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288116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9BB7-C707-DDFA-C698-7B71ADFD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Results –</a:t>
            </a:r>
            <a:r>
              <a:rPr lang="en-US" sz="3200" dirty="0" err="1"/>
              <a:t>Labour</a:t>
            </a:r>
            <a:r>
              <a:rPr lang="en-US" sz="3200" dirty="0"/>
              <a:t> (Short Horizon)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EC3A4-EA40-C2AF-92A7-C3825C40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3A19-945D-D24B-AAB2-D2A2F0A2766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F46AC17-7D30-5DF4-CE11-47E7AEE91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322400"/>
              </p:ext>
            </p:extLst>
          </p:nvPr>
        </p:nvGraphicFramePr>
        <p:xfrm>
          <a:off x="6615906" y="2184135"/>
          <a:ext cx="5507463" cy="215693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33584">
                  <a:extLst>
                    <a:ext uri="{9D8B030D-6E8A-4147-A177-3AD203B41FA5}">
                      <a16:colId xmlns:a16="http://schemas.microsoft.com/office/drawing/2014/main" val="97292409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2220964308"/>
                    </a:ext>
                  </a:extLst>
                </a:gridCol>
                <a:gridCol w="1291590">
                  <a:extLst>
                    <a:ext uri="{9D8B030D-6E8A-4147-A177-3AD203B41FA5}">
                      <a16:colId xmlns:a16="http://schemas.microsoft.com/office/drawing/2014/main" val="1884585839"/>
                    </a:ext>
                  </a:extLst>
                </a:gridCol>
                <a:gridCol w="1198573">
                  <a:extLst>
                    <a:ext uri="{9D8B030D-6E8A-4147-A177-3AD203B41FA5}">
                      <a16:colId xmlns:a16="http://schemas.microsoft.com/office/drawing/2014/main" val="1246016103"/>
                    </a:ext>
                  </a:extLst>
                </a:gridCol>
                <a:gridCol w="1117856">
                  <a:extLst>
                    <a:ext uri="{9D8B030D-6E8A-4147-A177-3AD203B41FA5}">
                      <a16:colId xmlns:a16="http://schemas.microsoft.com/office/drawing/2014/main" val="3157677096"/>
                    </a:ext>
                  </a:extLst>
                </a:gridCol>
              </a:tblGrid>
              <a:tr h="396401"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Rank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ARIMA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ETS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err="1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DeepAR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err="1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WaveNet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250809"/>
                  </a:ext>
                </a:extLst>
              </a:tr>
              <a:tr h="586844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OLS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(3.93)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Proposed 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(27.25)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(Sample)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  (40.25)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Proposed ML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(38.54)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  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96393"/>
                  </a:ext>
                </a:extLst>
              </a:tr>
              <a:tr h="586844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WLS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(-0.67)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Bottom 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(11.73)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Proposed ML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(36.96)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OLS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(7.23)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28847"/>
                  </a:ext>
                </a:extLst>
              </a:tr>
              <a:tr h="586844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Proposed ML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(-1.04)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WLS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(10.47)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(Shrink)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(36.77)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WLS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(1.69)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6499242"/>
                  </a:ext>
                </a:extLst>
              </a:tr>
            </a:tbl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529070-7708-7BBA-298B-B221D63B2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033" y="1690688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251846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9BB7-C707-DDFA-C698-7B71ADFD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Results - </a:t>
            </a:r>
            <a:r>
              <a:rPr lang="en-US" sz="3200" dirty="0" err="1"/>
              <a:t>Labour</a:t>
            </a:r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77B84-9A36-1D84-ABAF-1E9AFD94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3A19-945D-D24B-AAB2-D2A2F0A27667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CD8237-479F-187F-2D4F-9CD03E2F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855"/>
              </p:ext>
            </p:extLst>
          </p:nvPr>
        </p:nvGraphicFramePr>
        <p:xfrm>
          <a:off x="6486939" y="2113954"/>
          <a:ext cx="5503131" cy="298382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36821">
                  <a:extLst>
                    <a:ext uri="{9D8B030D-6E8A-4147-A177-3AD203B41FA5}">
                      <a16:colId xmlns:a16="http://schemas.microsoft.com/office/drawing/2014/main" val="316013572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220964308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884585839"/>
                    </a:ext>
                  </a:extLst>
                </a:gridCol>
                <a:gridCol w="1203313">
                  <a:extLst>
                    <a:ext uri="{9D8B030D-6E8A-4147-A177-3AD203B41FA5}">
                      <a16:colId xmlns:a16="http://schemas.microsoft.com/office/drawing/2014/main" val="1246016103"/>
                    </a:ext>
                  </a:extLst>
                </a:gridCol>
                <a:gridCol w="1116977">
                  <a:extLst>
                    <a:ext uri="{9D8B030D-6E8A-4147-A177-3AD203B41FA5}">
                      <a16:colId xmlns:a16="http://schemas.microsoft.com/office/drawing/2014/main" val="3157677096"/>
                    </a:ext>
                  </a:extLst>
                </a:gridCol>
              </a:tblGrid>
              <a:tr h="456507"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Rank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ARIMA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ETS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err="1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DeepAR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err="1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WaveNet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250809"/>
                  </a:ext>
                </a:extLst>
              </a:tr>
              <a:tr h="8424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OLS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(5.46)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Proposed 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(37.86)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Proposed ML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(46.43)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  <a:latin typeface="AppleMyungjo" pitchFamily="2" charset="-127"/>
                        <a:ea typeface="AppleMyungjo" pitchFamily="2" charset="-127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Proposed ML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(43.78)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  <a:latin typeface="AppleMyungjo" pitchFamily="2" charset="-127"/>
                        <a:ea typeface="AppleMyungjo" pitchFamily="2" charset="-127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96393"/>
                  </a:ext>
                </a:extLst>
              </a:tr>
              <a:tr h="8424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(Shrink)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(-8.76)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Bottom 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(30.18)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(Shrink)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(30.53)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Bottom Up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(19.18)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219780"/>
                  </a:ext>
                </a:extLst>
              </a:tr>
              <a:tr h="8424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WLS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(-11.56)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WLS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(22.19)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(Sample)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(22.93)</a:t>
                      </a:r>
                    </a:p>
                    <a:p>
                      <a:endParaRPr lang="en-AU" sz="1200" dirty="0">
                        <a:solidFill>
                          <a:schemeClr val="tx1"/>
                        </a:solidFill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WLS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(14.40)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81153651"/>
                  </a:ext>
                </a:extLst>
              </a:tr>
            </a:tbl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A8F798-13BF-F43C-BA92-121C77EC3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93" y="1690688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221128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9BB7-C707-DDFA-C698-7B71ADFD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Results - Wikipedia (Short Horizon)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7A8A5-7F62-9ABD-D353-CE9C6893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3A19-945D-D24B-AAB2-D2A2F0A2766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387922-EF97-7CB5-FB3E-3D23DF05F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20893"/>
              </p:ext>
            </p:extLst>
          </p:nvPr>
        </p:nvGraphicFramePr>
        <p:xfrm>
          <a:off x="6796710" y="2285951"/>
          <a:ext cx="5266082" cy="22860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11499">
                  <a:extLst>
                    <a:ext uri="{9D8B030D-6E8A-4147-A177-3AD203B41FA5}">
                      <a16:colId xmlns:a16="http://schemas.microsoft.com/office/drawing/2014/main" val="160146361"/>
                    </a:ext>
                  </a:extLst>
                </a:gridCol>
                <a:gridCol w="1170031">
                  <a:extLst>
                    <a:ext uri="{9D8B030D-6E8A-4147-A177-3AD203B41FA5}">
                      <a16:colId xmlns:a16="http://schemas.microsoft.com/office/drawing/2014/main" val="2220964308"/>
                    </a:ext>
                  </a:extLst>
                </a:gridCol>
                <a:gridCol w="1178748">
                  <a:extLst>
                    <a:ext uri="{9D8B030D-6E8A-4147-A177-3AD203B41FA5}">
                      <a16:colId xmlns:a16="http://schemas.microsoft.com/office/drawing/2014/main" val="1884585839"/>
                    </a:ext>
                  </a:extLst>
                </a:gridCol>
                <a:gridCol w="935802">
                  <a:extLst>
                    <a:ext uri="{9D8B030D-6E8A-4147-A177-3AD203B41FA5}">
                      <a16:colId xmlns:a16="http://schemas.microsoft.com/office/drawing/2014/main" val="1246016103"/>
                    </a:ext>
                  </a:extLst>
                </a:gridCol>
                <a:gridCol w="1170002">
                  <a:extLst>
                    <a:ext uri="{9D8B030D-6E8A-4147-A177-3AD203B41FA5}">
                      <a16:colId xmlns:a16="http://schemas.microsoft.com/office/drawing/2014/main" val="3157677096"/>
                    </a:ext>
                  </a:extLst>
                </a:gridCol>
              </a:tblGrid>
              <a:tr h="420131"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Rank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ARIMA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ETS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err="1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DeepAR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err="1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WaveNet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250809"/>
                  </a:ext>
                </a:extLst>
              </a:tr>
              <a:tr h="621973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Proposed ML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(25.72)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Proposed 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(5.67)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>
                        <a:solidFill>
                          <a:schemeClr val="tx1"/>
                        </a:solidFill>
                        <a:effectLst/>
                        <a:latin typeface="AppleMyungjo" pitchFamily="2" charset="-127"/>
                        <a:ea typeface="AppleMyungjo" pitchFamily="2" charset="-127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Bottom Up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(30.46)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  <a:latin typeface="AppleMyungjo" pitchFamily="2" charset="-127"/>
                        <a:ea typeface="AppleMyungjo" pitchFamily="2" charset="-127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Proposed ML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(46.77)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  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96393"/>
                  </a:ext>
                </a:extLst>
              </a:tr>
              <a:tr h="621973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(Shrink)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(15.87)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WLS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(2.91)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WLS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(24.61)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(Shrink)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(43.99)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403294"/>
                  </a:ext>
                </a:extLst>
              </a:tr>
              <a:tr h="621973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Bottom Up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(14.80)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(Shrink)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(2.56)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Proposed ML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(14.60)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Bottom Up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(27.20)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993450"/>
                  </a:ext>
                </a:extLst>
              </a:tr>
            </a:tbl>
          </a:graphicData>
        </a:graphic>
      </p:graphicFrame>
      <p:pic>
        <p:nvPicPr>
          <p:cNvPr id="9" name="Graphic 8">
            <a:extLst>
              <a:ext uri="{FF2B5EF4-FFF2-40B4-BE49-F238E27FC236}">
                <a16:creationId xmlns:a16="http://schemas.microsoft.com/office/drawing/2014/main" id="{98C25E7A-8FA3-0315-3746-A5F8F1BFB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209" y="1230630"/>
            <a:ext cx="666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2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9BB7-C707-DDFA-C698-7B71ADFD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Results - Wikipedia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75063-DB91-9C8C-579F-D3E0DE1B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3A19-945D-D24B-AAB2-D2A2F0A2766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C17AAD-0927-0E0D-3D86-12030818F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01458"/>
              </p:ext>
            </p:extLst>
          </p:nvPr>
        </p:nvGraphicFramePr>
        <p:xfrm>
          <a:off x="6558756" y="2447097"/>
          <a:ext cx="5638800" cy="249709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90734">
                  <a:extLst>
                    <a:ext uri="{9D8B030D-6E8A-4147-A177-3AD203B41FA5}">
                      <a16:colId xmlns:a16="http://schemas.microsoft.com/office/drawing/2014/main" val="1594584339"/>
                    </a:ext>
                  </a:extLst>
                </a:gridCol>
                <a:gridCol w="1291590">
                  <a:extLst>
                    <a:ext uri="{9D8B030D-6E8A-4147-A177-3AD203B41FA5}">
                      <a16:colId xmlns:a16="http://schemas.microsoft.com/office/drawing/2014/main" val="2220964308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884585839"/>
                    </a:ext>
                  </a:extLst>
                </a:gridCol>
                <a:gridCol w="1223243">
                  <a:extLst>
                    <a:ext uri="{9D8B030D-6E8A-4147-A177-3AD203B41FA5}">
                      <a16:colId xmlns:a16="http://schemas.microsoft.com/office/drawing/2014/main" val="1246016103"/>
                    </a:ext>
                  </a:extLst>
                </a:gridCol>
                <a:gridCol w="1144513">
                  <a:extLst>
                    <a:ext uri="{9D8B030D-6E8A-4147-A177-3AD203B41FA5}">
                      <a16:colId xmlns:a16="http://schemas.microsoft.com/office/drawing/2014/main" val="3157677096"/>
                    </a:ext>
                  </a:extLst>
                </a:gridCol>
              </a:tblGrid>
              <a:tr h="458915"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Rank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ARIMA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ETS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err="1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DeepAR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err="1"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WaveNet</a:t>
                      </a:r>
                      <a:endParaRPr lang="en-AU" sz="1200" b="1" dirty="0"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250809"/>
                  </a:ext>
                </a:extLst>
              </a:tr>
              <a:tr h="679392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Proposed ML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(21.55)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Bottom 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(2.91)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Bottom Up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(25.20)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  <a:latin typeface="AppleMyungjo" pitchFamily="2" charset="-127"/>
                        <a:ea typeface="AppleMyungjo" pitchFamily="2" charset="-127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(Shrink)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  (52.72)</a:t>
                      </a:r>
                      <a:endParaRPr lang="en-AU" sz="1200" dirty="0">
                        <a:solidFill>
                          <a:schemeClr val="tx1"/>
                        </a:solidFill>
                        <a:effectLst/>
                        <a:latin typeface="AppleMyungjo" pitchFamily="2" charset="-127"/>
                        <a:ea typeface="AppleMyungjo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96393"/>
                  </a:ext>
                </a:extLst>
              </a:tr>
              <a:tr h="679392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(Shrink)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(10.30)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WLS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(2.79)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WLS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(20.06)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Proposed ML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(43.40)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257097"/>
                  </a:ext>
                </a:extLst>
              </a:tr>
              <a:tr h="679392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Bottom Up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(10.02)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(Shrink)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</a:rPr>
                        <a:t>(2.68)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MinT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(Shrink)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(15.83)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Bottom Up</a:t>
                      </a:r>
                    </a:p>
                    <a:p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AppleMyungjo" pitchFamily="2" charset="-127"/>
                          <a:ea typeface="AppleMyungjo" pitchFamily="2" charset="-127"/>
                          <a:cs typeface="Times New Roman" panose="02020603050405020304" pitchFamily="18" charset="0"/>
                        </a:rPr>
                        <a:t>(41.77)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9498513"/>
                  </a:ext>
                </a:extLst>
              </a:tr>
            </a:tbl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E98EA7B-D774-ED54-F13F-995B299B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883" y="1690688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408931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630</Words>
  <Application>Microsoft Macintosh PowerPoint</Application>
  <PresentationFormat>Widescreen</PresentationFormat>
  <Paragraphs>278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AppleMyungjo</vt:lpstr>
      <vt:lpstr>Arial</vt:lpstr>
      <vt:lpstr>Calibri</vt:lpstr>
      <vt:lpstr>Office Theme</vt:lpstr>
      <vt:lpstr>Proposed Reconciliation Network</vt:lpstr>
      <vt:lpstr>Results – Prison Dataset (Short Horizon)</vt:lpstr>
      <vt:lpstr>Results – Prison Dataset </vt:lpstr>
      <vt:lpstr>Results – Tourism (Short Horizon)</vt:lpstr>
      <vt:lpstr>Results - Tourism</vt:lpstr>
      <vt:lpstr>Results –Labour (Short Horizon)</vt:lpstr>
      <vt:lpstr>Results - Labour</vt:lpstr>
      <vt:lpstr>Results - Wikipedia (Short Horizon)</vt:lpstr>
      <vt:lpstr>Results - Wikipedia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Maneesha Perera</dc:creator>
  <cp:lastModifiedBy>Maneesha Perera</cp:lastModifiedBy>
  <cp:revision>17</cp:revision>
  <dcterms:created xsi:type="dcterms:W3CDTF">2022-07-01T06:25:05Z</dcterms:created>
  <dcterms:modified xsi:type="dcterms:W3CDTF">2022-07-08T09:15:51Z</dcterms:modified>
</cp:coreProperties>
</file>