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6" r:id="rId3"/>
    <p:sldId id="258" r:id="rId4"/>
    <p:sldId id="259" r:id="rId5"/>
    <p:sldId id="267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9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3/1/2023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373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034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94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460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020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740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39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231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3/1/2023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620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881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41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3/1/2023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231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72404E-9259-F2AF-E8F0-657050141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4931775" cy="2866405"/>
          </a:xfrm>
        </p:spPr>
        <p:txBody>
          <a:bodyPr>
            <a:normAutofit/>
          </a:bodyPr>
          <a:lstStyle/>
          <a:p>
            <a:r>
              <a:rPr lang="en-SG" dirty="0"/>
              <a:t>Welcome to </a:t>
            </a:r>
            <a:br>
              <a:rPr lang="en-SG" dirty="0"/>
            </a:br>
            <a:r>
              <a:rPr lang="en-SG" dirty="0"/>
              <a:t>Terra – Pet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0FB1A0-A065-99FA-DBFC-73523414E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4931775" cy="1475177"/>
          </a:xfrm>
        </p:spPr>
        <p:txBody>
          <a:bodyPr>
            <a:normAutofit/>
          </a:bodyPr>
          <a:lstStyle/>
          <a:p>
            <a:r>
              <a:rPr lang="en-SG" b="1" dirty="0"/>
              <a:t>Made by Harsh, Hari, Mohammed, </a:t>
            </a:r>
            <a:r>
              <a:rPr lang="en-SG" b="1" dirty="0" err="1"/>
              <a:t>Maneet</a:t>
            </a:r>
            <a:r>
              <a:rPr lang="en-SG" b="1" dirty="0"/>
              <a:t> and Neel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8E210C9-E1D9-D94D-818C-FCA6ADB0E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74782" y="1993391"/>
            <a:ext cx="1310837" cy="13108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n abstract burst of blue and pink">
            <a:extLst>
              <a:ext uri="{FF2B5EF4-FFF2-40B4-BE49-F238E27FC236}">
                <a16:creationId xmlns:a16="http://schemas.microsoft.com/office/drawing/2014/main" id="{5A36603D-87B9-E2E1-CC76-6B730F61F1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71" r="21081" b="3"/>
          <a:stretch/>
        </p:blipFill>
        <p:spPr>
          <a:xfrm>
            <a:off x="8910794" y="679901"/>
            <a:ext cx="2624328" cy="2624328"/>
          </a:xfrm>
          <a:custGeom>
            <a:avLst/>
            <a:gdLst/>
            <a:ahLst/>
            <a:cxnLst/>
            <a:rect l="l" t="t" r="r" b="b"/>
            <a:pathLst>
              <a:path w="3059915" h="3059914">
                <a:moveTo>
                  <a:pt x="1529957" y="0"/>
                </a:moveTo>
                <a:cubicBezTo>
                  <a:pt x="2374929" y="0"/>
                  <a:pt x="3059915" y="684985"/>
                  <a:pt x="3059915" y="1529957"/>
                </a:cubicBezTo>
                <a:cubicBezTo>
                  <a:pt x="3059915" y="2374929"/>
                  <a:pt x="2374929" y="3059914"/>
                  <a:pt x="1529957" y="3059914"/>
                </a:cubicBezTo>
                <a:cubicBezTo>
                  <a:pt x="684985" y="3059914"/>
                  <a:pt x="0" y="2374929"/>
                  <a:pt x="0" y="1529957"/>
                </a:cubicBezTo>
                <a:cubicBezTo>
                  <a:pt x="0" y="684985"/>
                  <a:pt x="684985" y="0"/>
                  <a:pt x="1529957" y="0"/>
                </a:cubicBezTo>
                <a:close/>
              </a:path>
            </a:pathLst>
          </a:cu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93177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7C8E71BD-8476-62FF-EB22-D5AA8A137D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" r="3" b="3"/>
          <a:stretch/>
        </p:blipFill>
        <p:spPr>
          <a:xfrm>
            <a:off x="6061292" y="3556620"/>
            <a:ext cx="2624328" cy="2621479"/>
          </a:xfrm>
          <a:custGeom>
            <a:avLst/>
            <a:gdLst/>
            <a:ahLst/>
            <a:cxnLst/>
            <a:rect l="l" t="t" r="r" b="b"/>
            <a:pathLst>
              <a:path w="3059915" h="3059914">
                <a:moveTo>
                  <a:pt x="1529957" y="0"/>
                </a:moveTo>
                <a:cubicBezTo>
                  <a:pt x="2374929" y="0"/>
                  <a:pt x="3059915" y="684985"/>
                  <a:pt x="3059915" y="1529957"/>
                </a:cubicBezTo>
                <a:cubicBezTo>
                  <a:pt x="3059915" y="2374929"/>
                  <a:pt x="2374929" y="3059914"/>
                  <a:pt x="1529957" y="3059914"/>
                </a:cubicBezTo>
                <a:cubicBezTo>
                  <a:pt x="684985" y="3059914"/>
                  <a:pt x="0" y="2374929"/>
                  <a:pt x="0" y="1529957"/>
                </a:cubicBezTo>
                <a:cubicBezTo>
                  <a:pt x="0" y="684985"/>
                  <a:pt x="684985" y="0"/>
                  <a:pt x="1529957" y="0"/>
                </a:cubicBezTo>
                <a:close/>
              </a:path>
            </a:pathLst>
          </a:cu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F58633C1-6260-0246-A304-C29EC9E83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432" y="3555195"/>
            <a:ext cx="1830621" cy="183062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27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6FF7A2CF-B168-ECF4-519F-9DA9F22CE09D}"/>
              </a:ext>
            </a:extLst>
          </p:cNvPr>
          <p:cNvSpPr/>
          <p:nvPr/>
        </p:nvSpPr>
        <p:spPr>
          <a:xfrm>
            <a:off x="694265" y="728133"/>
            <a:ext cx="10803467" cy="540173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5D290E-B7EC-8E1D-2D24-DA4B5018FF3B}"/>
              </a:ext>
            </a:extLst>
          </p:cNvPr>
          <p:cNvSpPr txBox="1"/>
          <p:nvPr/>
        </p:nvSpPr>
        <p:spPr>
          <a:xfrm>
            <a:off x="2722033" y="2362200"/>
            <a:ext cx="67479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600" b="1" dirty="0"/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FED536-C0F1-5010-0BF0-2DF8336B0E30}"/>
              </a:ext>
            </a:extLst>
          </p:cNvPr>
          <p:cNvSpPr txBox="1"/>
          <p:nvPr/>
        </p:nvSpPr>
        <p:spPr>
          <a:xfrm>
            <a:off x="5103281" y="4377267"/>
            <a:ext cx="1985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109039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3D6FE-E15D-3D4F-3107-3EF698196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is Terra – Pet?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B57A9-2B71-A1FC-D3B2-533B1A6C12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Terra-Pet is a fitness app that uses the Terra API to collect health-related data from users and help them stay committed to their fitness goals. </a:t>
            </a:r>
          </a:p>
          <a:p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4B5B8-CCA8-E1DA-CFCF-BB43E9352E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The app rewards users for achieving their weekly goals by growing a virtual pet, which improves as the user becomes healthier and more active.</a:t>
            </a:r>
          </a:p>
          <a:p>
            <a:endParaRPr lang="en-SG" dirty="0"/>
          </a:p>
          <a:p>
            <a:endParaRPr lang="en-SG" dirty="0"/>
          </a:p>
        </p:txBody>
      </p:sp>
      <p:pic>
        <p:nvPicPr>
          <p:cNvPr id="5" name="Graphic 4" descr="Run with solid fill">
            <a:extLst>
              <a:ext uri="{FF2B5EF4-FFF2-40B4-BE49-F238E27FC236}">
                <a16:creationId xmlns:a16="http://schemas.microsoft.com/office/drawing/2014/main" id="{19A9F89B-056E-FB2C-75F5-56E0A9E06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5150" y="926467"/>
            <a:ext cx="914400" cy="914400"/>
          </a:xfrm>
          <a:prstGeom prst="rect">
            <a:avLst/>
          </a:prstGeom>
        </p:spPr>
      </p:pic>
      <p:pic>
        <p:nvPicPr>
          <p:cNvPr id="6" name="Graphic 5" descr="Cycling with solid fill">
            <a:extLst>
              <a:ext uri="{FF2B5EF4-FFF2-40B4-BE49-F238E27FC236}">
                <a16:creationId xmlns:a16="http://schemas.microsoft.com/office/drawing/2014/main" id="{80F306E2-F28A-E18E-F4FD-C3AEB72385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44985" y="1383667"/>
            <a:ext cx="914400" cy="914400"/>
          </a:xfrm>
          <a:prstGeom prst="rect">
            <a:avLst/>
          </a:prstGeom>
        </p:spPr>
      </p:pic>
      <p:pic>
        <p:nvPicPr>
          <p:cNvPr id="7" name="Graphic 6" descr="Child with balloon outline">
            <a:extLst>
              <a:ext uri="{FF2B5EF4-FFF2-40B4-BE49-F238E27FC236}">
                <a16:creationId xmlns:a16="http://schemas.microsoft.com/office/drawing/2014/main" id="{1634FC71-EBD8-9B96-CF88-DCF6230AA7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88028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953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40113-1A77-75F3-6AB6-DD299757C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</a:t>
            </a:r>
          </a:p>
        </p:txBody>
      </p:sp>
      <p:pic>
        <p:nvPicPr>
          <p:cNvPr id="6" name="Content Placeholder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1E24E721-0EEB-5A98-52A1-137640C201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400" y="774623"/>
            <a:ext cx="4936067" cy="488767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81BEF0-2698-2EAB-521F-1CACB68A8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Sedentary lifestyles are leading to increasing rates of obesity and other health problems.</a:t>
            </a:r>
            <a:endParaRPr lang="en-SG" sz="2800" b="1" dirty="0"/>
          </a:p>
        </p:txBody>
      </p:sp>
    </p:spTree>
    <p:extLst>
      <p:ext uri="{BB962C8B-B14F-4D97-AF65-F5344CB8AC3E}">
        <p14:creationId xmlns:p14="http://schemas.microsoft.com/office/powerpoint/2010/main" val="3956953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DBF3-6827-3382-81A0-17212D145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778511"/>
          </a:xfrm>
        </p:spPr>
        <p:txBody>
          <a:bodyPr/>
          <a:lstStyle/>
          <a:p>
            <a:r>
              <a:rPr lang="en-SG" dirty="0"/>
              <a:t>Solution</a:t>
            </a:r>
          </a:p>
        </p:txBody>
      </p:sp>
      <p:pic>
        <p:nvPicPr>
          <p:cNvPr id="6" name="Picture Placeholder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B885C34-4A65-8A6E-7038-4190CEC0D6A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1" b="9811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EABA19-60B5-D633-508B-20A07A617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1628394"/>
            <a:ext cx="3609983" cy="36012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Terra – Pet encourages physical activity and healthy habits by making fitness fun and engaging.</a:t>
            </a:r>
          </a:p>
          <a:p>
            <a:pPr>
              <a:lnSpc>
                <a:spcPct val="150000"/>
              </a:lnSpc>
            </a:pPr>
            <a:endParaRPr lang="en-SG" sz="2400" b="1" dirty="0"/>
          </a:p>
        </p:txBody>
      </p:sp>
      <p:pic>
        <p:nvPicPr>
          <p:cNvPr id="75" name="Graphic 74" descr="Alarm Ringing outline">
            <a:extLst>
              <a:ext uri="{FF2B5EF4-FFF2-40B4-BE49-F238E27FC236}">
                <a16:creationId xmlns:a16="http://schemas.microsoft.com/office/drawing/2014/main" id="{A50FFEF2-0376-8313-E868-2D8B2D5A40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7933" y="1431375"/>
            <a:ext cx="914400" cy="914400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07FA06E-B73C-70B4-BA2A-6457281C242E}"/>
              </a:ext>
            </a:extLst>
          </p:cNvPr>
          <p:cNvCxnSpPr>
            <a:cxnSpLocks/>
          </p:cNvCxnSpPr>
          <p:nvPr/>
        </p:nvCxnSpPr>
        <p:spPr>
          <a:xfrm>
            <a:off x="643467" y="1346708"/>
            <a:ext cx="293793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306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F3F42-5928-92DB-8C54-B1F6967B6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78E00-C54B-F26B-A22B-2A7EB85AC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795353"/>
            <a:ext cx="7335835" cy="2945384"/>
          </a:xfrm>
        </p:spPr>
        <p:txBody>
          <a:bodyPr/>
          <a:lstStyle/>
          <a:p>
            <a:r>
              <a:rPr lang="en-US" dirty="0"/>
              <a:t>If your goal for the week is 70,000 steps for a week, a progress bar is shown next to your pet which is linked to the data received from your </a:t>
            </a:r>
            <a:r>
              <a:rPr lang="en-US" dirty="0" err="1"/>
              <a:t>FitBit</a:t>
            </a:r>
            <a:r>
              <a:rPr lang="en-US" dirty="0"/>
              <a:t> and </a:t>
            </a:r>
            <a:r>
              <a:rPr lang="en-US" dirty="0" err="1"/>
              <a:t>AppleWatch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If you achieve your goal by the designated time, your pet evolves.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E9FD83-D57F-C053-18F2-6E563DD2D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63" y="4824339"/>
            <a:ext cx="1094700" cy="1106864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878FA29-3249-8CE3-0142-D0D55B9EB8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157" y="4740737"/>
            <a:ext cx="1094701" cy="1157615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0EB47813-FAF4-88AC-D3D8-DCE76ABBA1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541" y="4824339"/>
            <a:ext cx="1094702" cy="1184854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1691E039-187B-F3A3-68C4-33F380C9E8F8}"/>
              </a:ext>
            </a:extLst>
          </p:cNvPr>
          <p:cNvSpPr/>
          <p:nvPr/>
        </p:nvSpPr>
        <p:spPr>
          <a:xfrm>
            <a:off x="1964267" y="5174016"/>
            <a:ext cx="1693333" cy="41486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36F8B68-38E3-AD6B-43AE-DCE2E09F155A}"/>
              </a:ext>
            </a:extLst>
          </p:cNvPr>
          <p:cNvSpPr/>
          <p:nvPr/>
        </p:nvSpPr>
        <p:spPr>
          <a:xfrm>
            <a:off x="5093238" y="5161315"/>
            <a:ext cx="1693333" cy="41486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5850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B4672-C793-2DD0-BE57-29ACE0CF0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6400999" cy="1268984"/>
          </a:xfrm>
        </p:spPr>
        <p:txBody>
          <a:bodyPr>
            <a:normAutofit/>
          </a:bodyPr>
          <a:lstStyle/>
          <a:p>
            <a:r>
              <a:rPr lang="en-SG" dirty="0"/>
              <a:t>Features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9981A-C122-E4CD-8605-E9ADAD48C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6400999" cy="36012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/>
              <a:t>Players must engage in physical activities to keep their virtual pet healthy and happy.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b="1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/>
              <a:t>The game uses data from wearables like Fitbit and Apple Watch to track players' fitness progress and adjust gameplay accordingly.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b="1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/>
              <a:t>Players can compete against friends or other players to see who can keep their virtual pet the healthiest.</a:t>
            </a:r>
          </a:p>
          <a:p>
            <a:pPr>
              <a:lnSpc>
                <a:spcPct val="90000"/>
              </a:lnSpc>
            </a:pPr>
            <a:endParaRPr lang="en-SG" sz="20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640437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 descr="Clipboard Checked with solid fill">
            <a:extLst>
              <a:ext uri="{FF2B5EF4-FFF2-40B4-BE49-F238E27FC236}">
                <a16:creationId xmlns:a16="http://schemas.microsoft.com/office/drawing/2014/main" id="{0CFC4F48-FA95-142E-EFB3-642CF0686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4656" y="1423446"/>
            <a:ext cx="4002456" cy="400245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2E9CFA0-4798-2E3E-4BDE-FAF381CECDBB}"/>
              </a:ext>
            </a:extLst>
          </p:cNvPr>
          <p:cNvCxnSpPr>
            <a:cxnSpLocks/>
          </p:cNvCxnSpPr>
          <p:nvPr/>
        </p:nvCxnSpPr>
        <p:spPr>
          <a:xfrm>
            <a:off x="660401" y="1600708"/>
            <a:ext cx="293793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69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181D8-2FDD-EFDC-D68C-CE54B166C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60" cy="1268984"/>
          </a:xfrm>
        </p:spPr>
        <p:txBody>
          <a:bodyPr>
            <a:normAutofit/>
          </a:bodyPr>
          <a:lstStyle/>
          <a:p>
            <a:r>
              <a:rPr lang="en-SG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7D995-C177-9BD3-11B3-FD590D9F1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4133560" cy="36012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Encourages physical activity and healthy habits.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200" b="1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Appeals to a wide audience, including both children and adults.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200" b="1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Can be monetized through in-app purchases and sponsorships.</a:t>
            </a:r>
          </a:p>
          <a:p>
            <a:pPr>
              <a:lnSpc>
                <a:spcPct val="90000"/>
              </a:lnSpc>
            </a:pPr>
            <a:endParaRPr lang="en-SG" sz="2200" dirty="0"/>
          </a:p>
        </p:txBody>
      </p:sp>
      <p:pic>
        <p:nvPicPr>
          <p:cNvPr id="7" name="Graphic 6" descr="Heart with pulse outline">
            <a:extLst>
              <a:ext uri="{FF2B5EF4-FFF2-40B4-BE49-F238E27FC236}">
                <a16:creationId xmlns:a16="http://schemas.microsoft.com/office/drawing/2014/main" id="{121B37FA-94FD-013C-08CE-79384576E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03191" y="681646"/>
            <a:ext cx="1943876" cy="1943876"/>
          </a:xfrm>
          <a:prstGeom prst="rect">
            <a:avLst/>
          </a:prstGeom>
        </p:spPr>
      </p:pic>
      <p:pic>
        <p:nvPicPr>
          <p:cNvPr id="5" name="Graphic 4" descr="Meditation with solid fill">
            <a:extLst>
              <a:ext uri="{FF2B5EF4-FFF2-40B4-BE49-F238E27FC236}">
                <a16:creationId xmlns:a16="http://schemas.microsoft.com/office/drawing/2014/main" id="{3F9400B6-9173-1BC1-8018-43C181CAFB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52156" y="681646"/>
            <a:ext cx="1943876" cy="194387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Medical with solid fill">
            <a:extLst>
              <a:ext uri="{FF2B5EF4-FFF2-40B4-BE49-F238E27FC236}">
                <a16:creationId xmlns:a16="http://schemas.microsoft.com/office/drawing/2014/main" id="{F6F2DC19-5407-A38E-0F83-8F1A4E11CB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47892" y="2866314"/>
            <a:ext cx="3301391" cy="3301391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0D40C408-1C95-CC45-87A7-61CE8B1F9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064C34AA-742A-4849-8CD3-EBD627656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24">
              <a:extLst>
                <a:ext uri="{FF2B5EF4-FFF2-40B4-BE49-F238E27FC236}">
                  <a16:creationId xmlns:a16="http://schemas.microsoft.com/office/drawing/2014/main" id="{EC6ED33D-9A7B-5247-BA45-456AE5F3B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143DF02F-6797-8A48-8141-360A16A5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FDD14875-9EDB-984E-9EDE-3C3A422D9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8E3C6F-2A0A-F959-9CE6-1DF0DBFE9E01}"/>
              </a:ext>
            </a:extLst>
          </p:cNvPr>
          <p:cNvCxnSpPr>
            <a:cxnSpLocks/>
          </p:cNvCxnSpPr>
          <p:nvPr/>
        </p:nvCxnSpPr>
        <p:spPr>
          <a:xfrm>
            <a:off x="660400" y="1626108"/>
            <a:ext cx="293793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90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291452-36B1-9F66-D4BA-C634A9CAF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6400999" cy="1268984"/>
          </a:xfrm>
        </p:spPr>
        <p:txBody>
          <a:bodyPr>
            <a:normAutofit/>
          </a:bodyPr>
          <a:lstStyle/>
          <a:p>
            <a:r>
              <a:rPr lang="en-SG" dirty="0"/>
              <a:t>Market Potential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72BE4-97A6-056D-5824-FD0B6A877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6400999" cy="360121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The global health and fitness app market is expected to reach $14.64 billion by 2026.</a:t>
            </a:r>
            <a:endParaRPr lang="en-US" b="1"/>
          </a:p>
          <a:p>
            <a:pPr marL="0" indent="0">
              <a:buNone/>
            </a:pPr>
            <a:endParaRPr lang="en-US" b="1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The market for virtual pet games is also growing, with games like </a:t>
            </a:r>
            <a:r>
              <a:rPr lang="en-US" b="1" dirty="0" err="1"/>
              <a:t>Nintendogs</a:t>
            </a:r>
            <a:r>
              <a:rPr lang="en-US" b="1" dirty="0"/>
              <a:t> and Tamagotchi selling millions of copies worldwide.</a:t>
            </a:r>
            <a:endParaRPr lang="en-US" b="1"/>
          </a:p>
          <a:p>
            <a:endParaRPr lang="en-SG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640437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 descr="Bar graph with upward trend with solid fill">
            <a:extLst>
              <a:ext uri="{FF2B5EF4-FFF2-40B4-BE49-F238E27FC236}">
                <a16:creationId xmlns:a16="http://schemas.microsoft.com/office/drawing/2014/main" id="{BD33BEEA-0C32-ABD5-F883-BC8035AA9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4656" y="1423446"/>
            <a:ext cx="4002456" cy="400245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B71BE2-E484-2372-1EB0-97FE8B2F677B}"/>
              </a:ext>
            </a:extLst>
          </p:cNvPr>
          <p:cNvCxnSpPr>
            <a:cxnSpLocks/>
          </p:cNvCxnSpPr>
          <p:nvPr/>
        </p:nvCxnSpPr>
        <p:spPr>
          <a:xfrm>
            <a:off x="660401" y="1651508"/>
            <a:ext cx="462279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114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9BF0EC-EF07-245E-2125-D45385FCC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6400999" cy="1268984"/>
          </a:xfrm>
        </p:spPr>
        <p:txBody>
          <a:bodyPr>
            <a:normAutofit/>
          </a:bodyPr>
          <a:lstStyle/>
          <a:p>
            <a:r>
              <a:rPr lang="en-SG" dirty="0"/>
              <a:t>Competitive Landscape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FE940-AB5A-9EDA-A86D-F5E96A3D5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6400999" cy="36012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There are currently no major players in the virtual pet game market that specifically focus on promoting health and fitness.</a:t>
            </a:r>
            <a:endParaRPr lang="en-US" b="1"/>
          </a:p>
          <a:p>
            <a:pPr marL="0" indent="0">
              <a:lnSpc>
                <a:spcPct val="90000"/>
              </a:lnSpc>
              <a:buNone/>
            </a:pPr>
            <a:endParaRPr lang="en-US" b="1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Our unique selling proposition is our ability to combine fun and engaging gameplay with a focus on physical activity and healthy habits.</a:t>
            </a:r>
            <a:endParaRPr lang="en-US" b="1"/>
          </a:p>
          <a:p>
            <a:pPr>
              <a:lnSpc>
                <a:spcPct val="90000"/>
              </a:lnSpc>
            </a:pPr>
            <a:endParaRPr lang="en-SG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640437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 descr="Competition outline">
            <a:extLst>
              <a:ext uri="{FF2B5EF4-FFF2-40B4-BE49-F238E27FC236}">
                <a16:creationId xmlns:a16="http://schemas.microsoft.com/office/drawing/2014/main" id="{F55FCEA0-4E4E-3C0A-C218-4F1077E71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4656" y="1423446"/>
            <a:ext cx="4002456" cy="400245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8F19C3-18D4-BB99-CF2D-1CBCED2F93DA}"/>
              </a:ext>
            </a:extLst>
          </p:cNvPr>
          <p:cNvCxnSpPr>
            <a:cxnSpLocks/>
          </p:cNvCxnSpPr>
          <p:nvPr/>
        </p:nvCxnSpPr>
        <p:spPr>
          <a:xfrm>
            <a:off x="677334" y="1575308"/>
            <a:ext cx="607059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371224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RegularSeedLeftStep">
      <a:dk1>
        <a:srgbClr val="000000"/>
      </a:dk1>
      <a:lt1>
        <a:srgbClr val="FFFFFF"/>
      </a:lt1>
      <a:dk2>
        <a:srgbClr val="1B2830"/>
      </a:dk2>
      <a:lt2>
        <a:srgbClr val="F0F3F1"/>
      </a:lt2>
      <a:accent1>
        <a:srgbClr val="E32D9B"/>
      </a:accent1>
      <a:accent2>
        <a:srgbClr val="CD1BD1"/>
      </a:accent2>
      <a:accent3>
        <a:srgbClr val="932DE3"/>
      </a:accent3>
      <a:accent4>
        <a:srgbClr val="4E36D6"/>
      </a:accent4>
      <a:accent5>
        <a:srgbClr val="2D5EE3"/>
      </a:accent5>
      <a:accent6>
        <a:srgbClr val="1B98D1"/>
      </a:accent6>
      <a:hlink>
        <a:srgbClr val="349C5D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Neue Haas Grotesk Text Pro</vt:lpstr>
      <vt:lpstr>PunchcardVTI</vt:lpstr>
      <vt:lpstr>Welcome to  Terra – Pet </vt:lpstr>
      <vt:lpstr>What is Terra – Pet?</vt:lpstr>
      <vt:lpstr>Problem</vt:lpstr>
      <vt:lpstr>Solution</vt:lpstr>
      <vt:lpstr>Working</vt:lpstr>
      <vt:lpstr>Features </vt:lpstr>
      <vt:lpstr>Benefits</vt:lpstr>
      <vt:lpstr>Market Potential</vt:lpstr>
      <vt:lpstr>Competitive Landscape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 Terra – Pet </dc:title>
  <dc:creator>Neel Nair</dc:creator>
  <cp:lastModifiedBy>Neel Nair</cp:lastModifiedBy>
  <cp:revision>5</cp:revision>
  <dcterms:created xsi:type="dcterms:W3CDTF">2023-03-01T14:42:06Z</dcterms:created>
  <dcterms:modified xsi:type="dcterms:W3CDTF">2023-03-01T19:52:42Z</dcterms:modified>
</cp:coreProperties>
</file>