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6" r:id="rId3"/>
    <p:sldId id="258" r:id="rId4"/>
    <p:sldId id="259" r:id="rId5"/>
    <p:sldId id="267" r:id="rId6"/>
    <p:sldId id="262" r:id="rId7"/>
    <p:sldId id="261" r:id="rId8"/>
    <p:sldId id="268" r:id="rId9"/>
    <p:sldId id="269"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96" autoAdjust="0"/>
    <p:restoredTop sz="94660"/>
  </p:normalViewPr>
  <p:slideViewPr>
    <p:cSldViewPr snapToGrid="0">
      <p:cViewPr varScale="1">
        <p:scale>
          <a:sx n="80" d="100"/>
          <a:sy n="80" d="100"/>
        </p:scale>
        <p:origin x="68" y="4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7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03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9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46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74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39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23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5762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88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41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322317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404E-9259-F2AF-E8F0-65705014175E}"/>
              </a:ext>
            </a:extLst>
          </p:cNvPr>
          <p:cNvSpPr>
            <a:spLocks noGrp="1"/>
          </p:cNvSpPr>
          <p:nvPr>
            <p:ph type="ctrTitle"/>
          </p:nvPr>
        </p:nvSpPr>
        <p:spPr>
          <a:xfrm>
            <a:off x="565150" y="768334"/>
            <a:ext cx="4931775" cy="2866405"/>
          </a:xfrm>
        </p:spPr>
        <p:txBody>
          <a:bodyPr>
            <a:normAutofit/>
          </a:bodyPr>
          <a:lstStyle/>
          <a:p>
            <a:r>
              <a:rPr lang="en-SG" dirty="0"/>
              <a:t>Welcome to </a:t>
            </a:r>
            <a:br>
              <a:rPr lang="en-SG" dirty="0"/>
            </a:br>
            <a:r>
              <a:rPr lang="en-SG" dirty="0"/>
              <a:t>Terra – Pet	</a:t>
            </a:r>
          </a:p>
        </p:txBody>
      </p:sp>
      <p:sp>
        <p:nvSpPr>
          <p:cNvPr id="3" name="Subtitle 2">
            <a:extLst>
              <a:ext uri="{FF2B5EF4-FFF2-40B4-BE49-F238E27FC236}">
                <a16:creationId xmlns:a16="http://schemas.microsoft.com/office/drawing/2014/main" id="{710FB1A0-A065-99FA-DBFC-73523414E0E7}"/>
              </a:ext>
            </a:extLst>
          </p:cNvPr>
          <p:cNvSpPr>
            <a:spLocks noGrp="1"/>
          </p:cNvSpPr>
          <p:nvPr>
            <p:ph type="subTitle" idx="1"/>
          </p:nvPr>
        </p:nvSpPr>
        <p:spPr>
          <a:xfrm>
            <a:off x="565150" y="4283239"/>
            <a:ext cx="4931775" cy="1475177"/>
          </a:xfrm>
        </p:spPr>
        <p:txBody>
          <a:bodyPr>
            <a:normAutofit/>
          </a:bodyPr>
          <a:lstStyle/>
          <a:p>
            <a:r>
              <a:rPr lang="en-SG" b="1" dirty="0"/>
              <a:t>Made by Harsh, Hari, Mohammed, </a:t>
            </a:r>
            <a:r>
              <a:rPr lang="en-SG" b="1" dirty="0" err="1"/>
              <a:t>Maneet</a:t>
            </a:r>
            <a:r>
              <a:rPr lang="en-SG" b="1" dirty="0"/>
              <a:t> and Neel</a:t>
            </a:r>
          </a:p>
        </p:txBody>
      </p:sp>
      <p:sp>
        <p:nvSpPr>
          <p:cNvPr id="33" name="Oval 32">
            <a:extLst>
              <a:ext uri="{FF2B5EF4-FFF2-40B4-BE49-F238E27FC236}">
                <a16:creationId xmlns:a16="http://schemas.microsoft.com/office/drawing/2014/main" id="{38E210C9-E1D9-D94D-818C-FCA6ADB0E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4782" y="1993391"/>
            <a:ext cx="1310837" cy="1310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descr="An abstract burst of blue and pink">
            <a:extLst>
              <a:ext uri="{FF2B5EF4-FFF2-40B4-BE49-F238E27FC236}">
                <a16:creationId xmlns:a16="http://schemas.microsoft.com/office/drawing/2014/main" id="{5A36603D-87B9-E2E1-CC76-6B730F61F12C}"/>
              </a:ext>
            </a:extLst>
          </p:cNvPr>
          <p:cNvPicPr>
            <a:picLocks noChangeAspect="1"/>
          </p:cNvPicPr>
          <p:nvPr/>
        </p:nvPicPr>
        <p:blipFill rotWithShape="1">
          <a:blip r:embed="rId2"/>
          <a:srcRect l="22671" r="21081" b="3"/>
          <a:stretch/>
        </p:blipFill>
        <p:spPr>
          <a:xfrm>
            <a:off x="8910794" y="679901"/>
            <a:ext cx="2624328" cy="2624328"/>
          </a:xfrm>
          <a:custGeom>
            <a:avLst/>
            <a:gdLst/>
            <a:ahLst/>
            <a:cxnLst/>
            <a:rect l="l" t="t" r="r" b="b"/>
            <a:pathLst>
              <a:path w="3059915" h="3059914">
                <a:moveTo>
                  <a:pt x="1529957" y="0"/>
                </a:moveTo>
                <a:cubicBezTo>
                  <a:pt x="2374929" y="0"/>
                  <a:pt x="3059915" y="684985"/>
                  <a:pt x="3059915" y="1529957"/>
                </a:cubicBezTo>
                <a:cubicBezTo>
                  <a:pt x="3059915" y="2374929"/>
                  <a:pt x="2374929" y="3059914"/>
                  <a:pt x="1529957" y="3059914"/>
                </a:cubicBezTo>
                <a:cubicBezTo>
                  <a:pt x="684985" y="3059914"/>
                  <a:pt x="0" y="2374929"/>
                  <a:pt x="0" y="1529957"/>
                </a:cubicBezTo>
                <a:cubicBezTo>
                  <a:pt x="0" y="684985"/>
                  <a:pt x="684985" y="0"/>
                  <a:pt x="1529957" y="0"/>
                </a:cubicBezTo>
                <a:close/>
              </a:path>
            </a:pathLst>
          </a:custGeom>
        </p:spPr>
      </p:pic>
      <p:cxnSp>
        <p:nvCxnSpPr>
          <p:cNvPr id="35" name="Straight Connector 3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93177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10;&#10;Description automatically generated with medium confidence">
            <a:extLst>
              <a:ext uri="{FF2B5EF4-FFF2-40B4-BE49-F238E27FC236}">
                <a16:creationId xmlns:a16="http://schemas.microsoft.com/office/drawing/2014/main" id="{7C8E71BD-8476-62FF-EB22-D5AA8A137DFA}"/>
              </a:ext>
            </a:extLst>
          </p:cNvPr>
          <p:cNvPicPr>
            <a:picLocks noChangeAspect="1"/>
          </p:cNvPicPr>
          <p:nvPr/>
        </p:nvPicPr>
        <p:blipFill rotWithShape="1">
          <a:blip r:embed="rId3">
            <a:extLst>
              <a:ext uri="{28A0092B-C50C-407E-A947-70E740481C1C}">
                <a14:useLocalDpi xmlns:a14="http://schemas.microsoft.com/office/drawing/2010/main" val="0"/>
              </a:ext>
            </a:extLst>
          </a:blip>
          <a:srcRect t="109" r="3" b="3"/>
          <a:stretch/>
        </p:blipFill>
        <p:spPr>
          <a:xfrm>
            <a:off x="6061292" y="3556620"/>
            <a:ext cx="2624328" cy="2621479"/>
          </a:xfrm>
          <a:custGeom>
            <a:avLst/>
            <a:gdLst/>
            <a:ahLst/>
            <a:cxnLst/>
            <a:rect l="l" t="t" r="r" b="b"/>
            <a:pathLst>
              <a:path w="3059915" h="3059914">
                <a:moveTo>
                  <a:pt x="1529957" y="0"/>
                </a:moveTo>
                <a:cubicBezTo>
                  <a:pt x="2374929" y="0"/>
                  <a:pt x="3059915" y="684985"/>
                  <a:pt x="3059915" y="1529957"/>
                </a:cubicBezTo>
                <a:cubicBezTo>
                  <a:pt x="3059915" y="2374929"/>
                  <a:pt x="2374929" y="3059914"/>
                  <a:pt x="1529957" y="3059914"/>
                </a:cubicBezTo>
                <a:cubicBezTo>
                  <a:pt x="684985" y="3059914"/>
                  <a:pt x="0" y="2374929"/>
                  <a:pt x="0" y="1529957"/>
                </a:cubicBezTo>
                <a:cubicBezTo>
                  <a:pt x="0" y="684985"/>
                  <a:pt x="684985" y="0"/>
                  <a:pt x="1529957" y="0"/>
                </a:cubicBezTo>
                <a:close/>
              </a:path>
            </a:pathLst>
          </a:custGeom>
        </p:spPr>
      </p:pic>
      <p:sp>
        <p:nvSpPr>
          <p:cNvPr id="37" name="Oval 36">
            <a:extLst>
              <a:ext uri="{FF2B5EF4-FFF2-40B4-BE49-F238E27FC236}">
                <a16:creationId xmlns:a16="http://schemas.microsoft.com/office/drawing/2014/main" id="{F58633C1-6260-0246-A304-C29EC9E83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3555195"/>
            <a:ext cx="1830621" cy="183062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572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91452-36B1-9F66-D4BA-C634A9CAF7D1}"/>
              </a:ext>
            </a:extLst>
          </p:cNvPr>
          <p:cNvSpPr>
            <a:spLocks noGrp="1"/>
          </p:cNvSpPr>
          <p:nvPr>
            <p:ph type="title"/>
          </p:nvPr>
        </p:nvSpPr>
        <p:spPr>
          <a:xfrm>
            <a:off x="565150" y="770890"/>
            <a:ext cx="6400999" cy="1268984"/>
          </a:xfrm>
        </p:spPr>
        <p:txBody>
          <a:bodyPr>
            <a:normAutofit/>
          </a:bodyPr>
          <a:lstStyle/>
          <a:p>
            <a:r>
              <a:rPr lang="en-SG" dirty="0"/>
              <a:t>Market Potential</a:t>
            </a:r>
          </a:p>
        </p:txBody>
      </p:sp>
      <p:sp>
        <p:nvSpPr>
          <p:cNvPr id="3" name="Content Placeholder 2">
            <a:extLst>
              <a:ext uri="{FF2B5EF4-FFF2-40B4-BE49-F238E27FC236}">
                <a16:creationId xmlns:a16="http://schemas.microsoft.com/office/drawing/2014/main" id="{8BF72BE4-97A6-056D-5824-FD0B6A877A9B}"/>
              </a:ext>
            </a:extLst>
          </p:cNvPr>
          <p:cNvSpPr>
            <a:spLocks noGrp="1"/>
          </p:cNvSpPr>
          <p:nvPr>
            <p:ph idx="1"/>
          </p:nvPr>
        </p:nvSpPr>
        <p:spPr>
          <a:xfrm>
            <a:off x="565150" y="2160016"/>
            <a:ext cx="6400999" cy="3601212"/>
          </a:xfrm>
        </p:spPr>
        <p:txBody>
          <a:bodyPr>
            <a:normAutofit/>
          </a:bodyPr>
          <a:lstStyle/>
          <a:p>
            <a:pPr>
              <a:buFont typeface="Arial" panose="020B0604020202020204" pitchFamily="34" charset="0"/>
              <a:buChar char="•"/>
            </a:pPr>
            <a:r>
              <a:rPr lang="en-US" b="1" dirty="0"/>
              <a:t>The global health and fitness app market is expected to reach $14.64 billion by 2026.</a:t>
            </a:r>
            <a:endParaRPr lang="en-US" b="1"/>
          </a:p>
          <a:p>
            <a:pPr marL="0" indent="0">
              <a:buNone/>
            </a:pPr>
            <a:endParaRPr lang="en-US" b="1"/>
          </a:p>
          <a:p>
            <a:pPr>
              <a:buFont typeface="Arial" panose="020B0604020202020204" pitchFamily="34" charset="0"/>
              <a:buChar char="•"/>
            </a:pPr>
            <a:r>
              <a:rPr lang="en-US" b="1" dirty="0"/>
              <a:t>The market for virtual pet games is also growing, with games like </a:t>
            </a:r>
            <a:r>
              <a:rPr lang="en-US" b="1" dirty="0" err="1"/>
              <a:t>Nintendogs</a:t>
            </a:r>
            <a:r>
              <a:rPr lang="en-US" b="1" dirty="0"/>
              <a:t> and Tamagotchi selling millions of copies worldwide.</a:t>
            </a:r>
            <a:endParaRPr lang="en-US" b="1"/>
          </a:p>
          <a:p>
            <a:endParaRPr lang="en-SG" dirty="0"/>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Bar graph with upward trend with solid fill">
            <a:extLst>
              <a:ext uri="{FF2B5EF4-FFF2-40B4-BE49-F238E27FC236}">
                <a16:creationId xmlns:a16="http://schemas.microsoft.com/office/drawing/2014/main" id="{BD33BEEA-0C32-ABD5-F883-BC8035AA9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cxnSp>
        <p:nvCxnSpPr>
          <p:cNvPr id="6" name="Straight Connector 5">
            <a:extLst>
              <a:ext uri="{FF2B5EF4-FFF2-40B4-BE49-F238E27FC236}">
                <a16:creationId xmlns:a16="http://schemas.microsoft.com/office/drawing/2014/main" id="{7BB71BE2-E484-2372-1EB0-97FE8B2F677B}"/>
              </a:ext>
            </a:extLst>
          </p:cNvPr>
          <p:cNvCxnSpPr>
            <a:cxnSpLocks/>
          </p:cNvCxnSpPr>
          <p:nvPr/>
        </p:nvCxnSpPr>
        <p:spPr>
          <a:xfrm>
            <a:off x="660401" y="1651508"/>
            <a:ext cx="462279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411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BF0EC-EF07-245E-2125-D45385FCC520}"/>
              </a:ext>
            </a:extLst>
          </p:cNvPr>
          <p:cNvSpPr>
            <a:spLocks noGrp="1"/>
          </p:cNvSpPr>
          <p:nvPr>
            <p:ph type="title"/>
          </p:nvPr>
        </p:nvSpPr>
        <p:spPr>
          <a:xfrm>
            <a:off x="565150" y="770890"/>
            <a:ext cx="6400999" cy="1268984"/>
          </a:xfrm>
        </p:spPr>
        <p:txBody>
          <a:bodyPr>
            <a:normAutofit/>
          </a:bodyPr>
          <a:lstStyle/>
          <a:p>
            <a:r>
              <a:rPr lang="en-SG" dirty="0"/>
              <a:t>Competitive Landscape</a:t>
            </a:r>
          </a:p>
        </p:txBody>
      </p:sp>
      <p:sp>
        <p:nvSpPr>
          <p:cNvPr id="3" name="Content Placeholder 2">
            <a:extLst>
              <a:ext uri="{FF2B5EF4-FFF2-40B4-BE49-F238E27FC236}">
                <a16:creationId xmlns:a16="http://schemas.microsoft.com/office/drawing/2014/main" id="{B18FE940-AB5A-9EDA-A86D-F5E96A3D5D2D}"/>
              </a:ext>
            </a:extLst>
          </p:cNvPr>
          <p:cNvSpPr>
            <a:spLocks noGrp="1"/>
          </p:cNvSpPr>
          <p:nvPr>
            <p:ph idx="1"/>
          </p:nvPr>
        </p:nvSpPr>
        <p:spPr>
          <a:xfrm>
            <a:off x="565150" y="2160016"/>
            <a:ext cx="6400999" cy="3601212"/>
          </a:xfrm>
        </p:spPr>
        <p:txBody>
          <a:bodyPr>
            <a:normAutofit/>
          </a:bodyPr>
          <a:lstStyle/>
          <a:p>
            <a:pPr>
              <a:lnSpc>
                <a:spcPct val="90000"/>
              </a:lnSpc>
              <a:buFont typeface="Arial" panose="020B0604020202020204" pitchFamily="34" charset="0"/>
              <a:buChar char="•"/>
            </a:pPr>
            <a:r>
              <a:rPr lang="en-US" b="1" dirty="0"/>
              <a:t>There are currently no major players in the virtual pet game market that specifically focus on promoting health and fitness.</a:t>
            </a:r>
            <a:endParaRPr lang="en-US" b="1"/>
          </a:p>
          <a:p>
            <a:pPr marL="0" indent="0">
              <a:lnSpc>
                <a:spcPct val="90000"/>
              </a:lnSpc>
              <a:buNone/>
            </a:pPr>
            <a:endParaRPr lang="en-US" b="1"/>
          </a:p>
          <a:p>
            <a:pPr>
              <a:lnSpc>
                <a:spcPct val="90000"/>
              </a:lnSpc>
              <a:buFont typeface="Arial" panose="020B0604020202020204" pitchFamily="34" charset="0"/>
              <a:buChar char="•"/>
            </a:pPr>
            <a:r>
              <a:rPr lang="en-US" b="1" dirty="0"/>
              <a:t>Our unique selling proposition is our ability to combine fun and engaging gameplay with a focus on physical activity and healthy habits.</a:t>
            </a:r>
            <a:endParaRPr lang="en-US" b="1"/>
          </a:p>
          <a:p>
            <a:pPr>
              <a:lnSpc>
                <a:spcPct val="90000"/>
              </a:lnSpc>
            </a:pPr>
            <a:endParaRPr lang="en-SG"/>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Competition outline">
            <a:extLst>
              <a:ext uri="{FF2B5EF4-FFF2-40B4-BE49-F238E27FC236}">
                <a16:creationId xmlns:a16="http://schemas.microsoft.com/office/drawing/2014/main" id="{F55FCEA0-4E4E-3C0A-C218-4F1077E71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cxnSp>
        <p:nvCxnSpPr>
          <p:cNvPr id="6" name="Straight Connector 5">
            <a:extLst>
              <a:ext uri="{FF2B5EF4-FFF2-40B4-BE49-F238E27FC236}">
                <a16:creationId xmlns:a16="http://schemas.microsoft.com/office/drawing/2014/main" id="{668F19C3-18D4-BB99-CF2D-1CBCED2F93DA}"/>
              </a:ext>
            </a:extLst>
          </p:cNvPr>
          <p:cNvCxnSpPr>
            <a:cxnSpLocks/>
          </p:cNvCxnSpPr>
          <p:nvPr/>
        </p:nvCxnSpPr>
        <p:spPr>
          <a:xfrm>
            <a:off x="677334" y="1575308"/>
            <a:ext cx="607059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3737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6FF7A2CF-B168-ECF4-519F-9DA9F22CE09D}"/>
              </a:ext>
            </a:extLst>
          </p:cNvPr>
          <p:cNvSpPr/>
          <p:nvPr/>
        </p:nvSpPr>
        <p:spPr>
          <a:xfrm>
            <a:off x="694265" y="728133"/>
            <a:ext cx="10803467" cy="540173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p>
        </p:txBody>
      </p:sp>
      <p:sp>
        <p:nvSpPr>
          <p:cNvPr id="2" name="TextBox 1">
            <a:extLst>
              <a:ext uri="{FF2B5EF4-FFF2-40B4-BE49-F238E27FC236}">
                <a16:creationId xmlns:a16="http://schemas.microsoft.com/office/drawing/2014/main" id="{6C5D290E-B7EC-8E1D-2D24-DA4B5018FF3B}"/>
              </a:ext>
            </a:extLst>
          </p:cNvPr>
          <p:cNvSpPr txBox="1"/>
          <p:nvPr/>
        </p:nvSpPr>
        <p:spPr>
          <a:xfrm>
            <a:off x="2722033" y="2362200"/>
            <a:ext cx="6747933" cy="1569660"/>
          </a:xfrm>
          <a:prstGeom prst="rect">
            <a:avLst/>
          </a:prstGeom>
          <a:noFill/>
        </p:spPr>
        <p:txBody>
          <a:bodyPr wrap="square" rtlCol="0">
            <a:spAutoFit/>
          </a:bodyPr>
          <a:lstStyle/>
          <a:p>
            <a:pPr algn="ctr"/>
            <a:r>
              <a:rPr lang="en-SG" sz="9600" b="1" dirty="0"/>
              <a:t>Thank you</a:t>
            </a:r>
          </a:p>
        </p:txBody>
      </p:sp>
      <p:sp>
        <p:nvSpPr>
          <p:cNvPr id="3" name="TextBox 2">
            <a:extLst>
              <a:ext uri="{FF2B5EF4-FFF2-40B4-BE49-F238E27FC236}">
                <a16:creationId xmlns:a16="http://schemas.microsoft.com/office/drawing/2014/main" id="{5FFED536-C0F1-5010-0BF0-2DF8336B0E30}"/>
              </a:ext>
            </a:extLst>
          </p:cNvPr>
          <p:cNvSpPr txBox="1"/>
          <p:nvPr/>
        </p:nvSpPr>
        <p:spPr>
          <a:xfrm>
            <a:off x="5103281" y="4377267"/>
            <a:ext cx="1985434" cy="369332"/>
          </a:xfrm>
          <a:prstGeom prst="rect">
            <a:avLst/>
          </a:prstGeom>
          <a:noFill/>
        </p:spPr>
        <p:txBody>
          <a:bodyPr wrap="square" rtlCol="0">
            <a:spAutoFit/>
          </a:bodyPr>
          <a:lstStyle/>
          <a:p>
            <a:r>
              <a:rPr lang="en-SG" b="1" dirty="0"/>
              <a:t>Any questions?</a:t>
            </a:r>
          </a:p>
        </p:txBody>
      </p:sp>
    </p:spTree>
    <p:extLst>
      <p:ext uri="{BB962C8B-B14F-4D97-AF65-F5344CB8AC3E}">
        <p14:creationId xmlns:p14="http://schemas.microsoft.com/office/powerpoint/2010/main" val="110903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D6FE-E15D-3D4F-3107-3EF6981966A0}"/>
              </a:ext>
            </a:extLst>
          </p:cNvPr>
          <p:cNvSpPr>
            <a:spLocks noGrp="1"/>
          </p:cNvSpPr>
          <p:nvPr>
            <p:ph type="title"/>
          </p:nvPr>
        </p:nvSpPr>
        <p:spPr/>
        <p:txBody>
          <a:bodyPr/>
          <a:lstStyle/>
          <a:p>
            <a:r>
              <a:rPr lang="en-SG" dirty="0"/>
              <a:t>What is Terra – Pet?</a:t>
            </a:r>
          </a:p>
        </p:txBody>
      </p:sp>
      <p:sp>
        <p:nvSpPr>
          <p:cNvPr id="3" name="Content Placeholder 2">
            <a:extLst>
              <a:ext uri="{FF2B5EF4-FFF2-40B4-BE49-F238E27FC236}">
                <a16:creationId xmlns:a16="http://schemas.microsoft.com/office/drawing/2014/main" id="{B6EB57A9-2B71-A1FC-D3B2-533B1A6C12C7}"/>
              </a:ext>
            </a:extLst>
          </p:cNvPr>
          <p:cNvSpPr>
            <a:spLocks noGrp="1"/>
          </p:cNvSpPr>
          <p:nvPr>
            <p:ph sz="half" idx="1"/>
          </p:nvPr>
        </p:nvSpPr>
        <p:spPr/>
        <p:txBody>
          <a:bodyPr/>
          <a:lstStyle/>
          <a:p>
            <a:r>
              <a:rPr lang="en-US" b="1" dirty="0"/>
              <a:t>Terra-Pet is a fitness app that uses the Terra API to collect health-related data from users and help them stay committed to their fitness goals. </a:t>
            </a:r>
          </a:p>
          <a:p>
            <a:endParaRPr lang="en-SG" dirty="0"/>
          </a:p>
        </p:txBody>
      </p:sp>
      <p:sp>
        <p:nvSpPr>
          <p:cNvPr id="4" name="Content Placeholder 3">
            <a:extLst>
              <a:ext uri="{FF2B5EF4-FFF2-40B4-BE49-F238E27FC236}">
                <a16:creationId xmlns:a16="http://schemas.microsoft.com/office/drawing/2014/main" id="{FAE4B5B8-CCA8-E1DA-CFCF-BB43E9352EFB}"/>
              </a:ext>
            </a:extLst>
          </p:cNvPr>
          <p:cNvSpPr>
            <a:spLocks noGrp="1"/>
          </p:cNvSpPr>
          <p:nvPr>
            <p:ph sz="half" idx="2"/>
          </p:nvPr>
        </p:nvSpPr>
        <p:spPr/>
        <p:txBody>
          <a:bodyPr/>
          <a:lstStyle/>
          <a:p>
            <a:r>
              <a:rPr lang="en-US" b="1" dirty="0"/>
              <a:t>The app rewards users for achieving their weekly goals by growing a virtual pet, which improves as the user becomes healthier and more active.</a:t>
            </a:r>
          </a:p>
          <a:p>
            <a:endParaRPr lang="en-SG" dirty="0"/>
          </a:p>
          <a:p>
            <a:endParaRPr lang="en-SG" dirty="0"/>
          </a:p>
        </p:txBody>
      </p:sp>
      <p:pic>
        <p:nvPicPr>
          <p:cNvPr id="5" name="Graphic 4" descr="Run with solid fill">
            <a:extLst>
              <a:ext uri="{FF2B5EF4-FFF2-40B4-BE49-F238E27FC236}">
                <a16:creationId xmlns:a16="http://schemas.microsoft.com/office/drawing/2014/main" id="{19A9F89B-056E-FB2C-75F5-56E0A9E06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5150" y="926467"/>
            <a:ext cx="914400" cy="914400"/>
          </a:xfrm>
          <a:prstGeom prst="rect">
            <a:avLst/>
          </a:prstGeom>
        </p:spPr>
      </p:pic>
      <p:pic>
        <p:nvPicPr>
          <p:cNvPr id="6" name="Graphic 5" descr="Cycling with solid fill">
            <a:extLst>
              <a:ext uri="{FF2B5EF4-FFF2-40B4-BE49-F238E27FC236}">
                <a16:creationId xmlns:a16="http://schemas.microsoft.com/office/drawing/2014/main" id="{80F306E2-F28A-E18E-F4FD-C3AEB72385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4985" y="1383667"/>
            <a:ext cx="914400" cy="914400"/>
          </a:xfrm>
          <a:prstGeom prst="rect">
            <a:avLst/>
          </a:prstGeom>
        </p:spPr>
      </p:pic>
      <p:pic>
        <p:nvPicPr>
          <p:cNvPr id="7" name="Graphic 6" descr="Child with balloon outline">
            <a:extLst>
              <a:ext uri="{FF2B5EF4-FFF2-40B4-BE49-F238E27FC236}">
                <a16:creationId xmlns:a16="http://schemas.microsoft.com/office/drawing/2014/main" id="{1634FC71-EBD8-9B96-CF88-DCF6230AA7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88028" y="2971800"/>
            <a:ext cx="914400" cy="914400"/>
          </a:xfrm>
          <a:prstGeom prst="rect">
            <a:avLst/>
          </a:prstGeom>
        </p:spPr>
      </p:pic>
    </p:spTree>
    <p:extLst>
      <p:ext uri="{BB962C8B-B14F-4D97-AF65-F5344CB8AC3E}">
        <p14:creationId xmlns:p14="http://schemas.microsoft.com/office/powerpoint/2010/main" val="153795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0113-1A77-75F3-6AB6-DD299757C4CE}"/>
              </a:ext>
            </a:extLst>
          </p:cNvPr>
          <p:cNvSpPr>
            <a:spLocks noGrp="1"/>
          </p:cNvSpPr>
          <p:nvPr>
            <p:ph type="title"/>
          </p:nvPr>
        </p:nvSpPr>
        <p:spPr/>
        <p:txBody>
          <a:bodyPr/>
          <a:lstStyle/>
          <a:p>
            <a:r>
              <a:rPr lang="en-SG" dirty="0"/>
              <a:t>Problem</a:t>
            </a:r>
          </a:p>
        </p:txBody>
      </p:sp>
      <p:pic>
        <p:nvPicPr>
          <p:cNvPr id="6" name="Content Placeholder 5" descr="A picture containing diagram&#10;&#10;Description automatically generated">
            <a:extLst>
              <a:ext uri="{FF2B5EF4-FFF2-40B4-BE49-F238E27FC236}">
                <a16:creationId xmlns:a16="http://schemas.microsoft.com/office/drawing/2014/main" id="{1E24E721-0EEB-5A98-52A1-137640C20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0400" y="774623"/>
            <a:ext cx="4936067" cy="4887674"/>
          </a:xfrm>
        </p:spPr>
      </p:pic>
      <p:sp>
        <p:nvSpPr>
          <p:cNvPr id="4" name="Text Placeholder 3">
            <a:extLst>
              <a:ext uri="{FF2B5EF4-FFF2-40B4-BE49-F238E27FC236}">
                <a16:creationId xmlns:a16="http://schemas.microsoft.com/office/drawing/2014/main" id="{2281BEF0-2698-2EAB-521F-1CACB68A8A6A}"/>
              </a:ext>
            </a:extLst>
          </p:cNvPr>
          <p:cNvSpPr>
            <a:spLocks noGrp="1"/>
          </p:cNvSpPr>
          <p:nvPr>
            <p:ph type="body" sz="half" idx="2"/>
          </p:nvPr>
        </p:nvSpPr>
        <p:spPr/>
        <p:txBody>
          <a:bodyPr>
            <a:normAutofit/>
          </a:bodyPr>
          <a:lstStyle/>
          <a:p>
            <a:r>
              <a:rPr lang="en-US" sz="2800" b="1" dirty="0"/>
              <a:t>Sedentary lifestyles are leading to increasing rates of obesity and other health problems.</a:t>
            </a:r>
            <a:endParaRPr lang="en-SG" sz="2800" b="1" dirty="0"/>
          </a:p>
        </p:txBody>
      </p:sp>
    </p:spTree>
    <p:extLst>
      <p:ext uri="{BB962C8B-B14F-4D97-AF65-F5344CB8AC3E}">
        <p14:creationId xmlns:p14="http://schemas.microsoft.com/office/powerpoint/2010/main" val="395695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DBF3-6827-3382-81A0-17212D1456F4}"/>
              </a:ext>
            </a:extLst>
          </p:cNvPr>
          <p:cNvSpPr>
            <a:spLocks noGrp="1"/>
          </p:cNvSpPr>
          <p:nvPr>
            <p:ph type="title"/>
          </p:nvPr>
        </p:nvSpPr>
        <p:spPr>
          <a:xfrm>
            <a:off x="565150" y="770889"/>
            <a:ext cx="3609983" cy="778511"/>
          </a:xfrm>
        </p:spPr>
        <p:txBody>
          <a:bodyPr/>
          <a:lstStyle/>
          <a:p>
            <a:r>
              <a:rPr lang="en-SG" dirty="0"/>
              <a:t>Solution</a:t>
            </a:r>
          </a:p>
        </p:txBody>
      </p:sp>
      <p:pic>
        <p:nvPicPr>
          <p:cNvPr id="6" name="Picture Placeholder 5" descr="Graphical user interface&#10;&#10;Description automatically generated with medium confidence">
            <a:extLst>
              <a:ext uri="{FF2B5EF4-FFF2-40B4-BE49-F238E27FC236}">
                <a16:creationId xmlns:a16="http://schemas.microsoft.com/office/drawing/2014/main" id="{FB885C34-4A65-8A6E-7038-4190CEC0D6A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811" b="9811"/>
          <a:stretch>
            <a:fillRect/>
          </a:stretch>
        </p:blipFill>
        <p:spPr/>
      </p:pic>
      <p:sp>
        <p:nvSpPr>
          <p:cNvPr id="4" name="Text Placeholder 3">
            <a:extLst>
              <a:ext uri="{FF2B5EF4-FFF2-40B4-BE49-F238E27FC236}">
                <a16:creationId xmlns:a16="http://schemas.microsoft.com/office/drawing/2014/main" id="{3DEABA19-60B5-D633-508B-20A07A617D80}"/>
              </a:ext>
            </a:extLst>
          </p:cNvPr>
          <p:cNvSpPr>
            <a:spLocks noGrp="1"/>
          </p:cNvSpPr>
          <p:nvPr>
            <p:ph type="body" sz="half" idx="2"/>
          </p:nvPr>
        </p:nvSpPr>
        <p:spPr>
          <a:xfrm>
            <a:off x="565150" y="1628394"/>
            <a:ext cx="3609983" cy="3601211"/>
          </a:xfrm>
        </p:spPr>
        <p:txBody>
          <a:bodyPr>
            <a:normAutofit/>
          </a:bodyPr>
          <a:lstStyle/>
          <a:p>
            <a:pPr>
              <a:lnSpc>
                <a:spcPct val="150000"/>
              </a:lnSpc>
            </a:pPr>
            <a:r>
              <a:rPr lang="en-US" sz="2400" b="1" dirty="0"/>
              <a:t>Terra – Pet encourages physical activity and healthy habits by making fitness fun and engaging.</a:t>
            </a:r>
          </a:p>
          <a:p>
            <a:pPr>
              <a:lnSpc>
                <a:spcPct val="150000"/>
              </a:lnSpc>
            </a:pPr>
            <a:endParaRPr lang="en-SG" sz="2400" b="1" dirty="0"/>
          </a:p>
        </p:txBody>
      </p:sp>
      <p:pic>
        <p:nvPicPr>
          <p:cNvPr id="75" name="Graphic 74" descr="Alarm Ringing outline">
            <a:extLst>
              <a:ext uri="{FF2B5EF4-FFF2-40B4-BE49-F238E27FC236}">
                <a16:creationId xmlns:a16="http://schemas.microsoft.com/office/drawing/2014/main" id="{A50FFEF2-0376-8313-E868-2D8B2D5A40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933" y="1431375"/>
            <a:ext cx="914400" cy="914400"/>
          </a:xfrm>
          <a:prstGeom prst="rect">
            <a:avLst/>
          </a:prstGeom>
        </p:spPr>
      </p:pic>
      <p:cxnSp>
        <p:nvCxnSpPr>
          <p:cNvPr id="77" name="Straight Connector 76">
            <a:extLst>
              <a:ext uri="{FF2B5EF4-FFF2-40B4-BE49-F238E27FC236}">
                <a16:creationId xmlns:a16="http://schemas.microsoft.com/office/drawing/2014/main" id="{707FA06E-B73C-70B4-BA2A-6457281C242E}"/>
              </a:ext>
            </a:extLst>
          </p:cNvPr>
          <p:cNvCxnSpPr>
            <a:cxnSpLocks/>
          </p:cNvCxnSpPr>
          <p:nvPr/>
        </p:nvCxnSpPr>
        <p:spPr>
          <a:xfrm>
            <a:off x="643467" y="1346708"/>
            <a:ext cx="29379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2230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3F42-5928-92DB-8C54-B1F6967B6730}"/>
              </a:ext>
            </a:extLst>
          </p:cNvPr>
          <p:cNvSpPr>
            <a:spLocks noGrp="1"/>
          </p:cNvSpPr>
          <p:nvPr>
            <p:ph type="title"/>
          </p:nvPr>
        </p:nvSpPr>
        <p:spPr/>
        <p:txBody>
          <a:bodyPr/>
          <a:lstStyle/>
          <a:p>
            <a:r>
              <a:rPr lang="en-US" dirty="0"/>
              <a:t>Working</a:t>
            </a:r>
            <a:endParaRPr lang="en-SG" dirty="0"/>
          </a:p>
        </p:txBody>
      </p:sp>
      <p:sp>
        <p:nvSpPr>
          <p:cNvPr id="3" name="Content Placeholder 2">
            <a:extLst>
              <a:ext uri="{FF2B5EF4-FFF2-40B4-BE49-F238E27FC236}">
                <a16:creationId xmlns:a16="http://schemas.microsoft.com/office/drawing/2014/main" id="{E6978E00-C54B-F26B-A22B-2A7EB85AC612}"/>
              </a:ext>
            </a:extLst>
          </p:cNvPr>
          <p:cNvSpPr>
            <a:spLocks noGrp="1"/>
          </p:cNvSpPr>
          <p:nvPr>
            <p:ph idx="1"/>
          </p:nvPr>
        </p:nvSpPr>
        <p:spPr>
          <a:xfrm>
            <a:off x="565150" y="1795353"/>
            <a:ext cx="7335835" cy="2945384"/>
          </a:xfrm>
        </p:spPr>
        <p:txBody>
          <a:bodyPr/>
          <a:lstStyle/>
          <a:p>
            <a:r>
              <a:rPr lang="en-US" b="1" dirty="0"/>
              <a:t>If your goal for the week is 70,000 steps for a week, a progress bar is shown next to your pet which is linked to the data received from your </a:t>
            </a:r>
            <a:r>
              <a:rPr lang="en-US" b="1" dirty="0" err="1"/>
              <a:t>FitBit</a:t>
            </a:r>
            <a:r>
              <a:rPr lang="en-US" b="1" dirty="0"/>
              <a:t> and </a:t>
            </a:r>
            <a:r>
              <a:rPr lang="en-US" b="1" dirty="0" err="1"/>
              <a:t>AppleWatch</a:t>
            </a:r>
            <a:r>
              <a:rPr lang="en-US" b="1" dirty="0"/>
              <a:t>.</a:t>
            </a:r>
          </a:p>
          <a:p>
            <a:endParaRPr lang="en-US" b="1" dirty="0"/>
          </a:p>
          <a:p>
            <a:r>
              <a:rPr lang="en-US" b="1" dirty="0"/>
              <a:t>If you achieve your goal by the designated time, your pet evolves.</a:t>
            </a:r>
            <a:endParaRPr lang="en-SG" b="1" dirty="0"/>
          </a:p>
        </p:txBody>
      </p:sp>
      <p:pic>
        <p:nvPicPr>
          <p:cNvPr id="4" name="Picture 3">
            <a:extLst>
              <a:ext uri="{FF2B5EF4-FFF2-40B4-BE49-F238E27FC236}">
                <a16:creationId xmlns:a16="http://schemas.microsoft.com/office/drawing/2014/main" id="{7EE9FD83-D57F-C053-18F2-6E563DD2D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63" y="4824339"/>
            <a:ext cx="1094700" cy="1106864"/>
          </a:xfrm>
          <a:prstGeom prst="rect">
            <a:avLst/>
          </a:prstGeom>
        </p:spPr>
      </p:pic>
      <p:pic>
        <p:nvPicPr>
          <p:cNvPr id="5" name="Picture 4" descr="Icon&#10;&#10;Description automatically generated">
            <a:extLst>
              <a:ext uri="{FF2B5EF4-FFF2-40B4-BE49-F238E27FC236}">
                <a16:creationId xmlns:a16="http://schemas.microsoft.com/office/drawing/2014/main" id="{1878FA29-3249-8CE3-0142-D0D55B9EB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157" y="4740737"/>
            <a:ext cx="1094701" cy="1157615"/>
          </a:xfrm>
          <a:prstGeom prst="rect">
            <a:avLst/>
          </a:prstGeom>
        </p:spPr>
      </p:pic>
      <p:pic>
        <p:nvPicPr>
          <p:cNvPr id="6" name="Picture 5" descr="Icon&#10;&#10;Description automatically generated">
            <a:extLst>
              <a:ext uri="{FF2B5EF4-FFF2-40B4-BE49-F238E27FC236}">
                <a16:creationId xmlns:a16="http://schemas.microsoft.com/office/drawing/2014/main" id="{0EB47813-FAF4-88AC-D3D8-DCE76ABBA1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1541" y="4824339"/>
            <a:ext cx="1094702" cy="1184854"/>
          </a:xfrm>
          <a:prstGeom prst="rect">
            <a:avLst/>
          </a:prstGeom>
        </p:spPr>
      </p:pic>
      <p:sp>
        <p:nvSpPr>
          <p:cNvPr id="7" name="Arrow: Right 6">
            <a:extLst>
              <a:ext uri="{FF2B5EF4-FFF2-40B4-BE49-F238E27FC236}">
                <a16:creationId xmlns:a16="http://schemas.microsoft.com/office/drawing/2014/main" id="{1691E039-187B-F3A3-68C4-33F380C9E8F8}"/>
              </a:ext>
            </a:extLst>
          </p:cNvPr>
          <p:cNvSpPr/>
          <p:nvPr/>
        </p:nvSpPr>
        <p:spPr>
          <a:xfrm>
            <a:off x="1964267" y="5174016"/>
            <a:ext cx="1693333" cy="4148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Arrow: Right 7">
            <a:extLst>
              <a:ext uri="{FF2B5EF4-FFF2-40B4-BE49-F238E27FC236}">
                <a16:creationId xmlns:a16="http://schemas.microsoft.com/office/drawing/2014/main" id="{736F8B68-38E3-AD6B-43AE-DCE2E09F155A}"/>
              </a:ext>
            </a:extLst>
          </p:cNvPr>
          <p:cNvSpPr/>
          <p:nvPr/>
        </p:nvSpPr>
        <p:spPr>
          <a:xfrm>
            <a:off x="5093238" y="5161315"/>
            <a:ext cx="1693333" cy="4148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585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B4672-C793-2DD0-BE57-29ACE0CF0C8D}"/>
              </a:ext>
            </a:extLst>
          </p:cNvPr>
          <p:cNvSpPr>
            <a:spLocks noGrp="1"/>
          </p:cNvSpPr>
          <p:nvPr>
            <p:ph type="title"/>
          </p:nvPr>
        </p:nvSpPr>
        <p:spPr>
          <a:xfrm>
            <a:off x="565150" y="770890"/>
            <a:ext cx="6400999" cy="1268984"/>
          </a:xfrm>
        </p:spPr>
        <p:txBody>
          <a:bodyPr>
            <a:normAutofit/>
          </a:bodyPr>
          <a:lstStyle/>
          <a:p>
            <a:r>
              <a:rPr lang="en-SG" dirty="0"/>
              <a:t>Features	</a:t>
            </a:r>
          </a:p>
        </p:txBody>
      </p:sp>
      <p:sp>
        <p:nvSpPr>
          <p:cNvPr id="3" name="Content Placeholder 2">
            <a:extLst>
              <a:ext uri="{FF2B5EF4-FFF2-40B4-BE49-F238E27FC236}">
                <a16:creationId xmlns:a16="http://schemas.microsoft.com/office/drawing/2014/main" id="{4CA9981A-C122-E4CD-8605-E9ADAD48C563}"/>
              </a:ext>
            </a:extLst>
          </p:cNvPr>
          <p:cNvSpPr>
            <a:spLocks noGrp="1"/>
          </p:cNvSpPr>
          <p:nvPr>
            <p:ph idx="1"/>
          </p:nvPr>
        </p:nvSpPr>
        <p:spPr>
          <a:xfrm>
            <a:off x="565150" y="2160016"/>
            <a:ext cx="6400999" cy="3601212"/>
          </a:xfrm>
        </p:spPr>
        <p:txBody>
          <a:bodyPr>
            <a:normAutofit/>
          </a:bodyPr>
          <a:lstStyle/>
          <a:p>
            <a:pPr>
              <a:lnSpc>
                <a:spcPct val="90000"/>
              </a:lnSpc>
              <a:buFont typeface="Arial" panose="020B0604020202020204" pitchFamily="34" charset="0"/>
              <a:buChar char="•"/>
            </a:pPr>
            <a:r>
              <a:rPr lang="en-US" sz="2000" b="1"/>
              <a:t>Players must engage in physical activities to keep their virtual pet healthy and happy.</a:t>
            </a:r>
          </a:p>
          <a:p>
            <a:pPr marL="0" indent="0">
              <a:lnSpc>
                <a:spcPct val="90000"/>
              </a:lnSpc>
              <a:buNone/>
            </a:pPr>
            <a:endParaRPr lang="en-US" sz="2000" b="1"/>
          </a:p>
          <a:p>
            <a:pPr>
              <a:lnSpc>
                <a:spcPct val="90000"/>
              </a:lnSpc>
              <a:buFont typeface="Arial" panose="020B0604020202020204" pitchFamily="34" charset="0"/>
              <a:buChar char="•"/>
            </a:pPr>
            <a:r>
              <a:rPr lang="en-US" sz="2000" b="1"/>
              <a:t>The game uses data from wearables like Fitbit and Apple Watch to track players' fitness progress and adjust gameplay accordingly.</a:t>
            </a:r>
          </a:p>
          <a:p>
            <a:pPr marL="0" indent="0">
              <a:lnSpc>
                <a:spcPct val="90000"/>
              </a:lnSpc>
              <a:buNone/>
            </a:pPr>
            <a:endParaRPr lang="en-US" sz="2000" b="1"/>
          </a:p>
          <a:p>
            <a:pPr>
              <a:lnSpc>
                <a:spcPct val="90000"/>
              </a:lnSpc>
              <a:buFont typeface="Arial" panose="020B0604020202020204" pitchFamily="34" charset="0"/>
              <a:buChar char="•"/>
            </a:pPr>
            <a:r>
              <a:rPr lang="en-US" sz="2000" b="1"/>
              <a:t>Players can compete against friends or other players to see who can keep their virtual pet the healthiest.</a:t>
            </a:r>
          </a:p>
          <a:p>
            <a:pPr>
              <a:lnSpc>
                <a:spcPct val="90000"/>
              </a:lnSpc>
            </a:pPr>
            <a:endParaRPr lang="en-SG" sz="2000"/>
          </a:p>
        </p:txBody>
      </p:sp>
      <p:grpSp>
        <p:nvGrpSpPr>
          <p:cNvPr id="12" name="Group 11">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Clipboard Checked with solid fill">
            <a:extLst>
              <a:ext uri="{FF2B5EF4-FFF2-40B4-BE49-F238E27FC236}">
                <a16:creationId xmlns:a16="http://schemas.microsoft.com/office/drawing/2014/main" id="{0CFC4F48-FA95-142E-EFB3-642CF06869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cxnSp>
        <p:nvCxnSpPr>
          <p:cNvPr id="6" name="Straight Connector 5">
            <a:extLst>
              <a:ext uri="{FF2B5EF4-FFF2-40B4-BE49-F238E27FC236}">
                <a16:creationId xmlns:a16="http://schemas.microsoft.com/office/drawing/2014/main" id="{52E9CFA0-4798-2E3E-4BDE-FAF381CECDBB}"/>
              </a:ext>
            </a:extLst>
          </p:cNvPr>
          <p:cNvCxnSpPr>
            <a:cxnSpLocks/>
          </p:cNvCxnSpPr>
          <p:nvPr/>
        </p:nvCxnSpPr>
        <p:spPr>
          <a:xfrm>
            <a:off x="660401" y="1600708"/>
            <a:ext cx="29379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269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181D8-2FDD-EFDC-D68C-CE54B166CF31}"/>
              </a:ext>
            </a:extLst>
          </p:cNvPr>
          <p:cNvSpPr>
            <a:spLocks noGrp="1"/>
          </p:cNvSpPr>
          <p:nvPr>
            <p:ph type="title"/>
          </p:nvPr>
        </p:nvSpPr>
        <p:spPr>
          <a:xfrm>
            <a:off x="565151" y="770890"/>
            <a:ext cx="4133560" cy="1268984"/>
          </a:xfrm>
        </p:spPr>
        <p:txBody>
          <a:bodyPr>
            <a:normAutofit/>
          </a:bodyPr>
          <a:lstStyle/>
          <a:p>
            <a:r>
              <a:rPr lang="en-SG" dirty="0"/>
              <a:t>Benefits</a:t>
            </a:r>
          </a:p>
        </p:txBody>
      </p:sp>
      <p:sp>
        <p:nvSpPr>
          <p:cNvPr id="3" name="Content Placeholder 2">
            <a:extLst>
              <a:ext uri="{FF2B5EF4-FFF2-40B4-BE49-F238E27FC236}">
                <a16:creationId xmlns:a16="http://schemas.microsoft.com/office/drawing/2014/main" id="{B377D995-C177-9BD3-11B3-FD590D9F1AA6}"/>
              </a:ext>
            </a:extLst>
          </p:cNvPr>
          <p:cNvSpPr>
            <a:spLocks noGrp="1"/>
          </p:cNvSpPr>
          <p:nvPr>
            <p:ph idx="1"/>
          </p:nvPr>
        </p:nvSpPr>
        <p:spPr>
          <a:xfrm>
            <a:off x="565151" y="2160016"/>
            <a:ext cx="4133560" cy="3601212"/>
          </a:xfrm>
        </p:spPr>
        <p:txBody>
          <a:bodyPr>
            <a:normAutofit/>
          </a:bodyPr>
          <a:lstStyle/>
          <a:p>
            <a:pPr>
              <a:lnSpc>
                <a:spcPct val="90000"/>
              </a:lnSpc>
              <a:buFont typeface="Arial" panose="020B0604020202020204" pitchFamily="34" charset="0"/>
              <a:buChar char="•"/>
            </a:pPr>
            <a:r>
              <a:rPr lang="en-US" sz="2200" b="1" dirty="0"/>
              <a:t>Encourages physical activity and healthy habits.</a:t>
            </a:r>
          </a:p>
          <a:p>
            <a:pPr marL="0" indent="0">
              <a:lnSpc>
                <a:spcPct val="90000"/>
              </a:lnSpc>
              <a:buNone/>
            </a:pPr>
            <a:endParaRPr lang="en-US" sz="2200" b="1" dirty="0"/>
          </a:p>
          <a:p>
            <a:pPr>
              <a:lnSpc>
                <a:spcPct val="90000"/>
              </a:lnSpc>
              <a:buFont typeface="Arial" panose="020B0604020202020204" pitchFamily="34" charset="0"/>
              <a:buChar char="•"/>
            </a:pPr>
            <a:r>
              <a:rPr lang="en-US" sz="2200" b="1" dirty="0"/>
              <a:t>Appeals to a wide audience, including both children and adults.</a:t>
            </a:r>
          </a:p>
          <a:p>
            <a:pPr marL="0" indent="0">
              <a:lnSpc>
                <a:spcPct val="90000"/>
              </a:lnSpc>
              <a:buNone/>
            </a:pPr>
            <a:endParaRPr lang="en-US" sz="2200" b="1" dirty="0"/>
          </a:p>
          <a:p>
            <a:pPr>
              <a:lnSpc>
                <a:spcPct val="90000"/>
              </a:lnSpc>
              <a:buFont typeface="Arial" panose="020B0604020202020204" pitchFamily="34" charset="0"/>
              <a:buChar char="•"/>
            </a:pPr>
            <a:r>
              <a:rPr lang="en-US" sz="2200" b="1" dirty="0"/>
              <a:t>Can be monetized through in-app purchases and sponsorships.</a:t>
            </a:r>
          </a:p>
          <a:p>
            <a:pPr>
              <a:lnSpc>
                <a:spcPct val="90000"/>
              </a:lnSpc>
            </a:pPr>
            <a:endParaRPr lang="en-SG" sz="2200" dirty="0"/>
          </a:p>
        </p:txBody>
      </p:sp>
      <p:pic>
        <p:nvPicPr>
          <p:cNvPr id="7" name="Graphic 6" descr="Heart with pulse outline">
            <a:extLst>
              <a:ext uri="{FF2B5EF4-FFF2-40B4-BE49-F238E27FC236}">
                <a16:creationId xmlns:a16="http://schemas.microsoft.com/office/drawing/2014/main" id="{121B37FA-94FD-013C-08CE-79384576E8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3191" y="681646"/>
            <a:ext cx="1943876" cy="1943876"/>
          </a:xfrm>
          <a:prstGeom prst="rect">
            <a:avLst/>
          </a:prstGeom>
        </p:spPr>
      </p:pic>
      <p:pic>
        <p:nvPicPr>
          <p:cNvPr id="5" name="Graphic 4" descr="Meditation with solid fill">
            <a:extLst>
              <a:ext uri="{FF2B5EF4-FFF2-40B4-BE49-F238E27FC236}">
                <a16:creationId xmlns:a16="http://schemas.microsoft.com/office/drawing/2014/main" id="{3F9400B6-9173-1BC1-8018-43C181CAFB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2156" y="681646"/>
            <a:ext cx="1943876" cy="1943876"/>
          </a:xfrm>
          <a:prstGeom prst="rect">
            <a:avLst/>
          </a:prstGeom>
        </p:spPr>
      </p:pic>
      <p:cxnSp>
        <p:nvCxnSpPr>
          <p:cNvPr id="16" name="Straight Connector 1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Medical with solid fill">
            <a:extLst>
              <a:ext uri="{FF2B5EF4-FFF2-40B4-BE49-F238E27FC236}">
                <a16:creationId xmlns:a16="http://schemas.microsoft.com/office/drawing/2014/main" id="{F6F2DC19-5407-A38E-0F83-8F1A4E11CB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47892" y="2866314"/>
            <a:ext cx="3301391" cy="3301391"/>
          </a:xfrm>
          <a:prstGeom prst="rect">
            <a:avLst/>
          </a:prstGeom>
        </p:spPr>
      </p:pic>
      <p:grpSp>
        <p:nvGrpSpPr>
          <p:cNvPr id="18" name="Group 1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 name="Straight Connector 9">
            <a:extLst>
              <a:ext uri="{FF2B5EF4-FFF2-40B4-BE49-F238E27FC236}">
                <a16:creationId xmlns:a16="http://schemas.microsoft.com/office/drawing/2014/main" id="{3F8E3C6F-2A0A-F959-9CE6-1DF0DBFE9E01}"/>
              </a:ext>
            </a:extLst>
          </p:cNvPr>
          <p:cNvCxnSpPr>
            <a:cxnSpLocks/>
          </p:cNvCxnSpPr>
          <p:nvPr/>
        </p:nvCxnSpPr>
        <p:spPr>
          <a:xfrm>
            <a:off x="660400" y="1626108"/>
            <a:ext cx="29379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8290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335D-512B-C1C6-A6A1-745876C4775B}"/>
              </a:ext>
            </a:extLst>
          </p:cNvPr>
          <p:cNvSpPr>
            <a:spLocks noGrp="1"/>
          </p:cNvSpPr>
          <p:nvPr>
            <p:ph type="title"/>
          </p:nvPr>
        </p:nvSpPr>
        <p:spPr>
          <a:xfrm>
            <a:off x="565150" y="770890"/>
            <a:ext cx="7668997" cy="1268984"/>
          </a:xfrm>
        </p:spPr>
        <p:txBody>
          <a:bodyPr>
            <a:normAutofit/>
          </a:bodyPr>
          <a:lstStyle/>
          <a:p>
            <a:r>
              <a:rPr lang="en-SG" dirty="0"/>
              <a:t>Future Developments	V1</a:t>
            </a:r>
          </a:p>
        </p:txBody>
      </p:sp>
      <p:sp>
        <p:nvSpPr>
          <p:cNvPr id="3" name="Content Placeholder 2">
            <a:extLst>
              <a:ext uri="{FF2B5EF4-FFF2-40B4-BE49-F238E27FC236}">
                <a16:creationId xmlns:a16="http://schemas.microsoft.com/office/drawing/2014/main" id="{73588F9E-EFB5-6E29-7CCD-9A2F2A32D3C6}"/>
              </a:ext>
            </a:extLst>
          </p:cNvPr>
          <p:cNvSpPr>
            <a:spLocks noGrp="1"/>
          </p:cNvSpPr>
          <p:nvPr>
            <p:ph idx="1"/>
          </p:nvPr>
        </p:nvSpPr>
        <p:spPr>
          <a:xfrm>
            <a:off x="565150" y="2160016"/>
            <a:ext cx="7668997" cy="3601212"/>
          </a:xfrm>
        </p:spPr>
        <p:txBody>
          <a:bodyPr>
            <a:normAutofit fontScale="85000" lnSpcReduction="20000"/>
          </a:bodyPr>
          <a:lstStyle/>
          <a:p>
            <a:r>
              <a:rPr lang="en-US" b="1" dirty="0"/>
              <a:t>Currency is going to be called </a:t>
            </a:r>
            <a:r>
              <a:rPr lang="en-US" b="1" dirty="0" err="1"/>
              <a:t>PetCoins</a:t>
            </a:r>
            <a:r>
              <a:rPr lang="en-US" b="1" dirty="0"/>
              <a:t>. equation to calculate </a:t>
            </a:r>
            <a:r>
              <a:rPr lang="en-US" b="1" dirty="0" err="1"/>
              <a:t>PetCoins</a:t>
            </a:r>
            <a:r>
              <a:rPr lang="en-US" b="1" dirty="0"/>
              <a:t>: (0.25 x activity seconds + 0.75 x steps walked)/100</a:t>
            </a:r>
            <a:endParaRPr lang="en-SG" b="1" dirty="0"/>
          </a:p>
          <a:p>
            <a:r>
              <a:rPr lang="en-SG" b="1" dirty="0"/>
              <a:t>When a new egg is purchased, it takes time to hatch it and create the pet. </a:t>
            </a:r>
          </a:p>
          <a:p>
            <a:r>
              <a:rPr lang="en-SG" b="1" dirty="0"/>
              <a:t>The user should be allowed to use steps walked to speed up the hatching process.</a:t>
            </a:r>
          </a:p>
          <a:p>
            <a:r>
              <a:rPr lang="en-SG" b="1" dirty="0"/>
              <a:t>This can be achieved by implementing a timer and displaying the remaining time to the user using a progress bar. </a:t>
            </a:r>
          </a:p>
          <a:p>
            <a:r>
              <a:rPr lang="en-SG" b="1" dirty="0"/>
              <a:t>When the timer reaches 0, the egg should hatch and the new pet should be added to the users collection.</a:t>
            </a:r>
          </a:p>
          <a:p>
            <a:endParaRPr lang="en-SG" dirty="0"/>
          </a:p>
        </p:txBody>
      </p:sp>
      <p:grpSp>
        <p:nvGrpSpPr>
          <p:cNvPr id="14"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phic 6" descr="Dinosaur Egg with solid fill">
            <a:extLst>
              <a:ext uri="{FF2B5EF4-FFF2-40B4-BE49-F238E27FC236}">
                <a16:creationId xmlns:a16="http://schemas.microsoft.com/office/drawing/2014/main" id="{89940B94-B03A-8BF1-72A8-B857BB45FF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53739" y="681647"/>
            <a:ext cx="2631283" cy="2631283"/>
          </a:xfrm>
          <a:prstGeom prst="rect">
            <a:avLst/>
          </a:prstGeom>
        </p:spPr>
      </p:pic>
      <p:cxnSp>
        <p:nvCxnSpPr>
          <p:cNvPr id="20"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66899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Pound outline">
            <a:extLst>
              <a:ext uri="{FF2B5EF4-FFF2-40B4-BE49-F238E27FC236}">
                <a16:creationId xmlns:a16="http://schemas.microsoft.com/office/drawing/2014/main" id="{A8A1B75C-48B8-6DE2-D53D-FA9B11877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52993" y="3545072"/>
            <a:ext cx="2633472" cy="2633472"/>
          </a:xfrm>
          <a:prstGeom prst="rect">
            <a:avLst/>
          </a:prstGeom>
        </p:spPr>
      </p:pic>
    </p:spTree>
    <p:extLst>
      <p:ext uri="{BB962C8B-B14F-4D97-AF65-F5344CB8AC3E}">
        <p14:creationId xmlns:p14="http://schemas.microsoft.com/office/powerpoint/2010/main" val="1854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D6ECD-9B5D-1CC1-282D-171A9426E426}"/>
              </a:ext>
            </a:extLst>
          </p:cNvPr>
          <p:cNvSpPr>
            <a:spLocks noGrp="1"/>
          </p:cNvSpPr>
          <p:nvPr>
            <p:ph type="title"/>
          </p:nvPr>
        </p:nvSpPr>
        <p:spPr>
          <a:xfrm>
            <a:off x="565150" y="770890"/>
            <a:ext cx="6400999" cy="1268984"/>
          </a:xfrm>
        </p:spPr>
        <p:txBody>
          <a:bodyPr>
            <a:normAutofit/>
          </a:bodyPr>
          <a:lstStyle/>
          <a:p>
            <a:r>
              <a:rPr lang="en-SG" dirty="0"/>
              <a:t>Future Developments V2</a:t>
            </a:r>
          </a:p>
        </p:txBody>
      </p:sp>
      <p:sp>
        <p:nvSpPr>
          <p:cNvPr id="3" name="Content Placeholder 2">
            <a:extLst>
              <a:ext uri="{FF2B5EF4-FFF2-40B4-BE49-F238E27FC236}">
                <a16:creationId xmlns:a16="http://schemas.microsoft.com/office/drawing/2014/main" id="{BD3C23B6-5A9C-7E48-BEAD-9AC64D408593}"/>
              </a:ext>
            </a:extLst>
          </p:cNvPr>
          <p:cNvSpPr>
            <a:spLocks noGrp="1"/>
          </p:cNvSpPr>
          <p:nvPr>
            <p:ph idx="1"/>
          </p:nvPr>
        </p:nvSpPr>
        <p:spPr>
          <a:xfrm>
            <a:off x="565150" y="2160016"/>
            <a:ext cx="6400999" cy="3601212"/>
          </a:xfrm>
        </p:spPr>
        <p:txBody>
          <a:bodyPr>
            <a:normAutofit lnSpcReduction="10000"/>
          </a:bodyPr>
          <a:lstStyle/>
          <a:p>
            <a:pPr>
              <a:buFont typeface="Arial" panose="020B0604020202020204" pitchFamily="34" charset="0"/>
              <a:buChar char="•"/>
            </a:pPr>
            <a:r>
              <a:rPr lang="en-US" sz="2200" b="1" dirty="0"/>
              <a:t>As of now, only the steps walked contribute to calculating </a:t>
            </a:r>
            <a:r>
              <a:rPr lang="en-US" sz="2200" b="1" dirty="0" err="1"/>
              <a:t>PetCoins</a:t>
            </a:r>
            <a:r>
              <a:rPr lang="en-US" sz="2200" b="1" dirty="0"/>
              <a:t>. In the future, we envision this app to be able to use data from other activities such as swimming and cycling for example. This can be implemented by adding additional filters in our JSON filtering program. </a:t>
            </a:r>
          </a:p>
          <a:p>
            <a:pPr>
              <a:buFont typeface="Arial" panose="020B0604020202020204" pitchFamily="34" charset="0"/>
              <a:buChar char="•"/>
            </a:pPr>
            <a:r>
              <a:rPr lang="en-US" sz="2200" b="1" dirty="0"/>
              <a:t>Fitness streak that record the consecutive days a user has met their goal. This can be implemented using a timestamp to ensure that the daily streak </a:t>
            </a:r>
            <a:r>
              <a:rPr lang="en-US" sz="2200" b="1"/>
              <a:t>is maintained.</a:t>
            </a:r>
            <a:endParaRPr lang="en-US" sz="2200" b="1" dirty="0"/>
          </a:p>
          <a:p>
            <a:pPr marL="0" indent="0">
              <a:buNone/>
            </a:pPr>
            <a:endParaRPr lang="en-US" sz="2200" b="1" dirty="0"/>
          </a:p>
          <a:p>
            <a:endParaRPr lang="en-SG" sz="2200" dirty="0"/>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Fire with solid fill">
            <a:extLst>
              <a:ext uri="{FF2B5EF4-FFF2-40B4-BE49-F238E27FC236}">
                <a16:creationId xmlns:a16="http://schemas.microsoft.com/office/drawing/2014/main" id="{A2545C65-F8EA-2BCB-AA9B-5F6304108F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954863844"/>
      </p:ext>
    </p:extLst>
  </p:cSld>
  <p:clrMapOvr>
    <a:masterClrMapping/>
  </p:clrMapOvr>
</p:sld>
</file>

<file path=ppt/theme/theme1.xml><?xml version="1.0" encoding="utf-8"?>
<a:theme xmlns:a="http://schemas.openxmlformats.org/drawingml/2006/main" name="Punchcar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PunchcardVTI</vt:lpstr>
      <vt:lpstr>Welcome to  Terra – Pet </vt:lpstr>
      <vt:lpstr>What is Terra – Pet?</vt:lpstr>
      <vt:lpstr>Problem</vt:lpstr>
      <vt:lpstr>Solution</vt:lpstr>
      <vt:lpstr>Working</vt:lpstr>
      <vt:lpstr>Features </vt:lpstr>
      <vt:lpstr>Benefits</vt:lpstr>
      <vt:lpstr>Future Developments V1</vt:lpstr>
      <vt:lpstr>Future Developments V2</vt:lpstr>
      <vt:lpstr>Market Potential</vt:lpstr>
      <vt:lpstr>Competitive Landscape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Terra – Pet </dc:title>
  <dc:creator>Neel Nair</dc:creator>
  <cp:lastModifiedBy>Neel Nair</cp:lastModifiedBy>
  <cp:revision>7</cp:revision>
  <dcterms:created xsi:type="dcterms:W3CDTF">2023-03-01T14:42:06Z</dcterms:created>
  <dcterms:modified xsi:type="dcterms:W3CDTF">2023-03-01T20:49:12Z</dcterms:modified>
</cp:coreProperties>
</file>