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embeddedFontLst>
    <p:embeddedFont>
      <p:font typeface="Century Gothic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E5504D-D2ED-4791-B6CD-342FEB132670}">
  <a:tblStyle styleId="{A7E5504D-D2ED-4791-B6CD-342FEB132670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5E6"/>
          </a:solidFill>
        </a:fill>
      </a:tcStyle>
    </a:wholeTbl>
    <a:band1H>
      <a:tcTxStyle/>
      <a:tcStyle>
        <a:fill>
          <a:solidFill>
            <a:srgbClr val="FFECCA"/>
          </a:solidFill>
        </a:fill>
      </a:tcStyle>
    </a:band1H>
    <a:band2H>
      <a:tcTxStyle/>
    </a:band2H>
    <a:band1V>
      <a:tcTxStyle/>
      <a:tcStyle>
        <a:fill>
          <a:solidFill>
            <a:srgbClr val="FFE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B92C9F4-7796-413B-A96C-DDF37A936066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EEE7"/>
          </a:solidFill>
        </a:fill>
      </a:tcStyle>
    </a:wholeTbl>
    <a:band1H>
      <a:tcTxStyle/>
      <a:tcStyle>
        <a:fill>
          <a:solidFill>
            <a:srgbClr val="FCDBCB"/>
          </a:solidFill>
        </a:fill>
      </a:tcStyle>
    </a:band1H>
    <a:band2H>
      <a:tcTxStyle/>
    </a:band2H>
    <a:band1V>
      <a:tcTxStyle/>
      <a:tcStyle>
        <a:fill>
          <a:solidFill>
            <a:srgbClr val="FCDBCB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CenturyGothic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CenturyGothic-italic.fntdata"/><Relationship Id="rId21" Type="http://schemas.openxmlformats.org/officeDocument/2006/relationships/slide" Target="slides/slide16.xml"/><Relationship Id="rId65" Type="http://schemas.openxmlformats.org/officeDocument/2006/relationships/font" Target="fonts/CenturyGothic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CenturyGothic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  <a:defRPr b="1" i="0" sz="7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228600" y="1104406"/>
            <a:ext cx="11728938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84642" y="1266092"/>
            <a:ext cx="5745248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137032" y="1266092"/>
            <a:ext cx="5855674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228600" y="1104406"/>
            <a:ext cx="11728938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8" name="Shape 28"/>
          <p:cNvSpPr txBox="1"/>
          <p:nvPr>
            <p:ph type="title"/>
          </p:nvPr>
        </p:nvSpPr>
        <p:spPr>
          <a:xfrm>
            <a:off x="175846" y="155429"/>
            <a:ext cx="11816859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Shape 39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13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.xml"/><Relationship Id="rId1" Type="http://schemas.openxmlformats.org/officeDocument/2006/relationships/image" Target="../media/image11.png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5" Type="http://schemas.openxmlformats.org/officeDocument/2006/relationships/slideLayout" Target="../slideLayouts/slideLayout4.xml"/><Relationship Id="rId14" Type="http://schemas.openxmlformats.org/officeDocument/2006/relationships/slideLayout" Target="../slideLayouts/slideLayout3.xml"/><Relationship Id="rId17" Type="http://schemas.openxmlformats.org/officeDocument/2006/relationships/slideLayout" Target="../slideLayouts/slideLayout6.xml"/><Relationship Id="rId1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19" Type="http://schemas.openxmlformats.org/officeDocument/2006/relationships/theme" Target="../theme/theme1.xml"/><Relationship Id="rId6" Type="http://schemas.openxmlformats.org/officeDocument/2006/relationships/image" Target="../media/image9.jpg"/><Relationship Id="rId18" Type="http://schemas.openxmlformats.org/officeDocument/2006/relationships/slideLayout" Target="../slideLayouts/slideLayout7.xml"/><Relationship Id="rId7" Type="http://schemas.openxmlformats.org/officeDocument/2006/relationships/image" Target="../media/image4.jpg"/><Relationship Id="rId8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0" y="6307152"/>
            <a:ext cx="12192000" cy="537957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126" y="6328389"/>
            <a:ext cx="567040" cy="45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54407" y="6355676"/>
            <a:ext cx="341403" cy="44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8">
            <a:alphaModFix/>
          </a:blip>
          <a:srcRect b="8070" l="0" r="0" t="15987"/>
          <a:stretch/>
        </p:blipFill>
        <p:spPr>
          <a:xfrm>
            <a:off x="6533404" y="6355676"/>
            <a:ext cx="635070" cy="39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00720" y="6345294"/>
            <a:ext cx="792145" cy="4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0">
            <a:alphaModFix/>
          </a:blip>
          <a:srcRect b="25689" l="27882" r="27972" t="35268"/>
          <a:stretch/>
        </p:blipFill>
        <p:spPr>
          <a:xfrm>
            <a:off x="8424995" y="6345804"/>
            <a:ext cx="877270" cy="436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29426" y="6378222"/>
            <a:ext cx="951171" cy="403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2"/>
    <p:sldLayoutId id="2147483649" r:id="rId13"/>
    <p:sldLayoutId id="2147483650" r:id="rId14"/>
    <p:sldLayoutId id="2147483651" r:id="rId15"/>
    <p:sldLayoutId id="2147483652" r:id="rId16"/>
    <p:sldLayoutId id="2147483653" r:id="rId17"/>
    <p:sldLayoutId id="214748365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JavaScript/Reference/Global_Objects/Date" TargetMode="External"/><Relationship Id="rId4" Type="http://schemas.openxmlformats.org/officeDocument/2006/relationships/hyperlink" Target="https://developer.mozilla.org/en-US/docs/Web/JavaScript/Reference/Global_Objects/Math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rackets.io/" TargetMode="External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rive.google.com/open?id=13ejCslsXKkLx9XUTMRmxqOhMGOtNlcH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PAIBOON PANUSBORDEE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FRONT-END PROGRAMMER BOOTCAMP</a:t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Basic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มีคุณลักษณะเป็น Pointer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type</a:t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97764" y="4132351"/>
            <a:ext cx="42228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i="0" lang="en-US" sz="2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“Object”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Infinity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 (Not a Number)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parseInt(“any string”)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parseFloat(“any string”)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Promise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Century Gothic"/>
              <a:buNone/>
            </a:pPr>
            <a:r>
              <a:rPr b="1" i="0" lang="en-US" sz="3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Global Objects / Standard built-in objects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a = {key1 : "value1",key2 : "value2"}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a.key1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a['key1']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b = {"key1" : "value1", "key2" : "value2"}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key1 คือ key หรือ Properties ของ object 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ในภาษา Static จะเรียกว่า Hash หรือ Dictionary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ของตัวแปร Object ยังสามารถแก้ไขค่า properties ได้เช่น 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b.key1 = "new value";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จะไม่ Error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== Array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184642" y="1266092"/>
            <a:ext cx="5745248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1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arr = [];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arr[0] = "myValue";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arr.push("myNextValue");</a:t>
            </a:r>
            <a:endParaRPr/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6137032" y="1266092"/>
            <a:ext cx="5855674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obj = {};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obj.myProperties = "myValue";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obj["myProperties2"] = "myValue2";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obj.myFunction = function() {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alert("Hello World");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175846" y="155429"/>
            <a:ext cx="11816859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and Object Declaration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Declaration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73845" y="1814950"/>
            <a:ext cx="1105824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as parameters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84221" y="2189605"/>
            <a:ext cx="1061769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callback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Callback Function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48710" y="2372492"/>
            <a:ext cx="1068871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callback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Anonymous Function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48710" y="2372492"/>
            <a:ext cx="1068871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callback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parameter2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parameter3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5" name="Shape 175"/>
          <p:cNvCxnSpPr/>
          <p:nvPr/>
        </p:nvCxnSpPr>
        <p:spPr>
          <a:xfrm flipH="1">
            <a:off x="2715103" y="2659388"/>
            <a:ext cx="3299380" cy="867266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in Object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053918" y="2204079"/>
            <a:ext cx="664049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myProperty: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myFunction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  alert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myProperty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 Request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5761621" y="3228419"/>
            <a:ext cx="1114963" cy="1980413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32650" lIns="32650" spcFirstLastPara="1" rIns="32650" wrap="square" tIns="32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187" y="1717959"/>
            <a:ext cx="1161011" cy="116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7377" y="1569364"/>
            <a:ext cx="1161011" cy="134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8384" y="1604307"/>
            <a:ext cx="580342" cy="129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2437959" y="3228419"/>
            <a:ext cx="1114963" cy="1980413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32650" lIns="32650" spcFirstLastPara="1" rIns="32650" wrap="square" tIns="32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4477" y="1713060"/>
            <a:ext cx="928809" cy="14265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8844913" y="3228419"/>
            <a:ext cx="1114963" cy="1327242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32650" lIns="32650" spcFirstLastPara="1" rIns="32650" wrap="square" tIns="32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5418341" y="5213939"/>
            <a:ext cx="1772129" cy="8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650" lIns="32650" spcFirstLastPara="1" rIns="32650" wrap="square" tIns="32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Callback Function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991558" y="2521660"/>
            <a:ext cx="863501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hiddenBox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"#banner-message"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"#ToggleButton"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hiddenBox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Callback Function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03177" y="2551837"/>
            <a:ext cx="1025370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$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ajax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"demo_test.txt"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success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"#div1"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as value or memory address?</a:t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278819" y="2427550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-US" sz="24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as value or memory address?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432508" y="1465415"/>
            <a:ext cx="836273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tryHello3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callbackFunction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callbackFunction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-US" sz="24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tryHello3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); </a:t>
            </a:r>
            <a:r>
              <a:rPr lang="en-US" sz="24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tryHello3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hello3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 ); </a:t>
            </a:r>
            <a:r>
              <a:rPr lang="en-US" sz="24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?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as value or memory address?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766" y="2655636"/>
            <a:ext cx="10410603" cy="191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184642" y="1266092"/>
            <a:ext cx="5745248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Array.length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parseInt()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parsefloat()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String.substr()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String.search()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String.replace()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console.log()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6137032" y="1266092"/>
            <a:ext cx="5855674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Array.slice()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Array.push()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Array.unshift()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Array.sort()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Array.reverse()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Array.indexOf()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alert()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175846" y="155429"/>
            <a:ext cx="11816859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Useful Function (Cheat List)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Date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Math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Useful Class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Chrome Developer Tools (F12)</a:t>
            </a:r>
            <a:endParaRPr/>
          </a:p>
        </p:txBody>
      </p:sp>
      <p:pic>
        <p:nvPicPr>
          <p:cNvPr id="236" name="Shape 2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95" y="1371600"/>
            <a:ext cx="11527418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033" y="1500327"/>
            <a:ext cx="11281491" cy="4454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parameters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การแทรก Javascript ใน HTML</a:t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3127900" y="1289391"/>
            <a:ext cx="60960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alert("Alert Hello World");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World2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World3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คืออะไร?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การแทรก Javascript ใน HTML</a:t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127900" y="1289391"/>
            <a:ext cx="60960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World2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World3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alert("Alert Hello World");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การแทรก Javascript ใน HTML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127900" y="1289391"/>
            <a:ext cx="60960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World2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World3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alert("Alert Hello World");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การเรียกไฟล์ Javascript จากข้างนอก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491231" y="1634352"/>
            <a:ext cx="7818267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"myFirstJavascript.js"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World2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World3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1" name="Shape 271"/>
          <p:cNvCxnSpPr/>
          <p:nvPr/>
        </p:nvCxnSpPr>
        <p:spPr>
          <a:xfrm>
            <a:off x="8199730" y="1504950"/>
            <a:ext cx="0" cy="4301046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Shape 272"/>
          <p:cNvSpPr txBox="1"/>
          <p:nvPr/>
        </p:nvSpPr>
        <p:spPr>
          <a:xfrm>
            <a:off x="3066841" y="5575163"/>
            <a:ext cx="17556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Index.html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8631412" y="5575162"/>
            <a:ext cx="30267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myFirstJavascript.js</a:t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372479" y="1634352"/>
            <a:ext cx="3848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"Alert Hello World"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1: Google Chrome Developer Tools 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ทดลองประกาศ Function ใส่ตัวแปรและโยนค่าไปมา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 Function ต่างๆ ใน javascript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 Date, Math ใน javascript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 scope ของตัวแปรที่ประกาศด้วย let เปรียบเทียบกับ var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 Object Pointer</a:t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64093" y="4368552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'animal'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'cat'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'dog'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152660" y="2573411"/>
            <a:ext cx="46311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// do something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// do something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1: Try Brackets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 Brackets จาก 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http://brackets.io/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 Brackets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index.html และสร้าง tag &lt;p&gt; จำนวนหนึ่ง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คลิก File -&gt; Live Preview แล้วทดลองแก้ไข HTML</a:t>
            </a:r>
            <a:endParaRPr/>
          </a:p>
        </p:txBody>
      </p:sp>
      <p:pic>
        <p:nvPicPr>
          <p:cNvPr descr="Related image" id="289" name="Shape 2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0175" y="2692152"/>
            <a:ext cx="22352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301841" y="2690499"/>
            <a:ext cx="11603114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Object Notation (JSON)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รูปแบบมาตรฐานการส่งข้อมูลในทุกภาษา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สามารถอ่านได้ง่าย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เบา (Lightweight)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คืออะไร?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example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059429" y="2681419"/>
            <a:ext cx="1006727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students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"Somchai"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"SudLor"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"50"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"Somsri"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"SudSuay"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"40"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"Luke"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"Skywalker"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"60"</a:t>
            </a: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vs XML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58093" y="2927354"/>
            <a:ext cx="5820765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students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"Somchai"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"SudLor"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"50"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"Somsri"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"SudSuay"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"40"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"Luke"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"Skywalker"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"60"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6812132" y="1482856"/>
            <a:ext cx="60960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students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Somchai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SudLor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Somsri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SudSuay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students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2348992" y="4637081"/>
            <a:ext cx="183896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9291597" y="4637081"/>
            <a:ext cx="147989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"firstname" : "Somchai"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Key:Value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คืออะไร?</a:t>
            </a:r>
            <a:endParaRPr/>
          </a:p>
        </p:txBody>
      </p:sp>
      <p:pic>
        <p:nvPicPr>
          <p:cNvPr id="83" name="Shape 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919" y="1642369"/>
            <a:ext cx="4165044" cy="416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2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"Somchai"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"SudLor"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"50"</a:t>
            </a:r>
            <a:r>
              <a:rPr b="0" i="0" lang="en-US" sz="28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2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"Somchai"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"SudLor"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2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"50"</a:t>
            </a:r>
            <a:r>
              <a:rPr b="0" i="0" lang="en-US" sz="28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006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447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06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06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Object</a:t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553592" y="2551837"/>
            <a:ext cx="96411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Compare</a:t>
            </a:r>
            <a:endParaRPr/>
          </a:p>
        </p:txBody>
      </p:sp>
      <p:graphicFrame>
        <p:nvGraphicFramePr>
          <p:cNvPr id="337" name="Shape 337"/>
          <p:cNvGraphicFramePr/>
          <p:nvPr/>
        </p:nvGraphicFramePr>
        <p:xfrm>
          <a:off x="104312" y="2307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{A7E5504D-D2ED-4791-B6CD-342FEB132670}</a:tableStyleId>
              </a:tblPr>
              <a:tblGrid>
                <a:gridCol w="1803575"/>
                <a:gridCol w="1803575"/>
                <a:gridCol w="1046950"/>
              </a:tblGrid>
              <a:tr h="63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firstname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lastname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age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3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Somchai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SudLor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50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3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Somsri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SudSuay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40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3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Luke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Skywalker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60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8" name="Shape 338"/>
          <p:cNvSpPr/>
          <p:nvPr/>
        </p:nvSpPr>
        <p:spPr>
          <a:xfrm>
            <a:off x="4829452" y="2682718"/>
            <a:ext cx="750163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"Somchai"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"SudLor"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"50"}</a:t>
            </a:r>
            <a:r>
              <a:rPr lang="en-US" sz="1800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"Somsri"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"SudSuay"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"40"}</a:t>
            </a:r>
            <a:r>
              <a:rPr lang="en-US" sz="1800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"Luke"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"Skywalker"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"60"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JSON.stringify() คือการ encode json ให้อยู่ในรูปของ string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JSON.parse() คือการ decode json จาก string ให้กลับเป็น json object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function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ไม่สามารถ parse ได้หาก key ไม่มี Double Quote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let myVar = JSON.parse( '{"firstname":"Somchai"}' );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F09079"/>
                </a:solidFill>
                <a:latin typeface="Arial"/>
                <a:ea typeface="Arial"/>
                <a:cs typeface="Arial"/>
                <a:sym typeface="Arial"/>
              </a:rPr>
              <a:t>let myVar = JSON.parse( '{\'firstname\':"Somchai"}' );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F09079"/>
                </a:solidFill>
                <a:latin typeface="Arial"/>
                <a:ea typeface="Arial"/>
                <a:cs typeface="Arial"/>
                <a:sym typeface="Arial"/>
              </a:rPr>
              <a:t>let myVar = JSON.parse( '{firstname:"Somchai"}' );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JSON.parse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6312024" y="3862660"/>
            <a:ext cx="1198485" cy="89984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6569476" y="2529159"/>
            <a:ext cx="807870" cy="861134"/>
          </a:xfrm>
          <a:custGeom>
            <a:pathLst>
              <a:path extrusionOk="0" h="861134" w="1174228">
                <a:moveTo>
                  <a:pt x="0" y="523782"/>
                </a:moveTo>
                <a:lnTo>
                  <a:pt x="419626" y="861134"/>
                </a:lnTo>
                <a:lnTo>
                  <a:pt x="1174228" y="186431"/>
                </a:lnTo>
                <a:lnTo>
                  <a:pt x="978919" y="0"/>
                </a:lnTo>
                <a:lnTo>
                  <a:pt x="410748" y="506027"/>
                </a:lnTo>
                <a:lnTo>
                  <a:pt x="224317" y="310718"/>
                </a:lnTo>
                <a:lnTo>
                  <a:pt x="0" y="52378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 Copy ไปใส่ Google Chrome Developer Tools ว่า 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ทดลองพิมพ์ students[0].firstname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ทดลองพิมพ์ students[2].age = 120;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strStudent = JSON.stringify(student);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JSON.parse(strStudent);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2: JSON</a:t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462100" y="1969453"/>
            <a:ext cx="765844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"Somchai"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"SudLor"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"50"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"Somsri"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"SudSuay"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"40"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"Luke"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"Skywalker"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"60"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Shape 365"/>
          <p:cNvSpPr txBox="1"/>
          <p:nvPr>
            <p:ph idx="2" type="body"/>
          </p:nvPr>
        </p:nvSpPr>
        <p:spPr>
          <a:xfrm>
            <a:off x="701336" y="2690499"/>
            <a:ext cx="10342485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 Control (GIT)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 History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History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Version Control</a:t>
            </a:r>
            <a:endParaRPr/>
          </a:p>
        </p:txBody>
      </p:sp>
      <p:pic>
        <p:nvPicPr>
          <p:cNvPr descr="Local version control diagram" id="372" name="Shape 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399" y="1439891"/>
            <a:ext cx="5359138" cy="457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Centralized Version Control</a:t>
            </a:r>
            <a:endParaRPr/>
          </a:p>
        </p:txBody>
      </p:sp>
      <p:pic>
        <p:nvPicPr>
          <p:cNvPr descr="Centralized version control diagram"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7254" y="1396598"/>
            <a:ext cx="6641432" cy="4615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2730" y="2707062"/>
            <a:ext cx="1341160" cy="15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741153" y="2780379"/>
            <a:ext cx="157427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CVS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Distributed Version Control</a:t>
            </a:r>
            <a:endParaRPr/>
          </a:p>
        </p:txBody>
      </p:sp>
      <p:pic>
        <p:nvPicPr>
          <p:cNvPr descr="Distributed version control diagram"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3241" y="1218293"/>
            <a:ext cx="3900053" cy="467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1771" y="2635772"/>
            <a:ext cx="1234547" cy="1493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" id="390" name="Shape 3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042" y="2924066"/>
            <a:ext cx="2886508" cy="1205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สามารถทำงาน Offline ได้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หาก Server กลางเสียหาย จะยังคงมี Backup ในเครื่องของทุกคน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สามารถรวม Code กับเพื่อนร่วมงานได้แม้ Server กลางจะล่ม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ทำงานได้เร็วกว่าแบบ Centralized เพราะสามารถดึงข้อมูลจากภายในเครื่องเราเองได้เลย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แตก Branch เพื่อทำการทดลองเสี่ยงๆ ได้ง่ายมาก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Code ได้มีข้อผิดพลาดต่ำกว่าระบบ Centralized และมี Conflict น้อยกว่า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มีข้อดีอย่างไร?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ECMAScript 5 (ES5)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ECMAScript 6 (ES6) / ECMAScript 2015 (ES2015)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ECMASCript 7 (ES7) / ECMAScript 2016 (ES2016)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ECMASCript 8 (ES8) / ECMAScript 2017 (ES2017) ←    NOW!!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Version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Basic</a:t>
            </a:r>
            <a:endParaRPr/>
          </a:p>
        </p:txBody>
      </p:sp>
      <p:pic>
        <p:nvPicPr>
          <p:cNvPr descr="Working tree, staging area, and Git directory."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068" y="1560053"/>
            <a:ext cx="76200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Shape 409"/>
          <p:cNvSpPr txBox="1"/>
          <p:nvPr>
            <p:ph idx="2" type="body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</a:pPr>
            <a:r>
              <a:t/>
            </a:r>
            <a:endParaRPr b="1" i="0" sz="7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s://ww2.sinaimg.cn/large/006tNbRwgw1fbtfypuykhj314a0qxtc4.jpg"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439" y="244407"/>
            <a:ext cx="8834422" cy="590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Command</a:t>
            </a:r>
            <a:endParaRPr/>
          </a:p>
        </p:txBody>
      </p:sp>
      <p:graphicFrame>
        <p:nvGraphicFramePr>
          <p:cNvPr id="416" name="Shape 416"/>
          <p:cNvGraphicFramePr/>
          <p:nvPr/>
        </p:nvGraphicFramePr>
        <p:xfrm>
          <a:off x="264011" y="1169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{AB92C9F4-7796-413B-A96C-DDF37A936066}</a:tableStyleId>
              </a:tblPr>
              <a:tblGrid>
                <a:gridCol w="5846775"/>
                <a:gridCol w="5846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ทำอะไร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init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สร้าง repository เปล่าๆ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&lt;url&gt;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ดาวน์โหลดไฟล์มาลงที่เครื่อง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add &lt;filename&gt;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เพิ่มไฟล์เข้าระบบ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commit -m "any comment you want here"'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แก้ไขความเปลี่ยนแปลง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reset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ลบไฟล์ที่ add เข้า staging ไปผิด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status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ดูความเปลี่ยนแปลงที่เกิดทั้งหมด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branch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สร้าง Branch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checkout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เปลี่ยน Branch, แก้ไขไฟล์กลับไปสถานะก่อนแก้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log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ดูประวัติการเปลี่ยนแปลงของไฟล์นั้นๆ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push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ส่งการเปลี่ยนแปลงไปยังเครื่องอื่น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ทดลองสร้าง Repository ใน gitlab.com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 Clone มาลงเครื่องตัวเอง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 Commit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ทดลอง Push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3: GIT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Shape 428"/>
          <p:cNvSpPr txBox="1"/>
          <p:nvPr>
            <p:ph idx="2" type="body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Homework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การบ้าน #1 จงสร้างไฟล์ JSON จากตารางนี้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35" name="Shape 435"/>
          <p:cNvGraphicFramePr/>
          <p:nvPr/>
        </p:nvGraphicFramePr>
        <p:xfrm>
          <a:off x="264012" y="1648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{A7E5504D-D2ED-4791-B6CD-342FEB132670}</a:tableStyleId>
              </a:tblPr>
              <a:tblGrid>
                <a:gridCol w="2338700"/>
                <a:gridCol w="2338700"/>
                <a:gridCol w="2338700"/>
                <a:gridCol w="2338700"/>
                <a:gridCol w="2338700"/>
              </a:tblGrid>
              <a:tr h="7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company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Luke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Skywalker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Walt Disney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Tony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Marvel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Somchai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Jaidee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Love2work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Monkey 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Luffee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One Piece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9000000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36" name="Shape 436"/>
          <p:cNvSpPr txBox="1"/>
          <p:nvPr/>
        </p:nvSpPr>
        <p:spPr>
          <a:xfrm>
            <a:off x="3426323" y="5513348"/>
            <a:ext cx="51281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เซพไฟล์ชื่อ homework1.json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จงนำผลลัพธ์ JSON จากข้อ 1 มาใส่ตัวแปรชื่อว่า peopleSalary (ไม่ต้อง Read File ใดๆ แค่ Copy Paste มาทั้งก้อน) แล้วนำมาเขียนโปรแกรมวนลูปเพื่อสร้างเป็น JSON ตัวใหม่ที่หน้าตาเหมือนเดิมตัด property company ออกจากข้อมูลทุก row ในตาราง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จงใช้ for…in ในการวนลูปเพื่อ get ค่า key มาจาก JSON ในข้อ 1 ห้ามระบุชื่อ field โดยตรงในโปรแกรม เช่น “firstname”, “lastname” โดยเด็ดขาด (หากไม่เคยใช้ จง Google ศึกษาวิธีใช้เอง)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ที่บรรทัดสุดท้ายสั่ง console.log(); เพื่อพิมค่า JSON ออกมา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สร้างไฟล์ชื่อ homework2.js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การบ้าน #2 จงเขียนโปรแกรม Javascript ดังนี้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จงนำการบ้าน #2 มาต่อยอดอีกครั้งโดยแก้ไข salary จากเดิมเป็น Number เปลี่ยนเป็น Array เพื่อใช้ปรับฐานเงินเดือนเพิ่มขึ้นในอีก 3 ปี โดย ให้เงินเดือนขึ้นปีละ 10% เช่น [20000,22000, 24200] โดยทำให้ครบทุกคน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ที่บรรทัดสุดท้ายสั่ง console.log(); เพื่อพิมค่า JSON ออกมา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สร้างไฟล์ชื่อ homework3.js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การบ้าน #3 จงเขียนโปรแกรม Javascript ดังนี้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จงเข้า Link 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https://drive.google.com/open?id=13ejCslsXKkLx9XUTMRmxqOhMGOtNlcHS 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เพื่อ Copy ข้อมูล JSON ไปใส่ตัวแปรที่สร้างขึ้นและลองเขียนโปรแกรมเพื่อทำ 3 อย่างคือ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นับว่ามีข้อมูลนัยน์ตาแต่ละสีคนละกี่สีโดยเก็บผลลัพธ์ลงตัวแปรชื่อ color เป็นชนิด object ดังนี้เช่น {brown:4,green:3,blue:5}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นับว่ามีข้อมูลเพศชายกี่คน เพศหญิงกี่คน เก็บผลลัพธ์ลงตัวแปรชื่อ gender เป็นชนิด object เช่น {male: 1, female: 2}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แต่ละคนนับว่ามีเพื่อนทั้งหมดกี่คนและเพิ่ม properties “friendCount” เข้าไปในข้อมูลของคนแต่ละคนที่นับได้ด้วย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ที่บรรทัดสุดท้ายสั่ง console.log(); เพื่อพิมค่าข้างบน 3 อย่างออกมาทั้งหมด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สร้างไฟล์ชื่อ homework4.js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การบ้าน #4 จงสำรวจข้อมูล JSON ดังนี้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84642" y="1266092"/>
            <a:ext cx="5745248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Weakly typed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 == “123”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 === 123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 !== “123”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‘123’ * 2</a:t>
            </a:r>
            <a:endParaRPr/>
          </a:p>
          <a:p>
            <a:pPr indent="-1333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137032" y="1266092"/>
            <a:ext cx="5855674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programming language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a = “string”;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123;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{key1:1, key2:2};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a.key1 =5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175846" y="155429"/>
            <a:ext cx="11816859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คุณสมบัติของ Javascript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43379" y="2690499"/>
            <a:ext cx="9942990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Variable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 a = 1;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a = 1;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a =1;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 Declarations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Symbol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Primitive Data Types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8624880" y="3063131"/>
            <a:ext cx="2201812" cy="111209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a = [1,2,3];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typeof a;  // “Object”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