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2" r:id="rId15"/>
    <p:sldId id="325" r:id="rId16"/>
    <p:sldId id="326" r:id="rId17"/>
    <p:sldId id="366" r:id="rId18"/>
    <p:sldId id="327" r:id="rId19"/>
    <p:sldId id="328" r:id="rId20"/>
    <p:sldId id="365" r:id="rId21"/>
    <p:sldId id="355" r:id="rId22"/>
    <p:sldId id="356" r:id="rId23"/>
    <p:sldId id="358" r:id="rId24"/>
    <p:sldId id="359" r:id="rId25"/>
    <p:sldId id="360" r:id="rId26"/>
    <p:sldId id="361" r:id="rId27"/>
    <p:sldId id="357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08" r:id="rId39"/>
    <p:sldId id="309" r:id="rId40"/>
    <p:sldId id="310" r:id="rId41"/>
    <p:sldId id="311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1" r:id="rId53"/>
    <p:sldId id="352" r:id="rId54"/>
    <p:sldId id="305" r:id="rId55"/>
    <p:sldId id="307" r:id="rId56"/>
    <p:sldId id="353" r:id="rId57"/>
    <p:sldId id="354" r:id="rId58"/>
    <p:sldId id="362" r:id="rId59"/>
    <p:sldId id="3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8C1675-53FA-4E33-B1C7-BE23D260F21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7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22B912-75A5-4833-B649-5E292B6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E76DC0-1D20-4CD8-B9DC-A09F22A5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D6A781-8379-47F6-BF74-FB2FC2419293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FA9A7B-8DD2-454E-AAB3-23A8F1B6C06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F684E29-7355-4449-8181-9E8F765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11-Mar-18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6.jp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jp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42F86C-8AED-4C32-86F9-CF4F994FDCAB}"/>
              </a:ext>
            </a:extLst>
          </p:cNvPr>
          <p:cNvSpPr/>
          <p:nvPr userDrawn="1"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96D0C28-52E0-4613-95F4-2B4564E24E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6" y="6328389"/>
            <a:ext cx="567040" cy="453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651EE0-6995-4FC4-8518-51396ABFF06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07" y="6355676"/>
            <a:ext cx="341403" cy="440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7CA18D-6F84-4730-874F-855A1D92F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8071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40DD9-92CB-4A14-BF8B-23B0975AC31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0" y="6345294"/>
            <a:ext cx="792145" cy="403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14BD87-A3CF-4084-84D2-8771447C1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27882" t="35268" r="27972" b="25690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46C0DA-EB90-4290-9708-361C71BC2E0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6" y="6378222"/>
            <a:ext cx="951171" cy="4037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5" r:id="rId4"/>
    <p:sldLayoutId id="2147483656" r:id="rId5"/>
    <p:sldLayoutId id="2147483667" r:id="rId6"/>
    <p:sldLayoutId id="2147483664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/1%20&#3649;&#3607;&#3609;&#3652;&#3615;&#3621;&#3660;%20homework1.jso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3ejCslsXKkLx9XUTMRmxqOhMGOtNlcH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1RVkkdM3KjpozkTSYKOuzx1U2wVKBTs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4293EF-C135-477D-A00B-3A469BBB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Paiboon Panusbordee</a:t>
            </a:r>
          </a:p>
          <a:p>
            <a:pPr algn="ctr"/>
            <a:r>
              <a:rPr lang="en-US" dirty="0"/>
              <a:t>Front-end programmer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B7C57-9D7C-4395-9975-F1B126B838F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6000" dirty="0" err="1"/>
              <a:t>Javascript</a:t>
            </a:r>
            <a:r>
              <a:rPr lang="en-US" sz="6000" dirty="0"/>
              <a:t> ES6, ES7</a:t>
            </a:r>
          </a:p>
        </p:txBody>
      </p:sp>
    </p:spTree>
    <p:extLst>
      <p:ext uri="{BB962C8B-B14F-4D97-AF65-F5344CB8AC3E}">
        <p14:creationId xmlns:p14="http://schemas.microsoft.com/office/powerpoint/2010/main" val="13629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2F4E5-3D12-411E-BD33-7713CF33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F2241-6080-495B-AFEE-1655A19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</a:t>
            </a:r>
            <a:r>
              <a:rPr lang="th-TH" dirty="0"/>
              <a:t>ไม่มี</a:t>
            </a:r>
            <a:r>
              <a:rPr lang="en-US" dirty="0"/>
              <a:t>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FC3A2-AB1D-4CC5-8766-BC281FF00674}"/>
              </a:ext>
            </a:extLst>
          </p:cNvPr>
          <p:cNvSpPr/>
          <p:nvPr/>
        </p:nvSpPr>
        <p:spPr>
          <a:xfrm>
            <a:off x="1926454" y="2388745"/>
            <a:ext cx="90374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934778-B473-4A62-8AB8-DABC697BD262}"/>
              </a:ext>
            </a:extLst>
          </p:cNvPr>
          <p:cNvSpPr/>
          <p:nvPr/>
        </p:nvSpPr>
        <p:spPr>
          <a:xfrm>
            <a:off x="5739413" y="3727573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FC7AA-8332-42A7-A97B-FEF625F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C3341D-2A7A-49C5-BEBB-4B3B0386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Return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29570-5655-494D-B495-EF944740AFD4}"/>
              </a:ext>
            </a:extLst>
          </p:cNvPr>
          <p:cNvSpPr/>
          <p:nvPr/>
        </p:nvSpPr>
        <p:spPr>
          <a:xfrm>
            <a:off x="2512380" y="1997839"/>
            <a:ext cx="7448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getEmployees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"id"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getEmployees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132CB43-DD86-4D87-A2F1-22B2F75EB362}"/>
              </a:ext>
            </a:extLst>
          </p:cNvPr>
          <p:cNvSpPr/>
          <p:nvPr/>
        </p:nvSpPr>
        <p:spPr>
          <a:xfrm>
            <a:off x="5387293" y="3638796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95DAC-B086-44BC-8E1A-E61968D0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222B7-6A31-4335-A673-4E3A825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 Shorthand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0D199-F990-4DFB-A49C-CF31BB307392}"/>
              </a:ext>
            </a:extLst>
          </p:cNvPr>
          <p:cNvSpPr/>
          <p:nvPr/>
        </p:nvSpPr>
        <p:spPr>
          <a:xfrm>
            <a:off x="798991" y="1859339"/>
            <a:ext cx="11017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 is the programming language of HTML and the Web.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 is easy to learn.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 tutorial will teach you JavaScript from basic to advanced.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`JavaScript is the programming language of HTML and the Web.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JavaScript is easy to learn.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This tutorial will teach you JavaScript from basic to advanced.`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47AAC19-3ABB-457F-AC3B-55369A44A56C}"/>
              </a:ext>
            </a:extLst>
          </p:cNvPr>
          <p:cNvSpPr/>
          <p:nvPr/>
        </p:nvSpPr>
        <p:spPr>
          <a:xfrm>
            <a:off x="5444998" y="2947386"/>
            <a:ext cx="1296140" cy="745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A7B1B-A1D0-41E7-A81B-B7B534A33AF1}"/>
              </a:ext>
            </a:extLst>
          </p:cNvPr>
          <p:cNvSpPr txBox="1"/>
          <p:nvPr/>
        </p:nvSpPr>
        <p:spPr>
          <a:xfrm>
            <a:off x="2500662" y="5206467"/>
            <a:ext cx="694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`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ไม่ใช่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Single Quote!!</a:t>
            </a:r>
          </a:p>
        </p:txBody>
      </p:sp>
    </p:spTree>
    <p:extLst>
      <p:ext uri="{BB962C8B-B14F-4D97-AF65-F5344CB8AC3E}">
        <p14:creationId xmlns:p14="http://schemas.microsoft.com/office/powerpoint/2010/main" val="51496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FD6B-0B7D-4061-AF76-2FD9B6B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 Shorthand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DC237-B8BA-464D-B62C-92B136EA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66" y="1600411"/>
            <a:ext cx="11801465" cy="3266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F8E8B-023E-4C28-8349-191EC10941C5}"/>
              </a:ext>
            </a:extLst>
          </p:cNvPr>
          <p:cNvSpPr txBox="1"/>
          <p:nvPr/>
        </p:nvSpPr>
        <p:spPr>
          <a:xfrm>
            <a:off x="296449" y="5257589"/>
            <a:ext cx="11593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600" b="1" dirty="0"/>
              <a:t>สำหรับ </a:t>
            </a:r>
            <a:r>
              <a:rPr lang="en-US" sz="2600" b="1" dirty="0"/>
              <a:t>Windows </a:t>
            </a:r>
            <a:r>
              <a:rPr lang="th-TH" sz="2600" b="1" dirty="0"/>
              <a:t>กรุณาเปลี่ยนปุ่มเปลี่ยนภาษาของท่านจาก </a:t>
            </a:r>
            <a:r>
              <a:rPr lang="en-US" sz="2600" b="1" dirty="0"/>
              <a:t>Grave</a:t>
            </a:r>
            <a:r>
              <a:rPr lang="th-TH" sz="2600" b="1" dirty="0"/>
              <a:t> </a:t>
            </a:r>
            <a:r>
              <a:rPr lang="en-US" sz="2600" b="1" dirty="0"/>
              <a:t>Accent (</a:t>
            </a:r>
            <a:r>
              <a:rPr lang="en-US" sz="2600" dirty="0">
                <a:latin typeface="Consolas" panose="020B0609020204030204" pitchFamily="49" charset="0"/>
              </a:rPr>
              <a:t>`</a:t>
            </a:r>
            <a:r>
              <a:rPr lang="en-US" sz="2600" b="1" dirty="0"/>
              <a:t>) </a:t>
            </a:r>
            <a:r>
              <a:rPr lang="th-TH" sz="2600" b="1" dirty="0"/>
              <a:t>เป็น </a:t>
            </a:r>
            <a:r>
              <a:rPr lang="en-US" sz="2600" b="1" dirty="0" err="1"/>
              <a:t>Shift+Alt</a:t>
            </a:r>
            <a:r>
              <a:rPr lang="en-US" sz="2600" b="1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225370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F4262-9FA8-4F63-95DA-5643E11D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B98155-A17B-4144-82C5-6D645F3C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68E6A-B967-4563-B6A9-F48CAEAE5FC4}"/>
              </a:ext>
            </a:extLst>
          </p:cNvPr>
          <p:cNvSpPr/>
          <p:nvPr/>
        </p:nvSpPr>
        <p:spPr>
          <a:xfrm>
            <a:off x="609654" y="2359534"/>
            <a:ext cx="111348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welcome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'You have logged in as 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welcome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You have logged in as ${first} ${last}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http://${host}:${port}/${database}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EB461F0-6A00-40C4-BC0A-DAF304363960}"/>
              </a:ext>
            </a:extLst>
          </p:cNvPr>
          <p:cNvSpPr/>
          <p:nvPr/>
        </p:nvSpPr>
        <p:spPr>
          <a:xfrm>
            <a:off x="5387293" y="3203790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09EB8-34F9-4A99-8C7D-22A0C63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094A3-581C-4C54-8E7E-CD582452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286CE-54BF-4AD0-BB53-EACDA99D0ED9}"/>
              </a:ext>
            </a:extLst>
          </p:cNvPr>
          <p:cNvSpPr/>
          <p:nvPr/>
        </p:nvSpPr>
        <p:spPr>
          <a:xfrm>
            <a:off x="3278819" y="254116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three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"one"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"two"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three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"three"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7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F8761-A038-4AAD-A1C7-ADB086E2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F5073-EF4C-49D3-BE26-0BFB5AA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634EA-B77F-4958-9DFC-1891980320B7}"/>
              </a:ext>
            </a:extLst>
          </p:cNvPr>
          <p:cNvSpPr/>
          <p:nvPr/>
        </p:nvSpPr>
        <p:spPr>
          <a:xfrm>
            <a:off x="3710867" y="2732934"/>
            <a:ext cx="4802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F8761-A038-4AAD-A1C7-ADB086E2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F5073-EF4C-49D3-BE26-0BFB5AA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1EA2-F115-4272-81B9-568181EF6F61}"/>
              </a:ext>
            </a:extLst>
          </p:cNvPr>
          <p:cNvSpPr/>
          <p:nvPr/>
        </p:nvSpPr>
        <p:spPr>
          <a:xfrm>
            <a:off x="3731581" y="31274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 = 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2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3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489AB-9E41-42F5-BF29-51076435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C51073-3518-4FC9-B9FE-07CE81B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ADB01-B027-4E84-B9DA-301034C7CF47}"/>
              </a:ext>
            </a:extLst>
          </p:cNvPr>
          <p:cNvSpPr/>
          <p:nvPr/>
        </p:nvSpPr>
        <p:spPr>
          <a:xfrm>
            <a:off x="511972" y="2147349"/>
            <a:ext cx="5581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joining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[ 2, 4, 6, 1, 3, 5 ]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cloning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44014-A454-4851-ABEC-C1BD2EE7465F}"/>
              </a:ext>
            </a:extLst>
          </p:cNvPr>
          <p:cNvSpPr/>
          <p:nvPr/>
        </p:nvSpPr>
        <p:spPr>
          <a:xfrm>
            <a:off x="7096218" y="2200617"/>
            <a:ext cx="4329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joining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[ 2, 4, 6, 1, 3, 5 ]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cloning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6029D9-CE69-4BC3-82B4-51E60302BFB0}"/>
              </a:ext>
            </a:extLst>
          </p:cNvPr>
          <p:cNvSpPr/>
          <p:nvPr/>
        </p:nvSpPr>
        <p:spPr>
          <a:xfrm>
            <a:off x="5637320" y="2931740"/>
            <a:ext cx="893685" cy="1293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4194B-9A34-4A45-AEED-52137CF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7AF42-14BC-43A7-A229-3A9E6D57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554D-3CEF-477F-BC17-72DE8E9187BC}"/>
              </a:ext>
            </a:extLst>
          </p:cNvPr>
          <p:cNvSpPr/>
          <p:nvPr/>
        </p:nvSpPr>
        <p:spPr>
          <a:xfrm>
            <a:off x="1553592" y="2158904"/>
            <a:ext cx="9481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=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[2, 1, 3, 5, 4, 6]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{ c: 3, d: 4 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A9176-A6EB-4570-97BC-7F7682A7E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29F2D-DD09-499C-9138-6288078E65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Shorthand Syntax</a:t>
            </a:r>
          </a:p>
        </p:txBody>
      </p:sp>
    </p:spTree>
    <p:extLst>
      <p:ext uri="{BB962C8B-B14F-4D97-AF65-F5344CB8AC3E}">
        <p14:creationId xmlns:p14="http://schemas.microsoft.com/office/powerpoint/2010/main" val="5060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1B11E-20BE-4215-B6DE-87F6A53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 </a:t>
            </a:r>
            <a:r>
              <a:rPr lang="en-US" dirty="0"/>
              <a:t>Ternary Operator</a:t>
            </a:r>
          </a:p>
          <a:p>
            <a:r>
              <a:rPr lang="th-TH" dirty="0"/>
              <a:t>ทดลอง </a:t>
            </a:r>
            <a:r>
              <a:rPr lang="en-US" dirty="0"/>
              <a:t>Short-circuit Evaluation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Declaring Variables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Arrow Function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Template Literals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 err="1"/>
              <a:t>Destructuring</a:t>
            </a:r>
            <a:r>
              <a:rPr lang="en-US" dirty="0"/>
              <a:t> Assignment</a:t>
            </a:r>
          </a:p>
          <a:p>
            <a:r>
              <a:rPr lang="th-TH" dirty="0"/>
              <a:t>ทดลอง </a:t>
            </a:r>
            <a:r>
              <a:rPr lang="en-US" dirty="0"/>
              <a:t>Spread Operator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C7C23-6459-4994-A14E-FC2267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Lab 1: Shorthand Syntax</a:t>
            </a:r>
          </a:p>
        </p:txBody>
      </p:sp>
    </p:spTree>
    <p:extLst>
      <p:ext uri="{BB962C8B-B14F-4D97-AF65-F5344CB8AC3E}">
        <p14:creationId xmlns:p14="http://schemas.microsoft.com/office/powerpoint/2010/main" val="307737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501EC-725F-4138-867C-7A7351F47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146-BDFD-4E87-BE18-529C1D7378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h-TH" sz="6800" dirty="0"/>
              <a:t>การ </a:t>
            </a:r>
            <a:r>
              <a:rPr lang="en-US" sz="6800" dirty="0"/>
              <a:t>Debug </a:t>
            </a:r>
            <a:r>
              <a:rPr lang="en-US" sz="6800" dirty="0" err="1"/>
              <a:t>Javascript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29385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A80A3-8C36-41CB-BAC1-1365DA8B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BB9C1-E6B4-4CB5-A831-46875389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8A465B-B5F1-4834-9ECC-30DC05890D5E}"/>
              </a:ext>
            </a:extLst>
          </p:cNvPr>
          <p:cNvCxnSpPr>
            <a:cxnSpLocks/>
          </p:cNvCxnSpPr>
          <p:nvPr/>
        </p:nvCxnSpPr>
        <p:spPr>
          <a:xfrm flipH="1">
            <a:off x="5262995" y="1995996"/>
            <a:ext cx="2496088" cy="8913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AB4BC7-ABFC-4CCD-82D4-BF4929D887DB}"/>
              </a:ext>
            </a:extLst>
          </p:cNvPr>
          <p:cNvSpPr/>
          <p:nvPr/>
        </p:nvSpPr>
        <p:spPr>
          <a:xfrm>
            <a:off x="3463039" y="26748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debugger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5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7F49F6-77FB-444F-90CB-F7095CFA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2EC3C-FB00-4424-8A9A-3A4EF0BD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75C8B-BF77-4D6D-B7E0-A8940896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0" y="1641674"/>
            <a:ext cx="11267135" cy="41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704C8-6BC8-47BC-9E87-3A984764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เพิ่มจุดที่จะให้ </a:t>
            </a:r>
            <a:r>
              <a:rPr lang="en-US" dirty="0"/>
              <a:t>Debugger </a:t>
            </a:r>
            <a:r>
              <a:rPr lang="th-TH" dirty="0"/>
              <a:t>หยุดบรรทัดถัดไป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422C8-20F8-42F2-B4A1-F80F35A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Breakpoint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A8440-9E83-4899-93FD-924C2813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3" y="2053277"/>
            <a:ext cx="10504154" cy="37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3B017-5808-443E-92F5-70C18889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ตรวจสอบค่าตัวแปรที่ต้องการ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52B971-005E-43E1-A791-431236B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DE186-CEF0-4AD2-BDD2-7C8BF186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07" y="2061086"/>
            <a:ext cx="9862522" cy="36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4FD10-9248-42A2-9848-017C0264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– </a:t>
            </a:r>
            <a:r>
              <a:rPr lang="th-TH" dirty="0"/>
              <a:t>วิ่งไปที่จุดที่มี </a:t>
            </a:r>
            <a:r>
              <a:rPr lang="en-US" dirty="0"/>
              <a:t>Breakpoint </a:t>
            </a:r>
            <a:r>
              <a:rPr lang="th-TH" dirty="0"/>
              <a:t>ลำดับถัดไป</a:t>
            </a:r>
          </a:p>
          <a:p>
            <a:r>
              <a:rPr lang="en-US" dirty="0"/>
              <a:t>Step Over – </a:t>
            </a:r>
            <a:r>
              <a:rPr lang="th-TH" dirty="0"/>
              <a:t>วิ่งข้ามจุดที่มี </a:t>
            </a:r>
            <a:r>
              <a:rPr lang="en-US" dirty="0"/>
              <a:t>Function</a:t>
            </a:r>
            <a:endParaRPr lang="th-TH" dirty="0"/>
          </a:p>
          <a:p>
            <a:r>
              <a:rPr lang="en-US" dirty="0"/>
              <a:t>Step Into – </a:t>
            </a:r>
            <a:r>
              <a:rPr lang="th-TH" dirty="0"/>
              <a:t>เข้าไปใน</a:t>
            </a:r>
            <a:r>
              <a:rPr lang="en-US" dirty="0"/>
              <a:t> Function</a:t>
            </a:r>
          </a:p>
          <a:p>
            <a:r>
              <a:rPr lang="en-US" dirty="0"/>
              <a:t>Step Out – </a:t>
            </a:r>
            <a:r>
              <a:rPr lang="th-TH" dirty="0"/>
              <a:t>วิ่งออกจาก</a:t>
            </a:r>
            <a:r>
              <a:rPr lang="en-US" dirty="0"/>
              <a:t> Function</a:t>
            </a:r>
          </a:p>
          <a:p>
            <a:r>
              <a:rPr lang="en-US" dirty="0"/>
              <a:t>Deactivate Breakpoint – </a:t>
            </a:r>
            <a:r>
              <a:rPr lang="th-TH" dirty="0"/>
              <a:t>นำ </a:t>
            </a:r>
            <a:r>
              <a:rPr lang="en-US" dirty="0"/>
              <a:t>Breakpoint </a:t>
            </a:r>
            <a:r>
              <a:rPr lang="th-TH" dirty="0"/>
              <a:t>ออกชั่วคราว</a:t>
            </a:r>
          </a:p>
          <a:p>
            <a:r>
              <a:rPr lang="en-US" dirty="0"/>
              <a:t>Pause on exceptions – </a:t>
            </a:r>
            <a:r>
              <a:rPr lang="th-TH" dirty="0"/>
              <a:t>หยุดเมื่อเจอ </a:t>
            </a:r>
            <a:r>
              <a:rPr lang="en-US" dirty="0"/>
              <a:t>exceptions</a:t>
            </a:r>
            <a:endParaRPr lang="th-TH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1B167-F344-458D-BBAD-4119036A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Control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F51BF-CF5D-46FA-B62B-E3D9136C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67" y="1447237"/>
            <a:ext cx="5583370" cy="19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5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20FE9-82E8-479C-836F-434EC3823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88D15-DD9D-4207-8D48-9B2979D1FC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Debug Demo</a:t>
            </a:r>
          </a:p>
        </p:txBody>
      </p:sp>
    </p:spTree>
    <p:extLst>
      <p:ext uri="{BB962C8B-B14F-4D97-AF65-F5344CB8AC3E}">
        <p14:creationId xmlns:p14="http://schemas.microsoft.com/office/powerpoint/2010/main" val="298321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A919-FBFE-4BA3-A5D9-043A1F959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9AA09-B92E-4B89-8D3B-9E6314FF9F5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5724" y="2690499"/>
            <a:ext cx="10759736" cy="1261395"/>
          </a:xfrm>
        </p:spPr>
        <p:txBody>
          <a:bodyPr/>
          <a:lstStyle/>
          <a:p>
            <a:r>
              <a:rPr lang="en-US" sz="6000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659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819AB-ADC1-4BC0-9DB6-B4DBE4AC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983087-7DDD-48DC-A884-19C1C103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F42B3-6112-4C39-B68C-D23363C2128D}"/>
              </a:ext>
            </a:extLst>
          </p:cNvPr>
          <p:cNvSpPr/>
          <p:nvPr/>
        </p:nvSpPr>
        <p:spPr>
          <a:xfrm>
            <a:off x="2467991" y="2113248"/>
            <a:ext cx="7865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Array [2, 8, 18, 32]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F102E-9F15-463A-AC22-ABC90763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B5F3D-482F-466A-9638-BEA821E7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Ternary Operator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3F8C6-59B3-4863-8D29-8AF5F2B4223A}"/>
              </a:ext>
            </a:extLst>
          </p:cNvPr>
          <p:cNvSpPr/>
          <p:nvPr/>
        </p:nvSpPr>
        <p:spPr>
          <a:xfrm>
            <a:off x="3565418" y="14592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3D435-9E71-4AF5-9BC3-063AE8EBCD17}"/>
              </a:ext>
            </a:extLst>
          </p:cNvPr>
          <p:cNvSpPr/>
          <p:nvPr/>
        </p:nvSpPr>
        <p:spPr>
          <a:xfrm>
            <a:off x="3565418" y="5083356"/>
            <a:ext cx="51122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14F9F4-0325-4B76-8C2A-DC3A9DBF5C98}"/>
              </a:ext>
            </a:extLst>
          </p:cNvPr>
          <p:cNvSpPr/>
          <p:nvPr/>
        </p:nvSpPr>
        <p:spPr>
          <a:xfrm>
            <a:off x="5388746" y="4136880"/>
            <a:ext cx="1287262" cy="728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9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19545-67C7-4859-A960-32D23385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68137-59E0-4932-B9C7-464D02A3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66F38-3E8A-4D0B-A8CB-C4F07A679A90}"/>
              </a:ext>
            </a:extLst>
          </p:cNvPr>
          <p:cNvSpPr/>
          <p:nvPr/>
        </p:nvSpPr>
        <p:spPr>
          <a:xfrm>
            <a:off x="2290439" y="1941017"/>
            <a:ext cx="80786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7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4CA87-A44A-4176-AFDF-5C00EA09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EFB64-F7EA-43F7-BA1E-A87D56D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r>
              <a:rPr lang="th-TH" dirty="0"/>
              <a:t> - </a:t>
            </a:r>
            <a:r>
              <a:rPr lang="en-US" dirty="0"/>
              <a:t>shorthand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09585-48C2-438D-906C-72DC91593C9A}"/>
              </a:ext>
            </a:extLst>
          </p:cNvPr>
          <p:cNvSpPr/>
          <p:nvPr/>
        </p:nvSpPr>
        <p:spPr>
          <a:xfrm>
            <a:off x="2725445" y="2451867"/>
            <a:ext cx="71820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Array [2, 8, 18, 32]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D6304-06D9-4B3D-9F58-18EA7884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15A80-95B3-44EC-AFB1-4FCD2A4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Array.filter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08FC3A-5D90-4CBB-BF19-6A764A8FBC45}"/>
              </a:ext>
            </a:extLst>
          </p:cNvPr>
          <p:cNvSpPr/>
          <p:nvPr/>
        </p:nvSpPr>
        <p:spPr>
          <a:xfrm>
            <a:off x="878889" y="2738230"/>
            <a:ext cx="10857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'spray'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'elite'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'exuberant'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'destruction'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'present'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["exuberant", "destruction", "present"]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7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4C498-4FD8-4E4C-9863-3A930232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92988B-E434-402C-BB52-06F21EBB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Array.filter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A19B5-2D47-455B-9193-3D4C9A59352B}"/>
              </a:ext>
            </a:extLst>
          </p:cNvPr>
          <p:cNvSpPr/>
          <p:nvPr/>
        </p:nvSpPr>
        <p:spPr>
          <a:xfrm>
            <a:off x="2432482" y="2019413"/>
            <a:ext cx="8371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) 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8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3B2CB-1E05-4FCD-BE30-CFF26871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76AA6-0C72-4C48-ADC1-C521A9D3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Array.reduce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82CD1-EA58-40A8-82E4-1A00FAE993C3}"/>
              </a:ext>
            </a:extLst>
          </p:cNvPr>
          <p:cNvSpPr/>
          <p:nvPr/>
        </p:nvSpPr>
        <p:spPr>
          <a:xfrm>
            <a:off x="2024110" y="2626402"/>
            <a:ext cx="8717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100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975CC-3583-4D8E-B5CF-8D33A864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4CCF5D-6DC8-4E73-BA7C-50F19B05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Array.reduce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8109B-9886-4727-8186-5447A4F725B9}"/>
              </a:ext>
            </a:extLst>
          </p:cNvPr>
          <p:cNvSpPr/>
          <p:nvPr/>
        </p:nvSpPr>
        <p:spPr>
          <a:xfrm>
            <a:off x="1482571" y="1324495"/>
            <a:ext cx="89575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99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666777-F6A9-4370-9BCF-589401B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557F-D571-4A8D-A733-1CEC0EC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4A3A3-BBA8-451D-B044-362779FCCF04}"/>
              </a:ext>
            </a:extLst>
          </p:cNvPr>
          <p:cNvSpPr/>
          <p:nvPr/>
        </p:nvSpPr>
        <p:spPr>
          <a:xfrm>
            <a:off x="1686758" y="1359145"/>
            <a:ext cx="81230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cat"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"dog"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"fish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studlyCaps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exactlyThree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capitalize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threeLetterAnimals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exactlyThree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capitalize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studlyCaps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threeLetterAnimals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"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CatDog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5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1B11E-20BE-4215-B6DE-87F6A53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 </a:t>
            </a:r>
            <a:r>
              <a:rPr lang="en-US" dirty="0"/>
              <a:t>map, filter, reduce</a:t>
            </a:r>
          </a:p>
          <a:p>
            <a:r>
              <a:rPr lang="th-TH" dirty="0"/>
              <a:t>ทดลอง</a:t>
            </a:r>
            <a:r>
              <a:rPr lang="en-US" dirty="0"/>
              <a:t> chaining</a:t>
            </a:r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C7C23-6459-4994-A14E-FC2267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Lab 2: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2036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10F74-5AAD-4054-A463-4C197884B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F6F4A-4509-419A-A138-F3CD683595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8747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19015-B874-4CDE-A62A-9B70FA75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th-TH" dirty="0"/>
              <a:t>คืออะไร?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62C0D-07E3-4F66-BE21-8E86E466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DD431-A96D-4653-B0F2-92240581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72A38-05A8-495E-A01D-D0C0792E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9725A-052E-4AEE-B768-545AF7669AD9}"/>
              </a:ext>
            </a:extLst>
          </p:cNvPr>
          <p:cNvSpPr/>
          <p:nvPr/>
        </p:nvSpPr>
        <p:spPr>
          <a:xfrm>
            <a:off x="872998" y="1788581"/>
            <a:ext cx="10457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'new'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7D7A7A9-6759-4F53-B785-283A95404B38}"/>
              </a:ext>
            </a:extLst>
          </p:cNvPr>
          <p:cNvSpPr/>
          <p:nvPr/>
        </p:nvSpPr>
        <p:spPr>
          <a:xfrm>
            <a:off x="5308846" y="3727573"/>
            <a:ext cx="1287262" cy="728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EC224-CCB3-460B-880F-6E0F34B5C78F}"/>
              </a:ext>
            </a:extLst>
          </p:cNvPr>
          <p:cNvSpPr/>
          <p:nvPr/>
        </p:nvSpPr>
        <p:spPr>
          <a:xfrm>
            <a:off x="3734249" y="4920826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'new'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3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398F9-BF0A-41F2-83A6-6711EE90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-&gt; </a:t>
            </a:r>
            <a:r>
              <a:rPr lang="th-TH" dirty="0"/>
              <a:t>เรียกเมื่อมีบางอย่างผิดพลาด</a:t>
            </a:r>
            <a:endParaRPr lang="en-US" dirty="0"/>
          </a:p>
          <a:p>
            <a:r>
              <a:rPr lang="en-US" dirty="0"/>
              <a:t>Resolve</a:t>
            </a:r>
            <a:r>
              <a:rPr lang="th-TH" dirty="0"/>
              <a:t> </a:t>
            </a:r>
            <a:r>
              <a:rPr lang="en-US" dirty="0"/>
              <a:t>-&gt; </a:t>
            </a:r>
            <a:r>
              <a:rPr lang="th-TH" dirty="0"/>
              <a:t>เรียกเมื่อทำงานเสร็จสมบูรณ์และส่งผลลัพธ์ของ </a:t>
            </a:r>
            <a:r>
              <a:rPr lang="en-US" dirty="0"/>
              <a:t>Function </a:t>
            </a:r>
            <a:r>
              <a:rPr lang="th-TH" dirty="0"/>
              <a:t>ไป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A827C-3A42-4EC4-88B1-D11D698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th-TH" dirty="0"/>
              <a:t>หลักของ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83162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AD30A-B13F-4708-BB3E-24EDAEF2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E476-98DA-4345-9B75-8E2EC3A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82941-FDFB-440E-8553-A63ABD826318}"/>
              </a:ext>
            </a:extLst>
          </p:cNvPr>
          <p:cNvSpPr/>
          <p:nvPr/>
        </p:nvSpPr>
        <p:spPr>
          <a:xfrm>
            <a:off x="1811047" y="4957320"/>
            <a:ext cx="1526960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3F2E2-72D9-4BCE-A453-97EE56631F70}"/>
              </a:ext>
            </a:extLst>
          </p:cNvPr>
          <p:cNvSpPr/>
          <p:nvPr/>
        </p:nvSpPr>
        <p:spPr>
          <a:xfrm>
            <a:off x="5017365" y="4957320"/>
            <a:ext cx="2244572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response.json</a:t>
            </a:r>
            <a:r>
              <a:rPr lang="en-US" b="1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CC5F3-2048-4521-BEBB-357C440313C7}"/>
              </a:ext>
            </a:extLst>
          </p:cNvPr>
          <p:cNvSpPr/>
          <p:nvPr/>
        </p:nvSpPr>
        <p:spPr>
          <a:xfrm>
            <a:off x="8554035" y="4957320"/>
            <a:ext cx="1575389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myJson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C8D785-B410-45EE-B211-10AB3C0C2310}"/>
              </a:ext>
            </a:extLst>
          </p:cNvPr>
          <p:cNvSpPr/>
          <p:nvPr/>
        </p:nvSpPr>
        <p:spPr>
          <a:xfrm>
            <a:off x="3722382" y="5048196"/>
            <a:ext cx="936251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0C2-3AD4-4F34-9DB9-FC3CB663E17F}"/>
              </a:ext>
            </a:extLst>
          </p:cNvPr>
          <p:cNvSpPr txBox="1"/>
          <p:nvPr/>
        </p:nvSpPr>
        <p:spPr>
          <a:xfrm>
            <a:off x="3563105" y="5703043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E93CC3-DA49-4AF1-89C8-B43B8C1F2C0D}"/>
              </a:ext>
            </a:extLst>
          </p:cNvPr>
          <p:cNvSpPr/>
          <p:nvPr/>
        </p:nvSpPr>
        <p:spPr>
          <a:xfrm>
            <a:off x="7468170" y="5048196"/>
            <a:ext cx="936251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E9DD8-5D7F-44C4-93DD-D8914042C32C}"/>
              </a:ext>
            </a:extLst>
          </p:cNvPr>
          <p:cNvSpPr/>
          <p:nvPr/>
        </p:nvSpPr>
        <p:spPr>
          <a:xfrm>
            <a:off x="2574527" y="1385443"/>
            <a:ext cx="7360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'homework1.json'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'Error:'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0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A7C26-9C72-4835-BF7B-304BB4C4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EAD5A-90CD-47C2-A956-F21F19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232EA-F9A9-489D-B080-D27DBFD1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6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A7C26-9C72-4835-BF7B-304BB4C4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EAD5A-90CD-47C2-A956-F21F19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232EA-F9A9-489D-B080-D27DBFD1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EB6A00-7E00-4D67-A362-667EFDE100C3}"/>
              </a:ext>
            </a:extLst>
          </p:cNvPr>
          <p:cNvSpPr/>
          <p:nvPr/>
        </p:nvSpPr>
        <p:spPr>
          <a:xfrm>
            <a:off x="638174" y="3355760"/>
            <a:ext cx="1021949" cy="523782"/>
          </a:xfrm>
          <a:prstGeom prst="rect">
            <a:avLst/>
          </a:prstGeom>
          <a:solidFill>
            <a:srgbClr val="62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fetch()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B0C9D-95DD-4291-9AE2-472F1A9013F1}"/>
              </a:ext>
            </a:extLst>
          </p:cNvPr>
          <p:cNvSpPr/>
          <p:nvPr/>
        </p:nvSpPr>
        <p:spPr>
          <a:xfrm>
            <a:off x="7874494" y="3355760"/>
            <a:ext cx="1198483" cy="523782"/>
          </a:xfrm>
          <a:prstGeom prst="rect">
            <a:avLst/>
          </a:prstGeom>
          <a:solidFill>
            <a:srgbClr val="62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response.json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8623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836F9B-EBD3-4E5B-B7C9-6DB722F2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B2DD9-7082-4656-9715-21CF8F5C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68CA9-5958-4569-8AED-64222DCA8969}"/>
              </a:ext>
            </a:extLst>
          </p:cNvPr>
          <p:cNvSpPr/>
          <p:nvPr/>
        </p:nvSpPr>
        <p:spPr>
          <a:xfrm>
            <a:off x="1899821" y="2573411"/>
            <a:ext cx="8939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getHomework1Json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'homework1.json’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getHomework1Json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FED27-F58B-46E7-B1D6-36929DAC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Fetch, Promise, </a:t>
            </a:r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th-TH" dirty="0"/>
              <a:t>เป็น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ES7 </a:t>
            </a:r>
            <a:r>
              <a:rPr lang="th-TH" dirty="0"/>
              <a:t>ไม่สามารถใช้กับ </a:t>
            </a:r>
            <a:r>
              <a:rPr lang="en-US" dirty="0"/>
              <a:t>Internet Explorer </a:t>
            </a:r>
            <a:r>
              <a:rPr lang="th-TH" dirty="0"/>
              <a:t>เวอร์ชั่น</a:t>
            </a:r>
            <a:r>
              <a:rPr lang="th-TH" dirty="0" err="1"/>
              <a:t>ใดๆ</a:t>
            </a:r>
            <a:r>
              <a:rPr lang="th-TH" dirty="0"/>
              <a:t> ได้เลย</a:t>
            </a:r>
          </a:p>
          <a:p>
            <a:r>
              <a:rPr lang="th-TH" dirty="0"/>
              <a:t>แก้ไขได้ด้วยการใช้ </a:t>
            </a:r>
            <a:r>
              <a:rPr lang="en-US" dirty="0">
                <a:hlinkClick r:id="rId2"/>
              </a:rPr>
              <a:t>Babel</a:t>
            </a:r>
            <a:r>
              <a:rPr lang="en-US" dirty="0"/>
              <a:t> </a:t>
            </a:r>
            <a:r>
              <a:rPr lang="th-TH" dirty="0"/>
              <a:t>เพื่อช่วยแปลงจาก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ES7, ES6 </a:t>
            </a:r>
            <a:r>
              <a:rPr lang="th-TH" dirty="0"/>
              <a:t>เป็น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ES5 </a:t>
            </a:r>
            <a:r>
              <a:rPr lang="th-TH" dirty="0"/>
              <a:t>ได้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49447-F644-4D23-8F6B-8E33533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97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2D35-FC97-4280-9241-8D4DB6EAE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D7412-45E2-436D-A6ED-DE9DBF74FF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2765" y="2681622"/>
            <a:ext cx="10706469" cy="1261395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Class (ES6)</a:t>
            </a:r>
          </a:p>
        </p:txBody>
      </p:sp>
    </p:spTree>
    <p:extLst>
      <p:ext uri="{BB962C8B-B14F-4D97-AF65-F5344CB8AC3E}">
        <p14:creationId xmlns:p14="http://schemas.microsoft.com/office/powerpoint/2010/main" val="357977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741CC-AC7C-4699-8492-5DB85445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E8F7B5-F118-4A9F-BBB1-87A5B175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FDAA-B1A1-4867-936C-E29DB0745774}"/>
              </a:ext>
            </a:extLst>
          </p:cNvPr>
          <p:cNvSpPr/>
          <p:nvPr/>
        </p:nvSpPr>
        <p:spPr>
          <a:xfrm>
            <a:off x="2015231" y="1532892"/>
            <a:ext cx="8389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private 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public property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public property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Dang'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406D7-6FAD-44B5-B7B7-B30FF9BAF01A}"/>
              </a:ext>
            </a:extLst>
          </p:cNvPr>
          <p:cNvSpPr txBox="1"/>
          <p:nvPr/>
        </p:nvSpPr>
        <p:spPr>
          <a:xfrm>
            <a:off x="1717807" y="1385779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6AF8-AA7A-49F5-9B93-DA6962A08A13}"/>
              </a:ext>
            </a:extLst>
          </p:cNvPr>
          <p:cNvSpPr txBox="1"/>
          <p:nvPr/>
        </p:nvSpPr>
        <p:spPr>
          <a:xfrm>
            <a:off x="1994364" y="1673790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21060-5769-47E7-86BF-F2DAD1A554CB}"/>
              </a:ext>
            </a:extLst>
          </p:cNvPr>
          <p:cNvSpPr txBox="1"/>
          <p:nvPr/>
        </p:nvSpPr>
        <p:spPr>
          <a:xfrm>
            <a:off x="1994363" y="196699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E1F4-67D6-4C73-B7A8-F5FB19A14DF3}"/>
              </a:ext>
            </a:extLst>
          </p:cNvPr>
          <p:cNvSpPr txBox="1"/>
          <p:nvPr/>
        </p:nvSpPr>
        <p:spPr>
          <a:xfrm>
            <a:off x="1994364" y="2456584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20BD0-941E-41B4-A543-6A8E29F22E0F}"/>
              </a:ext>
            </a:extLst>
          </p:cNvPr>
          <p:cNvSpPr txBox="1"/>
          <p:nvPr/>
        </p:nvSpPr>
        <p:spPr>
          <a:xfrm>
            <a:off x="2036790" y="3037801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2CE4B-2B47-452A-96B6-A177D2E734C3}"/>
              </a:ext>
            </a:extLst>
          </p:cNvPr>
          <p:cNvSpPr txBox="1"/>
          <p:nvPr/>
        </p:nvSpPr>
        <p:spPr>
          <a:xfrm>
            <a:off x="1994362" y="410860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10831-339B-44B5-8115-20895C0F3439}"/>
              </a:ext>
            </a:extLst>
          </p:cNvPr>
          <p:cNvSpPr txBox="1"/>
          <p:nvPr/>
        </p:nvSpPr>
        <p:spPr>
          <a:xfrm>
            <a:off x="1714694" y="5181625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783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F1997F-5E84-479A-857E-2D556205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/>
              <a:t>ชื่อ </a:t>
            </a:r>
            <a:r>
              <a:rPr lang="en-US" sz="3200" dirty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Constructor</a:t>
            </a:r>
            <a:r>
              <a:rPr lang="th-TH" sz="3200" dirty="0"/>
              <a:t> </a:t>
            </a:r>
            <a:r>
              <a:rPr lang="en-US" sz="3200" dirty="0"/>
              <a:t>function </a:t>
            </a:r>
            <a:r>
              <a:rPr lang="th-TH" sz="3200" dirty="0"/>
              <a:t>เป็นจุดเริ่มต้นของ </a:t>
            </a:r>
            <a:r>
              <a:rPr lang="en-US" sz="3200" dirty="0"/>
              <a:t>class </a:t>
            </a:r>
            <a:r>
              <a:rPr lang="th-TH" sz="3200" dirty="0"/>
              <a:t>หลัง </a:t>
            </a:r>
            <a:r>
              <a:rPr lang="en-US" sz="3200" dirty="0"/>
              <a:t>new </a:t>
            </a:r>
            <a:r>
              <a:rPr lang="th-TH" sz="3200" dirty="0"/>
              <a:t>รับ </a:t>
            </a:r>
            <a:r>
              <a:rPr lang="en-US" sz="3200" dirty="0"/>
              <a:t>parameter </a:t>
            </a:r>
            <a:r>
              <a:rPr lang="th-TH" sz="3200" dirty="0"/>
              <a:t>มาจากตอนสร้าง </a:t>
            </a:r>
            <a:r>
              <a:rPr lang="en-US" sz="3200" dirty="0"/>
              <a:t>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_salary </a:t>
            </a:r>
            <a:r>
              <a:rPr lang="th-TH" sz="3200" dirty="0"/>
              <a:t>คือ</a:t>
            </a:r>
            <a:r>
              <a:rPr lang="en-US" sz="3200" dirty="0"/>
              <a:t> property (</a:t>
            </a:r>
            <a:r>
              <a:rPr lang="th-TH" sz="3200" dirty="0"/>
              <a:t>ตัวแปร</a:t>
            </a:r>
            <a:r>
              <a:rPr lang="en-US" sz="3200" dirty="0"/>
              <a:t>)</a:t>
            </a:r>
            <a:r>
              <a:rPr lang="th-TH" sz="3200" dirty="0"/>
              <a:t> 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private </a:t>
            </a:r>
            <a:r>
              <a:rPr lang="th-TH" sz="3200" dirty="0"/>
              <a:t>มี </a:t>
            </a:r>
            <a:r>
              <a:rPr lang="en-US" sz="3200" dirty="0"/>
              <a:t>scope </a:t>
            </a:r>
            <a:r>
              <a:rPr lang="th-TH" sz="3200" dirty="0"/>
              <a:t>เห็นเพียงภายใน</a:t>
            </a:r>
            <a:r>
              <a:rPr lang="en-US" sz="3200" dirty="0"/>
              <a:t> method</a:t>
            </a:r>
            <a:r>
              <a:rPr lang="th-TH" sz="3200" dirty="0"/>
              <a:t> </a:t>
            </a:r>
            <a:r>
              <a:rPr lang="en-US" sz="3200" dirty="0"/>
              <a:t>constructor() </a:t>
            </a:r>
            <a:r>
              <a:rPr lang="th-TH" sz="3200" dirty="0"/>
              <a:t>เท่านั้น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this.firstname</a:t>
            </a:r>
            <a:r>
              <a:rPr lang="en-US" sz="3200" dirty="0"/>
              <a:t> </a:t>
            </a:r>
            <a:r>
              <a:rPr lang="th-TH" sz="3200" dirty="0"/>
              <a:t>คือ </a:t>
            </a:r>
            <a:r>
              <a:rPr lang="en-US" sz="3200" dirty="0"/>
              <a:t>property (</a:t>
            </a:r>
            <a:r>
              <a:rPr lang="th-TH" sz="3200" dirty="0"/>
              <a:t>ตัวแปร</a:t>
            </a:r>
            <a:r>
              <a:rPr lang="en-US" sz="3200" dirty="0"/>
              <a:t>)</a:t>
            </a:r>
            <a:r>
              <a:rPr lang="th-TH" sz="3200" dirty="0"/>
              <a:t> 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getSalary</a:t>
            </a:r>
            <a:r>
              <a:rPr lang="en-US" sz="3200" dirty="0"/>
              <a:t>() </a:t>
            </a:r>
            <a:r>
              <a:rPr lang="th-TH" sz="3200" dirty="0"/>
              <a:t>คือ </a:t>
            </a:r>
            <a:r>
              <a:rPr lang="en-US" sz="3200" dirty="0"/>
              <a:t>method (function)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  <a:r>
              <a:rPr lang="th-TH" sz="3200" dirty="0"/>
              <a:t> แบบประกาศใน </a:t>
            </a:r>
            <a:r>
              <a:rPr lang="en-US" sz="3200" dirty="0"/>
              <a:t>constructor()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hello(</a:t>
            </a:r>
            <a:r>
              <a:rPr lang="th-TH" sz="3200" dirty="0"/>
              <a:t>) คือ</a:t>
            </a:r>
            <a:r>
              <a:rPr lang="en-US" sz="3200" dirty="0"/>
              <a:t> method (function)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  <a:r>
              <a:rPr lang="th-TH" sz="3200" dirty="0"/>
              <a:t> แบบประกาศภายใน </a:t>
            </a:r>
            <a:r>
              <a:rPr lang="en-US" sz="3200" dirty="0"/>
              <a:t>class </a:t>
            </a:r>
            <a:r>
              <a:rPr lang="th-TH" sz="3200" dirty="0"/>
              <a:t>นอก </a:t>
            </a:r>
            <a:r>
              <a:rPr lang="en-US" sz="3200" dirty="0"/>
              <a:t>constructor() </a:t>
            </a:r>
            <a:r>
              <a:rPr lang="th-TH" sz="3200" dirty="0"/>
              <a:t>ส่วนใหญ่จะเจอมากกว่าข้อ </a:t>
            </a:r>
            <a:r>
              <a:rPr lang="en-US" sz="3200" dirty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สร้าง </a:t>
            </a:r>
            <a:r>
              <a:rPr lang="en-US" sz="3200" dirty="0"/>
              <a:t>Instance </a:t>
            </a:r>
            <a:r>
              <a:rPr lang="th-TH" sz="3200" dirty="0"/>
              <a:t>ของ </a:t>
            </a:r>
            <a:r>
              <a:rPr lang="en-US" sz="3200" dirty="0"/>
              <a:t>class Employee </a:t>
            </a:r>
            <a:r>
              <a:rPr lang="th-TH" sz="3200" dirty="0"/>
              <a:t>ให้กลายเป็น </a:t>
            </a:r>
            <a:r>
              <a:rPr lang="en-US" sz="3200" dirty="0"/>
              <a:t>object </a:t>
            </a:r>
            <a:r>
              <a:rPr lang="th-TH" sz="3200" dirty="0"/>
              <a:t>เข้าไปยังตัวแปรชื่อ </a:t>
            </a:r>
            <a:r>
              <a:rPr lang="en-US" sz="3200" dirty="0"/>
              <a:t>dang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98BAA-A4DB-4581-B00C-10C1BE7A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</p:spTree>
    <p:extLst>
      <p:ext uri="{BB962C8B-B14F-4D97-AF65-F5344CB8AC3E}">
        <p14:creationId xmlns:p14="http://schemas.microsoft.com/office/powerpoint/2010/main" val="146805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BBDE86-69F7-458C-AD10-56A80702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495A7-BEB3-4032-857A-B0339584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 (extend)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91D02-3D1E-48AF-8314-CD5E6B16DA4C}"/>
              </a:ext>
            </a:extLst>
          </p:cNvPr>
          <p:cNvSpPr/>
          <p:nvPr/>
        </p:nvSpPr>
        <p:spPr>
          <a:xfrm>
            <a:off x="1349406" y="1622849"/>
            <a:ext cx="97654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(){ </a:t>
            </a:r>
            <a:r>
              <a:rPr lang="en-US" sz="2200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()*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  hello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2200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"Hi, nice to meet you. 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'Somchai'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Sudlor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30000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8445C-667A-4B5E-95A2-31ADE46DF123}"/>
              </a:ext>
            </a:extLst>
          </p:cNvPr>
          <p:cNvSpPr txBox="1"/>
          <p:nvPr/>
        </p:nvSpPr>
        <p:spPr>
          <a:xfrm>
            <a:off x="1736847" y="2170762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CCB32-AD0C-4FAF-B7C2-50EC2B3A8914}"/>
              </a:ext>
            </a:extLst>
          </p:cNvPr>
          <p:cNvSpPr txBox="1"/>
          <p:nvPr/>
        </p:nvSpPr>
        <p:spPr>
          <a:xfrm>
            <a:off x="1736846" y="3152682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8F8D-853F-46BE-B59D-16E022AC998E}"/>
              </a:ext>
            </a:extLst>
          </p:cNvPr>
          <p:cNvSpPr txBox="1"/>
          <p:nvPr/>
        </p:nvSpPr>
        <p:spPr>
          <a:xfrm>
            <a:off x="1403044" y="3832287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8FA73-BADD-46A7-943F-1D3F193551B7}"/>
              </a:ext>
            </a:extLst>
          </p:cNvPr>
          <p:cNvSpPr txBox="1"/>
          <p:nvPr/>
        </p:nvSpPr>
        <p:spPr>
          <a:xfrm>
            <a:off x="1069738" y="519325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0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5039B-CB4F-40C4-B290-967F6647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B72793-E524-489C-B9A8-3AB2B7A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44286-AE4C-4464-AB58-F5E28301E279}"/>
              </a:ext>
            </a:extLst>
          </p:cNvPr>
          <p:cNvSpPr/>
          <p:nvPr/>
        </p:nvSpPr>
        <p:spPr>
          <a:xfrm>
            <a:off x="2325950" y="2145217"/>
            <a:ext cx="8140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prints 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prints foo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7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E2474-F901-41DC-8F47-25252794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super() </a:t>
            </a:r>
            <a:r>
              <a:rPr lang="th-TH" sz="3200" dirty="0"/>
              <a:t>เรียก </a:t>
            </a:r>
            <a:r>
              <a:rPr lang="en-US" sz="3200" dirty="0"/>
              <a:t>constructor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แม่ ต้องเรียกเสมอ หาก </a:t>
            </a:r>
            <a:r>
              <a:rPr lang="en-US" sz="3200" dirty="0"/>
              <a:t>class </a:t>
            </a:r>
            <a:r>
              <a:rPr lang="th-TH" sz="3200" dirty="0"/>
              <a:t>ลูกประกาศ </a:t>
            </a:r>
            <a:r>
              <a:rPr lang="en-US" sz="3200" dirty="0"/>
              <a:t>constructor </a:t>
            </a:r>
            <a:r>
              <a:rPr lang="th-TH" sz="3200" dirty="0"/>
              <a:t>เอาไว้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super.getSalary</a:t>
            </a:r>
            <a:r>
              <a:rPr lang="en-US" sz="3200" dirty="0"/>
              <a:t>() </a:t>
            </a:r>
            <a:r>
              <a:rPr lang="th-TH" sz="3200" dirty="0"/>
              <a:t>เรียก </a:t>
            </a:r>
            <a:r>
              <a:rPr lang="en-US" sz="3200" dirty="0"/>
              <a:t>method </a:t>
            </a:r>
            <a:r>
              <a:rPr lang="en-US" sz="3200" dirty="0" err="1"/>
              <a:t>getSalary</a:t>
            </a:r>
            <a:r>
              <a:rPr lang="th-TH" sz="3200" dirty="0"/>
              <a:t>()</a:t>
            </a:r>
            <a:r>
              <a:rPr lang="en-US" sz="3200" dirty="0"/>
              <a:t> </a:t>
            </a:r>
            <a:r>
              <a:rPr lang="th-TH" sz="3200" dirty="0"/>
              <a:t>จากใน </a:t>
            </a:r>
            <a:r>
              <a:rPr lang="en-US" sz="3200" dirty="0"/>
              <a:t>class </a:t>
            </a:r>
            <a:r>
              <a:rPr lang="th-TH" sz="3200" dirty="0"/>
              <a:t>แม่ เพื่อที่จะนำมาคำนวณเพิ่มเติมใน </a:t>
            </a:r>
            <a:r>
              <a:rPr lang="en-US" sz="3200" dirty="0"/>
              <a:t>class </a:t>
            </a:r>
            <a:r>
              <a:rPr lang="th-TH" sz="3200" dirty="0"/>
              <a:t>ลูก และเขียน </a:t>
            </a:r>
            <a:r>
              <a:rPr lang="en-US" sz="3200" dirty="0"/>
              <a:t>method </a:t>
            </a:r>
            <a:r>
              <a:rPr lang="en-US" sz="3200" dirty="0" err="1"/>
              <a:t>getSalary</a:t>
            </a:r>
            <a:r>
              <a:rPr lang="en-US" sz="3200" dirty="0"/>
              <a:t>() </a:t>
            </a:r>
            <a:r>
              <a:rPr lang="th-TH" sz="3200" dirty="0"/>
              <a:t>ทับของ </a:t>
            </a:r>
            <a:r>
              <a:rPr lang="en-US" sz="3200" dirty="0"/>
              <a:t>class </a:t>
            </a:r>
            <a:r>
              <a:rPr lang="th-TH" sz="3200" dirty="0"/>
              <a:t>แม่ (</a:t>
            </a:r>
            <a:r>
              <a:rPr lang="en-US" sz="3200" dirty="0"/>
              <a:t>override</a:t>
            </a:r>
            <a:r>
              <a:rPr lang="th-TH" sz="3200" dirty="0"/>
              <a:t>)</a:t>
            </a:r>
            <a:r>
              <a:rPr lang="en-US" sz="3200" dirty="0"/>
              <a:t> </a:t>
            </a:r>
            <a:r>
              <a:rPr lang="th-TH" sz="3200" dirty="0"/>
              <a:t>ไปเลย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method hello </a:t>
            </a:r>
            <a:r>
              <a:rPr lang="th-TH" sz="3200" dirty="0"/>
              <a:t>เขียนทับของ </a:t>
            </a:r>
            <a:r>
              <a:rPr lang="en-US" sz="3200" dirty="0"/>
              <a:t>class </a:t>
            </a:r>
            <a:r>
              <a:rPr lang="th-TH" sz="3200" dirty="0"/>
              <a:t>แม่ (</a:t>
            </a:r>
            <a:r>
              <a:rPr lang="en-US" sz="3200" dirty="0"/>
              <a:t>override</a:t>
            </a:r>
            <a:r>
              <a:rPr lang="th-TH" sz="3200" dirty="0"/>
              <a:t>)</a:t>
            </a:r>
            <a:r>
              <a:rPr lang="en-US" sz="3200" dirty="0"/>
              <a:t> </a:t>
            </a:r>
            <a:r>
              <a:rPr lang="th-TH" sz="3200" dirty="0"/>
              <a:t>ไปเลย</a:t>
            </a:r>
            <a:r>
              <a:rPr lang="en-US" sz="3200" dirty="0"/>
              <a:t> </a:t>
            </a:r>
            <a:r>
              <a:rPr lang="th-TH" sz="3200" dirty="0"/>
              <a:t>โดยไม่มีการอ้างอิงถึง </a:t>
            </a:r>
            <a:r>
              <a:rPr lang="en-US" sz="3200" dirty="0"/>
              <a:t>method </a:t>
            </a:r>
            <a:r>
              <a:rPr lang="th-TH" sz="3200" dirty="0"/>
              <a:t>เก่าใน </a:t>
            </a:r>
            <a:r>
              <a:rPr lang="en-US" sz="3200" dirty="0"/>
              <a:t>class </a:t>
            </a:r>
            <a:r>
              <a:rPr lang="th-TH" sz="3200" dirty="0"/>
              <a:t>แม่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สร้าง </a:t>
            </a:r>
            <a:r>
              <a:rPr lang="en-US" sz="3200" dirty="0"/>
              <a:t>Instance </a:t>
            </a:r>
            <a:r>
              <a:rPr lang="th-TH" sz="3200" dirty="0"/>
              <a:t>ของ </a:t>
            </a:r>
            <a:r>
              <a:rPr lang="en-US" sz="3200" dirty="0"/>
              <a:t>class CEO </a:t>
            </a:r>
            <a:r>
              <a:rPr lang="th-TH" sz="3200" dirty="0"/>
              <a:t>ซึ่งเป็น </a:t>
            </a:r>
            <a:r>
              <a:rPr lang="en-US" sz="3200" dirty="0"/>
              <a:t>class </a:t>
            </a:r>
            <a:r>
              <a:rPr lang="th-TH" sz="3200" dirty="0"/>
              <a:t>ลูกให้กลายเป็น </a:t>
            </a:r>
            <a:r>
              <a:rPr lang="en-US" sz="3200" dirty="0"/>
              <a:t>object </a:t>
            </a:r>
            <a:r>
              <a:rPr lang="th-TH" sz="3200" dirty="0"/>
              <a:t>เข้าไปยังตัวแปรชื่อ </a:t>
            </a:r>
            <a:r>
              <a:rPr lang="en-US" sz="3200" dirty="0" err="1"/>
              <a:t>ceo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1A763-A6BC-44AE-8FDD-F6BCB55C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Stucture</a:t>
            </a:r>
            <a:r>
              <a:rPr lang="en-US" dirty="0"/>
              <a:t> (extend)</a:t>
            </a:r>
          </a:p>
        </p:txBody>
      </p:sp>
    </p:spTree>
    <p:extLst>
      <p:ext uri="{BB962C8B-B14F-4D97-AF65-F5344CB8AC3E}">
        <p14:creationId xmlns:p14="http://schemas.microsoft.com/office/powerpoint/2010/main" val="3819367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D4624-F719-4A7E-A652-09476EF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ไม่มี </a:t>
            </a:r>
            <a:r>
              <a:rPr lang="en-US" dirty="0"/>
              <a:t>method overloading</a:t>
            </a:r>
          </a:p>
          <a:p>
            <a:r>
              <a:rPr lang="th-TH" dirty="0"/>
              <a:t>หากใช้ </a:t>
            </a:r>
            <a:r>
              <a:rPr lang="en-US" dirty="0"/>
              <a:t>this </a:t>
            </a:r>
            <a:r>
              <a:rPr lang="th-TH" dirty="0"/>
              <a:t>ใน </a:t>
            </a:r>
            <a:r>
              <a:rPr lang="en-US" dirty="0"/>
              <a:t>callback function </a:t>
            </a:r>
            <a:r>
              <a:rPr lang="th-TH" dirty="0"/>
              <a:t>ที่ถูกเรียกจากที่อื่นโดยไม่ใช้ </a:t>
            </a:r>
            <a:r>
              <a:rPr lang="en-US" dirty="0"/>
              <a:t>Arrow function </a:t>
            </a:r>
            <a:r>
              <a:rPr lang="th-TH" dirty="0"/>
              <a:t>จะไม่ใช่ </a:t>
            </a:r>
            <a:r>
              <a:rPr lang="en-US" dirty="0"/>
              <a:t>this </a:t>
            </a:r>
            <a:r>
              <a:rPr lang="th-TH" dirty="0"/>
              <a:t>ที่ใช้อ้างถึงตัวแปรหรือ </a:t>
            </a:r>
            <a:r>
              <a:rPr lang="en-US" dirty="0"/>
              <a:t>method </a:t>
            </a:r>
            <a:r>
              <a:rPr lang="th-TH" dirty="0"/>
              <a:t>ใน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73129-521D-4EE1-90D2-84CC2024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ข้อควรระวังเมื่อเทียบกับ </a:t>
            </a:r>
            <a:r>
              <a:rPr lang="en-US" dirty="0"/>
              <a:t>class </a:t>
            </a:r>
            <a:r>
              <a:rPr lang="th-TH" dirty="0"/>
              <a:t>ในภาษาอื่น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44F00-2C23-4FA5-9378-CF4BE30F6DBE}"/>
              </a:ext>
            </a:extLst>
          </p:cNvPr>
          <p:cNvSpPr/>
          <p:nvPr/>
        </p:nvSpPr>
        <p:spPr>
          <a:xfrm>
            <a:off x="292964" y="2956680"/>
            <a:ext cx="12348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undefined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CEO'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'God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74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E6E9F-728C-4615-A3C2-5C4011B1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361C4-05E6-42D3-A061-796DD3A5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ข้อควรระวังเมื่อเทียบกับ </a:t>
            </a:r>
            <a:r>
              <a:rPr lang="en-US" dirty="0"/>
              <a:t>class </a:t>
            </a:r>
            <a:r>
              <a:rPr lang="th-TH" dirty="0"/>
              <a:t>ในภาษาอื่น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18F06-9220-4F55-843E-6461798D3EC4}"/>
              </a:ext>
            </a:extLst>
          </p:cNvPr>
          <p:cNvSpPr/>
          <p:nvPr/>
        </p:nvSpPr>
        <p:spPr>
          <a:xfrm>
            <a:off x="2920753" y="2022681"/>
            <a:ext cx="10253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CEO'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'God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76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353C5-C791-44DF-B52D-C2132163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823D5-3D23-41AA-B830-5ECFB263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8DE07-6E42-41B1-935E-852A5267D03E}"/>
              </a:ext>
            </a:extLst>
          </p:cNvPr>
          <p:cNvSpPr/>
          <p:nvPr/>
        </p:nvSpPr>
        <p:spPr>
          <a:xfrm>
            <a:off x="1455938" y="1742414"/>
            <a:ext cx="99163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x: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retrieveX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retrieveX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The function gets invoked at the global scope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undefined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boundGetX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retrieveX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boundGetX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42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6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85192-5CAA-412A-AFD2-90131E4B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th-TH" dirty="0"/>
              <a:t>ไฟล์ </a:t>
            </a:r>
            <a:r>
              <a:rPr lang="en-US" dirty="0"/>
              <a:t>homework1.json </a:t>
            </a:r>
            <a:r>
              <a:rPr lang="th-TH" dirty="0"/>
              <a:t>จากการบ้านวันที่ </a:t>
            </a:r>
            <a:r>
              <a:rPr lang="en-US" dirty="0"/>
              <a:t>1</a:t>
            </a:r>
            <a:r>
              <a:rPr lang="th-TH" dirty="0"/>
              <a:t> แบบ </a:t>
            </a:r>
            <a:r>
              <a:rPr lang="en-US" dirty="0"/>
              <a:t>Promise</a:t>
            </a:r>
          </a:p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th-TH" dirty="0"/>
              <a:t>ไฟล์ </a:t>
            </a:r>
            <a:r>
              <a:rPr lang="en-US" dirty="0"/>
              <a:t>homework1.json </a:t>
            </a:r>
            <a:r>
              <a:rPr lang="th-TH" dirty="0"/>
              <a:t>จากการบ้านวันที่ </a:t>
            </a:r>
            <a:r>
              <a:rPr lang="en-US" dirty="0"/>
              <a:t>1</a:t>
            </a:r>
            <a:r>
              <a:rPr lang="th-TH" dirty="0"/>
              <a:t> แบบ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en-US" dirty="0">
                <a:hlinkClick r:id="rId2"/>
              </a:rPr>
              <a:t>https://jsonplaceholder.typicode.com/posts/1 </a:t>
            </a:r>
            <a:r>
              <a:rPr lang="th-TH" dirty="0">
                <a:hlinkClick r:id="rId2"/>
              </a:rPr>
              <a:t>แทนไฟล์ </a:t>
            </a:r>
            <a:r>
              <a:rPr lang="en-US" dirty="0">
                <a:hlinkClick r:id="rId2"/>
              </a:rPr>
              <a:t>homework1.json</a:t>
            </a:r>
            <a:endParaRPr lang="en-US" dirty="0"/>
          </a:p>
          <a:p>
            <a:r>
              <a:rPr lang="th-TH" dirty="0"/>
              <a:t>ทดลองเขียน </a:t>
            </a:r>
            <a:r>
              <a:rPr lang="en-US" dirty="0"/>
              <a:t>class </a:t>
            </a:r>
            <a:r>
              <a:rPr lang="th-TH" dirty="0"/>
              <a:t>และ </a:t>
            </a:r>
            <a:r>
              <a:rPr lang="en-US" dirty="0"/>
              <a:t>extend </a:t>
            </a:r>
            <a:r>
              <a:rPr lang="th-TH" dirty="0"/>
              <a:t>อย่างง่าย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845E0-79CC-4CFF-8363-C1C2DFB4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3: </a:t>
            </a:r>
            <a:r>
              <a:rPr lang="en-US" dirty="0"/>
              <a:t>Fetch, </a:t>
            </a:r>
            <a:r>
              <a:rPr lang="en-US" dirty="0" err="1"/>
              <a:t>Async</a:t>
            </a:r>
            <a:r>
              <a:rPr lang="en-US" dirty="0"/>
              <a:t>/Await, Class</a:t>
            </a:r>
          </a:p>
        </p:txBody>
      </p:sp>
    </p:spTree>
    <p:extLst>
      <p:ext uri="{BB962C8B-B14F-4D97-AF65-F5344CB8AC3E}">
        <p14:creationId xmlns:p14="http://schemas.microsoft.com/office/powerpoint/2010/main" val="291337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0483-7001-47B0-B927-0FE60ADAD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07FEA-359B-4F4F-9FA4-FC91D0756B2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892987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2940F-CD63-4CBC-B914-92A1A1F4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บรรทัดแรกของไฟล์การบ้านมีดังนี้ </a:t>
            </a: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[1,2,3,4,5,6,7,8,9,10];</a:t>
            </a:r>
            <a:endParaRPr lang="th-TH" dirty="0"/>
          </a:p>
          <a:p>
            <a:r>
              <a:rPr lang="th-TH" dirty="0"/>
              <a:t>จงคัดเลือกสมาชิกใน </a:t>
            </a:r>
            <a:r>
              <a:rPr lang="en-US" dirty="0"/>
              <a:t>array </a:t>
            </a:r>
            <a:r>
              <a:rPr lang="th-TH" dirty="0"/>
              <a:t>ให้เหลือเพียงสมาชิกที่หาร </a:t>
            </a:r>
            <a:r>
              <a:rPr lang="en-US" dirty="0"/>
              <a:t>2 </a:t>
            </a:r>
            <a:r>
              <a:rPr lang="th-TH" dirty="0"/>
              <a:t>ลงตัว และนำสมาชิกเหล่านั้นมาคูณ </a:t>
            </a:r>
            <a:r>
              <a:rPr lang="en-US" dirty="0"/>
              <a:t>1,000 </a:t>
            </a:r>
            <a:r>
              <a:rPr lang="th-TH" dirty="0"/>
              <a:t>ทุกตัว</a:t>
            </a:r>
          </a:p>
          <a:p>
            <a:r>
              <a:rPr lang="th-TH" dirty="0"/>
              <a:t>เงื่อนไข</a:t>
            </a:r>
            <a:r>
              <a:rPr lang="en-US" dirty="0"/>
              <a:t> 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</a:p>
          <a:p>
            <a:r>
              <a:rPr lang="th-TH" dirty="0" err="1"/>
              <a:t>เซ</a:t>
            </a:r>
            <a:r>
              <a:rPr lang="th-TH" dirty="0"/>
              <a:t>พไฟล์ชื่อ </a:t>
            </a:r>
            <a:r>
              <a:rPr lang="en-US" dirty="0"/>
              <a:t>homework2</a:t>
            </a:r>
            <a:r>
              <a:rPr lang="th-TH" dirty="0"/>
              <a:t>-</a:t>
            </a:r>
            <a:r>
              <a:rPr lang="en-US" dirty="0"/>
              <a:t>1.js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F4644-94E4-487C-A1E5-DB9EC8A2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69561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AC67A-2E08-45AC-9D44-D29051DE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อ่าน </a:t>
            </a:r>
            <a:r>
              <a:rPr lang="en-US" dirty="0"/>
              <a:t>JSON </a:t>
            </a:r>
            <a:r>
              <a:rPr lang="th-TH" dirty="0"/>
              <a:t>จากไฟล์ </a:t>
            </a:r>
            <a:r>
              <a:rPr lang="en-US" dirty="0"/>
              <a:t>homework1.json</a:t>
            </a:r>
            <a:r>
              <a:rPr lang="th-TH" dirty="0"/>
              <a:t> จากการบ้านวันที่ </a:t>
            </a:r>
            <a:r>
              <a:rPr lang="en-US" dirty="0"/>
              <a:t>1</a:t>
            </a:r>
            <a:r>
              <a:rPr lang="th-TH" dirty="0"/>
              <a:t> ด้วย </a:t>
            </a:r>
            <a:r>
              <a:rPr lang="en-US" dirty="0"/>
              <a:t>fetch </a:t>
            </a:r>
            <a:r>
              <a:rPr lang="th-TH" dirty="0"/>
              <a:t>เพื่อนำ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th-TH" dirty="0"/>
              <a:t>มาใช้งานเก็บค่าลงตัวแปร </a:t>
            </a:r>
            <a:r>
              <a:rPr lang="en-US" dirty="0" err="1"/>
              <a:t>peopleSalary</a:t>
            </a:r>
            <a:endParaRPr lang="en-US" dirty="0"/>
          </a:p>
          <a:p>
            <a:r>
              <a:rPr lang="th-TH" dirty="0"/>
              <a:t>สร้างตัวแปร </a:t>
            </a:r>
            <a:r>
              <a:rPr lang="en-US" dirty="0"/>
              <a:t>array</a:t>
            </a:r>
            <a:r>
              <a:rPr lang="th-TH" dirty="0"/>
              <a:t> ชื่อ</a:t>
            </a:r>
            <a:r>
              <a:rPr lang="en-US" dirty="0"/>
              <a:t> </a:t>
            </a:r>
            <a:r>
              <a:rPr lang="en-US" dirty="0" err="1"/>
              <a:t>peopleLowSalary</a:t>
            </a:r>
            <a:r>
              <a:rPr lang="en-US" dirty="0"/>
              <a:t> </a:t>
            </a:r>
            <a:r>
              <a:rPr lang="th-TH" dirty="0"/>
              <a:t>ที่คัดเอาเฉพาะพนักงานที่มีเงินเดือนน้อยกว่า </a:t>
            </a:r>
            <a:r>
              <a:rPr lang="en-US" dirty="0"/>
              <a:t>100,000 </a:t>
            </a:r>
            <a:r>
              <a:rPr lang="th-TH" dirty="0"/>
              <a:t>ออกมา</a:t>
            </a:r>
            <a:r>
              <a:rPr lang="en-US" dirty="0"/>
              <a:t> </a:t>
            </a:r>
            <a:r>
              <a:rPr lang="th-TH" dirty="0"/>
              <a:t>และเพิ่มเงินเดือนให้พนักงานเหล่านั้น </a:t>
            </a:r>
            <a:r>
              <a:rPr lang="en-US" dirty="0"/>
              <a:t>2 </a:t>
            </a:r>
            <a:r>
              <a:rPr lang="th-TH" dirty="0"/>
              <a:t>เท่า </a:t>
            </a:r>
          </a:p>
          <a:p>
            <a:r>
              <a:rPr lang="th-TH" dirty="0"/>
              <a:t>หาผลรวมของเงินเดือนที่ต้องจ่ายในแต่ละเดือนทั้งหมดหลังขึ้นเงินเดือนเก็บลงตัวแปร </a:t>
            </a:r>
            <a:r>
              <a:rPr lang="en-US" dirty="0" err="1"/>
              <a:t>sumSalary</a:t>
            </a:r>
            <a:r>
              <a:rPr lang="th-TH" dirty="0"/>
              <a:t> โดยรวมพนักงานที่ไม่ได้ขึ้นเงินเดือนด้วย</a:t>
            </a:r>
            <a:r>
              <a:rPr lang="en-US" dirty="0"/>
              <a:t> (</a:t>
            </a:r>
            <a:r>
              <a:rPr lang="th-TH" dirty="0"/>
              <a:t>คำใบ้คือไม่ต้องหาทางรวมก้อน </a:t>
            </a:r>
            <a:r>
              <a:rPr lang="en-US" dirty="0"/>
              <a:t>array </a:t>
            </a:r>
            <a:r>
              <a:rPr lang="th-TH" dirty="0"/>
              <a:t>ชุดเก่ากับชุดใหม่กันก็ได้ สามารถหาผลรวมจาก </a:t>
            </a:r>
            <a:r>
              <a:rPr lang="en-US" dirty="0"/>
              <a:t>array </a:t>
            </a:r>
            <a:r>
              <a:rPr lang="th-TH" dirty="0"/>
              <a:t>ที่แก้ไขค่าแล้วได้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เงื่อนไข </a:t>
            </a:r>
            <a:r>
              <a:rPr lang="en-US" dirty="0"/>
              <a:t>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  <a:endParaRPr lang="en-US" dirty="0"/>
          </a:p>
          <a:p>
            <a:r>
              <a:rPr lang="en-US" dirty="0"/>
              <a:t>Console.log </a:t>
            </a:r>
            <a:r>
              <a:rPr lang="th-TH" dirty="0"/>
              <a:t>ค่า </a:t>
            </a:r>
            <a:r>
              <a:rPr lang="en-US" dirty="0" err="1"/>
              <a:t>peopleLowSalary</a:t>
            </a:r>
            <a:r>
              <a:rPr lang="en-US" dirty="0"/>
              <a:t>, </a:t>
            </a:r>
            <a:r>
              <a:rPr lang="th-TH" dirty="0"/>
              <a:t>และ </a:t>
            </a:r>
            <a:r>
              <a:rPr lang="en-US" dirty="0" err="1"/>
              <a:t>sumSalary</a:t>
            </a:r>
            <a:r>
              <a:rPr lang="en-US" dirty="0"/>
              <a:t> </a:t>
            </a:r>
            <a:r>
              <a:rPr lang="th-TH" dirty="0"/>
              <a:t>ออกมา</a:t>
            </a:r>
          </a:p>
          <a:p>
            <a:r>
              <a:rPr lang="th-TH" dirty="0"/>
              <a:t>สร้างไฟล์ชื่อ </a:t>
            </a:r>
            <a:r>
              <a:rPr lang="en-US" dirty="0"/>
              <a:t>homework</a:t>
            </a:r>
            <a:r>
              <a:rPr lang="th-TH" dirty="0"/>
              <a:t>4-</a:t>
            </a:r>
            <a:r>
              <a:rPr lang="en-US" dirty="0"/>
              <a:t>3.js</a:t>
            </a:r>
          </a:p>
          <a:p>
            <a:endParaRPr lang="th-TH" dirty="0"/>
          </a:p>
          <a:p>
            <a:endParaRPr lang="en-US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3B2DF-F039-471F-8213-38EA8910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93607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B0500-B89D-4F2A-8CDC-FEB5762F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จงเข้า </a:t>
            </a:r>
            <a:r>
              <a:rPr lang="en-US" dirty="0"/>
              <a:t>Download file </a:t>
            </a:r>
            <a:r>
              <a:rPr lang="th-TH" dirty="0"/>
              <a:t>ด้านล่างมา</a:t>
            </a:r>
            <a:r>
              <a:rPr lang="th-TH" dirty="0" err="1"/>
              <a:t>เซ</a:t>
            </a:r>
            <a:r>
              <a:rPr lang="th-TH" dirty="0"/>
              <a:t>พเก็บไว้</a:t>
            </a:r>
            <a:br>
              <a:rPr lang="en-US" dirty="0"/>
            </a:br>
            <a:r>
              <a:rPr lang="en-US" dirty="0">
                <a:hlinkClick r:id="rId2"/>
              </a:rPr>
              <a:t>https://drive.google.com/open?id=13ejCslsXKkLx9XUTMRmxqOhMGOtNlcHS</a:t>
            </a:r>
            <a:endParaRPr lang="en-US" dirty="0"/>
          </a:p>
          <a:p>
            <a:r>
              <a:rPr lang="th-TH" dirty="0"/>
              <a:t>ใช้ </a:t>
            </a:r>
            <a:r>
              <a:rPr lang="en-US" dirty="0"/>
              <a:t>fetch </a:t>
            </a:r>
            <a:r>
              <a:rPr lang="th-TH" dirty="0"/>
              <a:t>อ่านค่าไฟล์ “</a:t>
            </a:r>
            <a:r>
              <a:rPr lang="en-US" dirty="0"/>
              <a:t>homework1-4.json</a:t>
            </a:r>
            <a:r>
              <a:rPr lang="th-TH" dirty="0"/>
              <a:t>”</a:t>
            </a:r>
            <a:r>
              <a:rPr lang="en-US" dirty="0"/>
              <a:t> </a:t>
            </a:r>
            <a:r>
              <a:rPr lang="th-TH" dirty="0"/>
              <a:t>ที่ </a:t>
            </a:r>
            <a:r>
              <a:rPr lang="en-US" dirty="0"/>
              <a:t>download </a:t>
            </a:r>
            <a:r>
              <a:rPr lang="th-TH" dirty="0"/>
              <a:t>มา มาเก็บค่าไว้</a:t>
            </a:r>
          </a:p>
          <a:p>
            <a:r>
              <a:rPr lang="th-TH" dirty="0"/>
              <a:t>จงสร้าง </a:t>
            </a:r>
            <a:r>
              <a:rPr lang="en-US" dirty="0"/>
              <a:t>array </a:t>
            </a:r>
            <a:r>
              <a:rPr lang="th-TH" dirty="0"/>
              <a:t>ตัวใหม่ที่มีเพียงเพศชาย</a:t>
            </a:r>
            <a:r>
              <a:rPr lang="en-US" dirty="0"/>
              <a:t>, </a:t>
            </a:r>
            <a:r>
              <a:rPr lang="th-TH" dirty="0"/>
              <a:t>มีเพื่อนอย่างน้อย </a:t>
            </a:r>
            <a:r>
              <a:rPr lang="en-US" dirty="0"/>
              <a:t>2 </a:t>
            </a:r>
            <a:r>
              <a:rPr lang="th-TH" dirty="0"/>
              <a:t>คน</a:t>
            </a:r>
            <a:r>
              <a:rPr lang="en-US" dirty="0"/>
              <a:t> </a:t>
            </a:r>
            <a:r>
              <a:rPr lang="th-TH" dirty="0"/>
              <a:t>และกรอง </a:t>
            </a:r>
            <a:r>
              <a:rPr lang="en-US" dirty="0"/>
              <a:t>field </a:t>
            </a:r>
            <a:r>
              <a:rPr lang="th-TH" dirty="0"/>
              <a:t>ออก โดยให้เหลือเพียง </a:t>
            </a:r>
            <a:r>
              <a:rPr lang="en-US" dirty="0"/>
              <a:t>field name, gender, company, email, friends, balance</a:t>
            </a:r>
            <a:r>
              <a:rPr lang="th-TH" dirty="0"/>
              <a:t> เท่านั้น</a:t>
            </a:r>
          </a:p>
          <a:p>
            <a:r>
              <a:rPr lang="th-TH" dirty="0"/>
              <a:t>ลดเงินในบัญชี (</a:t>
            </a:r>
            <a:r>
              <a:rPr lang="en-US" dirty="0"/>
              <a:t>balance</a:t>
            </a:r>
            <a:r>
              <a:rPr lang="th-TH" dirty="0"/>
              <a:t>) ของทุกคนลง 10 เท่า (อย่าลืมเติม </a:t>
            </a:r>
            <a:r>
              <a:rPr lang="en-US" dirty="0"/>
              <a:t>$</a:t>
            </a:r>
            <a:r>
              <a:rPr lang="th-TH" dirty="0"/>
              <a:t> กลับที่ด้านหน้าด้วย)</a:t>
            </a:r>
            <a:endParaRPr lang="en-US" dirty="0"/>
          </a:p>
          <a:p>
            <a:r>
              <a:rPr lang="th-TH" dirty="0"/>
              <a:t>เงื่อนไข</a:t>
            </a:r>
            <a:r>
              <a:rPr lang="en-US" dirty="0"/>
              <a:t>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</a:p>
          <a:p>
            <a:r>
              <a:rPr lang="th-TH" dirty="0" err="1"/>
              <a:t>เซ</a:t>
            </a:r>
            <a:r>
              <a:rPr lang="th-TH" dirty="0"/>
              <a:t>พชื่อ </a:t>
            </a:r>
            <a:r>
              <a:rPr lang="en-US" dirty="0"/>
              <a:t>homework2-3.js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E4E2C2-F7AA-4280-99A6-EFEF7E15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225879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F01F9-A3D0-4A09-8E82-431EEEB0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/>
              <a:t>จงแก้ไขไฟล์</a:t>
            </a:r>
            <a:br>
              <a:rPr lang="th-TH" sz="3200" dirty="0"/>
            </a:br>
            <a:r>
              <a:rPr lang="en-US" sz="3200" dirty="0">
                <a:hlinkClick r:id="rId2"/>
              </a:rPr>
              <a:t>https://drive.google.com/open?id=11RVkkdM3KjpozkTSYKOuzx1U2wVKBTsF</a:t>
            </a:r>
            <a:br>
              <a:rPr lang="th-TH" sz="3200" dirty="0"/>
            </a:br>
            <a:r>
              <a:rPr lang="th-TH" sz="3200" dirty="0"/>
              <a:t>ให้มีผลลัพธ์ทาง </a:t>
            </a:r>
            <a:r>
              <a:rPr lang="en-US" sz="3200" dirty="0"/>
              <a:t>terminal </a:t>
            </a:r>
            <a:r>
              <a:rPr lang="th-TH" sz="3200" dirty="0"/>
              <a:t>ดังนี้</a:t>
            </a:r>
            <a:r>
              <a:rPr lang="en-US" sz="3200" dirty="0"/>
              <a:t> </a:t>
            </a:r>
            <a:r>
              <a:rPr lang="th-TH" sz="3200" dirty="0"/>
              <a:t>และให้แยกเป็นไฟล์ละ </a:t>
            </a:r>
            <a:r>
              <a:rPr lang="en-US" sz="3200" dirty="0"/>
              <a:t>class </a:t>
            </a:r>
            <a:r>
              <a:rPr lang="th-TH" sz="3200" dirty="0"/>
              <a:t> (ชื่อไฟล์ตั้งตามชื่อ </a:t>
            </a:r>
            <a:r>
              <a:rPr lang="en-US" sz="3200" dirty="0"/>
              <a:t>class</a:t>
            </a:r>
            <a:r>
              <a:rPr lang="th-TH" sz="3200" dirty="0"/>
              <a:t>)โดยมี </a:t>
            </a:r>
            <a:r>
              <a:rPr lang="en-US" sz="3200" dirty="0"/>
              <a:t>homework2-4.js </a:t>
            </a:r>
            <a:r>
              <a:rPr lang="th-TH" sz="3200" dirty="0"/>
              <a:t>เป็นตัวรัน </a:t>
            </a:r>
            <a:r>
              <a:rPr lang="en-US" sz="3200" dirty="0"/>
              <a:t>code </a:t>
            </a:r>
            <a:r>
              <a:rPr lang="th-TH" sz="3200" dirty="0" err="1"/>
              <a:t>จริงๆ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th-TH" sz="3200" dirty="0" err="1"/>
              <a:t>เซ</a:t>
            </a:r>
            <a:r>
              <a:rPr lang="th-TH" sz="3200" dirty="0"/>
              <a:t>พไฟล์ตามไฟล์ด้านบน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633B5-3EDD-479C-AB1C-14F200D9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#4 - </a:t>
            </a:r>
            <a:r>
              <a:rPr lang="en-US" dirty="0" err="1"/>
              <a:t>Javascript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5C0B-21A8-4916-A30E-476DB9D11008}"/>
              </a:ext>
            </a:extLst>
          </p:cNvPr>
          <p:cNvSpPr txBox="1"/>
          <p:nvPr/>
        </p:nvSpPr>
        <p:spPr>
          <a:xfrm>
            <a:off x="1946240" y="3127228"/>
            <a:ext cx="6594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/>
              <a:t>Hey </a:t>
            </a:r>
            <a:r>
              <a:rPr lang="en-US" dirty="0" err="1"/>
              <a:t>Somsri</a:t>
            </a:r>
            <a:r>
              <a:rPr lang="en-US" dirty="0"/>
              <a:t>, Today is very cold!</a:t>
            </a:r>
            <a:endParaRPr lang="en-US" u="sng" dirty="0"/>
          </a:p>
          <a:p>
            <a:pPr latinLnBrk="1"/>
            <a:r>
              <a:rPr lang="en-US" dirty="0" err="1"/>
              <a:t>Somsri</a:t>
            </a:r>
            <a:r>
              <a:rPr lang="en-US" dirty="0"/>
              <a:t> has been fired! Dress with :</a:t>
            </a:r>
            <a:r>
              <a:rPr lang="en-US" dirty="0" err="1"/>
              <a:t>tshirt</a:t>
            </a:r>
            <a:endParaRPr lang="en-US" u="sng" dirty="0"/>
          </a:p>
          <a:p>
            <a:pPr latinLnBrk="1"/>
            <a:r>
              <a:rPr lang="en-US" dirty="0" err="1"/>
              <a:t>Somsri</a:t>
            </a:r>
            <a:r>
              <a:rPr lang="en-US" dirty="0"/>
              <a:t> has been hired back! Dress with :</a:t>
            </a:r>
            <a:r>
              <a:rPr lang="en-US" dirty="0" err="1"/>
              <a:t>tshirt</a:t>
            </a:r>
            <a:endParaRPr lang="en-US" u="sng" dirty="0"/>
          </a:p>
          <a:p>
            <a:pPr latinLnBrk="1"/>
            <a:r>
              <a:rPr lang="en-US" dirty="0"/>
              <a:t>He is going to seminar Dress with :suit</a:t>
            </a:r>
            <a:endParaRPr lang="en-US" u="sng" dirty="0"/>
          </a:p>
          <a:p>
            <a:pPr latinLnBrk="1"/>
            <a:r>
              <a:rPr lang="en-US" dirty="0"/>
              <a:t>He goes to golf club to find a new connection. Dress with :</a:t>
            </a:r>
            <a:r>
              <a:rPr lang="en-US" dirty="0" err="1"/>
              <a:t>golf_dress</a:t>
            </a:r>
            <a:endParaRPr lang="en-US" u="sng" dirty="0"/>
          </a:p>
          <a:p>
            <a:pPr latinLnBrk="1"/>
            <a:r>
              <a:rPr lang="en-US" dirty="0" err="1"/>
              <a:t>Somsri's</a:t>
            </a:r>
            <a:r>
              <a:rPr lang="en-US" dirty="0"/>
              <a:t> salary is less than before!!</a:t>
            </a:r>
            <a:endParaRPr lang="en-US" u="sng" dirty="0"/>
          </a:p>
          <a:p>
            <a:pPr latinLnBrk="1"/>
            <a:r>
              <a:rPr lang="en-US" dirty="0" err="1"/>
              <a:t>Somsri's</a:t>
            </a:r>
            <a:r>
              <a:rPr lang="en-US" dirty="0"/>
              <a:t> salary has been set to 25000</a:t>
            </a:r>
          </a:p>
        </p:txBody>
      </p:sp>
    </p:spTree>
    <p:extLst>
      <p:ext uri="{BB962C8B-B14F-4D97-AF65-F5344CB8AC3E}">
        <p14:creationId xmlns:p14="http://schemas.microsoft.com/office/powerpoint/2010/main" val="1439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0724-D9FA-4FA0-86DF-223B3CA4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F304B5-38A9-439C-A7E2-78CCF483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BE900-744F-470D-8D20-4E25A021C3AE}"/>
              </a:ext>
            </a:extLst>
          </p:cNvPr>
          <p:cNvSpPr/>
          <p:nvPr/>
        </p:nvSpPr>
        <p:spPr>
          <a:xfrm>
            <a:off x="4255363" y="1941017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"I'm string"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"I'm string"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2D71ABD-E1F2-4B4A-B0B1-F82E0B851D0E}"/>
              </a:ext>
            </a:extLst>
          </p:cNvPr>
          <p:cNvSpPr/>
          <p:nvPr/>
        </p:nvSpPr>
        <p:spPr>
          <a:xfrm>
            <a:off x="5504155" y="3320249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F23B2-341C-4B2B-BFC0-BB341BDC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373F7-B689-40DE-9B84-E31D5D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</a:t>
            </a:r>
            <a:r>
              <a:rPr lang="th-TH" dirty="0"/>
              <a:t>หลาย</a:t>
            </a:r>
            <a:r>
              <a:rPr lang="en-US" dirty="0"/>
              <a:t>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BDE50-9C56-4D49-A95D-7BD31E1C7F99}"/>
              </a:ext>
            </a:extLst>
          </p:cNvPr>
          <p:cNvSpPr/>
          <p:nvPr/>
        </p:nvSpPr>
        <p:spPr>
          <a:xfrm>
            <a:off x="2734322" y="1582341"/>
            <a:ext cx="74483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670E6F-2A09-438A-8BE7-38F425AF1C75}"/>
              </a:ext>
            </a:extLst>
          </p:cNvPr>
          <p:cNvSpPr/>
          <p:nvPr/>
        </p:nvSpPr>
        <p:spPr>
          <a:xfrm>
            <a:off x="5246702" y="2929631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C6960C-4305-4A9F-BF7D-EC7FBDB0B1B5}"/>
              </a:ext>
            </a:extLst>
          </p:cNvPr>
          <p:cNvSpPr/>
          <p:nvPr/>
        </p:nvSpPr>
        <p:spPr>
          <a:xfrm>
            <a:off x="5246702" y="4442412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D0E17-550F-4C14-BAE8-A2E7EF17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89EB6-F133-4A82-8FF9-7DBFA4FE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parameter </a:t>
            </a:r>
            <a:r>
              <a:rPr lang="th-TH" dirty="0"/>
              <a:t>เดียว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BB066-1FB0-4CBC-9DF6-74DB8F33FF1A}"/>
              </a:ext>
            </a:extLst>
          </p:cNvPr>
          <p:cNvSpPr/>
          <p:nvPr/>
        </p:nvSpPr>
        <p:spPr>
          <a:xfrm>
            <a:off x="1796248" y="20194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336366-8FE6-4973-BD92-DDDC32377859}"/>
              </a:ext>
            </a:extLst>
          </p:cNvPr>
          <p:cNvSpPr/>
          <p:nvPr/>
        </p:nvSpPr>
        <p:spPr>
          <a:xfrm>
            <a:off x="7266370" y="2172251"/>
            <a:ext cx="843379" cy="82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C07A9-9C8B-4A98-8F25-5C5B2D33C642}"/>
              </a:ext>
            </a:extLst>
          </p:cNvPr>
          <p:cNvSpPr/>
          <p:nvPr/>
        </p:nvSpPr>
        <p:spPr>
          <a:xfrm>
            <a:off x="7266369" y="3853830"/>
            <a:ext cx="843379" cy="138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47331-1A71-454B-A1C8-104AB6453591}"/>
              </a:ext>
            </a:extLst>
          </p:cNvPr>
          <p:cNvSpPr txBox="1"/>
          <p:nvPr/>
        </p:nvSpPr>
        <p:spPr>
          <a:xfrm>
            <a:off x="8221901" y="3813204"/>
            <a:ext cx="176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บรรทัดเดียวเท่านั้น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55155-56D0-496B-998D-0750A559160E}"/>
              </a:ext>
            </a:extLst>
          </p:cNvPr>
          <p:cNvSpPr txBox="1"/>
          <p:nvPr/>
        </p:nvSpPr>
        <p:spPr>
          <a:xfrm>
            <a:off x="8183837" y="2047566"/>
            <a:ext cx="200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หลายบรรทัดได้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95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87635A-BA30-4720-8B73-4213CB8C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20304-CCE2-4385-AD84-208D403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parameter </a:t>
            </a:r>
            <a:r>
              <a:rPr lang="th-TH" dirty="0"/>
              <a:t>เดียว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FD5D-E46A-4E46-B13B-BB4C907FC287}"/>
              </a:ext>
            </a:extLst>
          </p:cNvPr>
          <p:cNvSpPr/>
          <p:nvPr/>
        </p:nvSpPr>
        <p:spPr>
          <a:xfrm>
            <a:off x="2755038" y="2280174"/>
            <a:ext cx="7179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2B002B-50AE-4616-ADE8-259693184FF5}"/>
              </a:ext>
            </a:extLst>
          </p:cNvPr>
          <p:cNvSpPr/>
          <p:nvPr/>
        </p:nvSpPr>
        <p:spPr>
          <a:xfrm>
            <a:off x="5672831" y="3572193"/>
            <a:ext cx="1003177" cy="83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3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</TotalTime>
  <Words>2412</Words>
  <Application>Microsoft Office PowerPoint</Application>
  <PresentationFormat>Widescreen</PresentationFormat>
  <Paragraphs>440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Angsana New</vt:lpstr>
      <vt:lpstr>AngsanaUPC</vt:lpstr>
      <vt:lpstr>Arial</vt:lpstr>
      <vt:lpstr>Century Gothic</vt:lpstr>
      <vt:lpstr>Consolas</vt:lpstr>
      <vt:lpstr>Cordia New</vt:lpstr>
      <vt:lpstr>Wingdings 3</vt:lpstr>
      <vt:lpstr>Ion</vt:lpstr>
      <vt:lpstr>PowerPoint Presentation</vt:lpstr>
      <vt:lpstr>PowerPoint Presentation</vt:lpstr>
      <vt:lpstr>The Ternary Operator </vt:lpstr>
      <vt:lpstr>Short-circuit Evaluation Shorthand </vt:lpstr>
      <vt:lpstr>Short-circuit Evaluation Shorthand </vt:lpstr>
      <vt:lpstr>Declaring Variables Shorthand </vt:lpstr>
      <vt:lpstr>Arrow Function – หลาย parameters</vt:lpstr>
      <vt:lpstr>Arrow Function – parameter เดียว</vt:lpstr>
      <vt:lpstr>Arrow Function – parameter เดียว</vt:lpstr>
      <vt:lpstr>Arrow Function – ไม่มี parameter</vt:lpstr>
      <vt:lpstr>Arrow Function – Return Object</vt:lpstr>
      <vt:lpstr>Multi-line String Shorthand</vt:lpstr>
      <vt:lpstr>Multi-line String Shorthand</vt:lpstr>
      <vt:lpstr>Template Literals </vt:lpstr>
      <vt:lpstr>Destructuring Assignment Shorthand </vt:lpstr>
      <vt:lpstr>Destructuring Assignment Shorthand </vt:lpstr>
      <vt:lpstr>Destructuring Assignment Shorthand </vt:lpstr>
      <vt:lpstr>Spread Operator Shorthand </vt:lpstr>
      <vt:lpstr>Spread Operator Shorthand </vt:lpstr>
      <vt:lpstr>Lab 1: Shorthand Syntax</vt:lpstr>
      <vt:lpstr>PowerPoint Presentation</vt:lpstr>
      <vt:lpstr>Debugger</vt:lpstr>
      <vt:lpstr>Debug Screen</vt:lpstr>
      <vt:lpstr>Add Breakpoint</vt:lpstr>
      <vt:lpstr>Add Watch</vt:lpstr>
      <vt:lpstr>Debug Control Command</vt:lpstr>
      <vt:lpstr>PowerPoint Presentation</vt:lpstr>
      <vt:lpstr>PowerPoint Presentation</vt:lpstr>
      <vt:lpstr>Array.map</vt:lpstr>
      <vt:lpstr>Array.map - เบื้องหลังการทำงาน</vt:lpstr>
      <vt:lpstr>Array.map - shorthand</vt:lpstr>
      <vt:lpstr>Array.filter</vt:lpstr>
      <vt:lpstr>Array.filter - เบื้องหลังการทำงาน</vt:lpstr>
      <vt:lpstr>Array.reduce</vt:lpstr>
      <vt:lpstr>Array.reduce - เบื้องหลังการทำงาน</vt:lpstr>
      <vt:lpstr>Chaining</vt:lpstr>
      <vt:lpstr>Lab 2: Functional Programming</vt:lpstr>
      <vt:lpstr>PowerPoint Presentation</vt:lpstr>
      <vt:lpstr>Promise คืออะไร?</vt:lpstr>
      <vt:lpstr>Function หลักของ Promise</vt:lpstr>
      <vt:lpstr>ตัวอย่างการใช้งาน Promise</vt:lpstr>
      <vt:lpstr>ตัวอย่างการใช้งาน Promise</vt:lpstr>
      <vt:lpstr>ตัวอย่างการใช้งาน Promise</vt:lpstr>
      <vt:lpstr>Async/Await</vt:lpstr>
      <vt:lpstr>ข้อควรระวัง</vt:lpstr>
      <vt:lpstr>PowerPoint Presentation</vt:lpstr>
      <vt:lpstr>Class Structure</vt:lpstr>
      <vt:lpstr>Class Structure</vt:lpstr>
      <vt:lpstr>Class Structure (extend)</vt:lpstr>
      <vt:lpstr>Class Stucture (extend)</vt:lpstr>
      <vt:lpstr>ข้อควรระวังเมื่อเทียบกับ class ในภาษาอื่น</vt:lpstr>
      <vt:lpstr>ข้อควรระวังเมื่อเทียบกับ class ในภาษาอื่น</vt:lpstr>
      <vt:lpstr>Bind</vt:lpstr>
      <vt:lpstr>Lab 3: Fetch, Async/Await, Class</vt:lpstr>
      <vt:lpstr>PowerPoint Presentation</vt:lpstr>
      <vt:lpstr>การบ้าน #1</vt:lpstr>
      <vt:lpstr>การบ้าน #2</vt:lpstr>
      <vt:lpstr>การบ้าน #3</vt:lpstr>
      <vt:lpstr>การบ้าน #4 - Javascript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Paiboon Panusbordee</cp:lastModifiedBy>
  <cp:revision>213</cp:revision>
  <dcterms:created xsi:type="dcterms:W3CDTF">2018-03-03T14:38:55Z</dcterms:created>
  <dcterms:modified xsi:type="dcterms:W3CDTF">2018-03-11T01:08:51Z</dcterms:modified>
</cp:coreProperties>
</file>