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12192000"/>
  <p:notesSz cx="6858000" cy="9144000"/>
  <p:embeddedFontLst>
    <p:embeddedFont>
      <p:font typeface="Century Gothic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CenturyGothic-bold.fntdata"/><Relationship Id="rId12" Type="http://schemas.openxmlformats.org/officeDocument/2006/relationships/slide" Target="slides/slide8.xml"/><Relationship Id="rId56" Type="http://schemas.openxmlformats.org/officeDocument/2006/relationships/font" Target="fonts/CenturyGothic-regular.fntdata"/><Relationship Id="rId15" Type="http://schemas.openxmlformats.org/officeDocument/2006/relationships/slide" Target="slides/slide11.xml"/><Relationship Id="rId59" Type="http://schemas.openxmlformats.org/officeDocument/2006/relationships/font" Target="fonts/CenturyGothic-boldItalic.fntdata"/><Relationship Id="rId14" Type="http://schemas.openxmlformats.org/officeDocument/2006/relationships/slide" Target="slides/slide10.xml"/><Relationship Id="rId58" Type="http://schemas.openxmlformats.org/officeDocument/2006/relationships/font" Target="fonts/CenturyGothic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760"/>
              <a:buFont typeface="Noto Sans Symbols"/>
              <a:buNone/>
              <a:defRPr b="1" i="0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228600" y="1104406"/>
            <a:ext cx="1172893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228600" y="1104406"/>
            <a:ext cx="1172893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.xml"/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5" Type="http://schemas.openxmlformats.org/officeDocument/2006/relationships/slideLayout" Target="../slideLayouts/slideLayout4.xml"/><Relationship Id="rId14" Type="http://schemas.openxmlformats.org/officeDocument/2006/relationships/slideLayout" Target="../slideLayouts/slideLayout3.xml"/><Relationship Id="rId17" Type="http://schemas.openxmlformats.org/officeDocument/2006/relationships/slideLayout" Target="../slideLayouts/slideLayout6.xml"/><Relationship Id="rId16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19" Type="http://schemas.openxmlformats.org/officeDocument/2006/relationships/theme" Target="../theme/theme2.xml"/><Relationship Id="rId6" Type="http://schemas.openxmlformats.org/officeDocument/2006/relationships/image" Target="../media/image9.jpg"/><Relationship Id="rId18" Type="http://schemas.openxmlformats.org/officeDocument/2006/relationships/slideLayout" Target="../slideLayouts/slideLayout7.xml"/><Relationship Id="rId7" Type="http://schemas.openxmlformats.org/officeDocument/2006/relationships/image" Target="../media/image7.jpg"/><Relationship Id="rId8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0" y="6307152"/>
            <a:ext cx="12192000" cy="537957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126" y="6328389"/>
            <a:ext cx="567040" cy="4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54407" y="6355676"/>
            <a:ext cx="341403" cy="4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8">
            <a:alphaModFix/>
          </a:blip>
          <a:srcRect b="8070" l="0" r="0" t="15987"/>
          <a:stretch/>
        </p:blipFill>
        <p:spPr>
          <a:xfrm>
            <a:off x="6533404" y="6355676"/>
            <a:ext cx="635070" cy="39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0720" y="6345294"/>
            <a:ext cx="792145" cy="4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0">
            <a:alphaModFix/>
          </a:blip>
          <a:srcRect b="25689" l="27882" r="27972" t="35268"/>
          <a:stretch/>
        </p:blipFill>
        <p:spPr>
          <a:xfrm>
            <a:off x="8424995" y="6345804"/>
            <a:ext cx="877270" cy="43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29426" y="6378222"/>
            <a:ext cx="951171" cy="403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2"/>
    <p:sldLayoutId id="2147483649" r:id="rId13"/>
    <p:sldLayoutId id="2147483650" r:id="rId14"/>
    <p:sldLayoutId id="2147483651" r:id="rId15"/>
    <p:sldLayoutId id="2147483652" r:id="rId16"/>
    <p:sldLayoutId id="2147483653" r:id="rId17"/>
    <p:sldLayoutId id="214748365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chartjs.org" TargetMode="External"/><Relationship Id="rId4" Type="http://schemas.openxmlformats.org/officeDocument/2006/relationships/hyperlink" Target="https://momentjs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dnjs.cloudflare.com/ajax/libs/Chart.js/2.7.2/Chart.min.js" TargetMode="External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dnjs.cloudflare.com/ajax/libs/moment.js/2.21.0/moment.min.j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nitipan/codecampjs/releases/download/v1.0.0/codecamp.j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0" y="3614959"/>
            <a:ext cx="12192000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USING BOOTSTRAP AND JQUERY (Day </a:t>
            </a:r>
            <a:r>
              <a:rPr lang="en-US"/>
              <a:t>3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b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20"/>
              <a:buFont typeface="Noto Sans Symbol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Responsive Web Design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-2533694"/>
            <a:ext cx="1402948" cy="552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5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WBKn5DtrBvJ_O3FKkAYfDHLlhwi1NuZy3Gh1mxcVabHBhkewiex_-ghtyiRT3aqv9I8apdPb0TdUKF-1pTxvnfYfOm6lRm2dCwCmUDi8BQluNAM1GNkMqIHOG0iQtIdGXp-xB0alV4E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7441" y="1233429"/>
            <a:ext cx="731973" cy="780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BDHD2etBmfiCvQgqQS3wk4I539w4UvI7dZyssvUnrKns9Gi8aAFcZukWgIsTEllbG2jcY7bIASuQywcCniTZ25QaYLx0LQIkE5zvQVN7qK3Ysy4eqzykZM_jANLrl8bwBfS_2r28zfA" id="61" name="Shape 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955" y="1335810"/>
            <a:ext cx="913675" cy="76734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9179625" y="5332021"/>
            <a:ext cx="2274435" cy="589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Nitipan Pompan</a:t>
            </a:r>
            <a:endParaRPr b="0" i="0" sz="1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ML5 logo and wordmark.svg" id="63" name="Shape 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7776" y="1295646"/>
            <a:ext cx="845933" cy="84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2 - customized css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75" y="3802338"/>
            <a:ext cx="56007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5" y="1900104"/>
            <a:ext cx="48577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257675" y="2230175"/>
            <a:ext cx="5491200" cy="29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.page-item:first-child .page-link,</a:t>
            </a:r>
            <a:endParaRPr sz="16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.page-item:last-child .page-link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.pagination .page-item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margin-right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-2px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0.75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CSS - Google fonts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76" y="1143675"/>
            <a:ext cx="9538450" cy="508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CSS - Google fonts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825" y="2062392"/>
            <a:ext cx="718185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25300" y="1315775"/>
            <a:ext cx="76554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Bootstrap CSS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CSS - Google fonts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25300" y="1315775"/>
            <a:ext cx="76554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</a:t>
            </a: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CSS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17000" y="1929000"/>
            <a:ext cx="1075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'https://fonts.googleapis.com/css?family=Open+Sans+Condensed:300'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'Open Sans Condensed'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CSS - Google fonts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776404"/>
            <a:ext cx="88201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variables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91500" y="2152325"/>
            <a:ext cx="1094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:root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--blue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#007bff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--indigo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#6610f2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--purple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#6f42c1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--pink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#e83e8c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--red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#dc3545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--orange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#fd7e14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--yellow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#ffc107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--green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#28a745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--teal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#20c997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--cyan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#17a2b8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--white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--gray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#6c757d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--gray-dark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#343a40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--primary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#007bff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--secondary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#6c757d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--success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#28a745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--info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#17a2b8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--warning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#ffc107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--danger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#dc3545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--light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#f8f9fa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--dark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#343a40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..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variables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91500" y="2152325"/>
            <a:ext cx="1094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….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--breakpoint-xs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--breakpoint-sm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576px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--breakpoint-md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768px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--breakpoint-lg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992px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--breakpoint-xl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--font-family-sans-serif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-apple-system, BlinkMacSystemFont,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"Segoe UI"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Roboto,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"Helvetica Neue"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"Apple Color Emoji"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"Segoe UI Emoji"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"Segoe UI Symbol"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--font-family-monospace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SFMono-Regular, Menlo, Monaco, Consolas,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"Liberation Mono"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"Courier New"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variables in Chrome development tools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12" y="1154050"/>
            <a:ext cx="5003575" cy="5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 </a:t>
            </a:r>
            <a:r>
              <a:rPr lang="en-US"/>
              <a:t>variables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2759100" y="1485675"/>
            <a:ext cx="593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.color-dynamic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--blue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1154954" y="4385668"/>
            <a:ext cx="944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jQuey custom plugin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 - Day </a:t>
            </a:r>
            <a:r>
              <a:rPr b="0" lang="en-US"/>
              <a:t>3</a:t>
            </a:r>
            <a:r>
              <a:rPr b="0" i="0" lang="en-US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4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3525" y="141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Bootstrap theming and customizations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3rd party library integration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jQuery custom plugins</a:t>
            </a:r>
            <a:endParaRPr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Reusable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Encapsulation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Maintainability</a:t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custom plugin - Why 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Reusable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50" y="1190879"/>
            <a:ext cx="65913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2494650" y="2414225"/>
            <a:ext cx="7202700" cy="1180500"/>
          </a:xfrm>
          <a:prstGeom prst="rect">
            <a:avLst/>
          </a:prstGeom>
          <a:solidFill>
            <a:srgbClr val="D9D9D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What’s inside 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$(‘dialog’).modal()</a:t>
            </a:r>
            <a:r>
              <a:rPr lang="en-US">
                <a:solidFill>
                  <a:srgbClr val="000000"/>
                </a:solidFill>
              </a:rPr>
              <a:t> 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Maintainability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695775" y="1817250"/>
            <a:ext cx="7202700" cy="322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customer: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“I want to change all of this widget to have edit function”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400" y="2441104"/>
            <a:ext cx="2378550" cy="2599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custom plugin 101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2639725" y="1658125"/>
            <a:ext cx="578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'color'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'yellow'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jQuery custom plugin 101 - how to use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2745850" y="1929000"/>
            <a:ext cx="606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/* other codes */</a:t>
            </a:r>
            <a:endParaRPr sz="2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'span'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3011150" y="1618325"/>
            <a:ext cx="571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'color'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'yellow'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2962500" y="1804025"/>
            <a:ext cx="626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/* other codes */</a:t>
            </a:r>
            <a:endParaRPr sz="2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'span'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addClass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'highlight'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Protecting</a:t>
            </a:r>
            <a:r>
              <a:rPr lang="en-US"/>
              <a:t> plugin variables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481300" y="1353000"/>
            <a:ext cx="7229400" cy="4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/* plugin scope */</a:t>
            </a:r>
            <a:endParaRPr sz="2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'color'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'yellow'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-US" sz="2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lang="en-US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201 - Async button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75" y="2768679"/>
            <a:ext cx="10096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565125" y="2153100"/>
            <a:ext cx="20202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 State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625" y="2768679"/>
            <a:ext cx="13335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6242225" y="2152225"/>
            <a:ext cx="20202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Loading </a:t>
            </a: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54954" y="4385668"/>
            <a:ext cx="944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Bootstrap theming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201 - Async button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1976775" y="2151425"/>
            <a:ext cx="823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asyncText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originalHtml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asyncText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'disabled'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originalHtml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'disabled'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201 - Async button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807150" y="1929900"/>
            <a:ext cx="821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'#btnLoad'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'https://jsonplaceholder.typicode.com/posts'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'&lt;i class="fa fa-refresh fa-spin  fa-fw"&gt;&lt;/i&gt; Loading'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301 - Confirm dialog (bootstrap style)</a:t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788" y="2424117"/>
            <a:ext cx="49244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301 - Confirm dialog (bootstrap style)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583650" y="2188125"/>
            <a:ext cx="1012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dialog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'&lt;div class="modal" role="dialog" /&gt;'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dialog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&lt;div class="modal-dialog modal-dialog-centered" role="document"&gt;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&lt;div class="modal-content"&gt;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&lt;div class="modal-header"&gt;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&lt;h5 class="modal-title""&gt;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&lt;/h5&gt;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&lt;button type="button" class="close" data-dismiss="modal" aria-label="Close"&gt;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  &lt;span aria-hidden="true"&gt;&amp;times;&lt;/span&gt;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&lt;/button&gt;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&lt;/div&gt;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&lt;div class="modal-body"&gt;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&lt;/div&gt;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&lt;div class="modal-footer"&gt;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&lt;button type="button" class="btn btn-secondary" data-dismiss="modal"&gt;Cancel&lt;/button&gt;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  &lt;button type="button" class="btn btn-primary" role="action-ok"&gt;OK&lt;/button&gt;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  &lt;/div&gt;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  &lt;/div&gt;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  &lt;/div&gt;</a:t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      `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301 - Confirm dialog (bootstrap style)</a:t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1538725" y="2308100"/>
            <a:ext cx="933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isConfirmed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dialog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'hidden.bs.modal'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isConfirmed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9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})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dialog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'button[role="action-ok"]'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isConfirmed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dialog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modal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'hide'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});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dialog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modal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backdrop: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'static'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keyboard: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});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 301 - Confirm dialog (bootstrap style)</a:t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1591800" y="2095875"/>
            <a:ext cx="819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USAGE</a:t>
            </a:r>
            <a:endParaRPr sz="16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'button'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'body'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'กรุณายืนยัน'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'ต้องการลบข้อมูล abcd ?'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'ok confirm !'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})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'cancel'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1154954" y="4385668"/>
            <a:ext cx="944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1175645" y="18945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3rd party library integration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</a:t>
            </a:r>
            <a:r>
              <a:rPr lang="en-US"/>
              <a:t>hartJS 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http://www.chartjs.org</a:t>
            </a:r>
            <a:r>
              <a:rPr lang="en-US"/>
              <a:t>)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Moment.js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https://momentjs.com</a:t>
            </a:r>
            <a:r>
              <a:rPr lang="en-US"/>
              <a:t>)</a:t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3rd party library integration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4268600" y="1359150"/>
            <a:ext cx="76887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Responsive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8 Chart types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Greate rendering performance by HTML5 Canvas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https://cdnjs.cloudflare.com/ajax/libs/Chart.js/2.7.2/Chart.min.js</a:t>
            </a:r>
            <a:r>
              <a:rPr lang="en-US"/>
              <a:t> </a:t>
            </a:r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ChartJS</a:t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825" y="2070698"/>
            <a:ext cx="2464700" cy="24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ChartJS - quick start (1)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4720400" y="1116325"/>
            <a:ext cx="9651300" cy="52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labels: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datasets: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"Prime and Fibonacci"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fillColor: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"rgba(220,220,220,0.2)"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strokeColor: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"rgba(220,220,220,1)"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pointColor: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"rgba(220,220,220,1)"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pointStrokeColor: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"#fff"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pointHighlightFill: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"#fff"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pointHighlightStroke: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"rgba(220,220,220,1)"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29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}]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lineChart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Chart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'#chart'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'line'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data: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23725" y="1616425"/>
            <a:ext cx="4378500" cy="3000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"col-md-6"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"chart"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850" y="1171800"/>
            <a:ext cx="6372900" cy="50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</a:t>
            </a:r>
            <a:r>
              <a:rPr lang="en-US"/>
              <a:t>hemes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ChartJS - quick start (2)</a:t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913" y="2029979"/>
            <a:ext cx="52101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75725" y="2259848"/>
            <a:ext cx="57495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1440"/>
              <a:buFont typeface="Noto Sans Symbols"/>
              <a:buChar char="▶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 date, time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1440"/>
              <a:buFont typeface="Noto Sans Symbols"/>
              <a:buChar char="▶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1440"/>
              <a:buFont typeface="Noto Sans Symbols"/>
              <a:buChar char="▶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Manipulation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1440"/>
              <a:buFont typeface="Noto Sans Symbols"/>
              <a:buChar char="▶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1440"/>
              <a:buFont typeface="Noto Sans Symbols"/>
              <a:buChar char="▶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Localization (en, th, fr  etc..)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75846" y="155429"/>
            <a:ext cx="11817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CA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MomentJS</a:t>
            </a:r>
            <a:endParaRPr b="1" sz="4200">
              <a:solidFill>
                <a:srgbClr val="FFCA0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52400" y="0"/>
            <a:ext cx="825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CDNJS </a:t>
            </a:r>
            <a:r>
              <a:rPr lang="en-US"/>
              <a:t>:  </a:t>
            </a:r>
            <a:r>
              <a:rPr lang="en-US" sz="1600" u="sng">
                <a:solidFill>
                  <a:srgbClr val="2998E3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https://cdnjs.cloudflare.com/ajax/libs/moment.js/2.21.0/moment.min.js</a:t>
            </a: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351425" y="2344925"/>
            <a:ext cx="64713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/* Format */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'MMMM Do YYYY, h:mm:ss a'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March 23rd 2018, 1:33:48 pm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'dddd'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Friday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"MMM Do YY"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Mar 23rd 18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'YYYY [escaped] YYYY'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2018 escaped 2018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2018-03-23T13:33:48+07:00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/* Relative time*/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"20111031"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"YYYYMMDD"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fromNow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6 years ago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"20120620"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"YYYYMMDD"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fromNow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6 years ago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startOf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'day'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fromNow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14 hours ago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endOf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'day'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fromNow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in 10 hours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startOf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'hour'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fromNow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34 minutes ago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/* Manipulation */</a:t>
            </a:r>
            <a:endParaRPr sz="12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'days'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subtract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'days'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75846" y="155429"/>
            <a:ext cx="11817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CA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MomentJS - Simple clock</a:t>
            </a:r>
            <a:endParaRPr b="1" sz="4200">
              <a:solidFill>
                <a:srgbClr val="FFCA0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2467300" y="1804050"/>
            <a:ext cx="611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'#time'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moment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'hh:mm:ss'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},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Reuse main layout from last homework (Admin - Product Catalog)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Create widget plugin for chart (Only one chart type)</a:t>
            </a:r>
            <a:r>
              <a:rPr lang="en-US"/>
              <a:t>  </a:t>
            </a:r>
            <a:r>
              <a:rPr b="1" lang="en-US">
                <a:solidFill>
                  <a:srgbClr val="000000"/>
                </a:solidFill>
                <a:highlight>
                  <a:schemeClr val="accent1"/>
                </a:highlight>
              </a:rPr>
              <a:t>[ 1 ]   </a:t>
            </a:r>
            <a:endParaRPr b="1">
              <a:solidFill>
                <a:srgbClr val="000000"/>
              </a:solidFill>
              <a:highlight>
                <a:schemeClr val="accent1"/>
              </a:highlight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Able to add more widget   </a:t>
            </a: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</a:rPr>
              <a:t>[ 2 ] 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Able to remove more widget </a:t>
            </a: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</a:rPr>
              <a:t>[ 2 ]</a:t>
            </a:r>
            <a:endParaRPr b="1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dashboard able to change widget themes  </a:t>
            </a: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</a:rPr>
              <a:t>[ 3 ]</a:t>
            </a:r>
            <a:endParaRPr b="1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widget - reloading frequency adjustable (every 30 sec, 5 min or 30 min)  </a:t>
            </a:r>
            <a:r>
              <a:rPr b="1" lang="en-US">
                <a:solidFill>
                  <a:schemeClr val="dk1"/>
                </a:solidFill>
                <a:highlight>
                  <a:schemeClr val="accent1"/>
                </a:highlight>
              </a:rPr>
              <a:t>[ 4 ]</a:t>
            </a:r>
            <a:r>
              <a:rPr lang="en-US"/>
              <a:t> </a:t>
            </a:r>
            <a:endParaRPr/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- Dashboard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Use real-time Chart plugins to create your own widget from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https://github.com/nitipan/codecampjs/releases/download/v1.0.0/codecamp.js</a:t>
            </a:r>
            <a:r>
              <a:rPr lang="en-US"/>
              <a:t>  and extends it to be more funtionality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t/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jQuery DOM </a:t>
            </a:r>
            <a:r>
              <a:rPr lang="en-US"/>
              <a:t>Manipulation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Bootstrap components to build widget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dropdown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button group</a:t>
            </a:r>
            <a:r>
              <a:rPr lang="en-US"/>
              <a:t> etc..) </a:t>
            </a:r>
            <a:endParaRPr/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- Dashboard hint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Codecamp - real-time chart plugin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228600" y="2291250"/>
            <a:ext cx="115260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"https://cdnjs.cloudflare.com/ajax/libs/moment.js/2.21.0/moment.min.js"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"https://cdnjs.cloudflare.com/ajax/libs/Chart.js/2.7.2/Chart.min.js"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"https://github.com/nitipan/codecampjs/releases/download/v1.0.0/codecamp.js"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&lt;!-- Your script--&gt;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"app.js"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423725" y="1381000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arenR"/>
            </a:pPr>
            <a:r>
              <a:rPr lang="en-US" sz="16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Include scripts below  bootstrap javscript and before &lt;/body&gt;</a:t>
            </a:r>
            <a:endParaRPr sz="16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chart plugin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2275525" y="1929000"/>
            <a:ext cx="696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'#chart'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realtimeChart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dataset: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label: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'Widget 1'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borderColor: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'rgb(255, 99, 132)'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backgroundColor: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'rgba(255, 99, 132, 0.5)'</a:t>
            </a:r>
            <a:endParaRPr sz="16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423725" y="1381000"/>
            <a:ext cx="102321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2) Example source code how to init real-time chart - this snippet should be on your widget plugin</a:t>
            </a:r>
            <a:endParaRPr sz="16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AWS Cloudwatch dashboard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663" y="1207504"/>
            <a:ext cx="76866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AWS Cloudwatch dashboard</a:t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00" y="1207529"/>
            <a:ext cx="81534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AWS Cloudwatch dashboard</a:t>
            </a: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625" y="1326904"/>
            <a:ext cx="73342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Multi-appearances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Based-on existings standard class (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form-control</a:t>
            </a:r>
            <a:r>
              <a:rPr lang="en-US"/>
              <a:t>,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card </a:t>
            </a:r>
            <a:r>
              <a:rPr lang="en-US"/>
              <a:t>etc..)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Separated</a:t>
            </a:r>
            <a:r>
              <a:rPr lang="en-US"/>
              <a:t> custom stylesheet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 NOT TOUCH original file </a:t>
            </a:r>
            <a:r>
              <a:rPr lang="en-US"/>
              <a:t>(css, scss)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2 way to customize</a:t>
            </a:r>
            <a:endParaRPr/>
          </a:p>
          <a:p>
            <a:pPr indent="-32004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Sass variables, Sass maps</a:t>
            </a:r>
            <a:endParaRPr/>
          </a:p>
          <a:p>
            <a:pPr indent="-32004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Custom CSS</a:t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theming &amp; customization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AWS Cloudwatch dashboard</a:t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13" y="1618729"/>
            <a:ext cx="27717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away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Plugins is a way to component-based design for javascript framework</a:t>
            </a:r>
            <a:endParaRPr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Custom CSS get the bootstrap out of the box</a:t>
            </a:r>
            <a:endParaRPr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jQuery and other 3rd party library is a good combination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Seperated stylesheet</a:t>
            </a:r>
            <a:endParaRPr/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override properties on standard css classes from bootstrap</a:t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CSS theming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435375" y="1335750"/>
            <a:ext cx="8280000" cy="41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&lt;!-- bootstrap css, html-body above --&gt;</a:t>
            </a:r>
            <a:endParaRPr sz="16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"d-inline-block"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"form-inline  m-auto"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"form-control mr-2"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 messages"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"btn btn-primary"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&lt;!-- bootstrap js, end of body-html below --&gt;</a:t>
            </a:r>
            <a:endParaRPr sz="16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75846" y="155429"/>
            <a:ext cx="118170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84642" y="1266092"/>
            <a:ext cx="5745300" cy="4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Standard Bootstrap CSS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5" y="3038475"/>
            <a:ext cx="55816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2" type="body"/>
          </p:nvPr>
        </p:nvSpPr>
        <p:spPr>
          <a:xfrm>
            <a:off x="6137032" y="1266092"/>
            <a:ext cx="5855700" cy="4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Customized CSS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755" y="3033704"/>
            <a:ext cx="56102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customized css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126450" y="2606825"/>
            <a:ext cx="590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input[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].form-control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darkgrey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thistle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button.btn.btn-primary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lightcoral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hotpink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7126450" y="1633975"/>
            <a:ext cx="76554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custom.css</a:t>
            </a:r>
            <a:endParaRPr b="1" sz="1600" u="sng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32925" y="2168225"/>
            <a:ext cx="5967600" cy="3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&lt;!-- Bootstrap CSS --&gt;</a:t>
            </a:r>
            <a:endParaRPr sz="16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"https://maxcdn.bootstrapcdn.com/bootstrap/4.0.0/css/bootstrap.min.css"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integrity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"sha384-Gn5384xqQ1aoWXA+058RXPxPg6fy4IWvTNh0E263XmFcJlSAwiGgFAW/dAiS6JXm"</a:t>
            </a:r>
            <a:endParaRPr sz="16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crossorigin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"anonymous"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"custom.css"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52400" y="1613025"/>
            <a:ext cx="76554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page.html</a:t>
            </a:r>
            <a:endParaRPr b="1" sz="1600" u="sng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8475" y="4651750"/>
            <a:ext cx="4798200" cy="611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