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</p:sldIdLst>
  <p:sldSz cy="6858000" cx="12192000"/>
  <p:notesSz cx="6858000" cy="9144000"/>
  <p:embeddedFontLst>
    <p:embeddedFont>
      <p:font typeface="Prompt"/>
      <p:regular r:id="rId77"/>
      <p:bold r:id="rId78"/>
      <p:italic r:id="rId79"/>
      <p:boldItalic r:id="rId80"/>
    </p:embeddedFont>
    <p:embeddedFont>
      <p:font typeface="Century Gothic"/>
      <p:regular r:id="rId81"/>
      <p:bold r:id="rId82"/>
      <p:italic r:id="rId83"/>
      <p:boldItalic r:id="rId8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font" Target="fonts/CenturyGothic-boldItalic.fntdata"/><Relationship Id="rId83" Type="http://schemas.openxmlformats.org/officeDocument/2006/relationships/font" Target="fonts/CenturyGothic-italic.fntdata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font" Target="fonts/Prompt-boldItalic.fntdata"/><Relationship Id="rId82" Type="http://schemas.openxmlformats.org/officeDocument/2006/relationships/font" Target="fonts/CenturyGothic-bold.fntdata"/><Relationship Id="rId81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font" Target="fonts/Prompt-regular.fntdata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font" Target="fonts/Prompt-italic.fntdata"/><Relationship Id="rId34" Type="http://schemas.openxmlformats.org/officeDocument/2006/relationships/slide" Target="slides/slide30.xml"/><Relationship Id="rId78" Type="http://schemas.openxmlformats.org/officeDocument/2006/relationships/font" Target="fonts/Prompt-bold.fntdata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Shape 4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body"/>
          </p:nvPr>
        </p:nvSpPr>
        <p:spPr>
          <a:xfrm>
            <a:off x="1154954" y="4385668"/>
            <a:ext cx="9446063" cy="7821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1196295" y="2690499"/>
            <a:ext cx="9404722" cy="12613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1000"/>
              </a:spcBef>
              <a:spcAft>
                <a:spcPts val="0"/>
              </a:spcAft>
              <a:buClr>
                <a:srgbClr val="61DBFB"/>
              </a:buClr>
              <a:buSzPts val="5760"/>
              <a:buFont typeface="Prompt"/>
              <a:buNone/>
              <a:defRPr b="1" i="0" sz="7200" u="none" cap="none" strike="noStrike">
                <a:solidFill>
                  <a:srgbClr val="61DBFB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61DBFB"/>
              </a:buClr>
              <a:buSzPts val="2400"/>
              <a:buFont typeface="Prompt"/>
              <a:buChar char="▶"/>
              <a:defRPr i="0" sz="3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indent="-3708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61DBFB"/>
              </a:buClr>
              <a:buSzPts val="2240"/>
              <a:buFont typeface="Prompt"/>
              <a:buChar char="▶"/>
              <a:defRPr i="0" sz="28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indent="-36068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Prompt"/>
              <a:buChar char="▶"/>
              <a:defRPr i="0" sz="26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indent="-350519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Prompt"/>
              <a:buChar char="▶"/>
              <a:defRPr i="0" sz="24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indent="-3403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Prompt"/>
              <a:buChar char="▶"/>
              <a:defRPr i="0" sz="22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Prompt"/>
              <a:buChar char="▶"/>
              <a:defRPr i="0" sz="14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Prompt"/>
              <a:buChar char="▶"/>
              <a:defRPr i="0" sz="14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Prompt"/>
              <a:buChar char="▶"/>
              <a:defRPr i="0" sz="14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Prompt"/>
              <a:buChar char="▶"/>
              <a:defRPr i="0" sz="14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61DBFB"/>
              </a:buClr>
              <a:buSzPts val="4200"/>
              <a:buFont typeface="Prompt"/>
              <a:buNone/>
              <a:defRPr b="1" i="0" sz="4200" u="none" cap="none" strike="noStrike">
                <a:solidFill>
                  <a:srgbClr val="61DBFB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23" name="Shape 23"/>
          <p:cNvCxnSpPr/>
          <p:nvPr/>
        </p:nvCxnSpPr>
        <p:spPr>
          <a:xfrm>
            <a:off x="228600" y="1104406"/>
            <a:ext cx="11728938" cy="0"/>
          </a:xfrm>
          <a:prstGeom prst="straightConnector1">
            <a:avLst/>
          </a:prstGeom>
          <a:noFill/>
          <a:ln cap="flat" cmpd="sng" w="38100">
            <a:solidFill>
              <a:srgbClr val="61DBF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layout snipped">
  <p:cSld name="Title and Content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61DBFB"/>
              </a:buClr>
              <a:buSzPts val="4200"/>
              <a:buFont typeface="Prompt"/>
              <a:buNone/>
              <a:defRPr b="1" i="0" sz="4200" u="none" cap="none" strike="noStrike">
                <a:solidFill>
                  <a:srgbClr val="61DBFB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26" name="Shape 26"/>
          <p:cNvCxnSpPr/>
          <p:nvPr/>
        </p:nvCxnSpPr>
        <p:spPr>
          <a:xfrm>
            <a:off x="228600" y="1104406"/>
            <a:ext cx="11728800" cy="0"/>
          </a:xfrm>
          <a:prstGeom prst="straightConnector1">
            <a:avLst/>
          </a:prstGeom>
          <a:noFill/>
          <a:ln cap="flat" cmpd="sng" w="38100">
            <a:solidFill>
              <a:srgbClr val="61DBF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pic>
        <p:nvPicPr>
          <p:cNvPr id="27" name="Shape 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6489" y="1229550"/>
            <a:ext cx="9933023" cy="48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Layout">
  <p:cSld name="CUSTOM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152400"/>
            <a:ext cx="11932900" cy="60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184642" y="1266092"/>
            <a:ext cx="5745248" cy="48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068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▶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0519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03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▶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37032" y="1266092"/>
            <a:ext cx="5855674" cy="48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068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▶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0519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03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▶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33" name="Shape 33"/>
          <p:cNvCxnSpPr/>
          <p:nvPr/>
        </p:nvCxnSpPr>
        <p:spPr>
          <a:xfrm>
            <a:off x="228600" y="1104406"/>
            <a:ext cx="11728938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34" name="Shape 34"/>
          <p:cNvSpPr txBox="1"/>
          <p:nvPr>
            <p:ph type="title"/>
          </p:nvPr>
        </p:nvSpPr>
        <p:spPr>
          <a:xfrm>
            <a:off x="175846" y="155429"/>
            <a:ext cx="11816859" cy="8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  <a:defRPr b="1" i="0" sz="4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Shape 44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small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image" Target="../media/image8.png"/><Relationship Id="rId10" Type="http://schemas.openxmlformats.org/officeDocument/2006/relationships/image" Target="../media/image9.png"/><Relationship Id="rId13" Type="http://schemas.openxmlformats.org/officeDocument/2006/relationships/slideLayout" Target="../slideLayouts/slideLayout2.xml"/><Relationship Id="rId12" Type="http://schemas.openxmlformats.org/officeDocument/2006/relationships/slideLayout" Target="../slideLayouts/slideLayout1.xml"/><Relationship Id="rId1" Type="http://schemas.openxmlformats.org/officeDocument/2006/relationships/image" Target="../media/image11.pn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5" Type="http://schemas.openxmlformats.org/officeDocument/2006/relationships/slideLayout" Target="../slideLayouts/slideLayout4.xml"/><Relationship Id="rId14" Type="http://schemas.openxmlformats.org/officeDocument/2006/relationships/slideLayout" Target="../slideLayouts/slideLayout3.xml"/><Relationship Id="rId17" Type="http://schemas.openxmlformats.org/officeDocument/2006/relationships/slideLayout" Target="../slideLayouts/slideLayout6.xml"/><Relationship Id="rId16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19" Type="http://schemas.openxmlformats.org/officeDocument/2006/relationships/slideLayout" Target="../slideLayouts/slideLayout8.xml"/><Relationship Id="rId6" Type="http://schemas.openxmlformats.org/officeDocument/2006/relationships/image" Target="../media/image10.jpg"/><Relationship Id="rId18" Type="http://schemas.openxmlformats.org/officeDocument/2006/relationships/slideLayout" Target="../slideLayouts/slideLayout7.xml"/><Relationship Id="rId7" Type="http://schemas.openxmlformats.org/officeDocument/2006/relationships/image" Target="../media/image5.jpg"/><Relationship Id="rId8" Type="http://schemas.openxmlformats.org/officeDocument/2006/relationships/image" Target="../media/image6.jp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8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9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/>
          <p:nvPr/>
        </p:nvSpPr>
        <p:spPr>
          <a:xfrm>
            <a:off x="0" y="6307152"/>
            <a:ext cx="12192000" cy="537957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4126" y="6328389"/>
            <a:ext cx="567040" cy="453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54407" y="6355676"/>
            <a:ext cx="341403" cy="440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 rotWithShape="1">
          <a:blip r:embed="rId8">
            <a:alphaModFix/>
          </a:blip>
          <a:srcRect b="8070" l="0" r="0" t="15987"/>
          <a:stretch/>
        </p:blipFill>
        <p:spPr>
          <a:xfrm>
            <a:off x="6533404" y="6355676"/>
            <a:ext cx="635070" cy="394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00720" y="6345294"/>
            <a:ext cx="792145" cy="40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10">
            <a:alphaModFix/>
          </a:blip>
          <a:srcRect b="25689" l="27882" r="27972" t="35268"/>
          <a:stretch/>
        </p:blipFill>
        <p:spPr>
          <a:xfrm>
            <a:off x="8424995" y="6345804"/>
            <a:ext cx="877270" cy="436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629426" y="6378222"/>
            <a:ext cx="951171" cy="4037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2"/>
    <p:sldLayoutId id="2147483649" r:id="rId13"/>
    <p:sldLayoutId id="2147483650" r:id="rId14"/>
    <p:sldLayoutId id="2147483651" r:id="rId15"/>
    <p:sldLayoutId id="2147483652" r:id="rId16"/>
    <p:sldLayoutId id="2147483653" r:id="rId17"/>
    <p:sldLayoutId id="2147483654" r:id="rId18"/>
    <p:sldLayoutId id="214748365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reactarmory.com/guides/lifecycle-simulators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5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7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hyperlink" Target="https://reactjs.org/blog/2018/03/27/update-on-async-rendering.html" TargetMode="External"/><Relationship Id="rId4" Type="http://schemas.openxmlformats.org/officeDocument/2006/relationships/hyperlink" Target="https://medium.com/@sgroff04/2-minutes-to-learn-react-16s-componentdidcatch-lifecycle-method-d1a69a1f753" TargetMode="External"/><Relationship Id="rId5" Type="http://schemas.openxmlformats.org/officeDocument/2006/relationships/hyperlink" Target="https://medium.com/@baphemot/understanding-reactjs-component-life-cycle-823a640b3e8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1154954" y="5012418"/>
            <a:ext cx="94461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D9D9D9"/>
                </a:solidFill>
                <a:latin typeface="Prompt"/>
                <a:ea typeface="Prompt"/>
                <a:cs typeface="Prompt"/>
                <a:sym typeface="Prompt"/>
              </a:rPr>
              <a:t>BY </a:t>
            </a:r>
            <a:r>
              <a:rPr b="1" i="0" lang="en-US" sz="2000" u="none" cap="none" strike="noStrike">
                <a:solidFill>
                  <a:srgbClr val="D9D9D9"/>
                </a:solidFill>
                <a:latin typeface="Prompt"/>
                <a:ea typeface="Prompt"/>
                <a:cs typeface="Prompt"/>
                <a:sym typeface="Prompt"/>
              </a:rPr>
              <a:t>PA</a:t>
            </a:r>
            <a:r>
              <a:rPr b="1" lang="en-US">
                <a:solidFill>
                  <a:srgbClr val="D9D9D9"/>
                </a:solidFill>
                <a:latin typeface="Prompt"/>
                <a:ea typeface="Prompt"/>
                <a:cs typeface="Prompt"/>
                <a:sym typeface="Prompt"/>
              </a:rPr>
              <a:t>NOT WONGKHOT</a:t>
            </a:r>
            <a:endParaRPr b="1">
              <a:solidFill>
                <a:srgbClr val="D9D9D9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D9D9D9"/>
                </a:solidFill>
                <a:latin typeface="Prompt"/>
                <a:ea typeface="Prompt"/>
                <a:cs typeface="Prompt"/>
                <a:sym typeface="Prompt"/>
              </a:rPr>
              <a:t>FRONT-END PROGRAMMER BOOTCAMP</a:t>
            </a:r>
            <a:endParaRPr b="1" i="0" sz="2000" u="none" cap="none" strike="noStrike">
              <a:solidFill>
                <a:srgbClr val="D9D9D9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1307350" y="3613650"/>
            <a:ext cx="94047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Noto Sans Symbols"/>
              <a:buNone/>
            </a:pPr>
            <a:r>
              <a:rPr lang="en-US" sz="3000"/>
              <a:t>Component Life Cycle</a:t>
            </a:r>
            <a:endParaRPr sz="30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Noto Sans Symbols"/>
              <a:buNone/>
            </a:pPr>
            <a:r>
              <a:rPr lang="en-US" sz="3000"/>
              <a:t>Refs, HOC</a:t>
            </a:r>
            <a:endParaRPr sz="30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Noto Sans Symbols"/>
              <a:buNone/>
            </a:pPr>
            <a:r>
              <a:rPr lang="en-US" sz="3000"/>
              <a:t>Ant Design, Recharts</a:t>
            </a:r>
            <a:endParaRPr sz="3000"/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387" y="244925"/>
            <a:ext cx="5418225" cy="38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3422975" y="5881725"/>
            <a:ext cx="49416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9D9D9"/>
                </a:solidFill>
              </a:rPr>
              <a:t>https://github.com/panotza/frontend-bootcamp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getDerivedStateFromProps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1325800" y="1929000"/>
            <a:ext cx="9533700" cy="39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getDerivedStateFromProps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nextProps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prevState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nextProps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score: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6436150" y="1518650"/>
            <a:ext cx="4194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FEFEF"/>
                </a:solidFill>
              </a:rPr>
              <a:t>ดูได้ใน getderivedstatefromprops.html</a:t>
            </a:r>
            <a:endParaRPr sz="1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228600" y="1359145"/>
            <a:ext cx="11728800" cy="4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เกิดขึ้นหลังจาก </a:t>
            </a:r>
            <a:r>
              <a:rPr lang="en-US"/>
              <a:t>getDerivedStateFromProps</a:t>
            </a:r>
            <a:r>
              <a:rPr lang="en-US"/>
              <a:t> </a:t>
            </a:r>
            <a:r>
              <a:rPr lang="en-US"/>
              <a:t>เหมาะสำหรับ 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สร้าง react element</a:t>
            </a:r>
            <a:endParaRPr/>
          </a:p>
        </p:txBody>
      </p:sp>
      <p:sp>
        <p:nvSpPr>
          <p:cNvPr id="128" name="Shape 128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render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152400" y="3645147"/>
            <a:ext cx="11728800" cy="22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A9999"/>
                </a:solidFill>
              </a:rPr>
              <a:t>ไม่ควร</a:t>
            </a:r>
            <a:endParaRPr>
              <a:solidFill>
                <a:srgbClr val="EA9999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เรียก setState เพราะจะทำให้เกิด Infinity Loop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228600" y="1359145"/>
            <a:ext cx="11728800" cy="4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เกิดขึ้นหลังจาก component ถูก render แล้ว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เหมาะสำหรับ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ทำ action ที่มี side effect</a:t>
            </a:r>
            <a:r>
              <a:rPr lang="en-US"/>
              <a:t> เช่น Fetch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Subscribe Event ต่างๆ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Initialization ที่ต้องการ DOM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DOM manipulation</a:t>
            </a:r>
            <a:endParaRPr/>
          </a:p>
        </p:txBody>
      </p:sp>
      <p:sp>
        <p:nvSpPr>
          <p:cNvPr id="135" name="Shape 135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componentDidMount (ใช้บ่อย)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componentDidMount</a:t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1398100" y="1929000"/>
            <a:ext cx="9377100" cy="39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componentDidMount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'https://api.coinde</a:t>
            </a:r>
            <a:r>
              <a:rPr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sk.com/api..</a:t>
            </a:r>
            <a:r>
              <a:rPr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setState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USD: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bpi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USD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6436150" y="1518650"/>
            <a:ext cx="4194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FEFEF"/>
                </a:solidFill>
              </a:rPr>
              <a:t>ดูได้ใน componentdidmount-fetch.html</a:t>
            </a:r>
            <a:endParaRPr sz="1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componentDidMount</a:t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1398100" y="1929000"/>
            <a:ext cx="9377100" cy="39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increment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setState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prevState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counter: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prevState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18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componentDidMount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setInterval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increment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6050475" y="1518650"/>
            <a:ext cx="45801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FEFEF"/>
                </a:solidFill>
              </a:rPr>
              <a:t>ดูได้ใน componentdidmount-setinterval.html</a:t>
            </a:r>
            <a:endParaRPr sz="1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2" type="body"/>
          </p:nvPr>
        </p:nvSpPr>
        <p:spPr>
          <a:xfrm>
            <a:off x="1196295" y="2690499"/>
            <a:ext cx="9404700" cy="1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Hooks</a:t>
            </a:r>
            <a:endParaRPr/>
          </a:p>
        </p:txBody>
      </p:sp>
      <p:sp>
        <p:nvSpPr>
          <p:cNvPr id="155" name="Shape 155"/>
          <p:cNvSpPr txBox="1"/>
          <p:nvPr>
            <p:ph idx="2" type="body"/>
          </p:nvPr>
        </p:nvSpPr>
        <p:spPr>
          <a:xfrm>
            <a:off x="1268625" y="4113875"/>
            <a:ext cx="9404700" cy="13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Updation</a:t>
            </a:r>
            <a:endParaRPr sz="4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228600" y="1359150"/>
            <a:ext cx="11728800" cy="13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เกิดขึ้นตอน parent ของ component มีการ updat</a:t>
            </a:r>
            <a:r>
              <a:rPr lang="en-US"/>
              <a:t>e</a:t>
            </a:r>
            <a:endParaRPr/>
          </a:p>
        </p:txBody>
      </p:sp>
      <p:sp>
        <p:nvSpPr>
          <p:cNvPr id="161" name="Shape 161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componentWillReceiveProps</a:t>
            </a:r>
            <a:endParaRPr sz="4800"/>
          </a:p>
        </p:txBody>
      </p:sp>
      <p:sp>
        <p:nvSpPr>
          <p:cNvPr id="162" name="Shape 162"/>
          <p:cNvSpPr txBox="1"/>
          <p:nvPr/>
        </p:nvSpPr>
        <p:spPr>
          <a:xfrm>
            <a:off x="228600" y="2438400"/>
            <a:ext cx="112455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EA9999"/>
                </a:solidFill>
                <a:latin typeface="Prompt"/>
                <a:ea typeface="Prompt"/>
                <a:cs typeface="Prompt"/>
                <a:sym typeface="Prompt"/>
              </a:rPr>
              <a:t>*จะถูกแทนที่ด้วย getDerivedStateFromProps ใน React 17</a:t>
            </a:r>
            <a:endParaRPr sz="3000">
              <a:solidFill>
                <a:srgbClr val="EA9999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228600" y="1359145"/>
            <a:ext cx="11728800" cy="4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เกิดขึ้นตอน parent ของ component มีการ update hook นี้จะ return ข้อมูลเพื่อ update state ถ้าไม่มีอะไร update ให้ return null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เหมาะสำหรับ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setstate โดยอิงจาก props</a:t>
            </a:r>
            <a:endParaRPr/>
          </a:p>
        </p:txBody>
      </p:sp>
      <p:sp>
        <p:nvSpPr>
          <p:cNvPr id="168" name="Shape 168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getDerivedStateFromProps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getDerivedStateFromProps (ช่วง Updation)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1325800" y="1929000"/>
            <a:ext cx="9533700" cy="39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getDerivedStateFromProps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nextProps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prevState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nextProps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score: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6436150" y="1518650"/>
            <a:ext cx="4194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FEFEF"/>
                </a:solidFill>
              </a:rPr>
              <a:t>ดูได้ใน </a:t>
            </a:r>
            <a:r>
              <a:rPr lang="en-US" sz="1800">
                <a:solidFill>
                  <a:srgbClr val="EFEFEF"/>
                </a:solidFill>
              </a:rPr>
              <a:t>getderivedstatefromprops.html</a:t>
            </a:r>
            <a:endParaRPr sz="1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228600" y="1359145"/>
            <a:ext cx="11728800" cy="4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เกิดขึ้นหลังจาก hook </a:t>
            </a:r>
            <a:r>
              <a:rPr lang="en-US"/>
              <a:t>getDerivedStateFromProps</a:t>
            </a:r>
            <a:r>
              <a:rPr lang="en-US"/>
              <a:t> หรือ หลังจากสั่ง setState ใช้เพื่อกำหนดว่า component ควรจะ update หรือไม่ โดย default แล้วจะ return เป็น true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ใช้สำหรับ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optimize performance</a:t>
            </a:r>
            <a:endParaRPr/>
          </a:p>
        </p:txBody>
      </p:sp>
      <p:sp>
        <p:nvSpPr>
          <p:cNvPr id="181" name="Shape 181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shouldComponentUpdate (ใช้บ่อย)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2" type="body"/>
          </p:nvPr>
        </p:nvSpPr>
        <p:spPr>
          <a:xfrm>
            <a:off x="1196295" y="2690499"/>
            <a:ext cx="9404700" cy="1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6000"/>
              <a:t>Component Life Cycle</a:t>
            </a:r>
            <a:endParaRPr sz="6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shouldComponentUpdate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1530700" y="2025425"/>
            <a:ext cx="91119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shouldComponentUpdate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nextProps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nextState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nextProps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!== 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6436150" y="1518650"/>
            <a:ext cx="4194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FEFEF"/>
                </a:solidFill>
              </a:rPr>
              <a:t>ดูได้ใน </a:t>
            </a:r>
            <a:r>
              <a:rPr lang="en-US" sz="1800">
                <a:solidFill>
                  <a:srgbClr val="EFEFEF"/>
                </a:solidFill>
              </a:rPr>
              <a:t>shouldcomponentupdate.html</a:t>
            </a:r>
            <a:endParaRPr sz="1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228600" y="1359146"/>
            <a:ext cx="11728800" cy="13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เกิดขึ้นหลังจาก </a:t>
            </a:r>
            <a:r>
              <a:rPr lang="en-US"/>
              <a:t>hook shouldComponentUpdate แต่ก่อนจะ render</a:t>
            </a:r>
            <a:endParaRPr/>
          </a:p>
        </p:txBody>
      </p:sp>
      <p:sp>
        <p:nvSpPr>
          <p:cNvPr id="194" name="Shape 194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componentWillUpdate</a:t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228600" y="2921975"/>
            <a:ext cx="117288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EA9999"/>
                </a:solidFill>
                <a:latin typeface="Prompt"/>
                <a:ea typeface="Prompt"/>
                <a:cs typeface="Prompt"/>
                <a:sym typeface="Prompt"/>
              </a:rPr>
              <a:t>*จะถูกเอาออกใน React 17</a:t>
            </a:r>
            <a:endParaRPr sz="3000">
              <a:solidFill>
                <a:srgbClr val="EA9999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EA9999"/>
                </a:solidFill>
                <a:latin typeface="Prompt"/>
                <a:ea typeface="Prompt"/>
                <a:cs typeface="Prompt"/>
                <a:sym typeface="Prompt"/>
              </a:rPr>
              <a:t>*ใช้ getSnapshotBeforeUpdate หรือ componentDidUpdate แทนดีกว่า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228600" y="1359145"/>
            <a:ext cx="11728800" cy="4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เกิดขึ้นหลังจาก </a:t>
            </a:r>
            <a:r>
              <a:rPr lang="en-US"/>
              <a:t>shouldComponentUpdate</a:t>
            </a:r>
            <a:endParaRPr/>
          </a:p>
        </p:txBody>
      </p:sp>
      <p:sp>
        <p:nvSpPr>
          <p:cNvPr id="201" name="Shape 201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render (ช่วง Updation)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228600" y="1359145"/>
            <a:ext cx="11728800" cy="4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เกิดขึ้นหลัง render แต่ก่อน component จะ update hook นี้สามารถ return ค่าไปให้ hook componentDidUpdate ได้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เหมาะสำหรับ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เก็บค่าต่างๆของ DOM เช่น scrollHeight เพื่อนำไป update ทีหลัง</a:t>
            </a:r>
            <a:endParaRPr/>
          </a:p>
        </p:txBody>
      </p:sp>
      <p:sp>
        <p:nvSpPr>
          <p:cNvPr id="207" name="Shape 207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getSnapshotBeforeUpdate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228600" y="1359157"/>
            <a:ext cx="11728800" cy="27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เกิดขึ้นหลังจาก </a:t>
            </a:r>
            <a:r>
              <a:rPr lang="en-US"/>
              <a:t>getSnapshotBeforeUpdate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เหมาะสำหรับ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action ที่มี side effect เช่น Fetch 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กำหนดค่า DOM</a:t>
            </a:r>
            <a:endParaRPr/>
          </a:p>
        </p:txBody>
      </p:sp>
      <p:sp>
        <p:nvSpPr>
          <p:cNvPr id="213" name="Shape 213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componentDidUpdate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componentDidUpdate</a:t>
            </a:r>
            <a:endParaRPr/>
          </a:p>
        </p:txBody>
      </p:sp>
      <p:sp>
        <p:nvSpPr>
          <p:cNvPr id="219" name="Shape 219"/>
          <p:cNvSpPr txBox="1"/>
          <p:nvPr/>
        </p:nvSpPr>
        <p:spPr>
          <a:xfrm>
            <a:off x="1265950" y="1792375"/>
            <a:ext cx="10184400" cy="40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1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user: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sz="17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componentDidUpdate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prevProps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prevState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snapshot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7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prevProps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willFetch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willFetch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responese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7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'https://randomuser.me/api/'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7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responese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7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7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setState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user: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results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7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 });</a:t>
            </a:r>
            <a:endParaRPr sz="1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7045750" y="1518650"/>
            <a:ext cx="3519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FEFEF"/>
                </a:solidFill>
              </a:rPr>
              <a:t>ดูได้ใน </a:t>
            </a:r>
            <a:r>
              <a:rPr lang="en-US" sz="1800">
                <a:solidFill>
                  <a:srgbClr val="EFEFEF"/>
                </a:solidFill>
              </a:rPr>
              <a:t>componentdidupdate.html</a:t>
            </a:r>
            <a:endParaRPr sz="1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2" type="body"/>
          </p:nvPr>
        </p:nvSpPr>
        <p:spPr>
          <a:xfrm>
            <a:off x="1196295" y="2690499"/>
            <a:ext cx="9404700" cy="1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Hooks</a:t>
            </a:r>
            <a:endParaRPr/>
          </a:p>
        </p:txBody>
      </p:sp>
      <p:sp>
        <p:nvSpPr>
          <p:cNvPr id="226" name="Shape 226"/>
          <p:cNvSpPr txBox="1"/>
          <p:nvPr>
            <p:ph idx="2" type="body"/>
          </p:nvPr>
        </p:nvSpPr>
        <p:spPr>
          <a:xfrm>
            <a:off x="1268625" y="4113875"/>
            <a:ext cx="9404700" cy="13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Unmouting</a:t>
            </a:r>
            <a:endParaRPr sz="4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228600" y="1359145"/>
            <a:ext cx="11728800" cy="4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เกิดก่อนที่ component จะถูกลบออก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เหมาะสำหรับ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ลบ timer ต่างๆ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U</a:t>
            </a:r>
            <a:r>
              <a:rPr lang="en-US"/>
              <a:t>nsubscribe Event ต่างๆ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Cancel Ajax Call</a:t>
            </a:r>
            <a:endParaRPr/>
          </a:p>
        </p:txBody>
      </p:sp>
      <p:sp>
        <p:nvSpPr>
          <p:cNvPr id="232" name="Shape 232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componentWillUnmount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componentWillUnmount</a:t>
            </a:r>
            <a:endParaRPr/>
          </a:p>
        </p:txBody>
      </p:sp>
      <p:sp>
        <p:nvSpPr>
          <p:cNvPr id="238" name="Shape 238"/>
          <p:cNvSpPr txBox="1"/>
          <p:nvPr/>
        </p:nvSpPr>
        <p:spPr>
          <a:xfrm>
            <a:off x="1398100" y="1929000"/>
            <a:ext cx="9377100" cy="39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componentWillUnmount</a:t>
            </a:r>
            <a:r>
              <a:rPr lang="en-US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clearInterval</a:t>
            </a:r>
            <a:r>
              <a:rPr lang="en-US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-US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rgbClr val="DCDCA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5966100" y="1518650"/>
            <a:ext cx="45990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FEFEF"/>
                </a:solidFill>
              </a:rPr>
              <a:t>ดูได้ใน </a:t>
            </a:r>
            <a:r>
              <a:rPr lang="en-US" sz="1800">
                <a:solidFill>
                  <a:srgbClr val="EFEFEF"/>
                </a:solidFill>
              </a:rPr>
              <a:t>componentdidmount-setinterval.html</a:t>
            </a:r>
            <a:endParaRPr sz="1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2" type="body"/>
          </p:nvPr>
        </p:nvSpPr>
        <p:spPr>
          <a:xfrm>
            <a:off x="1196295" y="2690499"/>
            <a:ext cx="9404700" cy="1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Hooks</a:t>
            </a:r>
            <a:endParaRPr/>
          </a:p>
        </p:txBody>
      </p:sp>
      <p:sp>
        <p:nvSpPr>
          <p:cNvPr id="245" name="Shape 245"/>
          <p:cNvSpPr txBox="1"/>
          <p:nvPr>
            <p:ph idx="2" type="body"/>
          </p:nvPr>
        </p:nvSpPr>
        <p:spPr>
          <a:xfrm>
            <a:off x="1268625" y="4113875"/>
            <a:ext cx="9404700" cy="13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Error Catching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228600" y="1359147"/>
            <a:ext cx="11728800" cy="20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Component มีวงจรชีวิตของมัน เราเรียกว่า Life Cycle โดยปกติแล้วเราจะใช้ Life Cycle ในการทำอะไรสักอย่าง ณ ช่วงเวลาใดเวลาหนึ่งของ Component นั้นๆ</a:t>
            </a:r>
            <a:endParaRPr/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 Life Cycle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04800" y="3492748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A9999"/>
                </a:solidFill>
              </a:rPr>
              <a:t>Life Cycle มีให้ใช้แค่ Component ที่สร้างจาก Class เท่านั้น</a:t>
            </a:r>
            <a:endParaRPr>
              <a:solidFill>
                <a:srgbClr val="EA999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228600" y="1359145"/>
            <a:ext cx="11728800" cy="4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เกิดเมื่อ children component เกิด error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เหมาะสำหรับ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ทำ Fallback UI เมื่อเกิด Error</a:t>
            </a:r>
            <a:endParaRPr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Log Error</a:t>
            </a:r>
            <a:endParaRPr/>
          </a:p>
        </p:txBody>
      </p:sp>
      <p:sp>
        <p:nvSpPr>
          <p:cNvPr id="251" name="Shape 251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componentDidCatch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componentDidCatch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 txBox="1"/>
          <p:nvPr/>
        </p:nvSpPr>
        <p:spPr>
          <a:xfrm>
            <a:off x="1446325" y="1996075"/>
            <a:ext cx="9172200" cy="42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ErrorBoundary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errorInfo: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sz="18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componentDidCatch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errorInfo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setState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errorInfo: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errorInfo</a:t>
            </a:r>
            <a:endParaRPr sz="18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});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CDCA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7303950" y="1366250"/>
            <a:ext cx="34896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FEFEF"/>
                </a:solidFill>
              </a:rPr>
              <a:t>ดูได้ใน </a:t>
            </a:r>
            <a:r>
              <a:rPr lang="en-US" sz="1800">
                <a:solidFill>
                  <a:srgbClr val="EFEFEF"/>
                </a:solidFill>
              </a:rPr>
              <a:t>componentdidcatch.html</a:t>
            </a:r>
            <a:endParaRPr sz="1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componentDidCatch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 txBox="1"/>
          <p:nvPr/>
        </p:nvSpPr>
        <p:spPr>
          <a:xfrm>
            <a:off x="1361975" y="2133325"/>
            <a:ext cx="9425100" cy="3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lang="en-US" sz="18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// Fallback UI if an error occurs</a:t>
            </a:r>
            <a:endParaRPr sz="1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-US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"Oh-no! Something went wrong"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-US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);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7303950" y="1366250"/>
            <a:ext cx="34896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FEFEF"/>
                </a:solidFill>
              </a:rPr>
              <a:t>ดูได้ใน componentdidcatch.html</a:t>
            </a:r>
            <a:endParaRPr sz="1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componentDidCatch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 txBox="1"/>
          <p:nvPr/>
        </p:nvSpPr>
        <p:spPr>
          <a:xfrm>
            <a:off x="1374000" y="2036900"/>
            <a:ext cx="9425400" cy="3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ErrorBoundary</a:t>
            </a:r>
            <a:r>
              <a:rPr lang="en-US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BuggyButton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ErrorBoundary</a:t>
            </a:r>
            <a:r>
              <a:rPr lang="en-US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);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7303950" y="1366250"/>
            <a:ext cx="34896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FEFEF"/>
                </a:solidFill>
              </a:rPr>
              <a:t>ดูได้ใน componentdidcatch.html</a:t>
            </a:r>
            <a:endParaRPr sz="1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228600" y="1359145"/>
            <a:ext cx="11728800" cy="4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สามารถทดลองเล่น Life Cycle ได้ที่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https://reactarmory.com/guides/lifecycle-simulators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Life Cycle Simulators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228600" y="1359145"/>
            <a:ext cx="11728800" cy="4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D9D9D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เปิดไฟล์ lab1.html แล้วลองสังเกตุการทำงานของ Life Cycle</a:t>
            </a:r>
            <a:endParaRPr>
              <a:solidFill>
                <a:srgbClr val="D9D9D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Century Gothic"/>
              <a:buChar char="-"/>
            </a:pPr>
            <a:r>
              <a:rPr lang="en-US">
                <a:solidFill>
                  <a:srgbClr val="D9D9D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ทดลองใช้ setInterval , setTimeout ใน </a:t>
            </a:r>
            <a:r>
              <a:rPr lang="en-US">
                <a:solidFill>
                  <a:srgbClr val="D9D9D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ComponentDidMount</a:t>
            </a:r>
            <a:endParaRPr>
              <a:solidFill>
                <a:srgbClr val="D9D9D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Century Gothic"/>
              <a:buChar char="-"/>
            </a:pPr>
            <a:r>
              <a:rPr lang="en-US">
                <a:solidFill>
                  <a:srgbClr val="D9D9D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ทดลองใช้ Fetch เพื่อดึงข้อมูลใน ComponentDidMount</a:t>
            </a:r>
            <a:endParaRPr>
              <a:solidFill>
                <a:srgbClr val="D9D9D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Century Gothic"/>
              <a:buChar char="-"/>
            </a:pPr>
            <a:r>
              <a:rPr lang="en-US">
                <a:solidFill>
                  <a:srgbClr val="D9D9D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ทดลองเล่น shouldComponentUpdate</a:t>
            </a:r>
            <a:endParaRPr>
              <a:solidFill>
                <a:srgbClr val="D9D9D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9D9D9"/>
                </a:solidFill>
              </a:rPr>
              <a:t>Lab 1:</a:t>
            </a:r>
            <a:r>
              <a:rPr lang="en-US"/>
              <a:t> Component Life Cycle</a:t>
            </a:r>
            <a:endParaRPr>
              <a:solidFill>
                <a:srgbClr val="61DBFB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2" type="body"/>
          </p:nvPr>
        </p:nvSpPr>
        <p:spPr>
          <a:xfrm>
            <a:off x="1196295" y="2690499"/>
            <a:ext cx="9404700" cy="1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Refs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228600" y="1274774"/>
            <a:ext cx="11728800" cy="14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D9D9D9"/>
                </a:solidFill>
              </a:rPr>
              <a:t>refs ย่อมาจาก reference</a:t>
            </a:r>
            <a:r>
              <a:rPr lang="en-US">
                <a:solidFill>
                  <a:srgbClr val="D9D9D9"/>
                </a:solidFill>
              </a:rPr>
              <a:t>s</a:t>
            </a:r>
            <a:r>
              <a:rPr lang="en-US">
                <a:solidFill>
                  <a:srgbClr val="D9D9D9"/>
                </a:solidFill>
              </a:rPr>
              <a:t> เราใช้เพื่ออ้างถึง reference ของ component instance / dom element โดยตรง</a:t>
            </a:r>
            <a:endParaRPr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295" name="Shape 295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</a:t>
            </a:r>
            <a:r>
              <a:rPr lang="en-US"/>
              <a:t>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228600" y="1359145"/>
            <a:ext cx="11728800" cy="4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ใช้จัดการ focus, text selection, media playback</a:t>
            </a:r>
            <a:endParaRPr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ใช้ร่วมกับ third party dom library</a:t>
            </a:r>
            <a:endParaRPr/>
          </a:p>
        </p:txBody>
      </p:sp>
      <p:sp>
        <p:nvSpPr>
          <p:cNvPr id="301" name="Shape 301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Refs: use case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228600" y="1359145"/>
            <a:ext cx="11728800" cy="4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เราแค่ใส่ props ref แล้วกำหนดให้ค่าเป็น callback function เพื่อรับ instance กลับมา</a:t>
            </a:r>
            <a:endParaRPr/>
          </a:p>
        </p:txBody>
      </p:sp>
      <p:sp>
        <p:nvSpPr>
          <p:cNvPr id="307" name="Shape 307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การใช้ Refs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228600" y="1359145"/>
            <a:ext cx="11728800" cy="4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React ได้สร้าง hook ของ Life Cycle มาให้เราแล้ว เราแค่เรียนรู้ว่า hook แต่ละตัวจะถูกเรียกใช้เมื่อไหร่ แล้วก็เติม logic ลงไปใน hook ให้ถูกต้องเท่านั้น</a:t>
            </a:r>
            <a:endParaRPr/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 Life Cycle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ตัวอย่าง Refs: Focus</a:t>
            </a:r>
            <a:endParaRPr/>
          </a:p>
        </p:txBody>
      </p:sp>
      <p:sp>
        <p:nvSpPr>
          <p:cNvPr id="313" name="Shape 313"/>
          <p:cNvSpPr txBox="1"/>
          <p:nvPr/>
        </p:nvSpPr>
        <p:spPr>
          <a:xfrm>
            <a:off x="1437550" y="1918200"/>
            <a:ext cx="9113100" cy="41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handleClick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textInput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7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focus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7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7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7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textInput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7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7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7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{this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handleClick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7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set input Focus</a:t>
            </a:r>
            <a:r>
              <a:rPr lang="en-US" sz="17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7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7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7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);</a:t>
            </a:r>
            <a:endParaRPr sz="1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rgbClr val="DCDCA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8256125" y="1366250"/>
            <a:ext cx="25374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FEFEF"/>
                </a:solidFill>
              </a:rPr>
              <a:t>ดูได้ใน </a:t>
            </a:r>
            <a:r>
              <a:rPr lang="en-US" sz="1800">
                <a:solidFill>
                  <a:srgbClr val="EFEFEF"/>
                </a:solidFill>
              </a:rPr>
              <a:t>ref-focus.html</a:t>
            </a:r>
            <a:endParaRPr sz="1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ตัวอย่าง Refs: Value</a:t>
            </a:r>
            <a:endParaRPr/>
          </a:p>
        </p:txBody>
      </p:sp>
      <p:sp>
        <p:nvSpPr>
          <p:cNvPr id="320" name="Shape 320"/>
          <p:cNvSpPr txBox="1"/>
          <p:nvPr/>
        </p:nvSpPr>
        <p:spPr>
          <a:xfrm>
            <a:off x="1437550" y="1918200"/>
            <a:ext cx="9113100" cy="41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handleClick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textInput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textInput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{this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handleClick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get value</a:t>
            </a:r>
            <a:r>
              <a:rPr lang="en-US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);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DCDCA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8256125" y="1366250"/>
            <a:ext cx="25374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FEFEF"/>
                </a:solidFill>
              </a:rPr>
              <a:t>ดูได้ใน ref-value.html</a:t>
            </a:r>
            <a:endParaRPr sz="1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ตัวอย่าง Refs: Component</a:t>
            </a:r>
            <a:endParaRPr/>
          </a:p>
        </p:txBody>
      </p:sp>
      <p:sp>
        <p:nvSpPr>
          <p:cNvPr id="327" name="Shape 327"/>
          <p:cNvSpPr txBox="1"/>
          <p:nvPr/>
        </p:nvSpPr>
        <p:spPr>
          <a:xfrm>
            <a:off x="1332025" y="2083775"/>
            <a:ext cx="9456000" cy="37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-U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-U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showAlert</a:t>
            </a:r>
            <a:r>
              <a:rPr lang="en-U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en-US" sz="2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2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U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`show </a:t>
            </a:r>
            <a:r>
              <a:rPr lang="en-US" sz="2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-US" sz="2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from function in user Component`</a:t>
            </a:r>
            <a:r>
              <a:rPr lang="en-U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-U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2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2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2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User Component</a:t>
            </a:r>
            <a:r>
              <a:rPr lang="en-US" sz="2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2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2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8" name="Shape 328"/>
          <p:cNvSpPr txBox="1"/>
          <p:nvPr/>
        </p:nvSpPr>
        <p:spPr>
          <a:xfrm>
            <a:off x="7689650" y="1366250"/>
            <a:ext cx="3103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FEFEF"/>
                </a:solidFill>
              </a:rPr>
              <a:t>ดูได้ใน ref-component.html</a:t>
            </a:r>
            <a:endParaRPr sz="1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ตัวอย่าง Refs: Component</a:t>
            </a:r>
            <a:endParaRPr/>
          </a:p>
        </p:txBody>
      </p:sp>
      <p:sp>
        <p:nvSpPr>
          <p:cNvPr id="334" name="Shape 334"/>
          <p:cNvSpPr txBox="1"/>
          <p:nvPr/>
        </p:nvSpPr>
        <p:spPr>
          <a:xfrm>
            <a:off x="1332025" y="2038350"/>
            <a:ext cx="9456000" cy="39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handleClick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showAlert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'Secret'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5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5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5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5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5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{this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handleClick</a:t>
            </a: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5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Show Alert</a:t>
            </a:r>
            <a:r>
              <a:rPr lang="en-US" sz="15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5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5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5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)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7689650" y="1366250"/>
            <a:ext cx="3103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FEFEF"/>
                </a:solidFill>
              </a:rPr>
              <a:t>ดูได้ใน ref-component.html</a:t>
            </a:r>
            <a:endParaRPr sz="1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2" type="body"/>
          </p:nvPr>
        </p:nvSpPr>
        <p:spPr>
          <a:xfrm>
            <a:off x="1196295" y="2690499"/>
            <a:ext cx="9404700" cy="1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createRef</a:t>
            </a:r>
            <a:endParaRPr/>
          </a:p>
        </p:txBody>
      </p:sp>
      <p:sp>
        <p:nvSpPr>
          <p:cNvPr id="341" name="Shape 341"/>
          <p:cNvSpPr txBox="1"/>
          <p:nvPr/>
        </p:nvSpPr>
        <p:spPr>
          <a:xfrm>
            <a:off x="2374375" y="4423350"/>
            <a:ext cx="72438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9D9D9"/>
                </a:solidFill>
              </a:rPr>
              <a:t>มีใน</a:t>
            </a:r>
            <a:r>
              <a:rPr lang="en-US" sz="2400">
                <a:solidFill>
                  <a:srgbClr val="D9D9D9"/>
                </a:solidFill>
              </a:rPr>
              <a:t> React &gt;= </a:t>
            </a:r>
            <a:r>
              <a:rPr lang="en-US" sz="2400">
                <a:solidFill>
                  <a:srgbClr val="D9D9D9"/>
                </a:solidFill>
              </a:rPr>
              <a:t>16.3</a:t>
            </a:r>
            <a:endParaRPr sz="24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" type="body"/>
          </p:nvPr>
        </p:nvSpPr>
        <p:spPr>
          <a:xfrm>
            <a:off x="228600" y="1359145"/>
            <a:ext cx="11728800" cy="4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ในอดีต React มีวิธีใช้ refs อยู่ 2 แบบคือ string ref และ callback ref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แต่ว่า string ref นั้นถึงจะใช้ง่ายแต่ก็มีข้อด้อยอยู่หลายสาเหตุ คนจึงนิยมใช้ callback ref มากกว่า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แต่ใน React 16.3 ได้มีการเพิ่ม createRef เข้ามาเพื่อกำจัดข้อด้อยของ string ref และคงความใช้ง่ายเอาไว้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A9999"/>
                </a:solidFill>
              </a:rPr>
              <a:t>*ดั้งนั้นในอนาคต string ref จะถูกเอาออก</a:t>
            </a:r>
            <a:endParaRPr>
              <a:solidFill>
                <a:srgbClr val="EA9999"/>
              </a:solidFill>
            </a:endParaRPr>
          </a:p>
        </p:txBody>
      </p:sp>
      <p:sp>
        <p:nvSpPr>
          <p:cNvPr id="347" name="Shape 347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createRef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228600" y="1359145"/>
            <a:ext cx="11728800" cy="4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เราจะสร้าง </a:t>
            </a:r>
            <a:r>
              <a:rPr lang="en-US"/>
              <a:t>property </a:t>
            </a:r>
            <a:r>
              <a:rPr lang="en-US"/>
              <a:t>ของ class แล้วเรียกใช้ React.createRef() ก่อน เพื่อเก็บ refs หลังจากนั้นเราจะใส่ refs ลงไปใน props ที่ชื่อ ref ของ element / component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หลังจากนั้นเราจะเข้าถึง refs ได้จาก this.[ชื่อ property].current</a:t>
            </a:r>
            <a:endParaRPr/>
          </a:p>
        </p:txBody>
      </p:sp>
      <p:sp>
        <p:nvSpPr>
          <p:cNvPr id="353" name="Shape 353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createRef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ตัวอย่าง </a:t>
            </a:r>
            <a:r>
              <a:rPr lang="en-US"/>
              <a:t>createRef</a:t>
            </a:r>
            <a:r>
              <a:rPr lang="en-US"/>
              <a:t>: Focus</a:t>
            </a:r>
            <a:endParaRPr/>
          </a:p>
        </p:txBody>
      </p:sp>
      <p:sp>
        <p:nvSpPr>
          <p:cNvPr id="359" name="Shape 359"/>
          <p:cNvSpPr txBox="1"/>
          <p:nvPr/>
        </p:nvSpPr>
        <p:spPr>
          <a:xfrm>
            <a:off x="1437550" y="1918200"/>
            <a:ext cx="9113100" cy="41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textInput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createRef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handleClick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textInput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focus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5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5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5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{this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textInput</a:t>
            </a: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5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5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5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{this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handleClick</a:t>
            </a: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5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set input Focus</a:t>
            </a:r>
            <a:r>
              <a:rPr lang="en-US" sz="15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5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5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5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DCDCA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7689650" y="1366250"/>
            <a:ext cx="3103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FEFEF"/>
                </a:solidFill>
              </a:rPr>
              <a:t>ดูได้ใน </a:t>
            </a:r>
            <a:r>
              <a:rPr lang="en-US" sz="1800">
                <a:solidFill>
                  <a:srgbClr val="EFEFEF"/>
                </a:solidFill>
              </a:rPr>
              <a:t>createref-focus.html</a:t>
            </a:r>
            <a:endParaRPr sz="1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ตัวอย่าง createRef: Value</a:t>
            </a:r>
            <a:endParaRPr/>
          </a:p>
        </p:txBody>
      </p:sp>
      <p:sp>
        <p:nvSpPr>
          <p:cNvPr id="366" name="Shape 366"/>
          <p:cNvSpPr txBox="1"/>
          <p:nvPr/>
        </p:nvSpPr>
        <p:spPr>
          <a:xfrm>
            <a:off x="1437550" y="1918200"/>
            <a:ext cx="9113100" cy="41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textInput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7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createRef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handleClick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7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7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textInput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7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7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7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7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{this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textInput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7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7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7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{this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handleClick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7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get value</a:t>
            </a:r>
            <a:r>
              <a:rPr lang="en-US" sz="17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7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7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7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sz="1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7689650" y="1366250"/>
            <a:ext cx="3103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FEFEF"/>
                </a:solidFill>
              </a:rPr>
              <a:t>ดูได้ใน createref-value.html</a:t>
            </a:r>
            <a:endParaRPr sz="1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ตัวอย่าง createRef: Component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 txBox="1"/>
          <p:nvPr/>
        </p:nvSpPr>
        <p:spPr>
          <a:xfrm>
            <a:off x="1332025" y="2083775"/>
            <a:ext cx="9456000" cy="37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-U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-U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showAlert</a:t>
            </a:r>
            <a:r>
              <a:rPr lang="en-U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en-US" sz="2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2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U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`show </a:t>
            </a:r>
            <a:r>
              <a:rPr lang="en-US" sz="2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-US" sz="2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from function in user Component`</a:t>
            </a:r>
            <a:r>
              <a:rPr lang="en-U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-U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2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2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2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User Component</a:t>
            </a:r>
            <a:r>
              <a:rPr lang="en-US" sz="2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2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2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4" name="Shape 374"/>
          <p:cNvSpPr txBox="1"/>
          <p:nvPr/>
        </p:nvSpPr>
        <p:spPr>
          <a:xfrm>
            <a:off x="7062900" y="1366250"/>
            <a:ext cx="37305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FEFEF"/>
                </a:solidFill>
              </a:rPr>
              <a:t>ดูได้ใน createref-component.html</a:t>
            </a:r>
            <a:endParaRPr sz="1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228600" y="1359145"/>
            <a:ext cx="11728800" cy="4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Life Cycle มีทั้งหมด 4 ช่วงได้แก่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Initialization / </a:t>
            </a:r>
            <a:r>
              <a:rPr lang="en-US"/>
              <a:t>Mounting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Updation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Unmounting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Error Catching</a:t>
            </a:r>
            <a:endParaRPr/>
          </a:p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 Life Cycle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ตัวอย่าง createRef: Component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 txBox="1"/>
          <p:nvPr/>
        </p:nvSpPr>
        <p:spPr>
          <a:xfrm>
            <a:off x="1332025" y="1964600"/>
            <a:ext cx="9456000" cy="42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createRef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handleClick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showAlert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'Secret'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5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5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5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{this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5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5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{this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handleClick</a:t>
            </a: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5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Show Alert</a:t>
            </a:r>
            <a:r>
              <a:rPr lang="en-US" sz="15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5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5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5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)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1" name="Shape 381"/>
          <p:cNvSpPr txBox="1"/>
          <p:nvPr/>
        </p:nvSpPr>
        <p:spPr>
          <a:xfrm>
            <a:off x="7062900" y="1366250"/>
            <a:ext cx="37305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FEFEF"/>
                </a:solidFill>
              </a:rPr>
              <a:t>ดูได้ใน createref-component.html</a:t>
            </a:r>
            <a:endParaRPr sz="1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idx="1" type="body"/>
          </p:nvPr>
        </p:nvSpPr>
        <p:spPr>
          <a:xfrm>
            <a:off x="228600" y="1359145"/>
            <a:ext cx="11728800" cy="4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การใช้ Refs เป็นการออกจาก data flow ของ react (parent จะติดต่อกับ children ผ่าน props) เราจึงควรใช้ refs เมื่อจำเป็นเท่านั้น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Refs ใช้กับ component ที่สร้างจาก function ไม่ได้เนื่องจาก มันไม่มี Instance</a:t>
            </a:r>
            <a:endParaRPr/>
          </a:p>
        </p:txBody>
      </p:sp>
      <p:sp>
        <p:nvSpPr>
          <p:cNvPr id="387" name="Shape 387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ข้อควรระวังเรื่อง Refs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FlashBack</a:t>
            </a:r>
            <a:endParaRPr/>
          </a:p>
        </p:txBody>
      </p:sp>
      <p:pic>
        <p:nvPicPr>
          <p:cNvPr id="393" name="Shape 3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893325"/>
            <a:ext cx="11523001" cy="27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1" type="body"/>
          </p:nvPr>
        </p:nvSpPr>
        <p:spPr>
          <a:xfrm>
            <a:off x="228600" y="1359145"/>
            <a:ext cx="11728800" cy="4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D9D9D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เปิดไฟล์ lab2.html ขึ้นมาแล้วลองเล่น ref ดูครับ</a:t>
            </a:r>
            <a:endParaRPr sz="3600">
              <a:solidFill>
                <a:srgbClr val="D9D9D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457200"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3600"/>
              <a:buFont typeface="Century Gothic"/>
              <a:buChar char="-"/>
            </a:pPr>
            <a:r>
              <a:rPr lang="en-US" sz="3600">
                <a:solidFill>
                  <a:srgbClr val="D9D9D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หัดเขียน refs ด้วยวิธี callback และ createRef</a:t>
            </a:r>
            <a:endParaRPr sz="3600">
              <a:solidFill>
                <a:srgbClr val="D9D9D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3600"/>
              <a:buFont typeface="Century Gothic"/>
              <a:buChar char="-"/>
            </a:pPr>
            <a:r>
              <a:rPr lang="en-US" sz="3600">
                <a:solidFill>
                  <a:srgbClr val="D9D9D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หัดใช้ refs กำหนด focus, รับ value</a:t>
            </a:r>
            <a:endParaRPr sz="3600">
              <a:solidFill>
                <a:srgbClr val="D9D9D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3600"/>
              <a:buFont typeface="Century Gothic"/>
              <a:buChar char="-"/>
            </a:pPr>
            <a:r>
              <a:rPr lang="en-US" sz="3600">
                <a:solidFill>
                  <a:srgbClr val="D9D9D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หัดใช้ refs กับ component</a:t>
            </a:r>
            <a:endParaRPr sz="3600">
              <a:solidFill>
                <a:srgbClr val="D9D9D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3600"/>
              <a:buFont typeface="Century Gothic"/>
              <a:buChar char="-"/>
            </a:pPr>
            <a:r>
              <a:rPr lang="en-US" sz="3600">
                <a:solidFill>
                  <a:srgbClr val="D9D9D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console.log ดูว่า refs มีหน้าตาอย่างไรทำอะไรได้บ้าง</a:t>
            </a:r>
            <a:endParaRPr sz="3600">
              <a:solidFill>
                <a:srgbClr val="D9D9D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9D9D9"/>
                </a:solidFill>
              </a:rPr>
              <a:t>Lab 2:</a:t>
            </a:r>
            <a:r>
              <a:rPr lang="en-US"/>
              <a:t> Refs</a:t>
            </a:r>
            <a:endParaRPr>
              <a:solidFill>
                <a:srgbClr val="61DBFB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idx="2" type="body"/>
          </p:nvPr>
        </p:nvSpPr>
        <p:spPr>
          <a:xfrm>
            <a:off x="96425" y="2690500"/>
            <a:ext cx="12016500" cy="1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6000"/>
              <a:t>Higher-Order Components</a:t>
            </a:r>
            <a:endParaRPr sz="6000"/>
          </a:p>
        </p:txBody>
      </p:sp>
      <p:sp>
        <p:nvSpPr>
          <p:cNvPr id="405" name="Shape 405"/>
          <p:cNvSpPr txBox="1"/>
          <p:nvPr>
            <p:ph idx="2" type="body"/>
          </p:nvPr>
        </p:nvSpPr>
        <p:spPr>
          <a:xfrm>
            <a:off x="337475" y="3985900"/>
            <a:ext cx="11546700" cy="1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/>
              <a:t>HOC</a:t>
            </a:r>
            <a:endParaRPr sz="36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1" type="body"/>
          </p:nvPr>
        </p:nvSpPr>
        <p:spPr>
          <a:xfrm>
            <a:off x="228600" y="1359145"/>
            <a:ext cx="11728800" cy="4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Higher-Order Component หรือย่อว่า HOC เป็นเทคนิคขั้นสูงใน React ใช้เพื่อ reuse logic ของ component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ให้คิดง่ายๆว่า HOC เป็นแค่ Pattern ที่เรียกใช้ </a:t>
            </a:r>
            <a:r>
              <a:rPr lang="en-US">
                <a:solidFill>
                  <a:srgbClr val="EA9999"/>
                </a:solidFill>
              </a:rPr>
              <a:t>Function</a:t>
            </a:r>
            <a:r>
              <a:rPr lang="en-US"/>
              <a:t> รับ Component เข้าไปแล้ว </a:t>
            </a:r>
            <a:r>
              <a:rPr lang="en-US">
                <a:solidFill>
                  <a:srgbClr val="EFEFEF"/>
                </a:solidFill>
              </a:rPr>
              <a:t>return </a:t>
            </a:r>
            <a:r>
              <a:rPr lang="en-US">
                <a:solidFill>
                  <a:srgbClr val="EA9999"/>
                </a:solidFill>
              </a:rPr>
              <a:t>Component อันใหม่</a:t>
            </a:r>
            <a:r>
              <a:rPr lang="en-US"/>
              <a:t>ออกมา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ส่วนใหญ่เราจะเห็น HOC กันบ่อยๆเวลาใช้ third Party Library เช่น Redux Recompose</a:t>
            </a:r>
            <a:endParaRPr/>
          </a:p>
        </p:txBody>
      </p:sp>
      <p:sp>
        <p:nvSpPr>
          <p:cNvPr id="411" name="Shape 411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Higher-Order Components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ตัวอย่าง HOC</a:t>
            </a:r>
            <a:endParaRPr/>
          </a:p>
        </p:txBody>
      </p:sp>
      <p:sp>
        <p:nvSpPr>
          <p:cNvPr id="417" name="Shape 417"/>
          <p:cNvSpPr txBox="1"/>
          <p:nvPr/>
        </p:nvSpPr>
        <p:spPr>
          <a:xfrm>
            <a:off x="1312800" y="3746100"/>
            <a:ext cx="9871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NewButtons</a:t>
            </a:r>
            <a:r>
              <a:rPr lang="en-US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withStyles</a:t>
            </a:r>
            <a:r>
              <a:rPr lang="en-US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styles</a:t>
            </a:r>
            <a:r>
              <a:rPr lang="en-US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)(</a:t>
            </a:r>
            <a:r>
              <a:rPr lang="en-US" sz="2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FlatButtons</a:t>
            </a:r>
            <a:r>
              <a:rPr lang="en-US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4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1600350" y="3379325"/>
            <a:ext cx="89913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NewTodoList</a:t>
            </a:r>
            <a:r>
              <a:rPr lang="en-US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en-US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()(</a:t>
            </a:r>
            <a:r>
              <a:rPr lang="en-US" sz="2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TodoList</a:t>
            </a:r>
            <a:r>
              <a:rPr lang="en-US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9" name="Shape 419"/>
          <p:cNvSpPr txBox="1"/>
          <p:nvPr/>
        </p:nvSpPr>
        <p:spPr>
          <a:xfrm>
            <a:off x="1293525" y="2403325"/>
            <a:ext cx="9798900" cy="8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OptimizedComponent</a:t>
            </a:r>
            <a:r>
              <a:rPr lang="en-US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pure</a:t>
            </a:r>
            <a:r>
              <a:rPr lang="en-US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ExpensiveComponent</a:t>
            </a:r>
            <a:r>
              <a:rPr lang="en-US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idx="2" type="body"/>
          </p:nvPr>
        </p:nvSpPr>
        <p:spPr>
          <a:xfrm>
            <a:off x="1196295" y="2690499"/>
            <a:ext cx="9404700" cy="1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Ant Design</a:t>
            </a:r>
            <a:endParaRPr/>
          </a:p>
        </p:txBody>
      </p:sp>
      <p:pic>
        <p:nvPicPr>
          <p:cNvPr id="425" name="Shape 4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600" y="786400"/>
            <a:ext cx="2102775" cy="210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idx="1" type="body"/>
          </p:nvPr>
        </p:nvSpPr>
        <p:spPr>
          <a:xfrm>
            <a:off x="228600" y="1359146"/>
            <a:ext cx="11728800" cy="13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คือ Open source React UI library ที่รวม Component สำเร็จรูปไว้เยอะ และมี star ใน github สูง</a:t>
            </a:r>
            <a:endParaRPr/>
          </a:p>
        </p:txBody>
      </p:sp>
      <p:sp>
        <p:nvSpPr>
          <p:cNvPr id="431" name="Shape 431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Ant Design</a:t>
            </a:r>
            <a:endParaRPr/>
          </a:p>
        </p:txBody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228600" y="2883149"/>
            <a:ext cx="117288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Homepage: </a:t>
            </a:r>
            <a:r>
              <a:rPr lang="en-US"/>
              <a:t>https://ant.design/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การใช้งานกับ create-react-app</a:t>
            </a:r>
            <a:endParaRPr/>
          </a:p>
        </p:txBody>
      </p:sp>
      <p:sp>
        <p:nvSpPr>
          <p:cNvPr id="438" name="Shape 438"/>
          <p:cNvSpPr txBox="1"/>
          <p:nvPr/>
        </p:nvSpPr>
        <p:spPr>
          <a:xfrm>
            <a:off x="1699425" y="2121275"/>
            <a:ext cx="3567600" cy="20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FF00"/>
                </a:solidFill>
              </a:rPr>
              <a:t>npm install --save antd</a:t>
            </a:r>
            <a:endParaRPr sz="2400">
              <a:solidFill>
                <a:srgbClr val="00FF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FF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FF00"/>
                </a:solidFill>
              </a:rPr>
              <a:t>หรือ</a:t>
            </a:r>
            <a:endParaRPr sz="2400">
              <a:solidFill>
                <a:srgbClr val="00FF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FF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FF00"/>
                </a:solidFill>
              </a:rPr>
              <a:t>yarn add antd</a:t>
            </a:r>
            <a:endParaRPr sz="2400">
              <a:solidFill>
                <a:srgbClr val="00FF00"/>
              </a:solidFill>
            </a:endParaRPr>
          </a:p>
        </p:txBody>
      </p:sp>
      <p:sp>
        <p:nvSpPr>
          <p:cNvPr id="439" name="Shape 439"/>
          <p:cNvSpPr txBox="1"/>
          <p:nvPr/>
        </p:nvSpPr>
        <p:spPr>
          <a:xfrm>
            <a:off x="3121650" y="1506600"/>
            <a:ext cx="61590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9D9D9"/>
                </a:solidFill>
              </a:rPr>
              <a:t>เปิด Terminal ใน โฟเดอร์ Project แล้วพิมพ์</a:t>
            </a:r>
            <a:endParaRPr sz="1800">
              <a:solidFill>
                <a:srgbClr val="D9D9D9"/>
              </a:solidFill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1542750" y="4809025"/>
            <a:ext cx="92565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FEFEF"/>
                </a:solidFill>
              </a:rPr>
              <a:t>ดูฉบับเต็มได้ที่ https://ant.design/docs/react/use-with-create-react-app</a:t>
            </a:r>
            <a:endParaRPr sz="24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2" type="body"/>
          </p:nvPr>
        </p:nvSpPr>
        <p:spPr>
          <a:xfrm>
            <a:off x="1196295" y="2690499"/>
            <a:ext cx="9404700" cy="1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Hooks</a:t>
            </a:r>
            <a:endParaRPr/>
          </a:p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1268625" y="4113875"/>
            <a:ext cx="9404700" cy="13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Initialization / Mounting</a:t>
            </a:r>
            <a:endParaRPr sz="4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idx="1" type="body"/>
          </p:nvPr>
        </p:nvSpPr>
        <p:spPr>
          <a:xfrm>
            <a:off x="228600" y="1359145"/>
            <a:ext cx="11728800" cy="4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ให้เพิ่ม @import '~antd/dist/antd.css'; ด้านบนสุดในไฟล์ global css ที่เราเรียกใช้งาน</a:t>
            </a:r>
            <a:endParaRPr/>
          </a:p>
        </p:txBody>
      </p:sp>
      <p:sp>
        <p:nvSpPr>
          <p:cNvPr id="446" name="Shape 446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การใช้งานเบื้องต้น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/>
        </p:nvSpPr>
        <p:spPr>
          <a:xfrm>
            <a:off x="1470450" y="952175"/>
            <a:ext cx="9340800" cy="48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-US" sz="1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'antd/lib/button'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'./App.css'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lang="en-US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"primary"</a:t>
            </a:r>
            <a:r>
              <a:rPr lang="en-US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);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idx="1" type="body"/>
          </p:nvPr>
        </p:nvSpPr>
        <p:spPr>
          <a:xfrm>
            <a:off x="228600" y="1419399"/>
            <a:ext cx="11728800" cy="3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ระบบ Grid ใน Ant Design จะแบ่งออกเป็น </a:t>
            </a:r>
            <a:r>
              <a:rPr lang="en-US" sz="2400">
                <a:solidFill>
                  <a:srgbClr val="EA9999"/>
                </a:solidFill>
              </a:rPr>
              <a:t>24</a:t>
            </a:r>
            <a:r>
              <a:rPr lang="en-US" sz="2400"/>
              <a:t> ส่วน</a:t>
            </a:r>
            <a:endParaRPr sz="24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ใช้ component </a:t>
            </a:r>
            <a:r>
              <a:rPr lang="en-US" sz="2400">
                <a:solidFill>
                  <a:srgbClr val="EA9999"/>
                </a:solidFill>
              </a:rPr>
              <a:t>&lt;Row&gt;</a:t>
            </a:r>
            <a:r>
              <a:rPr lang="en-US" sz="2400"/>
              <a:t> ในการแบ่งแถว สามารถกำหนด gutter ได้ เช่น</a:t>
            </a:r>
            <a:endParaRPr sz="24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&lt;Row gutter={8}&gt;</a:t>
            </a:r>
            <a:endParaRPr sz="24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ใช้ component </a:t>
            </a:r>
            <a:r>
              <a:rPr lang="en-US" sz="2400">
                <a:solidFill>
                  <a:srgbClr val="EA9999"/>
                </a:solidFill>
              </a:rPr>
              <a:t>&lt;Col&gt;</a:t>
            </a:r>
            <a:r>
              <a:rPr lang="en-US" sz="2400"/>
              <a:t> ในการแบ่งส่วน สามารถกำหนดส่วนได้ด้วยการส่ง props </a:t>
            </a:r>
            <a:r>
              <a:rPr lang="en-US" sz="2400">
                <a:solidFill>
                  <a:srgbClr val="EA9999"/>
                </a:solidFill>
              </a:rPr>
              <a:t>span</a:t>
            </a:r>
            <a:r>
              <a:rPr lang="en-US" sz="2400"/>
              <a:t> เช่น </a:t>
            </a:r>
            <a:r>
              <a:rPr lang="en-US" sz="2400"/>
              <a:t>&lt;Col span={12}&gt;</a:t>
            </a:r>
            <a:endParaRPr sz="24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รองรับ Flex</a:t>
            </a:r>
            <a:endParaRPr sz="24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รองรับ Responsive 5 ขนาดได้แก่ xs sm md lg xl</a:t>
            </a:r>
            <a:endParaRPr sz="2400"/>
          </a:p>
        </p:txBody>
      </p:sp>
      <p:sp>
        <p:nvSpPr>
          <p:cNvPr id="457" name="Shape 457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Grid System ใน Ant Design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Shape 458"/>
          <p:cNvSpPr txBox="1"/>
          <p:nvPr/>
        </p:nvSpPr>
        <p:spPr>
          <a:xfrm>
            <a:off x="185075" y="5194725"/>
            <a:ext cx="112452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9D9D9"/>
                </a:solidFill>
              </a:rPr>
              <a:t>ดูเพิ่มเติมได้ที่ </a:t>
            </a:r>
            <a:r>
              <a:rPr lang="en-US" sz="2400">
                <a:solidFill>
                  <a:srgbClr val="D9D9D9"/>
                </a:solidFill>
              </a:rPr>
              <a:t>https://ant.design/components/grid/</a:t>
            </a:r>
            <a:endParaRPr sz="24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idx="2" type="body"/>
          </p:nvPr>
        </p:nvSpPr>
        <p:spPr>
          <a:xfrm>
            <a:off x="1196295" y="2690499"/>
            <a:ext cx="9404700" cy="1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Recharts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idx="1" type="body"/>
          </p:nvPr>
        </p:nvSpPr>
        <p:spPr>
          <a:xfrm>
            <a:off x="228600" y="1359150"/>
            <a:ext cx="11728800" cy="19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คือ Open source </a:t>
            </a:r>
            <a:r>
              <a:rPr lang="en-US"/>
              <a:t>charting library สร้างมาสำหรับ React</a:t>
            </a:r>
            <a:r>
              <a:rPr lang="en-US"/>
              <a:t> ข้อดีคือมี star ใน github สูงและมีรูปแบบ chart ให้เลือกเยอะ โดยเราสามารถเลือก import component ที่ต้องการจาก library เข้ามาใช้ได้เลย</a:t>
            </a:r>
            <a:endParaRPr/>
          </a:p>
        </p:txBody>
      </p:sp>
      <p:sp>
        <p:nvSpPr>
          <p:cNvPr id="469" name="Shape 469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Recharts</a:t>
            </a:r>
            <a:endParaRPr/>
          </a:p>
        </p:txBody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228600" y="3645149"/>
            <a:ext cx="117288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Homepage: </a:t>
            </a:r>
            <a:r>
              <a:rPr lang="en-US"/>
              <a:t>http://recharts.org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การใช้งานกับ create-react-app</a:t>
            </a:r>
            <a:endParaRPr/>
          </a:p>
        </p:txBody>
      </p:sp>
      <p:sp>
        <p:nvSpPr>
          <p:cNvPr id="476" name="Shape 476"/>
          <p:cNvSpPr txBox="1"/>
          <p:nvPr/>
        </p:nvSpPr>
        <p:spPr>
          <a:xfrm>
            <a:off x="3121650" y="1506600"/>
            <a:ext cx="61590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9D9D9"/>
                </a:solidFill>
              </a:rPr>
              <a:t>เปิด Terminal ใน โฟเดอร์ Project แล้วพิมพ์</a:t>
            </a:r>
            <a:endParaRPr sz="1800">
              <a:solidFill>
                <a:srgbClr val="D9D9D9"/>
              </a:solidFill>
            </a:endParaRPr>
          </a:p>
        </p:txBody>
      </p:sp>
      <p:sp>
        <p:nvSpPr>
          <p:cNvPr id="477" name="Shape 477"/>
          <p:cNvSpPr txBox="1"/>
          <p:nvPr/>
        </p:nvSpPr>
        <p:spPr>
          <a:xfrm>
            <a:off x="1699425" y="2121275"/>
            <a:ext cx="4568100" cy="20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FF00"/>
                </a:solidFill>
              </a:rPr>
              <a:t>npm install --save recharts</a:t>
            </a:r>
            <a:endParaRPr sz="2400">
              <a:solidFill>
                <a:srgbClr val="00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FF00"/>
                </a:solidFill>
              </a:rPr>
              <a:t>หรือ</a:t>
            </a:r>
            <a:endParaRPr sz="2400">
              <a:solidFill>
                <a:srgbClr val="00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FF00"/>
                </a:solidFill>
              </a:rPr>
              <a:t>yarn add recharts</a:t>
            </a:r>
            <a:endParaRPr sz="24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/>
        </p:nvSpPr>
        <p:spPr>
          <a:xfrm>
            <a:off x="711100" y="943600"/>
            <a:ext cx="10931700" cy="52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LineChart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CartesianGrid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XAxis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YAxis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Tooltip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Legend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-US" sz="17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'recharts'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1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endParaRPr sz="1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'Page A'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value: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value2: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2400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'Page B'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value: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value2: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1398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'Page C'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value: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value2: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9800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'Page D'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value: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2780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value2: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3908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'Page E'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value: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1890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value2: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4800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'Page F'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value: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2390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value2: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3800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'Page G'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value: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3490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value2: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4300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]</a:t>
            </a:r>
            <a:endParaRPr sz="1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/>
        </p:nvSpPr>
        <p:spPr>
          <a:xfrm>
            <a:off x="438175" y="1096400"/>
            <a:ext cx="11196900" cy="51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7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7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LineChart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7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730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7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250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{this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margin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top: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right: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left: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bottom: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lang="en-US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7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7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7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CartesianGrid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strokeDasharray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"3 3"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7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7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7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XAxis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dataKey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7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7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7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YAxis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7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7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7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Tooltip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7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7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7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Legend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7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7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7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"monotone"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dataKey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"value"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stroke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"#8884d8"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7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7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7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"monotone"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dataKey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"value2"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stroke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"#82ca9d"</a:t>
            </a: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7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7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7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LineChart</a:t>
            </a:r>
            <a:r>
              <a:rPr lang="en-US" sz="17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);</a:t>
            </a:r>
            <a:endParaRPr sz="1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idx="1" type="body"/>
          </p:nvPr>
        </p:nvSpPr>
        <p:spPr>
          <a:xfrm>
            <a:off x="228600" y="1359145"/>
            <a:ext cx="11728800" cy="47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2400"/>
              <a:buChar char="-"/>
            </a:pPr>
            <a:r>
              <a:rPr lang="en-US" sz="2400">
                <a:solidFill>
                  <a:srgbClr val="D9D9D9"/>
                </a:solidFill>
              </a:rPr>
              <a:t>ใช้ Create React App ในการสร้าง Project</a:t>
            </a:r>
            <a:endParaRPr sz="2400">
              <a:solidFill>
                <a:srgbClr val="D9D9D9"/>
              </a:solidFill>
            </a:endParaRPr>
          </a:p>
          <a:p>
            <a:pPr indent="-3810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-"/>
            </a:pPr>
            <a:r>
              <a:rPr lang="en-US" sz="2400">
                <a:solidFill>
                  <a:srgbClr val="D9D9D9"/>
                </a:solidFill>
              </a:rPr>
              <a:t>สร้าง App ดูราคา Bitcoin โดยต้องมี </a:t>
            </a:r>
            <a:r>
              <a:rPr lang="en-US" sz="2400">
                <a:solidFill>
                  <a:srgbClr val="FFD966"/>
                </a:solidFill>
              </a:rPr>
              <a:t>Feature</a:t>
            </a:r>
            <a:r>
              <a:rPr lang="en-US" sz="2400">
                <a:solidFill>
                  <a:srgbClr val="D9D9D9"/>
                </a:solidFill>
              </a:rPr>
              <a:t> ดังนี้</a:t>
            </a:r>
            <a:endParaRPr sz="2400">
              <a:solidFill>
                <a:srgbClr val="D9D9D9"/>
              </a:solidFill>
            </a:endParaRPr>
          </a:p>
          <a:p>
            <a:pPr indent="-3810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-"/>
            </a:pPr>
            <a:r>
              <a:rPr lang="en-US" sz="2400">
                <a:solidFill>
                  <a:srgbClr val="D9D9D9"/>
                </a:solidFill>
              </a:rPr>
              <a:t>ใช้ </a:t>
            </a:r>
            <a:r>
              <a:rPr lang="en-US" sz="2400">
                <a:solidFill>
                  <a:srgbClr val="FFD966"/>
                </a:solidFill>
              </a:rPr>
              <a:t>Ant Design</a:t>
            </a:r>
            <a:r>
              <a:rPr lang="en-US" sz="2400">
                <a:solidFill>
                  <a:srgbClr val="D9D9D9"/>
                </a:solidFill>
              </a:rPr>
              <a:t> เป็น UI library</a:t>
            </a:r>
            <a:endParaRPr sz="2400">
              <a:solidFill>
                <a:srgbClr val="D9D9D9"/>
              </a:solidFill>
            </a:endParaRPr>
          </a:p>
          <a:p>
            <a:pPr indent="-3810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-"/>
            </a:pPr>
            <a:r>
              <a:rPr lang="en-US" sz="2400">
                <a:solidFill>
                  <a:srgbClr val="D9D9D9"/>
                </a:solidFill>
              </a:rPr>
              <a:t>ตอนโหลด app ขึ้นมาจะมีการ </a:t>
            </a:r>
            <a:r>
              <a:rPr lang="en-US" sz="2400">
                <a:solidFill>
                  <a:srgbClr val="FFD966"/>
                </a:solidFill>
              </a:rPr>
              <a:t>fetch </a:t>
            </a:r>
            <a:r>
              <a:rPr lang="en-US" sz="2400">
                <a:solidFill>
                  <a:srgbClr val="D9D9D9"/>
                </a:solidFill>
              </a:rPr>
              <a:t>ราคา bitcoin จาก coindesk แล้วแสดงผล (ค่าเริ่มต้นคือ USD)</a:t>
            </a:r>
            <a:endParaRPr sz="2400">
              <a:solidFill>
                <a:srgbClr val="D9D9D9"/>
              </a:solidFill>
            </a:endParaRPr>
          </a:p>
          <a:p>
            <a:pPr indent="-3810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-"/>
            </a:pPr>
            <a:r>
              <a:rPr lang="en-US" sz="2400">
                <a:solidFill>
                  <a:srgbClr val="FFD966"/>
                </a:solidFill>
              </a:rPr>
              <a:t>มี option </a:t>
            </a:r>
            <a:r>
              <a:rPr lang="en-US" sz="2400">
                <a:solidFill>
                  <a:srgbClr val="D9D9D9"/>
                </a:solidFill>
              </a:rPr>
              <a:t>ให้เลือกสกุลเงิน USD GBP EUR</a:t>
            </a:r>
            <a:endParaRPr sz="2400">
              <a:solidFill>
                <a:srgbClr val="D9D9D9"/>
              </a:solidFill>
            </a:endParaRPr>
          </a:p>
          <a:p>
            <a:pPr indent="-3810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-"/>
            </a:pPr>
            <a:r>
              <a:rPr lang="en-US" sz="2400">
                <a:solidFill>
                  <a:srgbClr val="D9D9D9"/>
                </a:solidFill>
              </a:rPr>
              <a:t>ระหว่างที่โหลดข้อมูลตอนเริ่มต้นต้องมี </a:t>
            </a:r>
            <a:r>
              <a:rPr lang="en-US" sz="2400">
                <a:solidFill>
                  <a:srgbClr val="FFD966"/>
                </a:solidFill>
              </a:rPr>
              <a:t>icon spiner</a:t>
            </a:r>
            <a:r>
              <a:rPr lang="en-US" sz="2400">
                <a:solidFill>
                  <a:srgbClr val="D9D9D9"/>
                </a:solidFill>
              </a:rPr>
              <a:t> บอกว่ากำลังโหลดข้อมูลอยู่</a:t>
            </a:r>
            <a:endParaRPr sz="2400">
              <a:solidFill>
                <a:srgbClr val="D9D9D9"/>
              </a:solidFill>
            </a:endParaRPr>
          </a:p>
          <a:p>
            <a:pPr indent="-3810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-"/>
            </a:pPr>
            <a:r>
              <a:rPr lang="en-US" sz="2400">
                <a:solidFill>
                  <a:srgbClr val="FFD966"/>
                </a:solidFill>
              </a:rPr>
              <a:t>automatic </a:t>
            </a:r>
            <a:r>
              <a:rPr lang="en-US" sz="2400">
                <a:solidFill>
                  <a:srgbClr val="FFD966"/>
                </a:solidFill>
              </a:rPr>
              <a:t>โหลดข้อมูลใหม่</a:t>
            </a:r>
            <a:r>
              <a:rPr lang="en-US" sz="2400">
                <a:solidFill>
                  <a:srgbClr val="D9D9D9"/>
                </a:solidFill>
              </a:rPr>
              <a:t>ทุกๆ 5 วินาที</a:t>
            </a:r>
            <a:endParaRPr sz="2400">
              <a:solidFill>
                <a:srgbClr val="D9D9D9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9D9D9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9D9D9"/>
                </a:solidFill>
              </a:rPr>
              <a:t>API </a:t>
            </a:r>
            <a:r>
              <a:rPr lang="en-US" sz="2400">
                <a:solidFill>
                  <a:srgbClr val="D9D9D9"/>
                </a:solidFill>
              </a:rPr>
              <a:t>https://api.coindesk.com/v1/bpi/currentprice.json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493" name="Shape 493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การบ้าน #</a:t>
            </a:r>
            <a:r>
              <a:rPr lang="en-US">
                <a:solidFill>
                  <a:srgbClr val="FFFFFF"/>
                </a:solidFill>
              </a:rPr>
              <a:t>1</a:t>
            </a:r>
            <a:r>
              <a:rPr b="1" i="0" lang="en-US" sz="4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</a:t>
            </a:r>
            <a:r>
              <a:rPr lang="en-US">
                <a:solidFill>
                  <a:srgbClr val="61DBFB"/>
                </a:solidFill>
              </a:rPr>
              <a:t>สร้าง </a:t>
            </a:r>
            <a:r>
              <a:rPr lang="en-US"/>
              <a:t>App ดูราคา Bitcoin</a:t>
            </a:r>
            <a:endParaRPr>
              <a:solidFill>
                <a:srgbClr val="61DBFB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idx="1" type="body"/>
          </p:nvPr>
        </p:nvSpPr>
        <p:spPr>
          <a:xfrm>
            <a:off x="228600" y="1359145"/>
            <a:ext cx="11728800" cy="47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2400"/>
              <a:buChar char="-"/>
            </a:pPr>
            <a:r>
              <a:rPr lang="en-US" sz="2400">
                <a:solidFill>
                  <a:srgbClr val="D9D9D9"/>
                </a:solidFill>
              </a:rPr>
              <a:t>จากการบ้านข้อที่ 1</a:t>
            </a:r>
            <a:endParaRPr sz="2400">
              <a:solidFill>
                <a:srgbClr val="D9D9D9"/>
              </a:solidFill>
            </a:endParaRPr>
          </a:p>
          <a:p>
            <a:pPr indent="-3810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-"/>
            </a:pPr>
            <a:r>
              <a:rPr lang="en-US" sz="2400">
                <a:solidFill>
                  <a:srgbClr val="D9D9D9"/>
                </a:solidFill>
              </a:rPr>
              <a:t>เพิ่ม Feature ดังนี้</a:t>
            </a:r>
            <a:endParaRPr sz="2400">
              <a:solidFill>
                <a:srgbClr val="D9D9D9"/>
              </a:solidFill>
            </a:endParaRPr>
          </a:p>
          <a:p>
            <a:pPr indent="-3810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-"/>
            </a:pPr>
            <a:r>
              <a:rPr lang="en-US" sz="2400">
                <a:solidFill>
                  <a:srgbClr val="D9D9D9"/>
                </a:solidFill>
              </a:rPr>
              <a:t>ให้ใช้ </a:t>
            </a:r>
            <a:r>
              <a:rPr lang="en-US" sz="2400">
                <a:solidFill>
                  <a:srgbClr val="FFD966"/>
                </a:solidFill>
              </a:rPr>
              <a:t>Recharts </a:t>
            </a:r>
            <a:r>
              <a:rPr lang="en-US" sz="2400">
                <a:solidFill>
                  <a:srgbClr val="D9D9D9"/>
                </a:solidFill>
              </a:rPr>
              <a:t>เพื่อแสดง chart ราคา bitcoin ย้อนหลังตามสกุลเงินที่เลือก</a:t>
            </a:r>
            <a:endParaRPr sz="2400">
              <a:solidFill>
                <a:srgbClr val="D9D9D9"/>
              </a:solidFill>
            </a:endParaRPr>
          </a:p>
          <a:p>
            <a:pPr indent="-3810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-"/>
            </a:pPr>
            <a:r>
              <a:rPr lang="en-US" sz="2400">
                <a:solidFill>
                  <a:srgbClr val="D9D9D9"/>
                </a:solidFill>
              </a:rPr>
              <a:t>ระหว่างโหลด data ใหม่ต้องมี </a:t>
            </a:r>
            <a:r>
              <a:rPr lang="en-US" sz="2400">
                <a:solidFill>
                  <a:srgbClr val="FFD966"/>
                </a:solidFill>
              </a:rPr>
              <a:t>spinner </a:t>
            </a:r>
            <a:r>
              <a:rPr lang="en-US" sz="2400">
                <a:solidFill>
                  <a:srgbClr val="D9D9D9"/>
                </a:solidFill>
              </a:rPr>
              <a:t>บน chart</a:t>
            </a:r>
            <a:endParaRPr sz="2400">
              <a:solidFill>
                <a:srgbClr val="D9D9D9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9D9D9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9D9D9"/>
                </a:solidFill>
              </a:rPr>
              <a:t>API https://api.coindesk.com/v1/bpi/historical/close.json?currency=สกุล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499" name="Shape 499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การบ้าน #</a:t>
            </a:r>
            <a:r>
              <a:rPr lang="en-US">
                <a:solidFill>
                  <a:srgbClr val="FFFFFF"/>
                </a:solidFill>
              </a:rPr>
              <a:t>2</a:t>
            </a:r>
            <a:r>
              <a:rPr b="1" i="0" lang="en-US" sz="4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</a:t>
            </a:r>
            <a:r>
              <a:rPr lang="en-US">
                <a:solidFill>
                  <a:srgbClr val="61DBFB"/>
                </a:solidFill>
              </a:rPr>
              <a:t>สร้าง </a:t>
            </a:r>
            <a:r>
              <a:rPr lang="en-US"/>
              <a:t>App ดูราคา Bitcoin ภาค 2</a:t>
            </a:r>
            <a:endParaRPr>
              <a:solidFill>
                <a:srgbClr val="61DBFB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228600" y="1359150"/>
            <a:ext cx="11728800" cy="24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เกิดขึ้นเมื่อ component ถูกสร้าง component จะมีการกำหนด default props เหมาะสำหรับ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Initialize State</a:t>
            </a:r>
            <a:endParaRPr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Bind Method (หากไม่ได้เขียน Method ด้วย Arrow Function)</a:t>
            </a:r>
            <a:endParaRPr/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constructor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52400" y="3873750"/>
            <a:ext cx="11728800" cy="15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A9999"/>
                </a:solidFill>
              </a:rPr>
              <a:t>ไม่ควร</a:t>
            </a:r>
            <a:endParaRPr>
              <a:solidFill>
                <a:srgbClr val="EA9999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ทำ action ที่มี side effect เช่น Fetch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การบ้าน #</a:t>
            </a:r>
            <a:r>
              <a:rPr lang="en-US">
                <a:solidFill>
                  <a:srgbClr val="FFFFFF"/>
                </a:solidFill>
              </a:rPr>
              <a:t>2</a:t>
            </a:r>
            <a:r>
              <a:rPr b="1" i="0" lang="en-US" sz="4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</a:t>
            </a:r>
            <a:r>
              <a:rPr lang="en-US">
                <a:solidFill>
                  <a:srgbClr val="61DBFB"/>
                </a:solidFill>
              </a:rPr>
              <a:t>สร้าง </a:t>
            </a:r>
            <a:r>
              <a:rPr lang="en-US"/>
              <a:t>App ดูราคา Bitcoin ภาค 2</a:t>
            </a:r>
            <a:endParaRPr>
              <a:solidFill>
                <a:srgbClr val="61DBFB"/>
              </a:solidFill>
            </a:endParaRPr>
          </a:p>
        </p:txBody>
      </p:sp>
      <p:pic>
        <p:nvPicPr>
          <p:cNvPr id="505" name="Shape 5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800" y="1359929"/>
            <a:ext cx="7781925" cy="40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Shape 506"/>
          <p:cNvSpPr txBox="1"/>
          <p:nvPr/>
        </p:nvSpPr>
        <p:spPr>
          <a:xfrm>
            <a:off x="518275" y="5435775"/>
            <a:ext cx="46404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FEFEF"/>
                </a:solidFill>
              </a:rPr>
              <a:t>ดูภาพขนาดใหญ่ได้ที่ </a:t>
            </a:r>
            <a:r>
              <a:rPr lang="en-US" sz="1800">
                <a:solidFill>
                  <a:srgbClr val="EFEFEF"/>
                </a:solidFill>
              </a:rPr>
              <a:t>https://ibb.co/hRfBvS</a:t>
            </a:r>
            <a:endParaRPr sz="1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idx="1" type="body"/>
          </p:nvPr>
        </p:nvSpPr>
        <p:spPr>
          <a:xfrm>
            <a:off x="228600" y="1359145"/>
            <a:ext cx="11728800" cy="47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2400"/>
              <a:buChar char="-"/>
            </a:pPr>
            <a:r>
              <a:rPr lang="en-US" sz="2400">
                <a:solidFill>
                  <a:srgbClr val="D9D9D9"/>
                </a:solidFill>
              </a:rPr>
              <a:t>ใช้ Create React App ในการสร้าง Project</a:t>
            </a:r>
            <a:endParaRPr sz="2400">
              <a:solidFill>
                <a:srgbClr val="D9D9D9"/>
              </a:solidFill>
            </a:endParaRPr>
          </a:p>
          <a:p>
            <a:pPr indent="-381000" lvl="0" marL="4572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-"/>
            </a:pPr>
            <a:r>
              <a:rPr lang="en-US" sz="2400">
                <a:solidFill>
                  <a:srgbClr val="D9D9D9"/>
                </a:solidFill>
              </a:rPr>
              <a:t>ใช้ </a:t>
            </a:r>
            <a:r>
              <a:rPr lang="en-US" sz="2400">
                <a:solidFill>
                  <a:srgbClr val="FFD966"/>
                </a:solidFill>
              </a:rPr>
              <a:t>Ant Design</a:t>
            </a:r>
            <a:r>
              <a:rPr lang="en-US" sz="2400">
                <a:solidFill>
                  <a:srgbClr val="D9D9D9"/>
                </a:solidFill>
              </a:rPr>
              <a:t> เป็น UI library</a:t>
            </a:r>
            <a:endParaRPr sz="2400">
              <a:solidFill>
                <a:srgbClr val="D9D9D9"/>
              </a:solidFill>
            </a:endParaRPr>
          </a:p>
          <a:p>
            <a:pPr indent="-3810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-"/>
            </a:pPr>
            <a:r>
              <a:rPr lang="en-US" sz="2400">
                <a:solidFill>
                  <a:srgbClr val="D9D9D9"/>
                </a:solidFill>
              </a:rPr>
              <a:t>สร้างหน้า register user ขึ้นมาโดยกำหนดให้ Form มีสิ่งที่ต้องการดังนี้</a:t>
            </a:r>
            <a:endParaRPr sz="2400">
              <a:solidFill>
                <a:srgbClr val="D9D9D9"/>
              </a:solidFill>
            </a:endParaRPr>
          </a:p>
          <a:p>
            <a:pPr indent="-3810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-"/>
            </a:pPr>
            <a:r>
              <a:rPr lang="en-US" sz="2400">
                <a:solidFill>
                  <a:srgbClr val="D9D9D9"/>
                </a:solidFill>
              </a:rPr>
              <a:t>email, password, confirm password, phone number, ปุ่ม submit</a:t>
            </a:r>
            <a:endParaRPr sz="2400">
              <a:solidFill>
                <a:srgbClr val="D9D9D9"/>
              </a:solidFill>
            </a:endParaRPr>
          </a:p>
          <a:p>
            <a:pPr indent="-3810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-"/>
            </a:pPr>
            <a:r>
              <a:rPr lang="en-US" sz="2400">
                <a:solidFill>
                  <a:srgbClr val="D9D9D9"/>
                </a:solidFill>
              </a:rPr>
              <a:t>พร้อมกับ feature </a:t>
            </a:r>
            <a:r>
              <a:rPr lang="en-US" sz="2400">
                <a:solidFill>
                  <a:srgbClr val="FFD966"/>
                </a:solidFill>
              </a:rPr>
              <a:t>validation</a:t>
            </a:r>
            <a:endParaRPr sz="2400">
              <a:solidFill>
                <a:srgbClr val="FFD966"/>
              </a:solidFill>
            </a:endParaRPr>
          </a:p>
          <a:p>
            <a:pPr indent="-3810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-"/>
            </a:pPr>
            <a:r>
              <a:rPr lang="en-US" sz="2400">
                <a:solidFill>
                  <a:srgbClr val="D9D9D9"/>
                </a:solidFill>
              </a:rPr>
              <a:t>email ต้องตรวจ </a:t>
            </a:r>
            <a:r>
              <a:rPr lang="en-US" sz="2400">
                <a:solidFill>
                  <a:srgbClr val="FFD966"/>
                </a:solidFill>
              </a:rPr>
              <a:t>pattern </a:t>
            </a:r>
            <a:r>
              <a:rPr lang="en-US" sz="2400">
                <a:solidFill>
                  <a:srgbClr val="D9D9D9"/>
                </a:solidFill>
              </a:rPr>
              <a:t>ด้วยว่าใช่ email จริงไหม</a:t>
            </a:r>
            <a:endParaRPr sz="2400">
              <a:solidFill>
                <a:srgbClr val="D9D9D9"/>
              </a:solidFill>
            </a:endParaRPr>
          </a:p>
          <a:p>
            <a:pPr indent="-3810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-"/>
            </a:pPr>
            <a:r>
              <a:rPr lang="en-US" sz="2400">
                <a:solidFill>
                  <a:srgbClr val="D9D9D9"/>
                </a:solidFill>
              </a:rPr>
              <a:t>password ต้องมากกว่า </a:t>
            </a:r>
            <a:r>
              <a:rPr lang="en-US" sz="2400">
                <a:solidFill>
                  <a:srgbClr val="FFD966"/>
                </a:solidFill>
              </a:rPr>
              <a:t>6 ตัวอักษรขึ้นไป</a:t>
            </a:r>
            <a:endParaRPr sz="2400">
              <a:solidFill>
                <a:srgbClr val="FFD966"/>
              </a:solidFill>
            </a:endParaRPr>
          </a:p>
          <a:p>
            <a:pPr indent="-3810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-"/>
            </a:pPr>
            <a:r>
              <a:rPr lang="en-US" sz="2400">
                <a:solidFill>
                  <a:srgbClr val="D9D9D9"/>
                </a:solidFill>
              </a:rPr>
              <a:t>ตรวจสอบ </a:t>
            </a:r>
            <a:r>
              <a:rPr lang="en-US" sz="2400">
                <a:solidFill>
                  <a:srgbClr val="FFD966"/>
                </a:solidFill>
              </a:rPr>
              <a:t>confirm password</a:t>
            </a:r>
            <a:r>
              <a:rPr lang="en-US" sz="2400">
                <a:solidFill>
                  <a:srgbClr val="D9D9D9"/>
                </a:solidFill>
              </a:rPr>
              <a:t> ว่า ตรงกับ password ไหม</a:t>
            </a:r>
            <a:endParaRPr sz="2400">
              <a:solidFill>
                <a:srgbClr val="D9D9D9"/>
              </a:solidFill>
            </a:endParaRPr>
          </a:p>
          <a:p>
            <a:pPr indent="-3810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-"/>
            </a:pPr>
            <a:r>
              <a:rPr lang="en-US" sz="2400">
                <a:solidFill>
                  <a:srgbClr val="D9D9D9"/>
                </a:solidFill>
              </a:rPr>
              <a:t>phone number จะต้องกรอกด้วย </a:t>
            </a:r>
            <a:r>
              <a:rPr lang="en-US" sz="2400">
                <a:solidFill>
                  <a:srgbClr val="FFD966"/>
                </a:solidFill>
              </a:rPr>
              <a:t>pattern </a:t>
            </a:r>
            <a:r>
              <a:rPr lang="en-US" sz="2400">
                <a:solidFill>
                  <a:srgbClr val="D9D9D9"/>
                </a:solidFill>
              </a:rPr>
              <a:t>0891112222 เท่านั้น ห้ามมี - หรือตัวหนังสือ</a:t>
            </a:r>
            <a:endParaRPr sz="2400">
              <a:solidFill>
                <a:srgbClr val="D9D9D9"/>
              </a:solidFill>
            </a:endParaRPr>
          </a:p>
          <a:p>
            <a:pPr indent="-3810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-"/>
            </a:pPr>
            <a:r>
              <a:rPr lang="en-US" sz="2400">
                <a:solidFill>
                  <a:srgbClr val="D9D9D9"/>
                </a:solidFill>
              </a:rPr>
              <a:t>หาก validate ผ่านให้ </a:t>
            </a:r>
            <a:r>
              <a:rPr lang="en-US" sz="2400">
                <a:solidFill>
                  <a:srgbClr val="FFD966"/>
                </a:solidFill>
              </a:rPr>
              <a:t>console.log</a:t>
            </a:r>
            <a:r>
              <a:rPr lang="en-US" sz="2400">
                <a:solidFill>
                  <a:srgbClr val="D9D9D9"/>
                </a:solidFill>
              </a:rPr>
              <a:t> ค่าของ Form ออกมา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512" name="Shape 512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entury Gothic"/>
              <a:buNone/>
            </a:pPr>
            <a:r>
              <a:rPr b="1" i="0" lang="en-US" sz="4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การบ้าน #</a:t>
            </a:r>
            <a:r>
              <a:rPr lang="en-US">
                <a:solidFill>
                  <a:srgbClr val="FFFFFF"/>
                </a:solidFill>
              </a:rPr>
              <a:t>3</a:t>
            </a:r>
            <a:r>
              <a:rPr b="1" i="0" lang="en-US" sz="4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</a:t>
            </a:r>
            <a:r>
              <a:rPr lang="en-US"/>
              <a:t>Ant Design Form</a:t>
            </a:r>
            <a:endParaRPr>
              <a:solidFill>
                <a:srgbClr val="61DBFB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idx="1" type="body"/>
          </p:nvPr>
        </p:nvSpPr>
        <p:spPr>
          <a:xfrm>
            <a:off x="1154950" y="1629500"/>
            <a:ext cx="9446100" cy="43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Update on Async Rendering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https://reactjs.org/blog/2018/03/27/update-on-async-rendering.html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componentDidCatch Lifecycle Method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https://medium.com/@sgroff04/2-minutes-to-learn-react-16s-componentdidcatch-lifecycle-method-d1a69a1f753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Understanding React — Component life-cycle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https://medium.com/@baphemot/understanding-reactjs-component-life-cycle-823a640b3e8d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 txBox="1"/>
          <p:nvPr/>
        </p:nvSpPr>
        <p:spPr>
          <a:xfrm>
            <a:off x="1121025" y="646225"/>
            <a:ext cx="97596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D9D9D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สำหรับหาความรู้เพิ่มเติม</a:t>
            </a:r>
            <a:endParaRPr sz="4800">
              <a:solidFill>
                <a:srgbClr val="D9D9D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228600" y="1359146"/>
            <a:ext cx="11728800" cy="12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เกิดขึ้นหลังจาก constructor แต่ก่อนจะ mount (ก่อน render)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A9999"/>
              </a:solidFill>
            </a:endParaRPr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componentWillMount</a:t>
            </a:r>
            <a:endParaRPr sz="4800"/>
          </a:p>
        </p:txBody>
      </p:sp>
      <p:sp>
        <p:nvSpPr>
          <p:cNvPr id="109" name="Shape 109"/>
          <p:cNvSpPr txBox="1"/>
          <p:nvPr/>
        </p:nvSpPr>
        <p:spPr>
          <a:xfrm>
            <a:off x="228600" y="2921975"/>
            <a:ext cx="117288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EA9999"/>
                </a:solidFill>
                <a:latin typeface="Prompt"/>
                <a:ea typeface="Prompt"/>
                <a:cs typeface="Prompt"/>
                <a:sym typeface="Prompt"/>
              </a:rPr>
              <a:t>*จะถูกเอาออกใน React 17</a:t>
            </a:r>
            <a:endParaRPr sz="3000">
              <a:solidFill>
                <a:srgbClr val="EA9999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EA9999"/>
                </a:solidFill>
                <a:latin typeface="Prompt"/>
                <a:ea typeface="Prompt"/>
                <a:cs typeface="Prompt"/>
                <a:sym typeface="Prompt"/>
              </a:rPr>
              <a:t>*ใช้ </a:t>
            </a:r>
            <a:r>
              <a:rPr lang="en-US" sz="3000">
                <a:solidFill>
                  <a:srgbClr val="EA9999"/>
                </a:solidFill>
                <a:latin typeface="Prompt"/>
                <a:ea typeface="Prompt"/>
                <a:cs typeface="Prompt"/>
                <a:sym typeface="Prompt"/>
              </a:rPr>
              <a:t>getDerivedStateFromProps หรือ componentDidMount แทน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228600" y="1359145"/>
            <a:ext cx="11728800" cy="4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เกิดขึ้นหลังจาก constructor แต่ก่อนจะ mount (ก่อน render)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hook นี้จะ return ข้อมูลเพื่อ update state ถ้าไม่มีอะไร update ให้ return null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เหมาะสำหรับ</a:t>
            </a:r>
            <a:endParaRPr/>
          </a:p>
          <a:p>
            <a:pPr indent="-381000" lvl="0" marL="457200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setstate โดยอิงจาก props</a:t>
            </a:r>
            <a:endParaRPr/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228600" y="155429"/>
            <a:ext cx="117288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getDerivedStateFromProps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Yellow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