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90" r:id="rId5"/>
    <p:sldId id="292" r:id="rId6"/>
    <p:sldId id="296" r:id="rId7"/>
    <p:sldId id="259" r:id="rId8"/>
    <p:sldId id="262" r:id="rId9"/>
    <p:sldId id="313" r:id="rId10"/>
    <p:sldId id="264" r:id="rId11"/>
    <p:sldId id="314" r:id="rId12"/>
    <p:sldId id="315" r:id="rId13"/>
    <p:sldId id="316" r:id="rId14"/>
    <p:sldId id="317" r:id="rId15"/>
    <p:sldId id="318" r:id="rId16"/>
    <p:sldId id="319" r:id="rId17"/>
    <p:sldId id="268" r:id="rId18"/>
    <p:sldId id="269" r:id="rId19"/>
    <p:sldId id="31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874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8" pos="3700" userDrawn="1">
          <p15:clr>
            <a:srgbClr val="A4A3A4"/>
          </p15:clr>
        </p15:guide>
        <p15:guide id="9" pos="39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E7"/>
    <a:srgbClr val="000000"/>
    <a:srgbClr val="FF6A00"/>
    <a:srgbClr val="FFFFFF"/>
    <a:srgbClr val="5A5A5A"/>
    <a:srgbClr val="FFEBE7"/>
    <a:srgbClr val="FFD9B2"/>
    <a:srgbClr val="FFAA99"/>
    <a:srgbClr val="E673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507" autoAdjust="0"/>
  </p:normalViewPr>
  <p:slideViewPr>
    <p:cSldViewPr>
      <p:cViewPr varScale="1">
        <p:scale>
          <a:sx n="94" d="100"/>
          <a:sy n="94" d="100"/>
        </p:scale>
        <p:origin x="226" y="86"/>
      </p:cViewPr>
      <p:guideLst>
        <p:guide orient="horz" pos="3874"/>
        <p:guide orient="horz" pos="1230"/>
        <p:guide pos="3700"/>
        <p:guide pos="39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2"/>
        <a:sy n="1" d="2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162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1/25/2024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54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73050" lvl="2" indent="0">
              <a:buFont typeface="+mj-lt"/>
              <a:buNone/>
            </a:pP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652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73050" lvl="2" indent="0">
              <a:buFont typeface="+mj-lt"/>
              <a:buNone/>
            </a:pP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1924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83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80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03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04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600200" lvl="3" indent="-228600">
              <a:buFont typeface="+mj-lt"/>
              <a:buAutoNum type="arabicPeriod"/>
            </a:pPr>
            <a:r>
              <a:rPr lang="en-GB" dirty="0"/>
              <a:t>Can customize based on different naming convention, diff. drops, diff. projects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GB" dirty="0"/>
              <a:t>Abbreviations maintain more context and readability of the original path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GB" dirty="0"/>
              <a:t>Enable users to maintain control over how their path are shorten, ensuring flexibility for future drops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019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683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73050" lvl="2" indent="0">
              <a:buFont typeface="+mj-lt"/>
              <a:buNone/>
            </a:pP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2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73050" lvl="2" indent="0">
              <a:buFont typeface="+mj-lt"/>
              <a:buNone/>
            </a:pP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195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62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73050" lvl="2" indent="0">
              <a:buFont typeface="+mj-lt"/>
              <a:buNone/>
            </a:pP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4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16080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7464424" y="1925468"/>
            <a:ext cx="4104183" cy="2448000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40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4424" y="4797152"/>
            <a:ext cx="4104183" cy="1585648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000" b="1" kern="120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478800"/>
            <a:ext cx="1376300" cy="6408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  <p15:guide id="2" orient="horz" pos="232" userDrawn="1">
          <p15:clr>
            <a:srgbClr val="FBAE40"/>
          </p15:clr>
        </p15:guide>
        <p15:guide id="3" pos="7446" userDrawn="1">
          <p15:clr>
            <a:srgbClr val="FBAE40"/>
          </p15:clr>
        </p15:guide>
        <p15:guide id="4" orient="horz" pos="4247" userDrawn="1">
          <p15:clr>
            <a:srgbClr val="FBAE40"/>
          </p15:clr>
        </p15:guide>
        <p15:guide id="5" pos="470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lef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6312687" y="404812"/>
            <a:ext cx="5257340" cy="936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6312023" y="1557338"/>
            <a:ext cx="5256089" cy="48244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5879976" cy="6732000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54356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righ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88265" y="404812"/>
            <a:ext cx="5292272" cy="936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88963" y="1557338"/>
            <a:ext cx="5291013" cy="48244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096000" y="0"/>
            <a:ext cx="6096000" cy="6732000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30356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88265" y="404812"/>
            <a:ext cx="10979848" cy="936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88963" y="1557338"/>
            <a:ext cx="5291013" cy="48244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931063" y="2471122"/>
            <a:ext cx="4019965" cy="196299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8" name="Group 31">
            <a:extLst>
              <a:ext uri="{FF2B5EF4-FFF2-40B4-BE49-F238E27FC236}">
                <a16:creationId xmlns:a16="http://schemas.microsoft.com/office/drawing/2014/main" id="{548D86D2-6A7F-F644-81E0-91F4A0348416}"/>
              </a:ext>
            </a:extLst>
          </p:cNvPr>
          <p:cNvGrpSpPr/>
          <p:nvPr userDrawn="1"/>
        </p:nvGrpSpPr>
        <p:grpSpPr>
          <a:xfrm>
            <a:off x="6735600" y="2275200"/>
            <a:ext cx="4419420" cy="3263558"/>
            <a:chOff x="2477504" y="3411571"/>
            <a:chExt cx="2291840" cy="1786432"/>
          </a:xfrm>
        </p:grpSpPr>
        <p:grpSp>
          <p:nvGrpSpPr>
            <p:cNvPr id="9" name="Group 32">
              <a:extLst>
                <a:ext uri="{FF2B5EF4-FFF2-40B4-BE49-F238E27FC236}">
                  <a16:creationId xmlns:a16="http://schemas.microsoft.com/office/drawing/2014/main" id="{AB99E1FC-DBE0-614B-9F84-D55B0A3C3A1D}"/>
                </a:ext>
              </a:extLst>
            </p:cNvPr>
            <p:cNvGrpSpPr/>
            <p:nvPr/>
          </p:nvGrpSpPr>
          <p:grpSpPr>
            <a:xfrm>
              <a:off x="2477504" y="3411571"/>
              <a:ext cx="2291840" cy="1786432"/>
              <a:chOff x="2266415" y="653136"/>
              <a:chExt cx="3780260" cy="294661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FCDFD8A-7F63-BD42-8CDC-60174A975220}"/>
                  </a:ext>
                </a:extLst>
              </p:cNvPr>
              <p:cNvSpPr/>
              <p:nvPr/>
            </p:nvSpPr>
            <p:spPr bwMode="gray">
              <a:xfrm>
                <a:off x="2409092" y="797169"/>
                <a:ext cx="3499339" cy="185224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84667" tIns="0" rIns="86400" bIns="0" rtlCol="0" anchor="ctr"/>
              <a:lstStyle/>
              <a:p>
                <a:pPr algn="ctr">
                  <a:spcBef>
                    <a:spcPct val="0"/>
                  </a:spcBef>
                  <a:buClrTx/>
                  <a:buSzPct val="90000"/>
                </a:pPr>
                <a:endParaRPr 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grpSp>
            <p:nvGrpSpPr>
              <p:cNvPr id="15" name="Group 42">
                <a:extLst>
                  <a:ext uri="{FF2B5EF4-FFF2-40B4-BE49-F238E27FC236}">
                    <a16:creationId xmlns:a16="http://schemas.microsoft.com/office/drawing/2014/main" id="{1C2B3F67-A325-5F46-A9FD-10BC1399462D}"/>
                  </a:ext>
                </a:extLst>
              </p:cNvPr>
              <p:cNvGrpSpPr/>
              <p:nvPr/>
            </p:nvGrpSpPr>
            <p:grpSpPr>
              <a:xfrm>
                <a:off x="2266415" y="653136"/>
                <a:ext cx="3780260" cy="2946615"/>
                <a:chOff x="1255713" y="-1588"/>
                <a:chExt cx="5614988" cy="4376738"/>
              </a:xfrm>
            </p:grpSpPr>
            <p:sp>
              <p:nvSpPr>
                <p:cNvPr id="16" name="Rectangle 18">
                  <a:extLst>
                    <a:ext uri="{FF2B5EF4-FFF2-40B4-BE49-F238E27FC236}">
                      <a16:creationId xmlns:a16="http://schemas.microsoft.com/office/drawing/2014/main" id="{84172589-8519-2C4D-8AF8-B19DC3001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6776" y="3581400"/>
                  <a:ext cx="1311275" cy="70961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7" name="Rectangle 19">
                  <a:extLst>
                    <a:ext uri="{FF2B5EF4-FFF2-40B4-BE49-F238E27FC236}">
                      <a16:creationId xmlns:a16="http://schemas.microsoft.com/office/drawing/2014/main" id="{BC5C802F-6C19-0344-8E45-449C1FB79D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3388" y="4197350"/>
                  <a:ext cx="2179638" cy="1778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8" name="Freeform 26">
                  <a:extLst>
                    <a:ext uri="{FF2B5EF4-FFF2-40B4-BE49-F238E27FC236}">
                      <a16:creationId xmlns:a16="http://schemas.microsoft.com/office/drawing/2014/main" id="{BEF7C89B-3C88-224C-8853-13D0C9598E7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55713" y="-1588"/>
                  <a:ext cx="5614988" cy="3143250"/>
                </a:xfrm>
                <a:custGeom>
                  <a:avLst/>
                  <a:gdLst>
                    <a:gd name="T0" fmla="*/ 2651 w 2651"/>
                    <a:gd name="T1" fmla="*/ 96 h 1485"/>
                    <a:gd name="T2" fmla="*/ 2555 w 2651"/>
                    <a:gd name="T3" fmla="*/ 0 h 1485"/>
                    <a:gd name="T4" fmla="*/ 96 w 2651"/>
                    <a:gd name="T5" fmla="*/ 0 h 1485"/>
                    <a:gd name="T6" fmla="*/ 0 w 2651"/>
                    <a:gd name="T7" fmla="*/ 96 h 1485"/>
                    <a:gd name="T8" fmla="*/ 0 w 2651"/>
                    <a:gd name="T9" fmla="*/ 1485 h 1485"/>
                    <a:gd name="T10" fmla="*/ 2651 w 2651"/>
                    <a:gd name="T11" fmla="*/ 1485 h 1485"/>
                    <a:gd name="T12" fmla="*/ 2651 w 2651"/>
                    <a:gd name="T13" fmla="*/ 96 h 1485"/>
                    <a:gd name="T14" fmla="*/ 2526 w 2651"/>
                    <a:gd name="T15" fmla="*/ 1367 h 1485"/>
                    <a:gd name="T16" fmla="*/ 125 w 2651"/>
                    <a:gd name="T17" fmla="*/ 1367 h 1485"/>
                    <a:gd name="T18" fmla="*/ 125 w 2651"/>
                    <a:gd name="T19" fmla="*/ 122 h 1485"/>
                    <a:gd name="T20" fmla="*/ 2526 w 2651"/>
                    <a:gd name="T21" fmla="*/ 122 h 1485"/>
                    <a:gd name="T22" fmla="*/ 2526 w 2651"/>
                    <a:gd name="T23" fmla="*/ 1367 h 1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51" h="1485">
                      <a:moveTo>
                        <a:pt x="2651" y="96"/>
                      </a:moveTo>
                      <a:cubicBezTo>
                        <a:pt x="2651" y="43"/>
                        <a:pt x="2608" y="0"/>
                        <a:pt x="2555" y="0"/>
                      </a:cubicBezTo>
                      <a:cubicBezTo>
                        <a:pt x="96" y="0"/>
                        <a:pt x="96" y="0"/>
                        <a:pt x="96" y="0"/>
                      </a:cubicBezTo>
                      <a:cubicBezTo>
                        <a:pt x="43" y="0"/>
                        <a:pt x="0" y="43"/>
                        <a:pt x="0" y="96"/>
                      </a:cubicBezTo>
                      <a:cubicBezTo>
                        <a:pt x="0" y="1485"/>
                        <a:pt x="0" y="1485"/>
                        <a:pt x="0" y="1485"/>
                      </a:cubicBezTo>
                      <a:cubicBezTo>
                        <a:pt x="2651" y="1485"/>
                        <a:pt x="2651" y="1485"/>
                        <a:pt x="2651" y="1485"/>
                      </a:cubicBezTo>
                      <a:lnTo>
                        <a:pt x="2651" y="96"/>
                      </a:lnTo>
                      <a:close/>
                      <a:moveTo>
                        <a:pt x="2526" y="1367"/>
                      </a:moveTo>
                      <a:cubicBezTo>
                        <a:pt x="125" y="1367"/>
                        <a:pt x="125" y="1367"/>
                        <a:pt x="125" y="1367"/>
                      </a:cubicBezTo>
                      <a:cubicBezTo>
                        <a:pt x="125" y="122"/>
                        <a:pt x="125" y="122"/>
                        <a:pt x="125" y="122"/>
                      </a:cubicBezTo>
                      <a:cubicBezTo>
                        <a:pt x="2526" y="122"/>
                        <a:pt x="2526" y="122"/>
                        <a:pt x="2526" y="122"/>
                      </a:cubicBezTo>
                      <a:lnTo>
                        <a:pt x="2526" y="1367"/>
                      </a:lnTo>
                      <a:close/>
                    </a:path>
                  </a:pathLst>
                </a:custGeom>
                <a:solidFill>
                  <a:srgbClr val="3635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9" name="Freeform 27">
                  <a:extLst>
                    <a:ext uri="{FF2B5EF4-FFF2-40B4-BE49-F238E27FC236}">
                      <a16:creationId xmlns:a16="http://schemas.microsoft.com/office/drawing/2014/main" id="{12670C08-6AD9-B049-AF39-1AB871DCDD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5713" y="3141663"/>
                  <a:ext cx="5614988" cy="508000"/>
                </a:xfrm>
                <a:custGeom>
                  <a:avLst/>
                  <a:gdLst>
                    <a:gd name="T0" fmla="*/ 0 w 2651"/>
                    <a:gd name="T1" fmla="*/ 0 h 240"/>
                    <a:gd name="T2" fmla="*/ 0 w 2651"/>
                    <a:gd name="T3" fmla="*/ 143 h 240"/>
                    <a:gd name="T4" fmla="*/ 96 w 2651"/>
                    <a:gd name="T5" fmla="*/ 240 h 240"/>
                    <a:gd name="T6" fmla="*/ 2555 w 2651"/>
                    <a:gd name="T7" fmla="*/ 240 h 240"/>
                    <a:gd name="T8" fmla="*/ 2651 w 2651"/>
                    <a:gd name="T9" fmla="*/ 143 h 240"/>
                    <a:gd name="T10" fmla="*/ 2651 w 2651"/>
                    <a:gd name="T11" fmla="*/ 0 h 240"/>
                    <a:gd name="T12" fmla="*/ 0 w 2651"/>
                    <a:gd name="T13" fmla="*/ 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651" h="240">
                      <a:moveTo>
                        <a:pt x="0" y="0"/>
                      </a:move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0" y="197"/>
                        <a:pt x="43" y="240"/>
                        <a:pt x="96" y="240"/>
                      </a:cubicBezTo>
                      <a:cubicBezTo>
                        <a:pt x="2555" y="240"/>
                        <a:pt x="2555" y="240"/>
                        <a:pt x="2555" y="240"/>
                      </a:cubicBezTo>
                      <a:cubicBezTo>
                        <a:pt x="2608" y="240"/>
                        <a:pt x="2651" y="197"/>
                        <a:pt x="2651" y="143"/>
                      </a:cubicBezTo>
                      <a:cubicBezTo>
                        <a:pt x="2651" y="0"/>
                        <a:pt x="2651" y="0"/>
                        <a:pt x="265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</p:grpSp>
        </p:grpSp>
        <p:grpSp>
          <p:nvGrpSpPr>
            <p:cNvPr id="11" name="Group 33">
              <a:extLst>
                <a:ext uri="{FF2B5EF4-FFF2-40B4-BE49-F238E27FC236}">
                  <a16:creationId xmlns:a16="http://schemas.microsoft.com/office/drawing/2014/main" id="{6AF6F6E7-FFE1-084A-AD48-D64E1D394320}"/>
                </a:ext>
              </a:extLst>
            </p:cNvPr>
            <p:cNvGrpSpPr/>
            <p:nvPr/>
          </p:nvGrpSpPr>
          <p:grpSpPr>
            <a:xfrm>
              <a:off x="3456997" y="4092708"/>
              <a:ext cx="506738" cy="272793"/>
              <a:chOff x="3684588" y="3324226"/>
              <a:chExt cx="2816225" cy="1516063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B2EDF1BE-B14E-4844-95C2-8FB5BCFB62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4463" y="4838701"/>
                <a:ext cx="6350" cy="1588"/>
              </a:xfrm>
              <a:custGeom>
                <a:avLst/>
                <a:gdLst>
                  <a:gd name="T0" fmla="*/ 4 w 4"/>
                  <a:gd name="T1" fmla="*/ 0 h 1"/>
                  <a:gd name="T2" fmla="*/ 3 w 4"/>
                  <a:gd name="T3" fmla="*/ 0 h 1"/>
                  <a:gd name="T4" fmla="*/ 0 w 4"/>
                  <a:gd name="T5" fmla="*/ 1 h 1"/>
                  <a:gd name="T6" fmla="*/ 3 w 4"/>
                  <a:gd name="T7" fmla="*/ 0 h 1"/>
                  <a:gd name="T8" fmla="*/ 4 w 4"/>
                  <a:gd name="T9" fmla="*/ 0 h 1"/>
                  <a:gd name="T10" fmla="*/ 4 w 4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lnTo>
                      <a:pt x="3" y="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35CB4D69-9DB6-C848-BFF8-BEC815449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4588" y="3324226"/>
                <a:ext cx="30163" cy="0"/>
              </a:xfrm>
              <a:custGeom>
                <a:avLst/>
                <a:gdLst>
                  <a:gd name="T0" fmla="*/ 19 w 19"/>
                  <a:gd name="T1" fmla="*/ 0 w 19"/>
                  <a:gd name="T2" fmla="*/ 19 w 19"/>
                  <a:gd name="T3" fmla="*/ 19 w 19"/>
                  <a:gd name="T4" fmla="*/ 19 w 1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9">
                    <a:moveTo>
                      <a:pt x="19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696103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70">
            <a:extLst>
              <a:ext uri="{FF2B5EF4-FFF2-40B4-BE49-F238E27FC236}">
                <a16:creationId xmlns:a16="http://schemas.microsoft.com/office/drawing/2014/main" id="{043AE1FE-BC37-8F4F-A575-604411E8EBDE}"/>
              </a:ext>
            </a:extLst>
          </p:cNvPr>
          <p:cNvGrpSpPr/>
          <p:nvPr userDrawn="1"/>
        </p:nvGrpSpPr>
        <p:grpSpPr>
          <a:xfrm>
            <a:off x="6295695" y="2296800"/>
            <a:ext cx="5313523" cy="2703729"/>
            <a:chOff x="7620123" y="3282177"/>
            <a:chExt cx="2751408" cy="1400023"/>
          </a:xfrm>
        </p:grpSpPr>
        <p:grpSp>
          <p:nvGrpSpPr>
            <p:cNvPr id="22" name="Group 71">
              <a:extLst>
                <a:ext uri="{FF2B5EF4-FFF2-40B4-BE49-F238E27FC236}">
                  <a16:creationId xmlns:a16="http://schemas.microsoft.com/office/drawing/2014/main" id="{65D1A84D-C32F-8845-A6CC-23C6D34E8EEA}"/>
                </a:ext>
              </a:extLst>
            </p:cNvPr>
            <p:cNvGrpSpPr/>
            <p:nvPr/>
          </p:nvGrpSpPr>
          <p:grpSpPr>
            <a:xfrm>
              <a:off x="7620123" y="3282177"/>
              <a:ext cx="2751408" cy="1400023"/>
              <a:chOff x="7014708" y="4927600"/>
              <a:chExt cx="2215741" cy="112745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A26841A-5DA4-7C49-B59D-F0E3EDDD702A}"/>
                  </a:ext>
                </a:extLst>
              </p:cNvPr>
              <p:cNvSpPr/>
              <p:nvPr/>
            </p:nvSpPr>
            <p:spPr bwMode="gray">
              <a:xfrm>
                <a:off x="7252253" y="4959626"/>
                <a:ext cx="1739258" cy="92102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84667" tIns="0" rIns="86400" bIns="0" rtlCol="0" anchor="ctr"/>
              <a:lstStyle/>
              <a:p>
                <a:pPr algn="ctr">
                  <a:spcBef>
                    <a:spcPct val="0"/>
                  </a:spcBef>
                  <a:buClrTx/>
                  <a:buSzPct val="90000"/>
                </a:pPr>
                <a:endParaRPr 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grpSp>
            <p:nvGrpSpPr>
              <p:cNvPr id="28" name="Group 81">
                <a:extLst>
                  <a:ext uri="{FF2B5EF4-FFF2-40B4-BE49-F238E27FC236}">
                    <a16:creationId xmlns:a16="http://schemas.microsoft.com/office/drawing/2014/main" id="{4521C486-78A2-A94B-A223-A06A3FA9A341}"/>
                  </a:ext>
                </a:extLst>
              </p:cNvPr>
              <p:cNvGrpSpPr/>
              <p:nvPr/>
            </p:nvGrpSpPr>
            <p:grpSpPr>
              <a:xfrm>
                <a:off x="7014708" y="4927600"/>
                <a:ext cx="2215741" cy="1127455"/>
                <a:chOff x="1566863" y="4646613"/>
                <a:chExt cx="4579938" cy="2330450"/>
              </a:xfrm>
            </p:grpSpPr>
            <p:sp>
              <p:nvSpPr>
                <p:cNvPr id="29" name="Freeform 22">
                  <a:extLst>
                    <a:ext uri="{FF2B5EF4-FFF2-40B4-BE49-F238E27FC236}">
                      <a16:creationId xmlns:a16="http://schemas.microsoft.com/office/drawing/2014/main" id="{96196486-6C75-EA4B-8098-105EACC8CE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6863" y="6821488"/>
                  <a:ext cx="4579938" cy="155575"/>
                </a:xfrm>
                <a:custGeom>
                  <a:avLst/>
                  <a:gdLst>
                    <a:gd name="T0" fmla="*/ 2158 w 2162"/>
                    <a:gd name="T1" fmla="*/ 18 h 73"/>
                    <a:gd name="T2" fmla="*/ 2136 w 2162"/>
                    <a:gd name="T3" fmla="*/ 1 h 73"/>
                    <a:gd name="T4" fmla="*/ 1313 w 2162"/>
                    <a:gd name="T5" fmla="*/ 1 h 73"/>
                    <a:gd name="T6" fmla="*/ 1313 w 2162"/>
                    <a:gd name="T7" fmla="*/ 12 h 73"/>
                    <a:gd name="T8" fmla="*/ 1309 w 2162"/>
                    <a:gd name="T9" fmla="*/ 21 h 73"/>
                    <a:gd name="T10" fmla="*/ 1082 w 2162"/>
                    <a:gd name="T11" fmla="*/ 21 h 73"/>
                    <a:gd name="T12" fmla="*/ 1080 w 2162"/>
                    <a:gd name="T13" fmla="*/ 21 h 73"/>
                    <a:gd name="T14" fmla="*/ 853 w 2162"/>
                    <a:gd name="T15" fmla="*/ 21 h 73"/>
                    <a:gd name="T16" fmla="*/ 849 w 2162"/>
                    <a:gd name="T17" fmla="*/ 12 h 73"/>
                    <a:gd name="T18" fmla="*/ 849 w 2162"/>
                    <a:gd name="T19" fmla="*/ 1 h 73"/>
                    <a:gd name="T20" fmla="*/ 26 w 2162"/>
                    <a:gd name="T21" fmla="*/ 1 h 73"/>
                    <a:gd name="T22" fmla="*/ 4 w 2162"/>
                    <a:gd name="T23" fmla="*/ 18 h 73"/>
                    <a:gd name="T24" fmla="*/ 4 w 2162"/>
                    <a:gd name="T25" fmla="*/ 53 h 73"/>
                    <a:gd name="T26" fmla="*/ 25 w 2162"/>
                    <a:gd name="T27" fmla="*/ 69 h 73"/>
                    <a:gd name="T28" fmla="*/ 1078 w 2162"/>
                    <a:gd name="T29" fmla="*/ 69 h 73"/>
                    <a:gd name="T30" fmla="*/ 1084 w 2162"/>
                    <a:gd name="T31" fmla="*/ 69 h 73"/>
                    <a:gd name="T32" fmla="*/ 2137 w 2162"/>
                    <a:gd name="T33" fmla="*/ 69 h 73"/>
                    <a:gd name="T34" fmla="*/ 2158 w 2162"/>
                    <a:gd name="T35" fmla="*/ 53 h 73"/>
                    <a:gd name="T36" fmla="*/ 2158 w 2162"/>
                    <a:gd name="T37" fmla="*/ 1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162" h="73">
                      <a:moveTo>
                        <a:pt x="2158" y="18"/>
                      </a:moveTo>
                      <a:cubicBezTo>
                        <a:pt x="2158" y="18"/>
                        <a:pt x="2162" y="0"/>
                        <a:pt x="2136" y="1"/>
                      </a:cubicBezTo>
                      <a:cubicBezTo>
                        <a:pt x="1313" y="1"/>
                        <a:pt x="1313" y="1"/>
                        <a:pt x="1313" y="1"/>
                      </a:cubicBezTo>
                      <a:cubicBezTo>
                        <a:pt x="1313" y="12"/>
                        <a:pt x="1313" y="12"/>
                        <a:pt x="1313" y="12"/>
                      </a:cubicBezTo>
                      <a:cubicBezTo>
                        <a:pt x="1313" y="23"/>
                        <a:pt x="1309" y="21"/>
                        <a:pt x="1309" y="21"/>
                      </a:cubicBezTo>
                      <a:cubicBezTo>
                        <a:pt x="1082" y="21"/>
                        <a:pt x="1082" y="21"/>
                        <a:pt x="1082" y="21"/>
                      </a:cubicBezTo>
                      <a:cubicBezTo>
                        <a:pt x="1080" y="21"/>
                        <a:pt x="1080" y="21"/>
                        <a:pt x="1080" y="21"/>
                      </a:cubicBezTo>
                      <a:cubicBezTo>
                        <a:pt x="853" y="21"/>
                        <a:pt x="853" y="21"/>
                        <a:pt x="853" y="21"/>
                      </a:cubicBezTo>
                      <a:cubicBezTo>
                        <a:pt x="853" y="21"/>
                        <a:pt x="849" y="23"/>
                        <a:pt x="849" y="12"/>
                      </a:cubicBezTo>
                      <a:cubicBezTo>
                        <a:pt x="849" y="1"/>
                        <a:pt x="849" y="1"/>
                        <a:pt x="849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0" y="0"/>
                        <a:pt x="4" y="18"/>
                        <a:pt x="4" y="18"/>
                      </a:cubicBezTo>
                      <a:cubicBezTo>
                        <a:pt x="4" y="53"/>
                        <a:pt x="4" y="53"/>
                        <a:pt x="4" y="53"/>
                      </a:cubicBezTo>
                      <a:cubicBezTo>
                        <a:pt x="4" y="73"/>
                        <a:pt x="25" y="69"/>
                        <a:pt x="25" y="69"/>
                      </a:cubicBezTo>
                      <a:cubicBezTo>
                        <a:pt x="1078" y="69"/>
                        <a:pt x="1078" y="69"/>
                        <a:pt x="1078" y="69"/>
                      </a:cubicBezTo>
                      <a:cubicBezTo>
                        <a:pt x="1084" y="69"/>
                        <a:pt x="1084" y="69"/>
                        <a:pt x="1084" y="69"/>
                      </a:cubicBezTo>
                      <a:cubicBezTo>
                        <a:pt x="2137" y="69"/>
                        <a:pt x="2137" y="69"/>
                        <a:pt x="2137" y="69"/>
                      </a:cubicBezTo>
                      <a:cubicBezTo>
                        <a:pt x="2137" y="69"/>
                        <a:pt x="2158" y="73"/>
                        <a:pt x="2158" y="53"/>
                      </a:cubicBezTo>
                      <a:lnTo>
                        <a:pt x="2158" y="18"/>
                      </a:ln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30" name="Freeform 23">
                  <a:extLst>
                    <a:ext uri="{FF2B5EF4-FFF2-40B4-BE49-F238E27FC236}">
                      <a16:creationId xmlns:a16="http://schemas.microsoft.com/office/drawing/2014/main" id="{64102E47-CDEB-7F49-A873-A89DB642A43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85963" y="4646613"/>
                  <a:ext cx="3743325" cy="2122488"/>
                </a:xfrm>
                <a:custGeom>
                  <a:avLst/>
                  <a:gdLst>
                    <a:gd name="T0" fmla="*/ 1765 w 1767"/>
                    <a:gd name="T1" fmla="*/ 28 h 1003"/>
                    <a:gd name="T2" fmla="*/ 1737 w 1767"/>
                    <a:gd name="T3" fmla="*/ 0 h 1003"/>
                    <a:gd name="T4" fmla="*/ 883 w 1767"/>
                    <a:gd name="T5" fmla="*/ 0 h 1003"/>
                    <a:gd name="T6" fmla="*/ 29 w 1767"/>
                    <a:gd name="T7" fmla="*/ 0 h 1003"/>
                    <a:gd name="T8" fmla="*/ 1 w 1767"/>
                    <a:gd name="T9" fmla="*/ 28 h 1003"/>
                    <a:gd name="T10" fmla="*/ 1 w 1767"/>
                    <a:gd name="T11" fmla="*/ 981 h 1003"/>
                    <a:gd name="T12" fmla="*/ 26 w 1767"/>
                    <a:gd name="T13" fmla="*/ 1002 h 1003"/>
                    <a:gd name="T14" fmla="*/ 883 w 1767"/>
                    <a:gd name="T15" fmla="*/ 1002 h 1003"/>
                    <a:gd name="T16" fmla="*/ 1741 w 1767"/>
                    <a:gd name="T17" fmla="*/ 1002 h 1003"/>
                    <a:gd name="T18" fmla="*/ 1766 w 1767"/>
                    <a:gd name="T19" fmla="*/ 981 h 1003"/>
                    <a:gd name="T20" fmla="*/ 1765 w 1767"/>
                    <a:gd name="T21" fmla="*/ 28 h 1003"/>
                    <a:gd name="T22" fmla="*/ 883 w 1767"/>
                    <a:gd name="T23" fmla="*/ 981 h 1003"/>
                    <a:gd name="T24" fmla="*/ 865 w 1767"/>
                    <a:gd name="T25" fmla="*/ 963 h 1003"/>
                    <a:gd name="T26" fmla="*/ 883 w 1767"/>
                    <a:gd name="T27" fmla="*/ 945 h 1003"/>
                    <a:gd name="T28" fmla="*/ 901 w 1767"/>
                    <a:gd name="T29" fmla="*/ 963 h 1003"/>
                    <a:gd name="T30" fmla="*/ 883 w 1767"/>
                    <a:gd name="T31" fmla="*/ 981 h 1003"/>
                    <a:gd name="T32" fmla="*/ 1719 w 1767"/>
                    <a:gd name="T33" fmla="*/ 923 h 1003"/>
                    <a:gd name="T34" fmla="*/ 383 w 1767"/>
                    <a:gd name="T35" fmla="*/ 923 h 1003"/>
                    <a:gd name="T36" fmla="*/ 47 w 1767"/>
                    <a:gd name="T37" fmla="*/ 923 h 1003"/>
                    <a:gd name="T38" fmla="*/ 47 w 1767"/>
                    <a:gd name="T39" fmla="*/ 50 h 1003"/>
                    <a:gd name="T40" fmla="*/ 1403 w 1767"/>
                    <a:gd name="T41" fmla="*/ 50 h 1003"/>
                    <a:gd name="T42" fmla="*/ 1719 w 1767"/>
                    <a:gd name="T43" fmla="*/ 50 h 1003"/>
                    <a:gd name="T44" fmla="*/ 1719 w 1767"/>
                    <a:gd name="T45" fmla="*/ 923 h 10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67" h="1003">
                      <a:moveTo>
                        <a:pt x="1765" y="28"/>
                      </a:moveTo>
                      <a:cubicBezTo>
                        <a:pt x="1767" y="3"/>
                        <a:pt x="1737" y="0"/>
                        <a:pt x="1737" y="0"/>
                      </a:cubicBezTo>
                      <a:cubicBezTo>
                        <a:pt x="883" y="0"/>
                        <a:pt x="883" y="0"/>
                        <a:pt x="883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0" y="3"/>
                        <a:pt x="1" y="28"/>
                      </a:cubicBezTo>
                      <a:cubicBezTo>
                        <a:pt x="1" y="981"/>
                        <a:pt x="1" y="981"/>
                        <a:pt x="1" y="981"/>
                      </a:cubicBezTo>
                      <a:cubicBezTo>
                        <a:pt x="1" y="981"/>
                        <a:pt x="1" y="1003"/>
                        <a:pt x="26" y="1002"/>
                      </a:cubicBezTo>
                      <a:cubicBezTo>
                        <a:pt x="883" y="1002"/>
                        <a:pt x="883" y="1002"/>
                        <a:pt x="883" y="1002"/>
                      </a:cubicBezTo>
                      <a:cubicBezTo>
                        <a:pt x="1741" y="1002"/>
                        <a:pt x="1741" y="1002"/>
                        <a:pt x="1741" y="1002"/>
                      </a:cubicBezTo>
                      <a:cubicBezTo>
                        <a:pt x="1766" y="1003"/>
                        <a:pt x="1766" y="981"/>
                        <a:pt x="1766" y="981"/>
                      </a:cubicBezTo>
                      <a:lnTo>
                        <a:pt x="1765" y="28"/>
                      </a:lnTo>
                      <a:close/>
                      <a:moveTo>
                        <a:pt x="883" y="981"/>
                      </a:moveTo>
                      <a:cubicBezTo>
                        <a:pt x="873" y="981"/>
                        <a:pt x="865" y="973"/>
                        <a:pt x="865" y="963"/>
                      </a:cubicBezTo>
                      <a:cubicBezTo>
                        <a:pt x="865" y="953"/>
                        <a:pt x="873" y="945"/>
                        <a:pt x="883" y="945"/>
                      </a:cubicBezTo>
                      <a:cubicBezTo>
                        <a:pt x="893" y="945"/>
                        <a:pt x="901" y="953"/>
                        <a:pt x="901" y="963"/>
                      </a:cubicBezTo>
                      <a:cubicBezTo>
                        <a:pt x="901" y="973"/>
                        <a:pt x="893" y="981"/>
                        <a:pt x="883" y="981"/>
                      </a:cubicBezTo>
                      <a:close/>
                      <a:moveTo>
                        <a:pt x="1719" y="923"/>
                      </a:moveTo>
                      <a:cubicBezTo>
                        <a:pt x="383" y="923"/>
                        <a:pt x="383" y="923"/>
                        <a:pt x="383" y="923"/>
                      </a:cubicBezTo>
                      <a:cubicBezTo>
                        <a:pt x="47" y="923"/>
                        <a:pt x="47" y="923"/>
                        <a:pt x="47" y="923"/>
                      </a:cubicBez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1403" y="50"/>
                        <a:pt x="1403" y="50"/>
                        <a:pt x="1403" y="50"/>
                      </a:cubicBezTo>
                      <a:cubicBezTo>
                        <a:pt x="1719" y="50"/>
                        <a:pt x="1719" y="50"/>
                        <a:pt x="1719" y="50"/>
                      </a:cubicBezTo>
                      <a:lnTo>
                        <a:pt x="1719" y="923"/>
                      </a:lnTo>
                      <a:close/>
                    </a:path>
                  </a:pathLst>
                </a:custGeom>
                <a:solidFill>
                  <a:srgbClr val="3635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</p:grpSp>
        </p:grpSp>
        <p:grpSp>
          <p:nvGrpSpPr>
            <p:cNvPr id="24" name="Group 72">
              <a:extLst>
                <a:ext uri="{FF2B5EF4-FFF2-40B4-BE49-F238E27FC236}">
                  <a16:creationId xmlns:a16="http://schemas.microsoft.com/office/drawing/2014/main" id="{ECE10C6A-7B1D-DD47-8FC8-C83ADE63B86D}"/>
                </a:ext>
              </a:extLst>
            </p:cNvPr>
            <p:cNvGrpSpPr/>
            <p:nvPr/>
          </p:nvGrpSpPr>
          <p:grpSpPr>
            <a:xfrm>
              <a:off x="8823934" y="3925553"/>
              <a:ext cx="524405" cy="282304"/>
              <a:chOff x="3684588" y="3324226"/>
              <a:chExt cx="2816225" cy="1516063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4F8173EE-95EB-EC49-AE7A-F6974C2EC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4463" y="4838701"/>
                <a:ext cx="6350" cy="1588"/>
              </a:xfrm>
              <a:custGeom>
                <a:avLst/>
                <a:gdLst>
                  <a:gd name="T0" fmla="*/ 4 w 4"/>
                  <a:gd name="T1" fmla="*/ 0 h 1"/>
                  <a:gd name="T2" fmla="*/ 3 w 4"/>
                  <a:gd name="T3" fmla="*/ 0 h 1"/>
                  <a:gd name="T4" fmla="*/ 0 w 4"/>
                  <a:gd name="T5" fmla="*/ 1 h 1"/>
                  <a:gd name="T6" fmla="*/ 3 w 4"/>
                  <a:gd name="T7" fmla="*/ 0 h 1"/>
                  <a:gd name="T8" fmla="*/ 4 w 4"/>
                  <a:gd name="T9" fmla="*/ 0 h 1"/>
                  <a:gd name="T10" fmla="*/ 4 w 4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lnTo>
                      <a:pt x="3" y="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AAF1699-518F-D640-9D94-E8D138FD5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4588" y="3324226"/>
                <a:ext cx="30163" cy="0"/>
              </a:xfrm>
              <a:custGeom>
                <a:avLst/>
                <a:gdLst>
                  <a:gd name="T0" fmla="*/ 19 w 19"/>
                  <a:gd name="T1" fmla="*/ 0 w 19"/>
                  <a:gd name="T2" fmla="*/ 19 w 19"/>
                  <a:gd name="T3" fmla="*/ 19 w 19"/>
                  <a:gd name="T4" fmla="*/ 19 w 1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9">
                    <a:moveTo>
                      <a:pt x="19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88265" y="404812"/>
            <a:ext cx="10979848" cy="936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88963" y="1557338"/>
            <a:ext cx="5291013" cy="48244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896895" y="2419200"/>
            <a:ext cx="4104000" cy="2134800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581475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32">
            <a:extLst>
              <a:ext uri="{FF2B5EF4-FFF2-40B4-BE49-F238E27FC236}">
                <a16:creationId xmlns:a16="http://schemas.microsoft.com/office/drawing/2014/main" id="{EC607A97-0585-E04C-B940-5C221F784480}"/>
              </a:ext>
            </a:extLst>
          </p:cNvPr>
          <p:cNvGrpSpPr/>
          <p:nvPr userDrawn="1"/>
        </p:nvGrpSpPr>
        <p:grpSpPr>
          <a:xfrm>
            <a:off x="7534800" y="1836000"/>
            <a:ext cx="3257920" cy="4164309"/>
            <a:chOff x="2799617" y="3063448"/>
            <a:chExt cx="1648052" cy="2106557"/>
          </a:xfrm>
        </p:grpSpPr>
        <p:grpSp>
          <p:nvGrpSpPr>
            <p:cNvPr id="18" name="Group 33">
              <a:extLst>
                <a:ext uri="{FF2B5EF4-FFF2-40B4-BE49-F238E27FC236}">
                  <a16:creationId xmlns:a16="http://schemas.microsoft.com/office/drawing/2014/main" id="{E2D53E36-89FF-3041-86CA-D30A0E559750}"/>
                </a:ext>
              </a:extLst>
            </p:cNvPr>
            <p:cNvGrpSpPr/>
            <p:nvPr/>
          </p:nvGrpSpPr>
          <p:grpSpPr>
            <a:xfrm>
              <a:off x="2799617" y="3063448"/>
              <a:ext cx="1648052" cy="2106557"/>
              <a:chOff x="8964273" y="4255446"/>
              <a:chExt cx="1648052" cy="210655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CE2597C-BA83-524C-B155-9D93D611F2EE}"/>
                  </a:ext>
                </a:extLst>
              </p:cNvPr>
              <p:cNvSpPr/>
              <p:nvPr/>
            </p:nvSpPr>
            <p:spPr bwMode="gray">
              <a:xfrm>
                <a:off x="9077152" y="4368802"/>
                <a:ext cx="1433368" cy="18649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84667" tIns="0" rIns="86400" bIns="0" rtlCol="0" anchor="ctr"/>
              <a:lstStyle/>
              <a:p>
                <a:pPr algn="ctr">
                  <a:spcBef>
                    <a:spcPct val="0"/>
                  </a:spcBef>
                  <a:buClrTx/>
                  <a:buSzPct val="90000"/>
                </a:pPr>
                <a:endParaRPr 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4" name="Freeform 20">
                <a:extLst>
                  <a:ext uri="{FF2B5EF4-FFF2-40B4-BE49-F238E27FC236}">
                    <a16:creationId xmlns:a16="http://schemas.microsoft.com/office/drawing/2014/main" id="{48F8020E-EE03-3B40-9A1D-5ADD6CD970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64273" y="4255446"/>
                <a:ext cx="1648052" cy="2106557"/>
              </a:xfrm>
              <a:custGeom>
                <a:avLst/>
                <a:gdLst>
                  <a:gd name="T0" fmla="*/ 1151 w 1156"/>
                  <a:gd name="T1" fmla="*/ 1416 h 1478"/>
                  <a:gd name="T2" fmla="*/ 1149 w 1156"/>
                  <a:gd name="T3" fmla="*/ 74 h 1478"/>
                  <a:gd name="T4" fmla="*/ 1075 w 1156"/>
                  <a:gd name="T5" fmla="*/ 10 h 1478"/>
                  <a:gd name="T6" fmla="*/ 578 w 1156"/>
                  <a:gd name="T7" fmla="*/ 10 h 1478"/>
                  <a:gd name="T8" fmla="*/ 80 w 1156"/>
                  <a:gd name="T9" fmla="*/ 10 h 1478"/>
                  <a:gd name="T10" fmla="*/ 6 w 1156"/>
                  <a:gd name="T11" fmla="*/ 74 h 1478"/>
                  <a:gd name="T12" fmla="*/ 5 w 1156"/>
                  <a:gd name="T13" fmla="*/ 1416 h 1478"/>
                  <a:gd name="T14" fmla="*/ 62 w 1156"/>
                  <a:gd name="T15" fmla="*/ 1475 h 1478"/>
                  <a:gd name="T16" fmla="*/ 578 w 1156"/>
                  <a:gd name="T17" fmla="*/ 1475 h 1478"/>
                  <a:gd name="T18" fmla="*/ 1093 w 1156"/>
                  <a:gd name="T19" fmla="*/ 1475 h 1478"/>
                  <a:gd name="T20" fmla="*/ 1151 w 1156"/>
                  <a:gd name="T21" fmla="*/ 1416 h 1478"/>
                  <a:gd name="T22" fmla="*/ 578 w 1156"/>
                  <a:gd name="T23" fmla="*/ 1445 h 1478"/>
                  <a:gd name="T24" fmla="*/ 553 w 1156"/>
                  <a:gd name="T25" fmla="*/ 1420 h 1478"/>
                  <a:gd name="T26" fmla="*/ 578 w 1156"/>
                  <a:gd name="T27" fmla="*/ 1395 h 1478"/>
                  <a:gd name="T28" fmla="*/ 603 w 1156"/>
                  <a:gd name="T29" fmla="*/ 1420 h 1478"/>
                  <a:gd name="T30" fmla="*/ 578 w 1156"/>
                  <a:gd name="T31" fmla="*/ 1445 h 1478"/>
                  <a:gd name="T32" fmla="*/ 1058 w 1156"/>
                  <a:gd name="T33" fmla="*/ 226 h 1478"/>
                  <a:gd name="T34" fmla="*/ 1058 w 1156"/>
                  <a:gd name="T35" fmla="*/ 1368 h 1478"/>
                  <a:gd name="T36" fmla="*/ 98 w 1156"/>
                  <a:gd name="T37" fmla="*/ 1368 h 1478"/>
                  <a:gd name="T38" fmla="*/ 98 w 1156"/>
                  <a:gd name="T39" fmla="*/ 1189 h 1478"/>
                  <a:gd name="T40" fmla="*/ 98 w 1156"/>
                  <a:gd name="T41" fmla="*/ 104 h 1478"/>
                  <a:gd name="T42" fmla="*/ 1058 w 1156"/>
                  <a:gd name="T43" fmla="*/ 104 h 1478"/>
                  <a:gd name="T44" fmla="*/ 1058 w 1156"/>
                  <a:gd name="T45" fmla="*/ 226 h 1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56" h="1478">
                    <a:moveTo>
                      <a:pt x="1151" y="1416"/>
                    </a:moveTo>
                    <a:cubicBezTo>
                      <a:pt x="1149" y="74"/>
                      <a:pt x="1149" y="74"/>
                      <a:pt x="1149" y="74"/>
                    </a:cubicBezTo>
                    <a:cubicBezTo>
                      <a:pt x="1152" y="0"/>
                      <a:pt x="1075" y="10"/>
                      <a:pt x="1075" y="10"/>
                    </a:cubicBezTo>
                    <a:cubicBezTo>
                      <a:pt x="578" y="10"/>
                      <a:pt x="578" y="10"/>
                      <a:pt x="578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4" y="0"/>
                      <a:pt x="6" y="74"/>
                    </a:cubicBezTo>
                    <a:cubicBezTo>
                      <a:pt x="5" y="1416"/>
                      <a:pt x="5" y="1416"/>
                      <a:pt x="5" y="1416"/>
                    </a:cubicBezTo>
                    <a:cubicBezTo>
                      <a:pt x="5" y="1416"/>
                      <a:pt x="0" y="1478"/>
                      <a:pt x="62" y="1475"/>
                    </a:cubicBezTo>
                    <a:cubicBezTo>
                      <a:pt x="578" y="1475"/>
                      <a:pt x="578" y="1475"/>
                      <a:pt x="578" y="1475"/>
                    </a:cubicBezTo>
                    <a:cubicBezTo>
                      <a:pt x="1093" y="1475"/>
                      <a:pt x="1093" y="1475"/>
                      <a:pt x="1093" y="1475"/>
                    </a:cubicBezTo>
                    <a:cubicBezTo>
                      <a:pt x="1156" y="1478"/>
                      <a:pt x="1151" y="1416"/>
                      <a:pt x="1151" y="1416"/>
                    </a:cubicBezTo>
                    <a:close/>
                    <a:moveTo>
                      <a:pt x="578" y="1445"/>
                    </a:moveTo>
                    <a:cubicBezTo>
                      <a:pt x="564" y="1445"/>
                      <a:pt x="553" y="1434"/>
                      <a:pt x="553" y="1420"/>
                    </a:cubicBezTo>
                    <a:cubicBezTo>
                      <a:pt x="553" y="1406"/>
                      <a:pt x="564" y="1395"/>
                      <a:pt x="578" y="1395"/>
                    </a:cubicBezTo>
                    <a:cubicBezTo>
                      <a:pt x="592" y="1395"/>
                      <a:pt x="603" y="1406"/>
                      <a:pt x="603" y="1420"/>
                    </a:cubicBezTo>
                    <a:cubicBezTo>
                      <a:pt x="603" y="1434"/>
                      <a:pt x="592" y="1445"/>
                      <a:pt x="578" y="1445"/>
                    </a:cubicBezTo>
                    <a:close/>
                    <a:moveTo>
                      <a:pt x="1058" y="226"/>
                    </a:moveTo>
                    <a:cubicBezTo>
                      <a:pt x="1058" y="1368"/>
                      <a:pt x="1058" y="1368"/>
                      <a:pt x="1058" y="1368"/>
                    </a:cubicBezTo>
                    <a:cubicBezTo>
                      <a:pt x="98" y="1368"/>
                      <a:pt x="98" y="1368"/>
                      <a:pt x="98" y="1368"/>
                    </a:cubicBezTo>
                    <a:cubicBezTo>
                      <a:pt x="98" y="1189"/>
                      <a:pt x="98" y="1189"/>
                      <a:pt x="98" y="1189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1058" y="104"/>
                      <a:pt x="1058" y="104"/>
                      <a:pt x="1058" y="104"/>
                    </a:cubicBezTo>
                    <a:lnTo>
                      <a:pt x="1058" y="226"/>
                    </a:lnTo>
                    <a:close/>
                  </a:path>
                </a:pathLst>
              </a:custGeom>
              <a:solidFill>
                <a:srgbClr val="36353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19" name="Group 34">
              <a:extLst>
                <a:ext uri="{FF2B5EF4-FFF2-40B4-BE49-F238E27FC236}">
                  <a16:creationId xmlns:a16="http://schemas.microsoft.com/office/drawing/2014/main" id="{761E7D1B-795F-8946-84AD-FD18D1013B2A}"/>
                </a:ext>
              </a:extLst>
            </p:cNvPr>
            <p:cNvGrpSpPr/>
            <p:nvPr/>
          </p:nvGrpSpPr>
          <p:grpSpPr>
            <a:xfrm>
              <a:off x="3478299" y="4089466"/>
              <a:ext cx="441744" cy="237805"/>
              <a:chOff x="3684588" y="3324226"/>
              <a:chExt cx="2816225" cy="1516063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E65BC27D-DBBD-E448-AEBF-846CF909F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4463" y="4838701"/>
                <a:ext cx="6350" cy="1588"/>
              </a:xfrm>
              <a:custGeom>
                <a:avLst/>
                <a:gdLst>
                  <a:gd name="T0" fmla="*/ 4 w 4"/>
                  <a:gd name="T1" fmla="*/ 0 h 1"/>
                  <a:gd name="T2" fmla="*/ 3 w 4"/>
                  <a:gd name="T3" fmla="*/ 0 h 1"/>
                  <a:gd name="T4" fmla="*/ 0 w 4"/>
                  <a:gd name="T5" fmla="*/ 1 h 1"/>
                  <a:gd name="T6" fmla="*/ 3 w 4"/>
                  <a:gd name="T7" fmla="*/ 0 h 1"/>
                  <a:gd name="T8" fmla="*/ 4 w 4"/>
                  <a:gd name="T9" fmla="*/ 0 h 1"/>
                  <a:gd name="T10" fmla="*/ 4 w 4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lnTo>
                      <a:pt x="3" y="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320FE519-1AED-BE4B-BF8D-5B9832CE4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4588" y="3324226"/>
                <a:ext cx="30163" cy="0"/>
              </a:xfrm>
              <a:custGeom>
                <a:avLst/>
                <a:gdLst>
                  <a:gd name="T0" fmla="*/ 19 w 19"/>
                  <a:gd name="T1" fmla="*/ 0 w 19"/>
                  <a:gd name="T2" fmla="*/ 19 w 19"/>
                  <a:gd name="T3" fmla="*/ 19 w 19"/>
                  <a:gd name="T4" fmla="*/ 19 w 1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9">
                    <a:moveTo>
                      <a:pt x="19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88265" y="404812"/>
            <a:ext cx="10979848" cy="936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88963" y="1557338"/>
            <a:ext cx="5291013" cy="48244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811118" y="2124000"/>
            <a:ext cx="2714400" cy="3571200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175276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67">
            <a:extLst>
              <a:ext uri="{FF2B5EF4-FFF2-40B4-BE49-F238E27FC236}">
                <a16:creationId xmlns:a16="http://schemas.microsoft.com/office/drawing/2014/main" id="{4980136D-656F-524F-A228-D61CE2374645}"/>
              </a:ext>
            </a:extLst>
          </p:cNvPr>
          <p:cNvGrpSpPr/>
          <p:nvPr userDrawn="1"/>
        </p:nvGrpSpPr>
        <p:grpSpPr>
          <a:xfrm>
            <a:off x="7894800" y="1702800"/>
            <a:ext cx="2448000" cy="4374834"/>
            <a:chOff x="8457080" y="3063448"/>
            <a:chExt cx="1068860" cy="2119499"/>
          </a:xfrm>
        </p:grpSpPr>
        <p:grpSp>
          <p:nvGrpSpPr>
            <p:cNvPr id="16" name="Group 68">
              <a:extLst>
                <a:ext uri="{FF2B5EF4-FFF2-40B4-BE49-F238E27FC236}">
                  <a16:creationId xmlns:a16="http://schemas.microsoft.com/office/drawing/2014/main" id="{888F3E4F-7A9B-1741-822A-E1F008F3FDC1}"/>
                </a:ext>
              </a:extLst>
            </p:cNvPr>
            <p:cNvGrpSpPr/>
            <p:nvPr/>
          </p:nvGrpSpPr>
          <p:grpSpPr>
            <a:xfrm>
              <a:off x="8457080" y="3063448"/>
              <a:ext cx="1068860" cy="2119499"/>
              <a:chOff x="6710307" y="4595354"/>
              <a:chExt cx="752418" cy="1492010"/>
            </a:xfrm>
          </p:grpSpPr>
          <p:grpSp>
            <p:nvGrpSpPr>
              <p:cNvPr id="25" name="Group 77">
                <a:extLst>
                  <a:ext uri="{FF2B5EF4-FFF2-40B4-BE49-F238E27FC236}">
                    <a16:creationId xmlns:a16="http://schemas.microsoft.com/office/drawing/2014/main" id="{DA2F4E4D-7183-0842-A416-565DF063F9B5}"/>
                  </a:ext>
                </a:extLst>
              </p:cNvPr>
              <p:cNvGrpSpPr/>
              <p:nvPr/>
            </p:nvGrpSpPr>
            <p:grpSpPr>
              <a:xfrm>
                <a:off x="6710307" y="4595354"/>
                <a:ext cx="752418" cy="1492010"/>
                <a:chOff x="6710307" y="4595354"/>
                <a:chExt cx="752418" cy="1492010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83DEFB4-1132-FC42-89C5-C64104941361}"/>
                    </a:ext>
                  </a:extLst>
                </p:cNvPr>
                <p:cNvSpPr/>
                <p:nvPr/>
              </p:nvSpPr>
              <p:spPr bwMode="gray">
                <a:xfrm>
                  <a:off x="6736080" y="4777741"/>
                  <a:ext cx="699805" cy="113794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84667" tIns="0" rIns="86400" bIns="0" rtlCol="0" anchor="ctr"/>
                <a:lstStyle/>
                <a:p>
                  <a:pPr algn="ctr">
                    <a:spcBef>
                      <a:spcPct val="0"/>
                    </a:spcBef>
                    <a:buClrTx/>
                    <a:buSzPct val="90000"/>
                  </a:pPr>
                  <a:endParaRPr lang="en-US" sz="16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28" name="Freeform 21">
                  <a:extLst>
                    <a:ext uri="{FF2B5EF4-FFF2-40B4-BE49-F238E27FC236}">
                      <a16:creationId xmlns:a16="http://schemas.microsoft.com/office/drawing/2014/main" id="{AE69B374-4EB1-4D4A-B225-59E293E0E4C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710307" y="4595354"/>
                  <a:ext cx="752418" cy="1492010"/>
                </a:xfrm>
                <a:custGeom>
                  <a:avLst/>
                  <a:gdLst>
                    <a:gd name="T0" fmla="*/ 526 w 528"/>
                    <a:gd name="T1" fmla="*/ 988 h 1047"/>
                    <a:gd name="T2" fmla="*/ 526 w 528"/>
                    <a:gd name="T3" fmla="*/ 64 h 1047"/>
                    <a:gd name="T4" fmla="*/ 455 w 528"/>
                    <a:gd name="T5" fmla="*/ 0 h 1047"/>
                    <a:gd name="T6" fmla="*/ 264 w 528"/>
                    <a:gd name="T7" fmla="*/ 0 h 1047"/>
                    <a:gd name="T8" fmla="*/ 73 w 528"/>
                    <a:gd name="T9" fmla="*/ 0 h 1047"/>
                    <a:gd name="T10" fmla="*/ 1 w 528"/>
                    <a:gd name="T11" fmla="*/ 64 h 1047"/>
                    <a:gd name="T12" fmla="*/ 1 w 528"/>
                    <a:gd name="T13" fmla="*/ 988 h 1047"/>
                    <a:gd name="T14" fmla="*/ 68 w 528"/>
                    <a:gd name="T15" fmla="*/ 1047 h 1047"/>
                    <a:gd name="T16" fmla="*/ 264 w 528"/>
                    <a:gd name="T17" fmla="*/ 1047 h 1047"/>
                    <a:gd name="T18" fmla="*/ 460 w 528"/>
                    <a:gd name="T19" fmla="*/ 1047 h 1047"/>
                    <a:gd name="T20" fmla="*/ 526 w 528"/>
                    <a:gd name="T21" fmla="*/ 988 h 1047"/>
                    <a:gd name="T22" fmla="*/ 183 w 528"/>
                    <a:gd name="T23" fmla="*/ 71 h 1047"/>
                    <a:gd name="T24" fmla="*/ 344 w 528"/>
                    <a:gd name="T25" fmla="*/ 71 h 1047"/>
                    <a:gd name="T26" fmla="*/ 344 w 528"/>
                    <a:gd name="T27" fmla="*/ 79 h 1047"/>
                    <a:gd name="T28" fmla="*/ 183 w 528"/>
                    <a:gd name="T29" fmla="*/ 79 h 1047"/>
                    <a:gd name="T30" fmla="*/ 183 w 528"/>
                    <a:gd name="T31" fmla="*/ 71 h 1047"/>
                    <a:gd name="T32" fmla="*/ 264 w 528"/>
                    <a:gd name="T33" fmla="*/ 1020 h 1047"/>
                    <a:gd name="T34" fmla="*/ 231 w 528"/>
                    <a:gd name="T35" fmla="*/ 987 h 1047"/>
                    <a:gd name="T36" fmla="*/ 264 w 528"/>
                    <a:gd name="T37" fmla="*/ 954 h 1047"/>
                    <a:gd name="T38" fmla="*/ 297 w 528"/>
                    <a:gd name="T39" fmla="*/ 987 h 1047"/>
                    <a:gd name="T40" fmla="*/ 264 w 528"/>
                    <a:gd name="T41" fmla="*/ 1020 h 1047"/>
                    <a:gd name="T42" fmla="*/ 497 w 528"/>
                    <a:gd name="T43" fmla="*/ 237 h 1047"/>
                    <a:gd name="T44" fmla="*/ 497 w 528"/>
                    <a:gd name="T45" fmla="*/ 920 h 1047"/>
                    <a:gd name="T46" fmla="*/ 31 w 528"/>
                    <a:gd name="T47" fmla="*/ 920 h 1047"/>
                    <a:gd name="T48" fmla="*/ 31 w 528"/>
                    <a:gd name="T49" fmla="*/ 712 h 1047"/>
                    <a:gd name="T50" fmla="*/ 31 w 528"/>
                    <a:gd name="T51" fmla="*/ 134 h 1047"/>
                    <a:gd name="T52" fmla="*/ 497 w 528"/>
                    <a:gd name="T53" fmla="*/ 134 h 1047"/>
                    <a:gd name="T54" fmla="*/ 497 w 528"/>
                    <a:gd name="T55" fmla="*/ 237 h 10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528" h="1047">
                      <a:moveTo>
                        <a:pt x="526" y="988"/>
                      </a:moveTo>
                      <a:cubicBezTo>
                        <a:pt x="526" y="64"/>
                        <a:pt x="526" y="64"/>
                        <a:pt x="526" y="64"/>
                      </a:cubicBezTo>
                      <a:cubicBezTo>
                        <a:pt x="526" y="5"/>
                        <a:pt x="455" y="0"/>
                        <a:pt x="455" y="0"/>
                      </a:cubicBezTo>
                      <a:cubicBezTo>
                        <a:pt x="264" y="0"/>
                        <a:pt x="264" y="0"/>
                        <a:pt x="264" y="0"/>
                      </a:cubicBez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73" y="0"/>
                        <a:pt x="1" y="5"/>
                        <a:pt x="1" y="64"/>
                      </a:cubicBezTo>
                      <a:cubicBezTo>
                        <a:pt x="1" y="988"/>
                        <a:pt x="1" y="988"/>
                        <a:pt x="1" y="988"/>
                      </a:cubicBezTo>
                      <a:cubicBezTo>
                        <a:pt x="1" y="988"/>
                        <a:pt x="0" y="1047"/>
                        <a:pt x="68" y="1047"/>
                      </a:cubicBezTo>
                      <a:cubicBezTo>
                        <a:pt x="264" y="1047"/>
                        <a:pt x="264" y="1047"/>
                        <a:pt x="264" y="1047"/>
                      </a:cubicBezTo>
                      <a:cubicBezTo>
                        <a:pt x="460" y="1047"/>
                        <a:pt x="460" y="1047"/>
                        <a:pt x="460" y="1047"/>
                      </a:cubicBezTo>
                      <a:cubicBezTo>
                        <a:pt x="528" y="1047"/>
                        <a:pt x="526" y="988"/>
                        <a:pt x="526" y="988"/>
                      </a:cubicBezTo>
                      <a:close/>
                      <a:moveTo>
                        <a:pt x="183" y="71"/>
                      </a:moveTo>
                      <a:cubicBezTo>
                        <a:pt x="344" y="71"/>
                        <a:pt x="344" y="71"/>
                        <a:pt x="344" y="71"/>
                      </a:cubicBezTo>
                      <a:cubicBezTo>
                        <a:pt x="344" y="79"/>
                        <a:pt x="344" y="79"/>
                        <a:pt x="344" y="79"/>
                      </a:cubicBezTo>
                      <a:cubicBezTo>
                        <a:pt x="183" y="79"/>
                        <a:pt x="183" y="79"/>
                        <a:pt x="183" y="79"/>
                      </a:cubicBezTo>
                      <a:lnTo>
                        <a:pt x="183" y="71"/>
                      </a:lnTo>
                      <a:close/>
                      <a:moveTo>
                        <a:pt x="264" y="1020"/>
                      </a:moveTo>
                      <a:cubicBezTo>
                        <a:pt x="246" y="1020"/>
                        <a:pt x="231" y="1005"/>
                        <a:pt x="231" y="987"/>
                      </a:cubicBezTo>
                      <a:cubicBezTo>
                        <a:pt x="231" y="969"/>
                        <a:pt x="246" y="954"/>
                        <a:pt x="264" y="954"/>
                      </a:cubicBezTo>
                      <a:cubicBezTo>
                        <a:pt x="282" y="954"/>
                        <a:pt x="297" y="969"/>
                        <a:pt x="297" y="987"/>
                      </a:cubicBezTo>
                      <a:cubicBezTo>
                        <a:pt x="297" y="1005"/>
                        <a:pt x="282" y="1020"/>
                        <a:pt x="264" y="1020"/>
                      </a:cubicBezTo>
                      <a:close/>
                      <a:moveTo>
                        <a:pt x="497" y="237"/>
                      </a:moveTo>
                      <a:cubicBezTo>
                        <a:pt x="497" y="920"/>
                        <a:pt x="497" y="920"/>
                        <a:pt x="497" y="920"/>
                      </a:cubicBezTo>
                      <a:cubicBezTo>
                        <a:pt x="31" y="920"/>
                        <a:pt x="31" y="920"/>
                        <a:pt x="31" y="920"/>
                      </a:cubicBezTo>
                      <a:cubicBezTo>
                        <a:pt x="31" y="712"/>
                        <a:pt x="31" y="712"/>
                        <a:pt x="31" y="712"/>
                      </a:cubicBezTo>
                      <a:cubicBezTo>
                        <a:pt x="31" y="134"/>
                        <a:pt x="31" y="134"/>
                        <a:pt x="31" y="134"/>
                      </a:cubicBezTo>
                      <a:cubicBezTo>
                        <a:pt x="497" y="134"/>
                        <a:pt x="497" y="134"/>
                        <a:pt x="497" y="134"/>
                      </a:cubicBezTo>
                      <a:lnTo>
                        <a:pt x="497" y="237"/>
                      </a:lnTo>
                      <a:close/>
                    </a:path>
                  </a:pathLst>
                </a:custGeom>
                <a:solidFill>
                  <a:srgbClr val="3635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</p:grpSp>
          <p:sp>
            <p:nvSpPr>
              <p:cNvPr id="26" name="Oval 78">
                <a:extLst>
                  <a:ext uri="{FF2B5EF4-FFF2-40B4-BE49-F238E27FC236}">
                    <a16:creationId xmlns:a16="http://schemas.microsoft.com/office/drawing/2014/main" id="{18F1E927-8629-5445-B762-0295934F02A7}"/>
                  </a:ext>
                </a:extLst>
              </p:cNvPr>
              <p:cNvSpPr/>
              <p:nvPr/>
            </p:nvSpPr>
            <p:spPr bwMode="gray">
              <a:xfrm>
                <a:off x="7049979" y="5964304"/>
                <a:ext cx="72203" cy="74673"/>
              </a:xfrm>
              <a:prstGeom prst="ellipse">
                <a:avLst/>
              </a:prstGeom>
              <a:solidFill>
                <a:srgbClr val="363534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84667" tIns="0" rIns="86400" bIns="0" rtlCol="0" anchor="ctr"/>
              <a:lstStyle/>
              <a:p>
                <a:pPr algn="ctr">
                  <a:spcBef>
                    <a:spcPct val="0"/>
                  </a:spcBef>
                  <a:buClrTx/>
                  <a:buSzPct val="90000"/>
                </a:pPr>
                <a:endParaRPr 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0" name="Group 69">
              <a:extLst>
                <a:ext uri="{FF2B5EF4-FFF2-40B4-BE49-F238E27FC236}">
                  <a16:creationId xmlns:a16="http://schemas.microsoft.com/office/drawing/2014/main" id="{4A5F2311-B049-E24E-B274-989C446B0CA5}"/>
                </a:ext>
              </a:extLst>
            </p:cNvPr>
            <p:cNvGrpSpPr/>
            <p:nvPr/>
          </p:nvGrpSpPr>
          <p:grpSpPr>
            <a:xfrm>
              <a:off x="8893409" y="4086388"/>
              <a:ext cx="299285" cy="161115"/>
              <a:chOff x="3684588" y="3324226"/>
              <a:chExt cx="2816225" cy="1516063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3F2A857F-1505-FD4D-B6B7-CE0C068E0A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4463" y="4838701"/>
                <a:ext cx="6350" cy="1588"/>
              </a:xfrm>
              <a:custGeom>
                <a:avLst/>
                <a:gdLst>
                  <a:gd name="T0" fmla="*/ 4 w 4"/>
                  <a:gd name="T1" fmla="*/ 0 h 1"/>
                  <a:gd name="T2" fmla="*/ 3 w 4"/>
                  <a:gd name="T3" fmla="*/ 0 h 1"/>
                  <a:gd name="T4" fmla="*/ 0 w 4"/>
                  <a:gd name="T5" fmla="*/ 1 h 1"/>
                  <a:gd name="T6" fmla="*/ 3 w 4"/>
                  <a:gd name="T7" fmla="*/ 0 h 1"/>
                  <a:gd name="T8" fmla="*/ 4 w 4"/>
                  <a:gd name="T9" fmla="*/ 0 h 1"/>
                  <a:gd name="T10" fmla="*/ 4 w 4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lnTo>
                      <a:pt x="3" y="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" name="Freeform 8">
                <a:extLst>
                  <a:ext uri="{FF2B5EF4-FFF2-40B4-BE49-F238E27FC236}">
                    <a16:creationId xmlns:a16="http://schemas.microsoft.com/office/drawing/2014/main" id="{9172BAD1-D92F-1441-963B-460DF250E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4588" y="3324226"/>
                <a:ext cx="30163" cy="0"/>
              </a:xfrm>
              <a:custGeom>
                <a:avLst/>
                <a:gdLst>
                  <a:gd name="T0" fmla="*/ 19 w 19"/>
                  <a:gd name="T1" fmla="*/ 0 w 19"/>
                  <a:gd name="T2" fmla="*/ 19 w 19"/>
                  <a:gd name="T3" fmla="*/ 19 w 19"/>
                  <a:gd name="T4" fmla="*/ 19 w 1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9">
                    <a:moveTo>
                      <a:pt x="19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88265" y="404812"/>
            <a:ext cx="10979848" cy="936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88963" y="1557338"/>
            <a:ext cx="5291013" cy="48244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029692" y="2257200"/>
            <a:ext cx="2167200" cy="3283200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24560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6096000" y="0"/>
            <a:ext cx="6100800" cy="6858000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55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 bwMode="white">
          <a:xfrm>
            <a:off x="6384032" y="2494800"/>
            <a:ext cx="4968000" cy="9366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add title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 bwMode="white">
          <a:xfrm>
            <a:off x="6384032" y="3574800"/>
            <a:ext cx="4968000" cy="2368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839416" y="3574800"/>
            <a:ext cx="4968552" cy="2368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39416" y="2420888"/>
            <a:ext cx="4968552" cy="100811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spcBef>
                <a:spcPts val="600"/>
              </a:spcBef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45776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ith gradien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gray">
          <a:xfrm>
            <a:off x="0" y="0"/>
            <a:ext cx="12196800" cy="3214800"/>
          </a:xfrm>
          <a:prstGeom prst="rect">
            <a:avLst/>
          </a:prstGeom>
          <a:gradFill>
            <a:gsLst>
              <a:gs pos="0">
                <a:schemeClr val="accent3"/>
              </a:gs>
              <a:gs pos="55000">
                <a:schemeClr val="accent1"/>
              </a:gs>
              <a:gs pos="100000">
                <a:schemeClr val="tx2"/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982800" y="622800"/>
            <a:ext cx="10224000" cy="20160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82800" y="3501008"/>
            <a:ext cx="3168000" cy="259228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2400" b="1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040216" y="3501008"/>
            <a:ext cx="3168000" cy="259228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2400" b="1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511824" y="3501008"/>
            <a:ext cx="3168000" cy="259228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2400" b="1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05804238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0" y="3268800"/>
            <a:ext cx="12196800" cy="3589200"/>
          </a:xfrm>
          <a:prstGeom prst="rect">
            <a:avLst/>
          </a:prstGeom>
          <a:gradFill>
            <a:gsLst>
              <a:gs pos="0">
                <a:schemeClr val="accent3"/>
              </a:gs>
              <a:gs pos="55000">
                <a:schemeClr val="accent1"/>
              </a:gs>
              <a:gs pos="100000">
                <a:schemeClr val="tx2"/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230800" y="2156400"/>
            <a:ext cx="6337313" cy="936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black"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 bwMode="black"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 bwMode="black"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1335600" y="2005200"/>
            <a:ext cx="2559600" cy="2559600"/>
          </a:xfrm>
          <a:prstGeom prst="ellipse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 bwMode="white">
          <a:xfrm>
            <a:off x="5230800" y="3556800"/>
            <a:ext cx="6426000" cy="2368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Box 12" descr="Copyright_box&#10;"/>
          <p:cNvSpPr txBox="1"/>
          <p:nvPr userDrawn="1"/>
        </p:nvSpPr>
        <p:spPr bwMode="black">
          <a:xfrm>
            <a:off x="601526" y="6546722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+mn-lt"/>
              </a:rPr>
              <a:t>© 2020 CGI Inc.</a:t>
            </a:r>
            <a:endParaRPr lang="en-US" sz="1000" b="0" i="0" u="none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TextBox 13" descr="CONFIDENTIAL_TAG_0xFFEE"/>
          <p:cNvSpPr txBox="1"/>
          <p:nvPr userDrawn="1"/>
        </p:nvSpPr>
        <p:spPr bwMode="black">
          <a:xfrm>
            <a:off x="9179894" y="6564652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15617795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0" y="3268800"/>
            <a:ext cx="12196800" cy="3589200"/>
          </a:xfrm>
          <a:prstGeom prst="rect">
            <a:avLst/>
          </a:prstGeom>
          <a:gradFill>
            <a:gsLst>
              <a:gs pos="0">
                <a:schemeClr val="accent3"/>
              </a:gs>
              <a:gs pos="55000">
                <a:schemeClr val="accent1"/>
              </a:gs>
              <a:gs pos="100000">
                <a:schemeClr val="tx2"/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404812"/>
            <a:ext cx="10971707" cy="936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black"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 bwMode="black"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 bwMode="black"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042000" y="2131200"/>
            <a:ext cx="2073600" cy="2073600"/>
          </a:xfrm>
          <a:prstGeom prst="ellipse">
            <a:avLst/>
          </a:prstGeom>
        </p:spPr>
        <p:txBody>
          <a:bodyPr anchor="ctr" anchorCtr="0"/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2494800" y="4510800"/>
            <a:ext cx="3168000" cy="1728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3200" b="1">
                <a:solidFill>
                  <a:schemeClr val="bg1"/>
                </a:solidFill>
              </a:defRPr>
            </a:lvl1pPr>
            <a:lvl2pPr marL="0" indent="0" algn="ctr">
              <a:buNone/>
              <a:defRPr sz="2400" b="1" baseline="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Other details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7075248" y="2131200"/>
            <a:ext cx="2073600" cy="2073600"/>
          </a:xfrm>
          <a:prstGeom prst="ellipse">
            <a:avLst/>
          </a:prstGeom>
        </p:spPr>
        <p:txBody>
          <a:bodyPr anchor="ctr" anchorCtr="0"/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6528048" y="4510800"/>
            <a:ext cx="3168000" cy="1728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3200" b="1">
                <a:solidFill>
                  <a:schemeClr val="bg1"/>
                </a:solidFill>
              </a:defRPr>
            </a:lvl1pPr>
            <a:lvl2pPr marL="0" indent="0" algn="ctr">
              <a:buNone/>
              <a:defRPr sz="2400" b="1" baseline="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Other details</a:t>
            </a:r>
          </a:p>
        </p:txBody>
      </p:sp>
      <p:sp>
        <p:nvSpPr>
          <p:cNvPr id="13" name="TextBox 12" descr="Copyright_box&#10;"/>
          <p:cNvSpPr txBox="1"/>
          <p:nvPr userDrawn="1"/>
        </p:nvSpPr>
        <p:spPr bwMode="black">
          <a:xfrm>
            <a:off x="601526" y="6546722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+mn-lt"/>
              </a:rPr>
              <a:t>© 2020 CGI Inc.</a:t>
            </a:r>
            <a:endParaRPr lang="en-US" sz="1000" b="0" i="0" u="none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TextBox 13" descr="CONFIDENTIAL_TAG_0xFFEE"/>
          <p:cNvSpPr txBox="1"/>
          <p:nvPr userDrawn="1"/>
        </p:nvSpPr>
        <p:spPr bwMode="black">
          <a:xfrm>
            <a:off x="9179894" y="6564652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64579318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0" y="404812"/>
            <a:ext cx="10971707" cy="936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557338"/>
            <a:ext cx="10969094" cy="48244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Calibri" panose="020F0502020204030204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0" y="3268800"/>
            <a:ext cx="12196800" cy="3589200"/>
          </a:xfrm>
          <a:prstGeom prst="rect">
            <a:avLst/>
          </a:prstGeom>
          <a:gradFill>
            <a:gsLst>
              <a:gs pos="0">
                <a:schemeClr val="accent3"/>
              </a:gs>
              <a:gs pos="55000">
                <a:schemeClr val="accent1"/>
              </a:gs>
              <a:gs pos="100000">
                <a:schemeClr val="tx2"/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404812"/>
            <a:ext cx="10971707" cy="936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black"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 bwMode="black"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 bwMode="black"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2116800" y="2332800"/>
            <a:ext cx="1872000" cy="1872000"/>
          </a:xfrm>
          <a:prstGeom prst="ellipse">
            <a:avLst/>
          </a:prstGeom>
        </p:spPr>
        <p:txBody>
          <a:bodyPr anchor="ctr" anchorCtr="0"/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1860054" y="4510800"/>
            <a:ext cx="2376000" cy="1728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ctr">
              <a:buNone/>
              <a:defRPr sz="2000" b="1" baseline="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Other details</a:t>
            </a:r>
          </a:p>
        </p:txBody>
      </p:sp>
      <p:sp>
        <p:nvSpPr>
          <p:cNvPr id="27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5160000" y="2332800"/>
            <a:ext cx="1872000" cy="1872000"/>
          </a:xfrm>
          <a:prstGeom prst="ellipse">
            <a:avLst/>
          </a:prstGeom>
        </p:spPr>
        <p:txBody>
          <a:bodyPr anchor="ctr" anchorCtr="0"/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4903254" y="4510800"/>
            <a:ext cx="2376000" cy="1728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ctr">
              <a:buNone/>
              <a:defRPr sz="2000" b="1" baseline="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Other details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8184232" y="2332800"/>
            <a:ext cx="1872000" cy="1872000"/>
          </a:xfrm>
          <a:prstGeom prst="ellipse">
            <a:avLst/>
          </a:prstGeom>
        </p:spPr>
        <p:txBody>
          <a:bodyPr anchor="ctr" anchorCtr="0"/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3" hasCustomPrompt="1"/>
          </p:nvPr>
        </p:nvSpPr>
        <p:spPr bwMode="white">
          <a:xfrm>
            <a:off x="7927486" y="4510800"/>
            <a:ext cx="2376000" cy="1728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ctr">
              <a:buNone/>
              <a:defRPr sz="2000" b="1" baseline="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Other details</a:t>
            </a:r>
          </a:p>
        </p:txBody>
      </p:sp>
      <p:sp>
        <p:nvSpPr>
          <p:cNvPr id="34" name="TextBox 33" descr="Copyright_box&#10;"/>
          <p:cNvSpPr txBox="1"/>
          <p:nvPr userDrawn="1"/>
        </p:nvSpPr>
        <p:spPr bwMode="black">
          <a:xfrm>
            <a:off x="601526" y="6546722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+mn-lt"/>
              </a:rPr>
              <a:t>© 2020 CGI Inc.</a:t>
            </a:r>
            <a:endParaRPr lang="en-US" sz="1000" b="0" i="0" u="none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5" name="TextBox 34" descr="CONFIDENTIAL_TAG_0xFFEE"/>
          <p:cNvSpPr txBox="1"/>
          <p:nvPr userDrawn="1"/>
        </p:nvSpPr>
        <p:spPr bwMode="black">
          <a:xfrm>
            <a:off x="9179894" y="6564652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7329442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0" y="3268800"/>
            <a:ext cx="12196800" cy="3589200"/>
          </a:xfrm>
          <a:prstGeom prst="rect">
            <a:avLst/>
          </a:prstGeom>
          <a:gradFill>
            <a:gsLst>
              <a:gs pos="0">
                <a:schemeClr val="accent3"/>
              </a:gs>
              <a:gs pos="55000">
                <a:schemeClr val="accent1"/>
              </a:gs>
              <a:gs pos="100000">
                <a:schemeClr val="tx2"/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404812"/>
            <a:ext cx="10971707" cy="936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black"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 bwMode="black"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 bwMode="black"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902093" y="2415600"/>
            <a:ext cx="1724400" cy="1724400"/>
          </a:xfrm>
          <a:prstGeom prst="ellipse">
            <a:avLst/>
          </a:prstGeom>
        </p:spPr>
        <p:txBody>
          <a:bodyPr anchor="ctr" anchorCtr="0"/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561947" y="4510800"/>
            <a:ext cx="2376000" cy="1728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ctr">
              <a:buNone/>
              <a:defRPr sz="2000" b="1" baseline="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Other details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3776192" y="2415600"/>
            <a:ext cx="1724400" cy="1724400"/>
          </a:xfrm>
          <a:prstGeom prst="ellipse">
            <a:avLst/>
          </a:prstGeom>
        </p:spPr>
        <p:txBody>
          <a:bodyPr anchor="ctr" anchorCtr="0"/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3438669" y="4510800"/>
            <a:ext cx="2376000" cy="1728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ctr">
              <a:buNone/>
              <a:defRPr sz="2000" b="1" baseline="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Other details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6650291" y="2415600"/>
            <a:ext cx="1724400" cy="1724400"/>
          </a:xfrm>
          <a:prstGeom prst="ellipse">
            <a:avLst/>
          </a:prstGeom>
        </p:spPr>
        <p:txBody>
          <a:bodyPr anchor="ctr" anchorCtr="0"/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3" hasCustomPrompt="1"/>
          </p:nvPr>
        </p:nvSpPr>
        <p:spPr bwMode="white">
          <a:xfrm>
            <a:off x="6315391" y="4510800"/>
            <a:ext cx="2376000" cy="1728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ctr">
              <a:buNone/>
              <a:defRPr sz="2000" b="1" baseline="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Other details</a:t>
            </a:r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9524391" y="2415600"/>
            <a:ext cx="1724400" cy="1724400"/>
          </a:xfrm>
          <a:prstGeom prst="ellipse">
            <a:avLst/>
          </a:prstGeom>
        </p:spPr>
        <p:txBody>
          <a:bodyPr anchor="ctr" anchorCtr="0"/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5" hasCustomPrompt="1"/>
          </p:nvPr>
        </p:nvSpPr>
        <p:spPr bwMode="white">
          <a:xfrm>
            <a:off x="9192113" y="4510800"/>
            <a:ext cx="2376000" cy="1728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ctr">
              <a:buNone/>
              <a:defRPr sz="2000" b="1" baseline="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Other details</a:t>
            </a:r>
          </a:p>
        </p:txBody>
      </p:sp>
      <p:sp>
        <p:nvSpPr>
          <p:cNvPr id="16" name="TextBox 15" descr="Copyright_box&#10;"/>
          <p:cNvSpPr txBox="1"/>
          <p:nvPr userDrawn="1"/>
        </p:nvSpPr>
        <p:spPr bwMode="black">
          <a:xfrm>
            <a:off x="601526" y="6546722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+mn-lt"/>
              </a:rPr>
              <a:t>© 2020 CGI Inc.</a:t>
            </a:r>
            <a:endParaRPr lang="en-US" sz="1000" b="0" i="0" u="none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7" name="TextBox 16" descr="CONFIDENTIAL_TAG_0xFFEE"/>
          <p:cNvSpPr txBox="1"/>
          <p:nvPr userDrawn="1"/>
        </p:nvSpPr>
        <p:spPr bwMode="black">
          <a:xfrm>
            <a:off x="9179894" y="6564652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59432699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3285360"/>
            <a:ext cx="5119200" cy="356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3861360"/>
            <a:ext cx="5119200" cy="25919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lnSpc>
                <a:spcPct val="110000"/>
              </a:lnSpc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lnSpc>
                <a:spcPct val="110000"/>
              </a:lnSpc>
              <a:spcBef>
                <a:spcPts val="500"/>
              </a:spcBef>
              <a:buClr>
                <a:schemeClr val="accent2"/>
              </a:buClr>
              <a:buSzPct val="100000"/>
              <a:buFont typeface="Calibri" panose="020F0502020204030204" pitchFamily="34" charset="0"/>
              <a:buChar char="–"/>
              <a:defRPr sz="11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lnSpc>
                <a:spcPct val="110000"/>
              </a:lnSpc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lnSpc>
                <a:spcPct val="110000"/>
              </a:lnSpc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76" y="5763600"/>
            <a:ext cx="1329908" cy="6192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462707" y="6491436"/>
            <a:ext cx="9721080" cy="2160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GB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69678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96900" y="404812"/>
            <a:ext cx="10971707" cy="936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557338"/>
            <a:ext cx="10969095" cy="48244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0" y="404813"/>
            <a:ext cx="10971707" cy="93662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599020" y="1557338"/>
            <a:ext cx="5243427" cy="48244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6338822" y="1557338"/>
            <a:ext cx="5229291" cy="48244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6350001" y="1557338"/>
            <a:ext cx="5218112" cy="48244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0" y="404812"/>
            <a:ext cx="10971707" cy="86394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556869"/>
            <a:ext cx="5274734" cy="48248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557337"/>
            <a:ext cx="3440973" cy="29095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307092" y="1557337"/>
            <a:ext cx="3503045" cy="29095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8079356" y="1557337"/>
            <a:ext cx="3488757" cy="29095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0" y="404812"/>
            <a:ext cx="10971707" cy="936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0" y="4614043"/>
            <a:ext cx="3442838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4310891" y="4614042"/>
            <a:ext cx="349562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8088574" y="4614042"/>
            <a:ext cx="347953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557338"/>
            <a:ext cx="10971212" cy="32289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0" y="404813"/>
            <a:ext cx="10971707" cy="93662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1" y="5016527"/>
            <a:ext cx="10971212" cy="13652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557338"/>
            <a:ext cx="8348133" cy="48244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96900" y="404812"/>
            <a:ext cx="10971707" cy="936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9139768" y="1557338"/>
            <a:ext cx="2428345" cy="4824412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96900" y="404812"/>
            <a:ext cx="10971707" cy="936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2613301"/>
            <a:ext cx="5246225" cy="37684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2613301"/>
            <a:ext cx="5246225" cy="37684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596900" y="1557338"/>
            <a:ext cx="10971213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97600" y="404812"/>
            <a:ext cx="10972800" cy="9366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 dirty="0"/>
              <a:t>Click to edit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1260000" y="1557338"/>
            <a:ext cx="4836000" cy="48244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5400"/>
              </a:lnSpc>
              <a:spcBef>
                <a:spcPts val="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1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  <p:sp>
        <p:nvSpPr>
          <p:cNvPr id="28" name="Content Placeholder 20"/>
          <p:cNvSpPr>
            <a:spLocks noGrp="1"/>
          </p:cNvSpPr>
          <p:nvPr>
            <p:ph sz="quarter" idx="18"/>
          </p:nvPr>
        </p:nvSpPr>
        <p:spPr>
          <a:xfrm>
            <a:off x="6744072" y="1557338"/>
            <a:ext cx="4824536" cy="48244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5400"/>
              </a:lnSpc>
              <a:spcBef>
                <a:spcPts val="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1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557338"/>
            <a:ext cx="10971212" cy="3473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2052241"/>
            <a:ext cx="10971212" cy="432950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0" y="404813"/>
            <a:ext cx="10971707" cy="936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1" y="2984416"/>
            <a:ext cx="7496776" cy="1730375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 noChangeAspect="1"/>
          </p:cNvSpPr>
          <p:nvPr>
            <p:ph type="pic" sz="quarter" idx="14"/>
          </p:nvPr>
        </p:nvSpPr>
        <p:spPr>
          <a:xfrm>
            <a:off x="596904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2612855"/>
            <a:ext cx="9999662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1843996" y="4013541"/>
            <a:ext cx="3748004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7591367" y="4013540"/>
            <a:ext cx="3760633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99690713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-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7464426" y="1925468"/>
            <a:ext cx="4103688" cy="2448000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40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4426" y="4798800"/>
            <a:ext cx="4103688" cy="15876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000" b="1" kern="120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478800"/>
            <a:ext cx="1376300" cy="640800"/>
          </a:xfrm>
          <a:prstGeom prst="rect">
            <a:avLst/>
          </a:prstGeom>
        </p:spPr>
      </p:pic>
      <p:sp>
        <p:nvSpPr>
          <p:cNvPr id="24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16080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537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0" orient="horz" pos="232" userDrawn="1">
          <p15:clr>
            <a:srgbClr val="FBAE40"/>
          </p15:clr>
        </p15:guide>
        <p15:guide id="1" pos="3432">
          <p15:clr>
            <a:srgbClr val="FBAE40"/>
          </p15:clr>
        </p15:guide>
        <p15:guide id="2" pos="7446" userDrawn="1">
          <p15:clr>
            <a:srgbClr val="FBAE40"/>
          </p15:clr>
        </p15:guide>
        <p15:guide id="3" orient="horz" pos="4247" userDrawn="1">
          <p15:clr>
            <a:srgbClr val="FBAE40"/>
          </p15:clr>
        </p15:guide>
        <p15:guide id="4" pos="4702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7466400" y="1925468"/>
            <a:ext cx="4104000" cy="2448000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40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6400" y="4798800"/>
            <a:ext cx="4104000" cy="15876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000" b="1" kern="120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478800"/>
            <a:ext cx="1376300" cy="640800"/>
          </a:xfrm>
          <a:prstGeom prst="rect">
            <a:avLst/>
          </a:prstGeom>
        </p:spPr>
      </p:pic>
      <p:sp>
        <p:nvSpPr>
          <p:cNvPr id="22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16080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064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2" orient="horz" pos="232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gradFill>
          <a:gsLst>
            <a:gs pos="0">
              <a:schemeClr val="accent3"/>
            </a:gs>
            <a:gs pos="55000">
              <a:schemeClr val="accent1"/>
            </a:gs>
            <a:gs pos="100000">
              <a:schemeClr val="tx2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50800" y="892800"/>
            <a:ext cx="6119812" cy="2034000"/>
          </a:xfrm>
        </p:spPr>
        <p:txBody>
          <a:bodyPr wrap="square" lIns="0" tIns="0" rIns="0" bIns="0" anchor="t" anchorCtr="0">
            <a:noAutofit/>
          </a:bodyPr>
          <a:lstStyle>
            <a:lvl1pPr algn="l">
              <a:defRPr sz="60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50800" y="31104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  <p:sp>
        <p:nvSpPr>
          <p:cNvPr id="19" name="TextBox 18" descr="Copyright_box&#10;"/>
          <p:cNvSpPr txBox="1"/>
          <p:nvPr userDrawn="1"/>
        </p:nvSpPr>
        <p:spPr bwMode="auto">
          <a:xfrm>
            <a:off x="601526" y="6546722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+mn-lt"/>
              </a:rPr>
              <a:t>© 2020 CGI Inc.</a:t>
            </a:r>
            <a:endParaRPr lang="en-US" sz="1000" b="0" i="0" u="none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0" name="TextBox 19" descr="CONFIDENTIAL_TAG_0xFFEE"/>
          <p:cNvSpPr txBox="1"/>
          <p:nvPr userDrawn="1"/>
        </p:nvSpPr>
        <p:spPr bwMode="auto">
          <a:xfrm>
            <a:off x="9179894" y="6564652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Internal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bg>
      <p:bgPr>
        <a:gradFill>
          <a:gsLst>
            <a:gs pos="0">
              <a:schemeClr val="accent3"/>
            </a:gs>
            <a:gs pos="55000">
              <a:schemeClr val="accent1"/>
            </a:gs>
            <a:gs pos="100000">
              <a:schemeClr val="tx2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50800" y="892800"/>
            <a:ext cx="6119812" cy="2034000"/>
          </a:xfrm>
        </p:spPr>
        <p:txBody>
          <a:bodyPr wrap="square" lIns="0" tIns="0" rIns="0" bIns="0" anchor="t" anchorCtr="0">
            <a:noAutofit/>
          </a:bodyPr>
          <a:lstStyle>
            <a:lvl1pPr algn="l">
              <a:defRPr sz="60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50800" y="31104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  <p:sp>
        <p:nvSpPr>
          <p:cNvPr id="18" name="TextBox 17" descr="Copyright_box&#10;"/>
          <p:cNvSpPr txBox="1"/>
          <p:nvPr userDrawn="1"/>
        </p:nvSpPr>
        <p:spPr bwMode="auto">
          <a:xfrm>
            <a:off x="601526" y="6546722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+mn-lt"/>
              </a:rPr>
              <a:t>© 2020 CGI Inc.</a:t>
            </a:r>
            <a:endParaRPr lang="en-US" sz="1000" b="0" i="0" u="none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0" name="TextBox 19" descr="CONFIDENTIAL_TAG_0xFFEE"/>
          <p:cNvSpPr txBox="1"/>
          <p:nvPr userDrawn="1"/>
        </p:nvSpPr>
        <p:spPr bwMode="auto">
          <a:xfrm>
            <a:off x="9179894" y="6564652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08329070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4">
    <p:bg>
      <p:bgPr>
        <a:gradFill>
          <a:gsLst>
            <a:gs pos="0">
              <a:schemeClr val="accent3"/>
            </a:gs>
            <a:gs pos="55000">
              <a:schemeClr val="accent1"/>
            </a:gs>
            <a:gs pos="100000">
              <a:schemeClr val="tx2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50800" y="892800"/>
            <a:ext cx="6120000" cy="2034000"/>
          </a:xfrm>
        </p:spPr>
        <p:txBody>
          <a:bodyPr wrap="square" lIns="0" tIns="0" rIns="0" bIns="0" anchor="t" anchorCtr="0">
            <a:noAutofit/>
          </a:bodyPr>
          <a:lstStyle>
            <a:lvl1pPr algn="l">
              <a:defRPr sz="60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50800" y="3110400"/>
            <a:ext cx="6120000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  <p:sp>
        <p:nvSpPr>
          <p:cNvPr id="18" name="TextBox 17" descr="Copyright_box&#10;"/>
          <p:cNvSpPr txBox="1"/>
          <p:nvPr userDrawn="1"/>
        </p:nvSpPr>
        <p:spPr bwMode="auto">
          <a:xfrm>
            <a:off x="601526" y="6546722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+mn-lt"/>
              </a:rPr>
              <a:t>© 2020 CGI Inc.</a:t>
            </a:r>
            <a:endParaRPr lang="en-US" sz="1000" b="0" i="0" u="none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0" name="TextBox 19" descr="CONFIDENTIAL_TAG_0xFFEE"/>
          <p:cNvSpPr txBox="1"/>
          <p:nvPr userDrawn="1"/>
        </p:nvSpPr>
        <p:spPr bwMode="auto">
          <a:xfrm>
            <a:off x="9179894" y="6564652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7678735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5">
    <p:bg>
      <p:bgPr>
        <a:gradFill>
          <a:gsLst>
            <a:gs pos="0">
              <a:schemeClr val="accent3"/>
            </a:gs>
            <a:gs pos="55000">
              <a:schemeClr val="accent1"/>
            </a:gs>
            <a:gs pos="100000">
              <a:schemeClr val="tx2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50800" y="892800"/>
            <a:ext cx="6120000" cy="2034000"/>
          </a:xfrm>
        </p:spPr>
        <p:txBody>
          <a:bodyPr wrap="square" lIns="0" tIns="0" rIns="0" bIns="0" anchor="t" anchorCtr="0">
            <a:noAutofit/>
          </a:bodyPr>
          <a:lstStyle>
            <a:lvl1pPr algn="l">
              <a:defRPr sz="60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50800" y="3110400"/>
            <a:ext cx="6120000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  <p:sp>
        <p:nvSpPr>
          <p:cNvPr id="12" name="TextBox 11" descr="Copyright_box&#10;"/>
          <p:cNvSpPr txBox="1"/>
          <p:nvPr userDrawn="1"/>
        </p:nvSpPr>
        <p:spPr bwMode="auto">
          <a:xfrm>
            <a:off x="601526" y="6546722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+mn-lt"/>
              </a:rPr>
              <a:t>© 2020 CGI Inc.</a:t>
            </a:r>
            <a:endParaRPr lang="en-US" sz="1000" b="0" i="0" u="none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TextBox 13" descr="CONFIDENTIAL_TAG_0xFFEE"/>
          <p:cNvSpPr txBox="1"/>
          <p:nvPr userDrawn="1"/>
        </p:nvSpPr>
        <p:spPr bwMode="auto">
          <a:xfrm>
            <a:off x="9179894" y="6564652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81973798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557338"/>
            <a:ext cx="12192000" cy="2317016"/>
          </a:xfrm>
          <a:prstGeom prst="rect">
            <a:avLst/>
          </a:prstGeom>
          <a:gradFill>
            <a:gsLst>
              <a:gs pos="0">
                <a:schemeClr val="accent3"/>
              </a:gs>
              <a:gs pos="55000">
                <a:schemeClr val="accent1"/>
              </a:gs>
              <a:gs pos="100000">
                <a:schemeClr val="tx2"/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63500" tIns="0" rIns="648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gray">
          <a:xfrm>
            <a:off x="491665" y="1652350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404813"/>
            <a:ext cx="10971707" cy="93662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599018" y="1924565"/>
            <a:ext cx="10969095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4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4156564"/>
            <a:ext cx="10969095" cy="222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Calibri" panose="020F0502020204030204" pitchFamily="34" charset="0"/>
              <a:buChar char="–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053354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55000">
                <a:schemeClr val="accent1"/>
              </a:gs>
              <a:gs pos="100000">
                <a:schemeClr val="tx2"/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51384" y="892800"/>
            <a:ext cx="6119813" cy="2034000"/>
          </a:xfrm>
        </p:spPr>
        <p:txBody>
          <a:bodyPr wrap="square" lIns="0" tIns="0" rIns="0" bIns="0" anchor="t" anchorCtr="0">
            <a:noAutofit/>
          </a:bodyPr>
          <a:lstStyle>
            <a:lvl1pPr algn="l">
              <a:defRPr sz="60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51386" y="3110400"/>
            <a:ext cx="6119812" cy="10284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black"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 bwMode="black"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 bwMode="black"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  <p:sp>
        <p:nvSpPr>
          <p:cNvPr id="23" name="TextBox 22" descr="Copyright_box&#10;"/>
          <p:cNvSpPr txBox="1"/>
          <p:nvPr userDrawn="1"/>
        </p:nvSpPr>
        <p:spPr bwMode="black">
          <a:xfrm>
            <a:off x="601526" y="6546722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+mn-lt"/>
              </a:rPr>
              <a:t>© 2020 CGI Inc.</a:t>
            </a:r>
            <a:endParaRPr lang="en-US" sz="1000" b="0" i="0" u="none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4" name="TextBox 23" descr="CONFIDENTIAL_TAG_0xFFEE"/>
          <p:cNvSpPr txBox="1"/>
          <p:nvPr userDrawn="1"/>
        </p:nvSpPr>
        <p:spPr bwMode="black">
          <a:xfrm>
            <a:off x="9179894" y="6564652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Internal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  <p15:guide id="2" orient="horz" pos="1117" userDrawn="1">
          <p15:clr>
            <a:srgbClr val="FBAE40"/>
          </p15:clr>
        </p15:guide>
        <p15:guide id="3" orient="horz" pos="119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4064734"/>
            <a:ext cx="12192000" cy="2317016"/>
          </a:xfrm>
          <a:prstGeom prst="rect">
            <a:avLst/>
          </a:prstGeom>
          <a:gradFill>
            <a:gsLst>
              <a:gs pos="0">
                <a:schemeClr val="accent3"/>
              </a:gs>
              <a:gs pos="55000">
                <a:schemeClr val="accent1"/>
              </a:gs>
              <a:gs pos="100000">
                <a:schemeClr val="tx2"/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63500" tIns="0" rIns="648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ltGray">
          <a:xfrm>
            <a:off x="7968000" y="415974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404813"/>
            <a:ext cx="10971707" cy="93662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8112000" y="4431961"/>
            <a:ext cx="3456113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557338"/>
            <a:ext cx="3456000" cy="24476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9"/>
          </p:nvPr>
        </p:nvSpPr>
        <p:spPr bwMode="white">
          <a:xfrm>
            <a:off x="602963" y="4431961"/>
            <a:ext cx="7149037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Pct val="100000"/>
              <a:buFont typeface="Calibri" panose="020F0502020204030204" pitchFamily="34" charset="0"/>
              <a:buChar char="–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557338"/>
            <a:ext cx="3456000" cy="24476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557338"/>
            <a:ext cx="3456000" cy="24476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86069898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71707" cy="92075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956913"/>
            <a:ext cx="3456000" cy="4424837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00000"/>
              <a:buFont typeface="Calibri" panose="020F0502020204030204" pitchFamily="34" charset="0"/>
              <a:buChar char="–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368000" y="1524326"/>
            <a:ext cx="0" cy="4857424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8112000" y="1524326"/>
            <a:ext cx="0" cy="4857424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956913"/>
            <a:ext cx="3456000" cy="4424837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00000"/>
              <a:buFont typeface="Calibri" panose="020F0502020204030204" pitchFamily="34" charset="0"/>
              <a:buChar char="–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956913"/>
            <a:ext cx="3456000" cy="4424837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00000"/>
              <a:buFont typeface="Calibri" panose="020F0502020204030204" pitchFamily="34" charset="0"/>
              <a:buChar char="–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522737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368000" y="1522737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112113" y="1522737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608273" y="1524326"/>
            <a:ext cx="0" cy="4857424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308284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0784" y="1460253"/>
            <a:ext cx="8336368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96900" y="2294587"/>
            <a:ext cx="8350251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</p:spTree>
  </p:cSld>
  <p:clrMapOvr>
    <a:masterClrMapping/>
  </p:clrMapOvr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3C56-E491-49B2-93F3-63532DF516BC}" type="slidenum">
              <a:rPr lang="en-US" smtClean="0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Footer Placeholder 88">
            <a:extLst>
              <a:ext uri="{FF2B5EF4-FFF2-40B4-BE49-F238E27FC236}">
                <a16:creationId xmlns:a16="http://schemas.microsoft.com/office/drawing/2014/main" id="{833CA3F8-5791-3042-8117-276200BAC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4740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404812"/>
            <a:ext cx="10971707" cy="936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557338"/>
            <a:ext cx="10969095" cy="48244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404812"/>
            <a:ext cx="10971707" cy="9366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557338"/>
            <a:ext cx="5246225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557338"/>
            <a:ext cx="5246225" cy="4824412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96900" y="404812"/>
            <a:ext cx="10971707" cy="936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+t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3431715" y="404812"/>
            <a:ext cx="7994307" cy="936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3431704" y="1557338"/>
            <a:ext cx="7992404" cy="48244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2855640" cy="6732000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17662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0" y="404812"/>
            <a:ext cx="10971707" cy="936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8" name="Rectangle 87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601526" y="6546722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US" sz="1000" dirty="0">
                <a:latin typeface="+mn-lt"/>
              </a:rPr>
              <a:t>© 2020 CGI Inc.</a:t>
            </a:r>
            <a:endParaRPr lang="en-US" sz="1000" b="0" i="0" u="none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+mn-lt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Date</a:t>
            </a:r>
          </a:p>
        </p:txBody>
      </p:sp>
      <p:sp>
        <p:nvSpPr>
          <p:cNvPr id="101" name="TextBox 100" descr="CONFIDENTIAL_TAG_0xFFEE"/>
          <p:cNvSpPr txBox="1"/>
          <p:nvPr userDrawn="1"/>
        </p:nvSpPr>
        <p:spPr bwMode="auto">
          <a:xfrm>
            <a:off x="9179894" y="6564652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Internal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93" r:id="rId3"/>
    <p:sldLayoutId id="2147483670" r:id="rId4"/>
    <p:sldLayoutId id="2147483666" r:id="rId5"/>
    <p:sldLayoutId id="2147483674" r:id="rId6"/>
    <p:sldLayoutId id="2147483671" r:id="rId7"/>
    <p:sldLayoutId id="2147483672" r:id="rId8"/>
    <p:sldLayoutId id="2147483708" r:id="rId9"/>
    <p:sldLayoutId id="2147483709" r:id="rId10"/>
    <p:sldLayoutId id="2147483710" r:id="rId11"/>
    <p:sldLayoutId id="2147483711" r:id="rId12"/>
    <p:sldLayoutId id="2147483714" r:id="rId13"/>
    <p:sldLayoutId id="2147483715" r:id="rId14"/>
    <p:sldLayoutId id="2147483716" r:id="rId15"/>
    <p:sldLayoutId id="2147483712" r:id="rId16"/>
    <p:sldLayoutId id="2147483713" r:id="rId17"/>
    <p:sldLayoutId id="2147483704" r:id="rId18"/>
    <p:sldLayoutId id="2147483705" r:id="rId19"/>
    <p:sldLayoutId id="2147483706" r:id="rId20"/>
    <p:sldLayoutId id="2147483707" r:id="rId21"/>
    <p:sldLayoutId id="2147483717" r:id="rId22"/>
    <p:sldLayoutId id="2147483678" r:id="rId23"/>
    <p:sldLayoutId id="2147483679" r:id="rId24"/>
    <p:sldLayoutId id="2147483650" r:id="rId25"/>
    <p:sldLayoutId id="2147483667" r:id="rId26"/>
    <p:sldLayoutId id="2147483668" r:id="rId27"/>
    <p:sldLayoutId id="2147483687" r:id="rId28"/>
    <p:sldLayoutId id="2147483690" r:id="rId29"/>
    <p:sldLayoutId id="2147483691" r:id="rId30"/>
    <p:sldLayoutId id="2147483661" r:id="rId31"/>
    <p:sldLayoutId id="2147483700" r:id="rId32"/>
    <p:sldLayoutId id="2147483701" r:id="rId33"/>
    <p:sldLayoutId id="2147483702" r:id="rId34"/>
    <p:sldLayoutId id="2147483692" r:id="rId35"/>
    <p:sldLayoutId id="2147483696" r:id="rId36"/>
    <p:sldLayoutId id="2147483697" r:id="rId37"/>
    <p:sldLayoutId id="2147483703" r:id="rId38"/>
    <p:sldLayoutId id="2147483695" r:id="rId39"/>
    <p:sldLayoutId id="2147483698" r:id="rId40"/>
    <p:sldLayoutId id="2147483699" r:id="rId41"/>
    <p:sldLayoutId id="2147483660" r:id="rId42"/>
    <p:sldLayoutId id="2147483720" r:id="rId4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10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255" userDrawn="1">
          <p15:clr>
            <a:srgbClr val="F26B43"/>
          </p15:clr>
        </p15:guide>
        <p15:guide id="6" pos="371" userDrawn="1">
          <p15:clr>
            <a:srgbClr val="F26B43"/>
          </p15:clr>
        </p15:guide>
        <p15:guide id="7" pos="6675" userDrawn="1">
          <p15:clr>
            <a:srgbClr val="F26B43"/>
          </p15:clr>
        </p15:guide>
        <p15:guide id="8" pos="7287" userDrawn="1">
          <p15:clr>
            <a:srgbClr val="F26B43"/>
          </p15:clr>
        </p15:guide>
        <p15:guide id="9" orient="horz" pos="845" userDrawn="1">
          <p15:clr>
            <a:srgbClr val="F26B43"/>
          </p15:clr>
        </p15:guide>
        <p15:guide id="10" orient="horz" pos="98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64BDD7A0-BF92-2B4D-94E7-18FEAA5F2E1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1750"/>
            <a:ext cx="6816080" cy="68580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F5A9B8D5-E38F-3745-A60A-79E7DBF4D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423" y="2417802"/>
            <a:ext cx="4104183" cy="1731277"/>
          </a:xfrm>
        </p:spPr>
        <p:txBody>
          <a:bodyPr>
            <a:normAutofit fontScale="90000"/>
          </a:bodyPr>
          <a:lstStyle/>
          <a:p>
            <a:r>
              <a:rPr lang="en-CA" dirty="0"/>
              <a:t>Solution for Long Filepath/Filename Issues</a:t>
            </a:r>
            <a:br>
              <a:rPr lang="en-CA" dirty="0"/>
            </a:br>
            <a:br>
              <a:rPr lang="en-CA" sz="2200" dirty="0"/>
            </a:br>
            <a:endParaRPr lang="en-CA" dirty="0">
              <a:cs typeface="Arial"/>
            </a:endParaRP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DE14ADFC-E390-3540-B0A4-1C18C11E5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422" y="5085184"/>
            <a:ext cx="4104183" cy="158564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br>
              <a:rPr lang="en-GB" sz="1400" dirty="0"/>
            </a:br>
            <a:r>
              <a:rPr lang="en-GB" sz="1400" dirty="0"/>
              <a:t>January 2024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00449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892800"/>
            <a:ext cx="11521280" cy="3760336"/>
          </a:xfrm>
        </p:spPr>
        <p:txBody>
          <a:bodyPr/>
          <a:lstStyle/>
          <a:p>
            <a:r>
              <a:rPr lang="en-GB" dirty="0"/>
              <a:t>Workflows of the Script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46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96900" y="404812"/>
            <a:ext cx="10971707" cy="936625"/>
          </a:xfrm>
        </p:spPr>
        <p:txBody>
          <a:bodyPr anchor="t">
            <a:normAutofit/>
          </a:bodyPr>
          <a:lstStyle/>
          <a:p>
            <a:r>
              <a:rPr lang="en-GB" b="1"/>
              <a:t>Sample Flow – Scan Directories for File Paths or Files  </a:t>
            </a:r>
            <a:endParaRPr lang="en-GB" dirty="0"/>
          </a:p>
        </p:txBody>
      </p:sp>
      <p:pic>
        <p:nvPicPr>
          <p:cNvPr id="9" name="Picture 8" descr="A close-up of a document&#10;&#10;Description automatically generated">
            <a:extLst>
              <a:ext uri="{FF2B5EF4-FFF2-40B4-BE49-F238E27FC236}">
                <a16:creationId xmlns:a16="http://schemas.microsoft.com/office/drawing/2014/main" id="{AD5EE92B-C8EC-5C5D-7DB9-DB7B10DEF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19" y="2283046"/>
            <a:ext cx="10969094" cy="337299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525A3C56-E491-49B2-93F3-63532DF516BC}" type="slidenum">
              <a:rPr lang="en-GB" smtClean="0"/>
              <a:pPr>
                <a:spcAft>
                  <a:spcPts val="600"/>
                </a:spcAft>
              </a:pPr>
              <a:t>11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5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513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96900" y="404812"/>
            <a:ext cx="10971707" cy="936625"/>
          </a:xfrm>
        </p:spPr>
        <p:txBody>
          <a:bodyPr anchor="t">
            <a:normAutofit/>
          </a:bodyPr>
          <a:lstStyle/>
          <a:p>
            <a:r>
              <a:rPr lang="en-GB" b="1" dirty="0"/>
              <a:t>Sample Flow – Shorten Long Filepath with Long Nested Directories  </a:t>
            </a:r>
            <a:endParaRPr lang="en-GB" dirty="0"/>
          </a:p>
        </p:txBody>
      </p:sp>
      <p:pic>
        <p:nvPicPr>
          <p:cNvPr id="4" name="Picture 3" descr="A close-up of several arrows&#10;&#10;Description automatically generated">
            <a:extLst>
              <a:ext uri="{FF2B5EF4-FFF2-40B4-BE49-F238E27FC236}">
                <a16:creationId xmlns:a16="http://schemas.microsoft.com/office/drawing/2014/main" id="{48216113-E152-335D-31E7-020409A2E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8776"/>
            <a:ext cx="10210393" cy="4824412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525A3C56-E491-49B2-93F3-63532DF516BC}" type="slidenum">
              <a:rPr lang="en-GB" smtClean="0"/>
              <a:pPr>
                <a:spcAft>
                  <a:spcPts val="600"/>
                </a:spcAft>
              </a:pPr>
              <a:t>12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50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232CF-FCB1-DEEA-8757-E1B487175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088" y="1513260"/>
            <a:ext cx="5270171" cy="180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16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96900" y="404812"/>
            <a:ext cx="10971707" cy="936625"/>
          </a:xfrm>
        </p:spPr>
        <p:txBody>
          <a:bodyPr anchor="t">
            <a:normAutofit/>
          </a:bodyPr>
          <a:lstStyle/>
          <a:p>
            <a:r>
              <a:rPr lang="en-GB" b="1" dirty="0"/>
              <a:t>Sample Flow – Shorten Long Filename</a:t>
            </a:r>
            <a:endParaRPr lang="en-GB" dirty="0"/>
          </a:p>
        </p:txBody>
      </p:sp>
      <p:pic>
        <p:nvPicPr>
          <p:cNvPr id="4" name="Picture 3" descr="A close-up of a diagram&#10;&#10;Description automatically generated">
            <a:extLst>
              <a:ext uri="{FF2B5EF4-FFF2-40B4-BE49-F238E27FC236}">
                <a16:creationId xmlns:a16="http://schemas.microsoft.com/office/drawing/2014/main" id="{C3FBEE40-649D-8D86-DE15-86F0CC31F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0475"/>
            <a:ext cx="10210394" cy="4824412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525A3C56-E491-49B2-93F3-63532DF516BC}" type="slidenum">
              <a:rPr lang="en-GB" smtClean="0"/>
              <a:pPr>
                <a:spcAft>
                  <a:spcPts val="600"/>
                </a:spcAft>
              </a:pPr>
              <a:t>13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5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565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892800"/>
            <a:ext cx="11521280" cy="2034000"/>
          </a:xfrm>
        </p:spPr>
        <p:txBody>
          <a:bodyPr/>
          <a:lstStyle/>
          <a:p>
            <a:r>
              <a:rPr lang="en-GB" dirty="0"/>
              <a:t>Implementation </a:t>
            </a:r>
            <a:br>
              <a:rPr lang="en-GB" dirty="0"/>
            </a:br>
            <a:r>
              <a:rPr lang="en-GB" dirty="0"/>
              <a:t>Testing Strategy and Documentation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9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73050" lvl="2" indent="0" algn="l" rtl="0">
              <a:spcBef>
                <a:spcPct val="0"/>
              </a:spcBef>
            </a:pPr>
            <a:r>
              <a:rPr lang="en-GB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+mj-cs"/>
              </a:rPr>
              <a:t>Implementation, Testing Strategy and Documentation Overview</a:t>
            </a:r>
            <a:endParaRPr lang="en-GB" sz="2400" b="1" kern="1200" dirty="0">
              <a:solidFill>
                <a:schemeClr val="tx1"/>
              </a:solidFill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599019" y="1268412"/>
            <a:ext cx="10996080" cy="511333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Targeted Users</a:t>
            </a:r>
            <a:br>
              <a:rPr lang="en-GB" b="1" dirty="0"/>
            </a:br>
            <a:endParaRPr lang="en-GB" b="1" dirty="0"/>
          </a:p>
          <a:p>
            <a:pPr marL="606425" lvl="1" indent="-342900"/>
            <a:r>
              <a:rPr lang="en-GB" sz="1600" dirty="0"/>
              <a:t>The script will be run in CLI and is tailored for use by technical users.</a:t>
            </a:r>
          </a:p>
          <a:p>
            <a:pPr marL="606425" lvl="1" indent="-342900"/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Streamlined Testing Process</a:t>
            </a:r>
            <a:br>
              <a:rPr lang="en-GB" b="1" dirty="0"/>
            </a:br>
            <a:endParaRPr lang="en-GB" b="1" dirty="0"/>
          </a:p>
          <a:p>
            <a:pPr marL="606425" lvl="1" indent="-342900"/>
            <a:r>
              <a:rPr lang="en-GB" sz="1600" dirty="0"/>
              <a:t>Thorough testing on local machines to ensure reliability</a:t>
            </a:r>
            <a:br>
              <a:rPr lang="en-GB" sz="1600" dirty="0"/>
            </a:br>
            <a:endParaRPr lang="en-GB" sz="1600" dirty="0"/>
          </a:p>
          <a:p>
            <a:pPr marL="606425" lvl="1" indent="-342900"/>
            <a:r>
              <a:rPr lang="en-GB" sz="1600" dirty="0"/>
              <a:t>Then collaborative testing with intended users to ensure the script meets their specific needs</a:t>
            </a:r>
          </a:p>
          <a:p>
            <a:pPr marL="606425" lvl="1" indent="-342900"/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Knowledge Transfer and Support</a:t>
            </a:r>
            <a:br>
              <a:rPr lang="en-GB" b="1" dirty="0"/>
            </a:br>
            <a:endParaRPr lang="en-GB" sz="1600" dirty="0"/>
          </a:p>
          <a:p>
            <a:pPr marL="606425" lvl="1" indent="-342900"/>
            <a:r>
              <a:rPr lang="en-GB" sz="1600" dirty="0"/>
              <a:t>Knowledge transfer session will be held to demonstrate script usage</a:t>
            </a:r>
            <a:br>
              <a:rPr lang="en-GB" sz="1600" dirty="0"/>
            </a:br>
            <a:endParaRPr lang="en-GB" sz="1600" dirty="0"/>
          </a:p>
          <a:p>
            <a:pPr marL="606425" lvl="1" indent="-342900"/>
            <a:r>
              <a:rPr lang="en-GB" sz="1600" dirty="0"/>
              <a:t>Extensive documentation will be provided, covering workflow, usage instructions, and troubleshooting guidelines.</a:t>
            </a:r>
          </a:p>
          <a:p>
            <a:pPr marL="342900" indent="-342900"/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925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892800"/>
            <a:ext cx="7704856" cy="2034000"/>
          </a:xfrm>
        </p:spPr>
        <p:txBody>
          <a:bodyPr/>
          <a:lstStyle/>
          <a:p>
            <a:r>
              <a:rPr lang="en-GB" dirty="0"/>
              <a:t>Q&amp;A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CC964-327A-5442-B69E-B16ECC6C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Content</a:t>
            </a:r>
          </a:p>
        </p:txBody>
      </p:sp>
      <p:sp>
        <p:nvSpPr>
          <p:cNvPr id="32" name="Espace réservé du numéro de diapositive 31">
            <a:extLst>
              <a:ext uri="{FF2B5EF4-FFF2-40B4-BE49-F238E27FC236}">
                <a16:creationId xmlns:a16="http://schemas.microsoft.com/office/drawing/2014/main" id="{B4F33BF0-9D27-FA44-943F-B6664983D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3C56-E491-49B2-93F3-63532DF516BC}" type="slidenum">
              <a:rPr lang="en-US" smtClean="0">
                <a:latin typeface="Arial" panose="020B0604020202020204" pitchFamily="34" charset="0"/>
              </a:rPr>
              <a:pPr/>
              <a:t>2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TextBox 45">
            <a:extLst>
              <a:ext uri="{FF2B5EF4-FFF2-40B4-BE49-F238E27FC236}">
                <a16:creationId xmlns:a16="http://schemas.microsoft.com/office/drawing/2014/main" id="{561051A4-94D8-3744-AE4F-56E1BC49BFA7}"/>
              </a:ext>
            </a:extLst>
          </p:cNvPr>
          <p:cNvSpPr txBox="1"/>
          <p:nvPr/>
        </p:nvSpPr>
        <p:spPr>
          <a:xfrm>
            <a:off x="1199456" y="1187906"/>
            <a:ext cx="4618798" cy="2649443"/>
          </a:xfrm>
          <a:prstGeom prst="rect">
            <a:avLst/>
          </a:prstGeom>
          <a:ln w="9525"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00"/>
              </a:lnSpc>
            </a:pPr>
            <a:r>
              <a:rPr lang="en-US" b="1" spc="27" dirty="0">
                <a:solidFill>
                  <a:srgbClr val="2B3033"/>
                </a:solidFill>
                <a:latin typeface="Arial" panose="020B0604020202020204" pitchFamily="34" charset="0"/>
              </a:rPr>
              <a:t>Problem Statement</a:t>
            </a:r>
          </a:p>
          <a:p>
            <a:pPr>
              <a:lnSpc>
                <a:spcPts val="5400"/>
              </a:lnSpc>
            </a:pPr>
            <a:r>
              <a:rPr lang="en-US" b="1" spc="27" dirty="0">
                <a:solidFill>
                  <a:srgbClr val="2B3033"/>
                </a:solidFill>
                <a:latin typeface="Arial"/>
                <a:cs typeface="Arial"/>
              </a:rPr>
              <a:t>Proposed Solution Overview</a:t>
            </a:r>
          </a:p>
          <a:p>
            <a:pPr>
              <a:lnSpc>
                <a:spcPts val="5400"/>
              </a:lnSpc>
            </a:pPr>
            <a:r>
              <a:rPr lang="en-US" b="1" spc="27" dirty="0">
                <a:solidFill>
                  <a:srgbClr val="2B3033"/>
                </a:solidFill>
                <a:latin typeface="Arial" panose="020B0604020202020204" pitchFamily="34" charset="0"/>
              </a:rPr>
              <a:t>Implementation and Testing</a:t>
            </a:r>
            <a:br>
              <a:rPr lang="en-US" b="1" spc="27" dirty="0">
                <a:solidFill>
                  <a:srgbClr val="2B3033"/>
                </a:solidFill>
                <a:latin typeface="Arial" panose="020B0604020202020204" pitchFamily="34" charset="0"/>
              </a:rPr>
            </a:br>
            <a:r>
              <a:rPr lang="en-US" b="1" spc="27" dirty="0">
                <a:solidFill>
                  <a:srgbClr val="2B3033"/>
                </a:solidFill>
                <a:latin typeface="Arial" panose="020B0604020202020204" pitchFamily="34" charset="0"/>
              </a:rPr>
              <a:t>Conclusion and Q&amp;A</a:t>
            </a:r>
          </a:p>
        </p:txBody>
      </p:sp>
      <p:grpSp>
        <p:nvGrpSpPr>
          <p:cNvPr id="5" name="Group 46">
            <a:extLst>
              <a:ext uri="{FF2B5EF4-FFF2-40B4-BE49-F238E27FC236}">
                <a16:creationId xmlns:a16="http://schemas.microsoft.com/office/drawing/2014/main" id="{AAED847A-E8BC-4A43-8117-808A075B0045}"/>
              </a:ext>
            </a:extLst>
          </p:cNvPr>
          <p:cNvGrpSpPr>
            <a:grpSpLocks noChangeAspect="1"/>
          </p:cNvGrpSpPr>
          <p:nvPr/>
        </p:nvGrpSpPr>
        <p:grpSpPr>
          <a:xfrm>
            <a:off x="791632" y="1529277"/>
            <a:ext cx="150670" cy="2259764"/>
            <a:chOff x="791632" y="1529277"/>
            <a:chExt cx="150670" cy="2307510"/>
          </a:xfrm>
        </p:grpSpPr>
        <p:sp>
          <p:nvSpPr>
            <p:cNvPr id="8" name="Oval 49">
              <a:extLst>
                <a:ext uri="{FF2B5EF4-FFF2-40B4-BE49-F238E27FC236}">
                  <a16:creationId xmlns:a16="http://schemas.microsoft.com/office/drawing/2014/main" id="{E8DFCFC4-A7AD-1145-A709-B85A22D467B3}"/>
                </a:ext>
              </a:extLst>
            </p:cNvPr>
            <p:cNvSpPr/>
            <p:nvPr/>
          </p:nvSpPr>
          <p:spPr>
            <a:xfrm>
              <a:off x="791632" y="3686117"/>
              <a:ext cx="150670" cy="1506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Oval 50">
              <a:extLst>
                <a:ext uri="{FF2B5EF4-FFF2-40B4-BE49-F238E27FC236}">
                  <a16:creationId xmlns:a16="http://schemas.microsoft.com/office/drawing/2014/main" id="{27CE58B9-A334-724C-BA5A-CAF5871456F6}"/>
                </a:ext>
              </a:extLst>
            </p:cNvPr>
            <p:cNvSpPr/>
            <p:nvPr/>
          </p:nvSpPr>
          <p:spPr>
            <a:xfrm>
              <a:off x="791632" y="1529277"/>
              <a:ext cx="150670" cy="1506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Oval 51">
              <a:extLst>
                <a:ext uri="{FF2B5EF4-FFF2-40B4-BE49-F238E27FC236}">
                  <a16:creationId xmlns:a16="http://schemas.microsoft.com/office/drawing/2014/main" id="{A33E3F50-056D-564F-8A59-8185DD8DC579}"/>
                </a:ext>
              </a:extLst>
            </p:cNvPr>
            <p:cNvSpPr/>
            <p:nvPr/>
          </p:nvSpPr>
          <p:spPr>
            <a:xfrm>
              <a:off x="791632" y="2265701"/>
              <a:ext cx="150670" cy="1506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Oval 52">
              <a:extLst>
                <a:ext uri="{FF2B5EF4-FFF2-40B4-BE49-F238E27FC236}">
                  <a16:creationId xmlns:a16="http://schemas.microsoft.com/office/drawing/2014/main" id="{61B6A158-D3B1-AB42-BBDC-788B0C1EA96A}"/>
                </a:ext>
              </a:extLst>
            </p:cNvPr>
            <p:cNvSpPr/>
            <p:nvPr/>
          </p:nvSpPr>
          <p:spPr>
            <a:xfrm>
              <a:off x="791632" y="2954148"/>
              <a:ext cx="150670" cy="1506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2" name="Straight Connector 53">
              <a:extLst>
                <a:ext uri="{FF2B5EF4-FFF2-40B4-BE49-F238E27FC236}">
                  <a16:creationId xmlns:a16="http://schemas.microsoft.com/office/drawing/2014/main" id="{0619750A-76EF-254B-B584-A08AF05E011F}"/>
                </a:ext>
              </a:extLst>
            </p:cNvPr>
            <p:cNvCxnSpPr/>
            <p:nvPr/>
          </p:nvCxnSpPr>
          <p:spPr>
            <a:xfrm>
              <a:off x="866967" y="1771114"/>
              <a:ext cx="0" cy="403420"/>
            </a:xfrm>
            <a:prstGeom prst="line">
              <a:avLst/>
            </a:prstGeom>
            <a:ln w="9525">
              <a:solidFill>
                <a:srgbClr val="A5ACB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54">
              <a:extLst>
                <a:ext uri="{FF2B5EF4-FFF2-40B4-BE49-F238E27FC236}">
                  <a16:creationId xmlns:a16="http://schemas.microsoft.com/office/drawing/2014/main" id="{5FBA7373-966E-DD49-A88A-CC1508673D8A}"/>
                </a:ext>
              </a:extLst>
            </p:cNvPr>
            <p:cNvCxnSpPr/>
            <p:nvPr/>
          </p:nvCxnSpPr>
          <p:spPr>
            <a:xfrm>
              <a:off x="866967" y="2483549"/>
              <a:ext cx="0" cy="403420"/>
            </a:xfrm>
            <a:prstGeom prst="line">
              <a:avLst/>
            </a:prstGeom>
            <a:ln w="9525">
              <a:solidFill>
                <a:srgbClr val="A5ACB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55">
              <a:extLst>
                <a:ext uri="{FF2B5EF4-FFF2-40B4-BE49-F238E27FC236}">
                  <a16:creationId xmlns:a16="http://schemas.microsoft.com/office/drawing/2014/main" id="{9A8C2E2B-8225-714F-86B4-34E89A72DCBB}"/>
                </a:ext>
              </a:extLst>
            </p:cNvPr>
            <p:cNvCxnSpPr/>
            <p:nvPr/>
          </p:nvCxnSpPr>
          <p:spPr>
            <a:xfrm>
              <a:off x="866967" y="3171995"/>
              <a:ext cx="0" cy="403420"/>
            </a:xfrm>
            <a:prstGeom prst="line">
              <a:avLst/>
            </a:prstGeom>
            <a:ln w="9525">
              <a:solidFill>
                <a:srgbClr val="A5ACB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417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892800"/>
            <a:ext cx="9145016" cy="2034000"/>
          </a:xfrm>
        </p:spPr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52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Long Filepath/Filename Script</a:t>
            </a:r>
            <a:r>
              <a:rPr lang="en-GB" dirty="0"/>
              <a:t> –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the A220 Separation project, some of the file paths or filenames we have transferred are longer than 256 in length.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Common error when trying to access long file longer than 256 in length, will look like this: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rgbClr val="FF0000"/>
                </a:solidFill>
              </a:rPr>
              <a:t>This will cause user unable to access or modify the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 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497882-0C01-6632-D5E4-754AB3BF1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3536721"/>
            <a:ext cx="2908460" cy="1360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6AE975-3332-A899-FBE2-8E43D7955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73" y="4097794"/>
            <a:ext cx="6287377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892800"/>
            <a:ext cx="10441160" cy="2034000"/>
          </a:xfrm>
        </p:spPr>
        <p:txBody>
          <a:bodyPr/>
          <a:lstStyle/>
          <a:p>
            <a:r>
              <a:rPr lang="en-GB" dirty="0"/>
              <a:t>Proposed Solution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570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96901" y="404812"/>
            <a:ext cx="11115723" cy="936625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Purpose Solution </a:t>
            </a:r>
            <a:br>
              <a:rPr lang="en-GB" b="1" dirty="0">
                <a:solidFill>
                  <a:srgbClr val="FF0000"/>
                </a:solidFill>
              </a:rPr>
            </a:br>
            <a:r>
              <a:rPr lang="en-GB" b="1" dirty="0">
                <a:solidFill>
                  <a:srgbClr val="FF0000"/>
                </a:solidFill>
              </a:rPr>
              <a:t>Abbreviate Filename/Directory Based On Customizable Dictionary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616391" y="1341437"/>
            <a:ext cx="10969095" cy="4824412"/>
          </a:xfrm>
        </p:spPr>
        <p:txBody>
          <a:bodyPr>
            <a:normAutofit/>
          </a:bodyPr>
          <a:lstStyle/>
          <a:p>
            <a:pPr lvl="1"/>
            <a:r>
              <a:rPr lang="en-GB" b="1" dirty="0"/>
              <a:t>A Python-based script specifically designed to shorten those file path and filename.</a:t>
            </a:r>
          </a:p>
          <a:p>
            <a:pPr marL="0" lvl="1" indent="0">
              <a:buNone/>
            </a:pPr>
            <a:endParaRPr lang="en-GB" b="1" dirty="0"/>
          </a:p>
          <a:p>
            <a:pPr marL="0" lvl="1" indent="0">
              <a:buNone/>
            </a:pPr>
            <a:r>
              <a:rPr lang="en-GB" sz="2400" b="1" dirty="0"/>
              <a:t>Core Functionality:</a:t>
            </a:r>
          </a:p>
          <a:p>
            <a:pPr marL="273050" lvl="2" indent="0">
              <a:buNone/>
            </a:pPr>
            <a:r>
              <a:rPr lang="en-GB" b="1" dirty="0"/>
              <a:t>1) Scan Directories for File Paths or Files Exceeding a Set Length Limit.</a:t>
            </a:r>
            <a:br>
              <a:rPr lang="en-GB" b="1" dirty="0"/>
            </a:br>
            <a:endParaRPr lang="en-GB" dirty="0"/>
          </a:p>
          <a:p>
            <a:pPr marL="273050" lvl="2" indent="0">
              <a:buNone/>
            </a:pPr>
            <a:r>
              <a:rPr lang="en-GB" b="1" dirty="0"/>
              <a:t>2) Abbreviation Strategy and User Configurable Dictionary to Transform Long Path/Filename </a:t>
            </a:r>
          </a:p>
          <a:p>
            <a:pPr lvl="3"/>
            <a:r>
              <a:rPr lang="en-GB" dirty="0"/>
              <a:t>Customizability</a:t>
            </a:r>
          </a:p>
          <a:p>
            <a:pPr lvl="3"/>
            <a:r>
              <a:rPr lang="en-GB" dirty="0"/>
              <a:t>Readability</a:t>
            </a:r>
          </a:p>
          <a:p>
            <a:pPr lvl="3"/>
            <a:r>
              <a:rPr lang="en-GB" dirty="0"/>
              <a:t>User Control</a:t>
            </a:r>
          </a:p>
          <a:p>
            <a:pPr marL="261937" lvl="2" indent="0">
              <a:buNone/>
            </a:pPr>
            <a:endParaRPr lang="en-GB" dirty="0"/>
          </a:p>
          <a:p>
            <a:pPr marL="261937" lvl="2" indent="0">
              <a:buNone/>
            </a:pPr>
            <a:br>
              <a:rPr lang="en-GB" sz="2400" b="1" u="sng" dirty="0">
                <a:highlight>
                  <a:srgbClr val="FFFF00"/>
                </a:highlight>
              </a:rPr>
            </a:br>
            <a:br>
              <a:rPr lang="en-GB" sz="2400" b="1" u="sng" dirty="0">
                <a:highlight>
                  <a:srgbClr val="FFFF00"/>
                </a:highlight>
              </a:rPr>
            </a:br>
            <a:r>
              <a:rPr lang="en-GB" sz="2400" b="1" u="sng" dirty="0">
                <a:highlight>
                  <a:srgbClr val="FFFF00"/>
                </a:highlight>
              </a:rPr>
              <a:t>Note: The dictionary will need to be manually created by CGI or Airbus.</a:t>
            </a:r>
          </a:p>
          <a:p>
            <a:pPr marL="261937" lvl="2" indent="0">
              <a:buNone/>
            </a:pPr>
            <a:endParaRPr lang="en-GB" dirty="0"/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9FCCD0-09E3-4FE1-786C-76276BA8E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3429000"/>
            <a:ext cx="5270171" cy="180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5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Purpose Solution </a:t>
            </a:r>
            <a:br>
              <a:rPr lang="en-GB" b="1" dirty="0">
                <a:solidFill>
                  <a:srgbClr val="FF0000"/>
                </a:solidFill>
              </a:rPr>
            </a:br>
            <a:r>
              <a:rPr lang="en-GB" b="1" dirty="0">
                <a:solidFill>
                  <a:srgbClr val="FF0000"/>
                </a:solidFill>
              </a:rPr>
              <a:t>Abbreviate Filename/Directory Based On Customizable Dictionary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616391" y="1341437"/>
            <a:ext cx="10969095" cy="482441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sz="2400" b="1" dirty="0"/>
              <a:t>Secondary Functionality:</a:t>
            </a:r>
          </a:p>
          <a:p>
            <a:pPr marL="0" lvl="1" indent="0">
              <a:buNone/>
            </a:pPr>
            <a:endParaRPr lang="en-GB" sz="2400" b="1" dirty="0"/>
          </a:p>
          <a:p>
            <a:pPr marL="615950" lvl="2" indent="-342900">
              <a:buFont typeface="+mj-lt"/>
              <a:buAutoNum type="arabicPeriod"/>
            </a:pPr>
            <a:r>
              <a:rPr lang="en-GB" sz="2400" b="1" dirty="0"/>
              <a:t>Logging</a:t>
            </a:r>
            <a:br>
              <a:rPr lang="en-GB" sz="2400" b="1" dirty="0"/>
            </a:br>
            <a:endParaRPr lang="en-GB" sz="2400" dirty="0"/>
          </a:p>
          <a:p>
            <a:pPr marL="615950" lvl="2" indent="-342900">
              <a:buFont typeface="+mj-lt"/>
              <a:buAutoNum type="arabicPeriod"/>
            </a:pPr>
            <a:r>
              <a:rPr lang="en-GB" sz="2400" b="1" dirty="0"/>
              <a:t>Detailed CSV on All Modified Files</a:t>
            </a:r>
            <a:br>
              <a:rPr lang="en-GB" sz="2400" b="1" dirty="0"/>
            </a:br>
            <a:endParaRPr lang="en-GB" sz="2400" b="1" dirty="0"/>
          </a:p>
          <a:p>
            <a:pPr marL="615950" lvl="2" indent="-342900">
              <a:buFont typeface="+mj-lt"/>
              <a:buAutoNum type="arabicPeriod"/>
            </a:pPr>
            <a:r>
              <a:rPr lang="en-GB" sz="2400" b="1" dirty="0"/>
              <a:t>Configurable Shorten Length</a:t>
            </a:r>
          </a:p>
          <a:p>
            <a:pPr marL="615950" lvl="2" indent="-342900">
              <a:buFont typeface="+mj-lt"/>
              <a:buAutoNum type="arabicPeriod"/>
            </a:pPr>
            <a:endParaRPr lang="en-GB" sz="2400" b="1" dirty="0"/>
          </a:p>
          <a:p>
            <a:pPr marL="615950" lvl="2" indent="-342900">
              <a:buFont typeface="+mj-lt"/>
              <a:buAutoNum type="arabicPeriod"/>
            </a:pPr>
            <a:r>
              <a:rPr lang="en-GB" sz="2400" b="1" dirty="0"/>
              <a:t>Post Operation Check</a:t>
            </a:r>
          </a:p>
          <a:p>
            <a:pPr marL="890588" lvl="3" indent="-342900"/>
            <a:r>
              <a:rPr lang="en-GB" b="1" dirty="0"/>
              <a:t>File Attributes and File Hash check to ensure file integrity</a:t>
            </a:r>
          </a:p>
          <a:p>
            <a:pPr marL="890588" lvl="3" indent="-342900"/>
            <a:r>
              <a:rPr lang="en-GB" b="1" u="sng" dirty="0">
                <a:highlight>
                  <a:srgbClr val="FFFF00"/>
                </a:highlight>
              </a:rPr>
              <a:t>However, this will increase process time</a:t>
            </a:r>
          </a:p>
          <a:p>
            <a:pPr marL="547688" lvl="3" indent="0">
              <a:buNone/>
            </a:pPr>
            <a:endParaRPr lang="en-GB" dirty="0"/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308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Other Factors Related to the Script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616391" y="1341437"/>
            <a:ext cx="10969095" cy="4824412"/>
          </a:xfrm>
        </p:spPr>
        <p:txBody>
          <a:bodyPr>
            <a:normAutofit/>
          </a:bodyPr>
          <a:lstStyle/>
          <a:p>
            <a:pPr marL="615950" lvl="2" indent="-342900">
              <a:buFont typeface="+mj-lt"/>
              <a:buAutoNum type="arabicPeriod"/>
            </a:pPr>
            <a:r>
              <a:rPr lang="en-GB" sz="2400" b="1" dirty="0"/>
              <a:t>Number of Files</a:t>
            </a:r>
          </a:p>
          <a:p>
            <a:pPr marL="890588" lvl="3" indent="-342900"/>
            <a:r>
              <a:rPr lang="en-GB" sz="2200" b="1" dirty="0"/>
              <a:t>Based on our research and testing, rename operation will not change file contents.</a:t>
            </a:r>
            <a:br>
              <a:rPr lang="en-GB" sz="2200" b="1" dirty="0"/>
            </a:br>
            <a:endParaRPr lang="en-GB" sz="2200" dirty="0"/>
          </a:p>
          <a:p>
            <a:pPr marL="615950" lvl="2" indent="-342900">
              <a:buFont typeface="+mj-lt"/>
              <a:buAutoNum type="arabicPeriod"/>
            </a:pPr>
            <a:r>
              <a:rPr lang="en-GB" sz="2400" b="1" dirty="0"/>
              <a:t>File Size</a:t>
            </a:r>
          </a:p>
          <a:p>
            <a:pPr marL="890588" lvl="3" indent="-342900"/>
            <a:r>
              <a:rPr lang="en-GB" sz="2200" b="1" dirty="0"/>
              <a:t>Based on our research, individual file size is not a significant factor in rename operations.</a:t>
            </a:r>
          </a:p>
          <a:p>
            <a:pPr marL="273050" lvl="2" indent="0">
              <a:buNone/>
            </a:pPr>
            <a:endParaRPr lang="en-GB" sz="2400" b="1" dirty="0"/>
          </a:p>
          <a:p>
            <a:pPr lvl="2"/>
            <a:r>
              <a:rPr lang="en-GB" sz="2000" b="1" dirty="0"/>
              <a:t>The script will also </a:t>
            </a:r>
            <a:r>
              <a:rPr lang="en-GB" sz="2000" b="1" dirty="0">
                <a:solidFill>
                  <a:srgbClr val="FF0000"/>
                </a:solidFill>
              </a:rPr>
              <a:t>batch process</a:t>
            </a:r>
            <a:r>
              <a:rPr lang="en-GB" sz="2000" b="1" dirty="0"/>
              <a:t> the rename operation to improve flexibility.</a:t>
            </a:r>
            <a:endParaRPr lang="en-GB" sz="2000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575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Precaution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616391" y="1341437"/>
            <a:ext cx="10969095" cy="4824412"/>
          </a:xfrm>
        </p:spPr>
        <p:txBody>
          <a:bodyPr>
            <a:normAutofit/>
          </a:bodyPr>
          <a:lstStyle/>
          <a:p>
            <a:pPr marL="615950" lvl="2" indent="-342900"/>
            <a:r>
              <a:rPr lang="en-GB" sz="3200" b="1" dirty="0"/>
              <a:t>Backup</a:t>
            </a:r>
            <a:br>
              <a:rPr lang="en-GB" sz="3200" b="1" dirty="0"/>
            </a:br>
            <a:endParaRPr lang="en-GB" sz="3200" b="1" dirty="0"/>
          </a:p>
          <a:p>
            <a:pPr marL="890588" lvl="3" indent="-342900"/>
            <a:r>
              <a:rPr lang="en-GB" sz="2400" b="1" dirty="0"/>
              <a:t>The script will mainly perform rename operation, will NOT modify data. </a:t>
            </a:r>
            <a:br>
              <a:rPr lang="en-GB" sz="2400" b="1" dirty="0"/>
            </a:br>
            <a:br>
              <a:rPr lang="en-GB" sz="2400" b="1" dirty="0"/>
            </a:br>
            <a:r>
              <a:rPr lang="en-GB" sz="2400" b="1" dirty="0"/>
              <a:t>However, an up-to-date backup is recommended before the rename operation.</a:t>
            </a:r>
            <a:br>
              <a:rPr lang="en-GB" sz="2400" b="1" dirty="0"/>
            </a:br>
            <a:endParaRPr lang="en-GB" sz="2400" b="1" dirty="0"/>
          </a:p>
          <a:p>
            <a:pPr marL="890588" lvl="3" indent="-342900"/>
            <a:r>
              <a:rPr lang="en-GB" sz="2400" b="1" u="sng" dirty="0">
                <a:highlight>
                  <a:srgbClr val="FFFF00"/>
                </a:highlight>
              </a:rPr>
              <a:t>Ensure your backup solution will NOT consider renamed paths as new files.</a:t>
            </a:r>
            <a:br>
              <a:rPr lang="en-GB" sz="2400" b="1" dirty="0"/>
            </a:br>
            <a:endParaRPr lang="en-GB" sz="2400" b="1" dirty="0"/>
          </a:p>
          <a:p>
            <a:pPr marL="273050" lvl="2" indent="0">
              <a:buNone/>
            </a:pPr>
            <a:endParaRPr lang="en-GB" sz="2400" b="1" dirty="0"/>
          </a:p>
          <a:p>
            <a:pPr marL="536575" lvl="3" indent="0">
              <a:buNone/>
            </a:pPr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6996286"/>
      </p:ext>
    </p:extLst>
  </p:cSld>
  <p:clrMapOvr>
    <a:masterClrMapping/>
  </p:clrMapOvr>
</p:sld>
</file>

<file path=ppt/theme/theme1.xml><?xml version="1.0" encoding="utf-8"?>
<a:theme xmlns:a="http://schemas.openxmlformats.org/drawingml/2006/main" name="CGI Widescreen Beet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  <a:custClrLst>
    <a:custClr name="White">
      <a:srgbClr val="FFFFFF"/>
    </a:custClr>
    <a:custClr name="CGI Pumpkin - Light">
      <a:srgbClr val="F2DDCE"/>
    </a:custClr>
    <a:custClr name="CGI Honey - Light">
      <a:srgbClr val="F2E6CE"/>
    </a:custClr>
    <a:custClr name="CGI Beet - Light">
      <a:srgbClr val="E6DADD"/>
    </a:custClr>
    <a:custClr name="CGI Ice - Light">
      <a:srgbClr val="DAECF2"/>
    </a:custClr>
    <a:custClr name="&#10;CGI Cloud - Light">
      <a:srgbClr val="E4E8E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">
      <a:srgbClr val="E31937"/>
    </a:custClr>
    <a:custClr name="CGI Pumpkin">
      <a:srgbClr val="FF6A00"/>
    </a:custClr>
    <a:custClr name="CGI Honey">
      <a:srgbClr val="F2A200"/>
    </a:custClr>
    <a:custClr name="CGI Beet ">
      <a:srgbClr val="991F3D"/>
    </a:custClr>
    <a:custClr name="CGI Ice ">
      <a:srgbClr val="A1C4D0"/>
    </a:custClr>
    <a:custClr name="CGI CLoud">
      <a:srgbClr val="A5ACB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1">
      <a:srgbClr val="CC0033"/>
    </a:custClr>
    <a:custClr name="CGI Pumpkin - Dark 1">
      <a:srgbClr val="C15000"/>
    </a:custClr>
    <a:custClr name="CGI Honey - Dark 1">
      <a:srgbClr val="CC8800"/>
    </a:custClr>
    <a:custClr name="CGI Beet - Dark 1">
      <a:srgbClr val="660A21"/>
    </a:custClr>
    <a:custClr name="CGI Ice - Dark 1">
      <a:srgbClr val="6BA1B3"/>
    </a:custClr>
    <a:custClr name="CGI Cloud - Dark 1">
      <a:srgbClr val="737B8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2">
      <a:srgbClr val="B3002D"/>
    </a:custClr>
    <a:custClr name="White">
      <a:srgbClr val="FFFFFF"/>
    </a:custClr>
    <a:custClr name="CGI Honey - Dark 2">
      <a:srgbClr val="8C5E00"/>
    </a:custClr>
    <a:custClr name="White">
      <a:srgbClr val="FFFFFF"/>
    </a:custClr>
    <a:custClr name="CGI Ice - Dark 2">
      <a:srgbClr val="407080"/>
    </a:custClr>
    <a:custClr name="CGI Cloud - Dark 3">
      <a:srgbClr val="50565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Ice - Dark 3">
      <a:srgbClr val="1F414D"/>
    </a:custClr>
    <a:custClr name="CGI Cloud - Dark 3">
      <a:srgbClr val="2B303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CGI_Standard_presentation_template_V1_EN.potx" id="{FF943975-0A57-444E-AC91-6BE9CB03513D}" vid="{23F8ACD3-F7F6-4A20-85D7-CF72A5378F55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ollaboration Document" ma:contentTypeID="0x0101007A60771C5753A247A9E629B69FD0F51E0800BFB1EFBB9515574CAC9695A83555A690" ma:contentTypeVersion="10" ma:contentTypeDescription="Create a new document." ma:contentTypeScope="" ma:versionID="460907626e12501228b80c4c990371e0">
  <xsd:schema xmlns:xsd="http://www.w3.org/2001/XMLSchema" xmlns:xs="http://www.w3.org/2001/XMLSchema" xmlns:p="http://schemas.microsoft.com/office/2006/metadata/properties" xmlns:ns2="746c9619-489a-4995-af4e-ffe275244c3b" targetNamespace="http://schemas.microsoft.com/office/2006/metadata/properties" ma:root="true" ma:fieldsID="374593c745460d6bee359e21d9cd8458" ns2:_="">
    <xsd:import namespace="746c9619-489a-4995-af4e-ffe275244c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6c9619-489a-4995-af4e-ffe275244c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C87DA5E1-AE80-4518-A9CF-CA1DF9FDE8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6c9619-489a-4995-af4e-ffe275244c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4C4F6A-F6A5-45C8-BAAA-52FB70E387C7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746c9619-489a-4995-af4e-ffe275244c3b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d9290083-bd2f-48a2-8ac5-09a524b17d15}" enabled="1" method="Privileged" siteId="{b9fec68c-c92d-461e-9a97-3d03a0f18b82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CGI_Standard_presentation_template_V1_EN</Template>
  <TotalTime>2412</TotalTime>
  <Words>534</Words>
  <Application>Microsoft Office PowerPoint</Application>
  <PresentationFormat>Widescreen</PresentationFormat>
  <Paragraphs>116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Verdana</vt:lpstr>
      <vt:lpstr>CGI Widescreen Beet</vt:lpstr>
      <vt:lpstr>Solution for Long Filepath/Filename Issues  </vt:lpstr>
      <vt:lpstr>Content</vt:lpstr>
      <vt:lpstr>Problem Statement</vt:lpstr>
      <vt:lpstr>Long Filepath/Filename Script – Why?</vt:lpstr>
      <vt:lpstr>Proposed Solution Overview</vt:lpstr>
      <vt:lpstr>Purpose Solution  Abbreviate Filename/Directory Based On Customizable Dictionary</vt:lpstr>
      <vt:lpstr>Purpose Solution  Abbreviate Filename/Directory Based On Customizable Dictionary</vt:lpstr>
      <vt:lpstr>Other Factors Related to the Script</vt:lpstr>
      <vt:lpstr>Precaution</vt:lpstr>
      <vt:lpstr>Workflows of the Script</vt:lpstr>
      <vt:lpstr>Sample Flow – Scan Directories for File Paths or Files  </vt:lpstr>
      <vt:lpstr>Sample Flow – Shorten Long Filepath with Long Nested Directories  </vt:lpstr>
      <vt:lpstr>Sample Flow – Shorten Long Filename</vt:lpstr>
      <vt:lpstr>Implementation  Testing Strategy and Documentation</vt:lpstr>
      <vt:lpstr>Implementation, Testing Strategy and Documentation Overview</vt:lpstr>
      <vt:lpstr>Q&amp;A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Academy GMA Cloud Training Curriculum</dc:title>
  <dc:creator>Carrier, Sylvain</dc:creator>
  <cp:keywords/>
  <cp:lastModifiedBy>Tsang, Jesse</cp:lastModifiedBy>
  <cp:revision>432</cp:revision>
  <dcterms:created xsi:type="dcterms:W3CDTF">2020-10-13T12:01:13Z</dcterms:created>
  <dcterms:modified xsi:type="dcterms:W3CDTF">2024-01-25T20:05:46Z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  <property fmtid="{D5CDD505-2E9C-101B-9397-08002B2CF9AE}" pid="4" name="ContentTypeId">
    <vt:lpwstr>0x0101007A60771C5753A247A9E629B69FD0F51E0800BFB1EFBB9515574CAC9695A83555A690</vt:lpwstr>
  </property>
  <property fmtid="{D5CDD505-2E9C-101B-9397-08002B2CF9AE}" pid="5" name="Sector">
    <vt:lpwstr/>
  </property>
  <property fmtid="{D5CDD505-2E9C-101B-9397-08002B2CF9AE}" pid="6" name="Organisation">
    <vt:lpwstr>260;#Corporate|43ac7042-3752-4f1b-8a93-43b36e65d3e5</vt:lpwstr>
  </property>
  <property fmtid="{D5CDD505-2E9C-101B-9397-08002B2CF9AE}" pid="7" name="Service line">
    <vt:lpwstr>91;#Business consulting|0defa4d6-3d0e-49e5-b2bb-2a8875f9cb4a;#233;#Business process services|b2cd6379-76cf-46c3-9a68-8b773bf43349;#230;#Systems integration|1fa56a08-54a0-44f0-9354-be4d1a2d2191</vt:lpwstr>
  </property>
  <property fmtid="{D5CDD505-2E9C-101B-9397-08002B2CF9AE}" pid="8" name="Business theme">
    <vt:lpwstr/>
  </property>
  <property fmtid="{D5CDD505-2E9C-101B-9397-08002B2CF9AE}" pid="9" name="Geography">
    <vt:lpwstr/>
  </property>
  <property fmtid="{D5CDD505-2E9C-101B-9397-08002B2CF9AE}" pid="10" name="Functions">
    <vt:lpwstr>46118;#Communications ＆ Investor Relations|fb65bde5-f439-4af8-aaa0-dcf1364d6414</vt:lpwstr>
  </property>
  <property fmtid="{D5CDD505-2E9C-101B-9397-08002B2CF9AE}" pid="11" name="Business Practice">
    <vt:lpwstr>44739;#Framework ＆ Methodology:Process|0b1612dc-defc-42a9-b380-76be8a0c7ab7;#44789;#Financial Design:Productivity gains|ec2a4176-1abe-458b-86a0-d4695df3ef2b;#44875;#Solution Design:Business Process Services (BPS)|ab7289e1-e179-4b12-9570-ac7ba87a9861;#4480</vt:lpwstr>
  </property>
  <property fmtid="{D5CDD505-2E9C-101B-9397-08002B2CF9AE}" pid="12" name="Content Format">
    <vt:lpwstr>46486;#Brand template|a8dae13e-44bb-4ec1-860e-cc2305177641</vt:lpwstr>
  </property>
  <property fmtid="{D5CDD505-2E9C-101B-9397-08002B2CF9AE}" pid="13" name="Intellectual Property">
    <vt:lpwstr/>
  </property>
  <property fmtid="{D5CDD505-2E9C-101B-9397-08002B2CF9AE}" pid="14" name="WizKit Template inter.">
    <vt:i4>1</vt:i4>
  </property>
  <property fmtid="{D5CDD505-2E9C-101B-9397-08002B2CF9AE}" pid="15" name="TaxKeyword">
    <vt:lpwstr/>
  </property>
  <property fmtid="{D5CDD505-2E9C-101B-9397-08002B2CF9AE}" pid="16" name="_dlc_DocIdItemGuid">
    <vt:lpwstr>02f8b228-e1ff-4e94-ad78-1a6c63529b9f</vt:lpwstr>
  </property>
</Properties>
</file>