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5db0ea7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5db0ea7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5db0ea7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5db0ea7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5db0ea7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5db0ea7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5db0ea7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5db0ea7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5db0ea7f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5db0ea7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5db0ea7f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5db0ea7f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5db0ea7f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5db0ea7f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5db0ea7f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5db0ea7f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Heart Failure and adverse event death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Introduction and background</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Cardiovascular Diseases kill annually over 16M people around the globe.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Clinical presentation is constellation of symptoms rendering the prediction of adverse event, death, difficult.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Computing sciences POWER is to reveal relevant features as predictors and predict death.</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Better predictors would allow to better define line of care and treatment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Reports a cohort of 299 patients who underwent previous heart failures which place them into advanced heart failure stages.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clinical history contains the symptoms/status for: </a:t>
            </a:r>
            <a:r>
              <a:rPr lang="en" u="sng"/>
              <a:t>Sex</a:t>
            </a:r>
            <a:r>
              <a:rPr lang="en"/>
              <a:t>, </a:t>
            </a:r>
            <a:r>
              <a:rPr lang="en" u="sng"/>
              <a:t>Age, </a:t>
            </a:r>
            <a:r>
              <a:rPr lang="en"/>
              <a:t> </a:t>
            </a:r>
            <a:r>
              <a:rPr lang="en" u="sng"/>
              <a:t>Anaemia, </a:t>
            </a:r>
            <a:r>
              <a:rPr lang="en"/>
              <a:t> </a:t>
            </a:r>
            <a:r>
              <a:rPr lang="en" u="sng"/>
              <a:t>High blood pressure</a:t>
            </a:r>
            <a:r>
              <a:rPr lang="en"/>
              <a:t>,  </a:t>
            </a:r>
            <a:r>
              <a:rPr lang="en" u="sng"/>
              <a:t>Diabetes</a:t>
            </a:r>
            <a:r>
              <a:rPr lang="en"/>
              <a:t>, </a:t>
            </a:r>
            <a:r>
              <a:rPr lang="en" u="sng"/>
              <a:t>Smoking</a:t>
            </a:r>
            <a:r>
              <a:rPr lang="en"/>
              <a:t>, </a:t>
            </a:r>
            <a:r>
              <a:rPr lang="en" u="sng"/>
              <a:t>CPK, Platelets</a:t>
            </a:r>
            <a:r>
              <a:rPr lang="en"/>
              <a:t>, </a:t>
            </a:r>
            <a:r>
              <a:rPr lang="en" u="sng"/>
              <a:t>Serum creatinine, Serum sodium</a:t>
            </a:r>
            <a:r>
              <a:rPr lang="en"/>
              <a:t>, </a:t>
            </a:r>
            <a:r>
              <a:rPr lang="en" u="sng"/>
              <a:t>Ejection fraction,</a:t>
            </a:r>
            <a:r>
              <a:rPr lang="en"/>
              <a:t> </a:t>
            </a:r>
            <a:r>
              <a:rPr lang="en" u="sng"/>
              <a:t>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6375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52400" y="0"/>
            <a:ext cx="9144000" cy="514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2400" y="0"/>
            <a:ext cx="8855474"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88" name="Google Shape;88;p19"/>
          <p:cNvSpPr txBox="1"/>
          <p:nvPr>
            <p:ph idx="1" type="body"/>
          </p:nvPr>
        </p:nvSpPr>
        <p:spPr>
          <a:xfrm>
            <a:off x="311700" y="1152475"/>
            <a:ext cx="8679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What is the type of problem we are trying to solve? </a:t>
            </a:r>
            <a:endParaRPr/>
          </a:p>
          <a:p>
            <a:pPr indent="0" lvl="0" marL="0" rtl="0" algn="l">
              <a:spcBef>
                <a:spcPts val="1200"/>
              </a:spcBef>
              <a:spcAft>
                <a:spcPts val="0"/>
              </a:spcAft>
              <a:buNone/>
            </a:pPr>
            <a:r>
              <a:rPr lang="en"/>
              <a:t>Predict DEATH_EVENT to better assist patient prognosis and treatment after heart failure.</a:t>
            </a:r>
            <a:endParaRPr/>
          </a:p>
          <a:p>
            <a:pPr indent="0" lvl="0" marL="0" rtl="0" algn="l">
              <a:spcBef>
                <a:spcPts val="1200"/>
              </a:spcBef>
              <a:spcAft>
                <a:spcPts val="0"/>
              </a:spcAft>
              <a:buNone/>
            </a:pPr>
            <a:r>
              <a:rPr lang="en"/>
              <a:t> We also want to reveal predictors to complement Drs expertise.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94" name="Google Shape;94;p20"/>
          <p:cNvSpPr txBox="1"/>
          <p:nvPr>
            <p:ph idx="1" type="body"/>
          </p:nvPr>
        </p:nvSpPr>
        <p:spPr>
          <a:xfrm>
            <a:off x="51025" y="930975"/>
            <a:ext cx="9003600" cy="42123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en" sz="2300"/>
              <a:t> </a:t>
            </a:r>
            <a:r>
              <a:rPr lang="en" sz="3250"/>
              <a:t>https://datascience.stackexchange.com/questions/9228/decision-tree-vs-knn </a:t>
            </a:r>
            <a:endParaRPr sz="3250"/>
          </a:p>
          <a:p>
            <a:pPr indent="0" lvl="0" marL="0" rtl="0" algn="just">
              <a:spcBef>
                <a:spcPts val="1200"/>
              </a:spcBef>
              <a:spcAft>
                <a:spcPts val="0"/>
              </a:spcAft>
              <a:buNone/>
            </a:pPr>
            <a:r>
              <a:rPr lang="en" sz="3250"/>
              <a:t>Random Forest Classifier is an "Eager Learner": when split/train/test, it first builds a classification model on the training dataset before being able to actually classify a hidden observation from the test dataset. This learned model is now "eager" (read hungry) to classify the unseen data points.</a:t>
            </a:r>
            <a:endParaRPr sz="3250"/>
          </a:p>
          <a:p>
            <a:pPr indent="0" lvl="0" marL="0" rtl="0" algn="just">
              <a:spcBef>
                <a:spcPts val="1200"/>
              </a:spcBef>
              <a:spcAft>
                <a:spcPts val="0"/>
              </a:spcAft>
              <a:buNone/>
            </a:pPr>
            <a:r>
              <a:rPr lang="en" sz="3250"/>
              <a:t> The KNN Classifier is a "Lazy Learner": it does not build any classification model, but directly learns from the training dataset and starts processing data only when it is given a test datapoint to classify. </a:t>
            </a:r>
            <a:endParaRPr sz="3250"/>
          </a:p>
          <a:p>
            <a:pPr indent="0" lvl="0" marL="0" rtl="0" algn="just">
              <a:spcBef>
                <a:spcPts val="1200"/>
              </a:spcBef>
              <a:spcAft>
                <a:spcPts val="1200"/>
              </a:spcAft>
              <a:buNone/>
            </a:pPr>
            <a:r>
              <a:rPr lang="en" sz="3250">
                <a:highlight>
                  <a:srgbClr val="FFFF00"/>
                </a:highlight>
              </a:rPr>
              <a:t>Based on these characteristics, and in the long run in a medical office/hospital, as datasets grow slowly (patient per patient), the method called KNN worked better (our baseline accuracy is 69%, optimized KNN 74.11% ).</a:t>
            </a:r>
            <a:endParaRPr>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0" name="Google Shape;100;p21"/>
          <p:cNvSpPr txBox="1"/>
          <p:nvPr>
            <p:ph idx="1" type="body"/>
          </p:nvPr>
        </p:nvSpPr>
        <p:spPr>
          <a:xfrm>
            <a:off x="51025" y="930975"/>
            <a:ext cx="9003600" cy="42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 is better suited for our project so far and to put in production.</a:t>
            </a:r>
            <a:endParaRPr/>
          </a:p>
          <a:p>
            <a:pPr indent="0" lvl="0" marL="0" rtl="0" algn="l">
              <a:spcBef>
                <a:spcPts val="1200"/>
              </a:spcBef>
              <a:spcAft>
                <a:spcPts val="0"/>
              </a:spcAft>
              <a:buNone/>
            </a:pPr>
            <a:r>
              <a:rPr lang="en"/>
              <a:t>Features of importance to predict the event of death are serum creatinine and ejection fraction. More discussion with subject experts are necessary to perhaps tweak our data better and improve our model better.</a:t>
            </a:r>
            <a:endParaRPr/>
          </a:p>
          <a:p>
            <a:pPr indent="0" lvl="0" marL="0" rtl="0" algn="l">
              <a:spcBef>
                <a:spcPts val="1200"/>
              </a:spcBef>
              <a:spcAft>
                <a:spcPts val="0"/>
              </a:spcAft>
              <a:buNone/>
            </a:pPr>
            <a:r>
              <a:rPr lang="en">
                <a:highlight>
                  <a:srgbClr val="FFFF00"/>
                </a:highlight>
              </a:rPr>
              <a:t>A downstream application of such predictive tool is too help a Dr assess faster a patient looking at the most relevant symptoms when the entire clinical history is not readily available in an ER room when life prognosis is engaged.</a:t>
            </a:r>
            <a:endParaRPr>
              <a:highlight>
                <a:srgbClr val="FFFF00"/>
              </a:highlight>
            </a:endParaRPr>
          </a:p>
          <a:p>
            <a:pPr indent="0" lvl="0" marL="0" rtl="0" algn="l">
              <a:spcBef>
                <a:spcPts val="1200"/>
              </a:spcBef>
              <a:spcAft>
                <a:spcPts val="0"/>
              </a:spcAft>
              <a:buNone/>
            </a:pPr>
            <a:r>
              <a:t/>
            </a:r>
            <a:endParaRPr sz="23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