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ceb0512c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ceb0512c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ceb0512c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ceb0512c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ce4786c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ce4786c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ce4786c0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ce4786c0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ce4786c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ce4786c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ceb0512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ceb0512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ceb0512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ceb0512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ceb0512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ceb0512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ceb0512c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ceb0512c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ceb0512c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ceb0512c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45150" y="1012025"/>
            <a:ext cx="8520600" cy="11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Analyzing Climate Variability Effects on Energy Usage Trends</a:t>
            </a:r>
            <a:endParaRPr sz="3000"/>
          </a:p>
        </p:txBody>
      </p:sp>
      <p:sp>
        <p:nvSpPr>
          <p:cNvPr id="55" name="Google Shape;55;p13"/>
          <p:cNvSpPr txBox="1"/>
          <p:nvPr>
            <p:ph idx="1" type="subTitle"/>
          </p:nvPr>
        </p:nvSpPr>
        <p:spPr>
          <a:xfrm>
            <a:off x="3493800" y="4546900"/>
            <a:ext cx="2741400" cy="50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000000"/>
                </a:solidFill>
                <a:highlight>
                  <a:srgbClr val="A4C2F4"/>
                </a:highlight>
              </a:rPr>
              <a:t>By Ouardia Manel Ait Amer</a:t>
            </a:r>
            <a:endParaRPr b="1" sz="1400">
              <a:solidFill>
                <a:srgbClr val="000000"/>
              </a:solidFill>
              <a:highlight>
                <a:srgbClr val="A4C2F4"/>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1C232"/>
            </a:gs>
            <a:gs pos="21000">
              <a:srgbClr val="FFFF00"/>
            </a:gs>
            <a:gs pos="65000">
              <a:srgbClr val="C4AD45"/>
            </a:gs>
            <a:gs pos="100000">
              <a:srgbClr val="898023"/>
            </a:gs>
            <a:gs pos="100000">
              <a:srgbClr val="555F1B"/>
            </a:gs>
            <a:gs pos="100000">
              <a:srgbClr val="FFFF00"/>
            </a:gs>
          </a:gsLst>
          <a:path path="circle">
            <a:fillToRect b="50%" l="50%" r="50%" t="50%"/>
          </a:path>
          <a:tileRect/>
        </a:gra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0" y="55475"/>
            <a:ext cx="6146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400" u="sng">
                <a:solidFill>
                  <a:srgbClr val="990000"/>
                </a:solidFill>
              </a:rPr>
              <a:t>Relationship between wind energy production and rain precipitation:</a:t>
            </a:r>
            <a:endParaRPr b="1" i="1" sz="1400" u="sng">
              <a:solidFill>
                <a:srgbClr val="990000"/>
              </a:solidFill>
            </a:endParaRPr>
          </a:p>
        </p:txBody>
      </p:sp>
      <p:sp>
        <p:nvSpPr>
          <p:cNvPr id="117" name="Google Shape;117;p22"/>
          <p:cNvSpPr txBox="1"/>
          <p:nvPr>
            <p:ph idx="1" type="body"/>
          </p:nvPr>
        </p:nvSpPr>
        <p:spPr>
          <a:xfrm>
            <a:off x="311700" y="628175"/>
            <a:ext cx="4211400" cy="39408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Clr>
                <a:srgbClr val="0D0D0D"/>
              </a:buClr>
              <a:buSzPct val="100000"/>
              <a:buFont typeface="Roboto"/>
              <a:buChar char="●"/>
            </a:pPr>
            <a:r>
              <a:rPr lang="en" sz="1200">
                <a:solidFill>
                  <a:srgbClr val="0D0D0D"/>
                </a:solidFill>
                <a:latin typeface="Roboto"/>
                <a:ea typeface="Roboto"/>
                <a:cs typeface="Roboto"/>
                <a:sym typeface="Roboto"/>
              </a:rPr>
              <a:t>The line plot visualizes how wind speed and rain precipitation vary over time. This helps identify any long-term trends or patterns in the data.</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0"/>
              </a:spcAft>
              <a:buNone/>
            </a:pPr>
            <a:r>
              <a:rPr lang="en" sz="1200">
                <a:solidFill>
                  <a:srgbClr val="0D0D0D"/>
                </a:solidFill>
                <a:latin typeface="Roboto"/>
                <a:ea typeface="Roboto"/>
                <a:cs typeface="Roboto"/>
                <a:sym typeface="Roboto"/>
              </a:rPr>
              <a:t>Overall, the goal is to gain insights into how wind speed and rain precipitation interact over time, allowing for a better understanding of their relationship and potential impacts. This analysis may be useful for various applications, such as weather forecasting, climate studies, and renewable energy planning.</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0"/>
              </a:spcAft>
              <a:buNone/>
            </a:pPr>
            <a:r>
              <a:rPr lang="en" sz="1200">
                <a:solidFill>
                  <a:srgbClr val="0D0D0D"/>
                </a:solidFill>
                <a:latin typeface="Roboto"/>
                <a:ea typeface="Roboto"/>
                <a:cs typeface="Roboto"/>
                <a:sym typeface="Roboto"/>
              </a:rPr>
              <a:t>My goal was to see how wind speed and rain precipitation can impact renewable energy planning in several ways such: </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latin typeface="Roboto"/>
                <a:ea typeface="Roboto"/>
                <a:cs typeface="Roboto"/>
                <a:sym typeface="Roboto"/>
              </a:rPr>
              <a:t>Resource Assessment.</a:t>
            </a:r>
            <a:endParaRPr sz="1200">
              <a:solidFill>
                <a:srgbClr val="0D0D0D"/>
              </a:solidFill>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latin typeface="Roboto"/>
                <a:ea typeface="Roboto"/>
                <a:cs typeface="Roboto"/>
                <a:sym typeface="Roboto"/>
              </a:rPr>
              <a:t>Wind Energy Production.</a:t>
            </a:r>
            <a:endParaRPr sz="1200">
              <a:solidFill>
                <a:srgbClr val="0D0D0D"/>
              </a:solidFill>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latin typeface="Roboto"/>
                <a:ea typeface="Roboto"/>
                <a:cs typeface="Roboto"/>
                <a:sym typeface="Roboto"/>
              </a:rPr>
              <a:t>System Integration.</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0"/>
              </a:spcAft>
              <a:buNone/>
            </a:pPr>
            <a:r>
              <a:rPr lang="en" sz="1200">
                <a:solidFill>
                  <a:srgbClr val="0D0D0D"/>
                </a:solidFill>
                <a:latin typeface="Roboto"/>
                <a:ea typeface="Roboto"/>
                <a:cs typeface="Roboto"/>
                <a:sym typeface="Roboto"/>
              </a:rPr>
              <a:t>  </a:t>
            </a:r>
            <a:endParaRPr sz="1200">
              <a:solidFill>
                <a:srgbClr val="0D0D0D"/>
              </a:solidFill>
              <a:latin typeface="Roboto"/>
              <a:ea typeface="Roboto"/>
              <a:cs typeface="Roboto"/>
              <a:sym typeface="Roboto"/>
            </a:endParaRPr>
          </a:p>
          <a:p>
            <a:pPr indent="0" lvl="0" marL="0" rtl="0" algn="l">
              <a:spcBef>
                <a:spcPts val="0"/>
              </a:spcBef>
              <a:spcAft>
                <a:spcPts val="1200"/>
              </a:spcAft>
              <a:buNone/>
            </a:pPr>
            <a:r>
              <a:t/>
            </a:r>
            <a:endParaRPr sz="1200">
              <a:solidFill>
                <a:schemeClr val="dk1"/>
              </a:solidFill>
            </a:endParaRPr>
          </a:p>
        </p:txBody>
      </p:sp>
      <p:pic>
        <p:nvPicPr>
          <p:cNvPr id="118" name="Google Shape;118;p22"/>
          <p:cNvPicPr preferRelativeResize="0"/>
          <p:nvPr/>
        </p:nvPicPr>
        <p:blipFill>
          <a:blip r:embed="rId3">
            <a:alphaModFix/>
          </a:blip>
          <a:stretch>
            <a:fillRect/>
          </a:stretch>
        </p:blipFill>
        <p:spPr>
          <a:xfrm>
            <a:off x="5093000" y="499225"/>
            <a:ext cx="3891401" cy="2198774"/>
          </a:xfrm>
          <a:prstGeom prst="rect">
            <a:avLst/>
          </a:prstGeom>
          <a:noFill/>
          <a:ln>
            <a:noFill/>
          </a:ln>
        </p:spPr>
      </p:pic>
      <p:pic>
        <p:nvPicPr>
          <p:cNvPr id="119" name="Google Shape;119;p22"/>
          <p:cNvPicPr preferRelativeResize="0"/>
          <p:nvPr/>
        </p:nvPicPr>
        <p:blipFill>
          <a:blip r:embed="rId4">
            <a:alphaModFix/>
          </a:blip>
          <a:stretch>
            <a:fillRect/>
          </a:stretch>
        </p:blipFill>
        <p:spPr>
          <a:xfrm>
            <a:off x="5093000" y="2814875"/>
            <a:ext cx="3891401" cy="2198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1C232"/>
            </a:gs>
            <a:gs pos="21000">
              <a:srgbClr val="FFFF00"/>
            </a:gs>
            <a:gs pos="65000">
              <a:srgbClr val="C4AD45"/>
            </a:gs>
            <a:gs pos="100000">
              <a:srgbClr val="898023"/>
            </a:gs>
            <a:gs pos="100000">
              <a:srgbClr val="555F1B"/>
            </a:gs>
            <a:gs pos="100000">
              <a:srgbClr val="FFFF00"/>
            </a:gs>
          </a:gsLst>
          <a:path path="circle">
            <a:fillToRect b="50%" l="50%" r="50%" t="50%"/>
          </a:path>
          <a:tileRect/>
        </a:gradFill>
      </p:bgPr>
    </p:bg>
    <p:spTree>
      <p:nvGrpSpPr>
        <p:cNvPr id="123" name="Shape 123"/>
        <p:cNvGrpSpPr/>
        <p:nvPr/>
      </p:nvGrpSpPr>
      <p:grpSpPr>
        <a:xfrm>
          <a:off x="0" y="0"/>
          <a:ext cx="0" cy="0"/>
          <a:chOff x="0" y="0"/>
          <a:chExt cx="0" cy="0"/>
        </a:xfrm>
      </p:grpSpPr>
      <p:sp>
        <p:nvSpPr>
          <p:cNvPr id="124" name="Google Shape;124;p23"/>
          <p:cNvSpPr txBox="1"/>
          <p:nvPr>
            <p:ph type="title"/>
          </p:nvPr>
        </p:nvSpPr>
        <p:spPr>
          <a:xfrm>
            <a:off x="66425" y="69900"/>
            <a:ext cx="4716300" cy="47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sz="1400" u="sng">
                <a:solidFill>
                  <a:srgbClr val="990000"/>
                </a:solidFill>
              </a:rPr>
              <a:t>Effect of Humidity on Renewable Energy Generation:</a:t>
            </a:r>
            <a:endParaRPr b="1" i="1" sz="1400" u="sng">
              <a:solidFill>
                <a:srgbClr val="990000"/>
              </a:solidFill>
            </a:endParaRPr>
          </a:p>
        </p:txBody>
      </p:sp>
      <p:sp>
        <p:nvSpPr>
          <p:cNvPr id="125" name="Google Shape;125;p23"/>
          <p:cNvSpPr txBox="1"/>
          <p:nvPr>
            <p:ph idx="1" type="body"/>
          </p:nvPr>
        </p:nvSpPr>
        <p:spPr>
          <a:xfrm>
            <a:off x="66425" y="440050"/>
            <a:ext cx="4182600" cy="43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000" u="sng">
                <a:solidFill>
                  <a:srgbClr val="990000"/>
                </a:solidFill>
              </a:rPr>
              <a:t>Objective:</a:t>
            </a:r>
            <a:endParaRPr b="1" sz="1000" u="sng">
              <a:solidFill>
                <a:srgbClr val="990000"/>
              </a:solidFill>
            </a:endParaRPr>
          </a:p>
          <a:p>
            <a:pPr indent="0" lvl="0" marL="0" rtl="0" algn="l">
              <a:spcBef>
                <a:spcPts val="0"/>
              </a:spcBef>
              <a:spcAft>
                <a:spcPts val="0"/>
              </a:spcAft>
              <a:buNone/>
            </a:pPr>
            <a:r>
              <a:rPr lang="en" sz="1000">
                <a:solidFill>
                  <a:schemeClr val="dk1"/>
                </a:solidFill>
              </a:rPr>
              <a:t>The objective of our analysis is to investigate how humidity levels affect the production of renewable energy. By simulating synthetic data and visualizing it over time, we aim to uncover potential correlations between humidity and energy generation from different renewable sources.</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rgbClr val="00FFFF"/>
                </a:solidFill>
              </a:rPr>
              <a:t>The x-axis</a:t>
            </a:r>
            <a:r>
              <a:rPr lang="en" sz="1000">
                <a:solidFill>
                  <a:schemeClr val="dk1"/>
                </a:solidFill>
              </a:rPr>
              <a:t> represents time, with dates or timestamps indicating the time period covered by the data.</a:t>
            </a:r>
            <a:endParaRPr sz="1000">
              <a:solidFill>
                <a:schemeClr val="dk1"/>
              </a:solidFill>
            </a:endParaRPr>
          </a:p>
          <a:p>
            <a:pPr indent="0" lvl="0" marL="0" rtl="0" algn="l">
              <a:spcBef>
                <a:spcPts val="0"/>
              </a:spcBef>
              <a:spcAft>
                <a:spcPts val="0"/>
              </a:spcAft>
              <a:buNone/>
            </a:pPr>
            <a:r>
              <a:rPr lang="en" sz="1000">
                <a:solidFill>
                  <a:srgbClr val="00FFFF"/>
                </a:solidFill>
              </a:rPr>
              <a:t>The y-axis</a:t>
            </a:r>
            <a:r>
              <a:rPr lang="en" sz="1000">
                <a:solidFill>
                  <a:schemeClr val="dk1"/>
                </a:solidFill>
              </a:rPr>
              <a:t> represents the amount of energy generated, usually measured in megawatts (MW).</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1200"/>
              </a:spcAft>
              <a:buNone/>
            </a:pPr>
            <a:r>
              <a:rPr lang="en" sz="1000">
                <a:solidFill>
                  <a:schemeClr val="dk1"/>
                </a:solidFill>
              </a:rPr>
              <a:t>In our case </a:t>
            </a:r>
            <a:r>
              <a:rPr lang="en" sz="1000">
                <a:solidFill>
                  <a:schemeClr val="dk1"/>
                </a:solidFill>
                <a:latin typeface="Roboto"/>
                <a:ea typeface="Roboto"/>
                <a:cs typeface="Roboto"/>
                <a:sym typeface="Roboto"/>
              </a:rPr>
              <a:t>hydropower facilities may have higher capacity and/or are more consistently operational compared to solar and wind energy systems.</a:t>
            </a:r>
            <a:endParaRPr sz="1000">
              <a:solidFill>
                <a:schemeClr val="dk1"/>
              </a:solidFill>
            </a:endParaRPr>
          </a:p>
        </p:txBody>
      </p:sp>
      <p:pic>
        <p:nvPicPr>
          <p:cNvPr id="126" name="Google Shape;126;p23"/>
          <p:cNvPicPr preferRelativeResize="0"/>
          <p:nvPr/>
        </p:nvPicPr>
        <p:blipFill>
          <a:blip r:embed="rId3">
            <a:alphaModFix/>
          </a:blip>
          <a:stretch>
            <a:fillRect/>
          </a:stretch>
        </p:blipFill>
        <p:spPr>
          <a:xfrm>
            <a:off x="4401425" y="498825"/>
            <a:ext cx="4590175" cy="2491126"/>
          </a:xfrm>
          <a:prstGeom prst="rect">
            <a:avLst/>
          </a:prstGeom>
          <a:noFill/>
          <a:ln>
            <a:noFill/>
          </a:ln>
        </p:spPr>
      </p:pic>
      <p:pic>
        <p:nvPicPr>
          <p:cNvPr id="127" name="Google Shape;127;p23"/>
          <p:cNvPicPr preferRelativeResize="0"/>
          <p:nvPr/>
        </p:nvPicPr>
        <p:blipFill>
          <a:blip r:embed="rId4">
            <a:alphaModFix/>
          </a:blip>
          <a:stretch>
            <a:fillRect/>
          </a:stretch>
        </p:blipFill>
        <p:spPr>
          <a:xfrm>
            <a:off x="4375700" y="3408375"/>
            <a:ext cx="4641624" cy="59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1C232"/>
            </a:gs>
            <a:gs pos="21000">
              <a:srgbClr val="FFFF00"/>
            </a:gs>
            <a:gs pos="65000">
              <a:srgbClr val="C4AD45"/>
            </a:gs>
            <a:gs pos="100000">
              <a:srgbClr val="898023"/>
            </a:gs>
            <a:gs pos="100000">
              <a:srgbClr val="555F1B"/>
            </a:gs>
            <a:gs pos="100000">
              <a:srgbClr val="FFFF00"/>
            </a:gs>
          </a:gsLst>
          <a:path path="circle">
            <a:fillToRect b="50%" l="50%" r="50%" t="50%"/>
          </a:path>
          <a:tileRect/>
        </a:gra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177950" y="68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800" u="sng">
                <a:solidFill>
                  <a:srgbClr val="660000"/>
                </a:solidFill>
              </a:rPr>
              <a:t>My Columns Meaning:</a:t>
            </a:r>
            <a:endParaRPr b="1" i="1" sz="1800" u="sng">
              <a:solidFill>
                <a:srgbClr val="660000"/>
              </a:solidFill>
            </a:endParaRPr>
          </a:p>
        </p:txBody>
      </p:sp>
      <p:sp>
        <p:nvSpPr>
          <p:cNvPr id="61" name="Google Shape;61;p14"/>
          <p:cNvSpPr txBox="1"/>
          <p:nvPr>
            <p:ph idx="1" type="body"/>
          </p:nvPr>
        </p:nvSpPr>
        <p:spPr>
          <a:xfrm>
            <a:off x="311700" y="641600"/>
            <a:ext cx="8520600" cy="3927300"/>
          </a:xfrm>
          <a:prstGeom prst="rect">
            <a:avLst/>
          </a:prstGeom>
        </p:spPr>
        <p:txBody>
          <a:bodyPr anchorCtr="0" anchor="t" bIns="91425" lIns="91425" spcFirstLastPara="1" rIns="91425" wrap="square" tIns="91425">
            <a:normAutofit fontScale="70000" lnSpcReduction="20000"/>
          </a:bodyPr>
          <a:lstStyle/>
          <a:p>
            <a:pPr indent="-290830" lvl="0" marL="457200" rtl="0" algn="l">
              <a:lnSpc>
                <a:spcPct val="200000"/>
              </a:lnSpc>
              <a:spcBef>
                <a:spcPts val="0"/>
              </a:spcBef>
              <a:spcAft>
                <a:spcPts val="0"/>
              </a:spcAft>
              <a:buClr>
                <a:srgbClr val="0D0D0D"/>
              </a:buClr>
              <a:buSzPct val="100000"/>
              <a:buFont typeface="Roboto"/>
              <a:buChar char="●"/>
            </a:pPr>
            <a:r>
              <a:rPr b="1" lang="en" sz="1400">
                <a:solidFill>
                  <a:srgbClr val="0D0D0D"/>
                </a:solidFill>
                <a:latin typeface="Roboto"/>
                <a:ea typeface="Roboto"/>
                <a:cs typeface="Roboto"/>
                <a:sym typeface="Roboto"/>
              </a:rPr>
              <a:t>Timestamp: </a:t>
            </a:r>
            <a:r>
              <a:rPr lang="en" sz="1400">
                <a:solidFill>
                  <a:srgbClr val="0D0D0D"/>
                </a:solidFill>
                <a:latin typeface="Roboto"/>
                <a:ea typeface="Roboto"/>
                <a:cs typeface="Roboto"/>
                <a:sym typeface="Roboto"/>
              </a:rPr>
              <a:t>The timestamp of the weather data.</a:t>
            </a:r>
            <a:endParaRPr sz="1400">
              <a:solidFill>
                <a:srgbClr val="0D0D0D"/>
              </a:solidFill>
              <a:latin typeface="Roboto"/>
              <a:ea typeface="Roboto"/>
              <a:cs typeface="Roboto"/>
              <a:sym typeface="Roboto"/>
            </a:endParaRPr>
          </a:p>
          <a:p>
            <a:pPr indent="-290830" lvl="0" marL="457200" rtl="0" algn="l">
              <a:lnSpc>
                <a:spcPct val="200000"/>
              </a:lnSpc>
              <a:spcBef>
                <a:spcPts val="0"/>
              </a:spcBef>
              <a:spcAft>
                <a:spcPts val="0"/>
              </a:spcAft>
              <a:buClr>
                <a:srgbClr val="0D0D0D"/>
              </a:buClr>
              <a:buSzPct val="100000"/>
              <a:buFont typeface="Roboto"/>
              <a:buChar char="●"/>
            </a:pPr>
            <a:r>
              <a:rPr b="1" lang="en" sz="1400">
                <a:solidFill>
                  <a:srgbClr val="0D0D0D"/>
                </a:solidFill>
                <a:latin typeface="Roboto"/>
                <a:ea typeface="Roboto"/>
                <a:cs typeface="Roboto"/>
                <a:sym typeface="Roboto"/>
              </a:rPr>
              <a:t>Humidity: </a:t>
            </a:r>
            <a:r>
              <a:rPr lang="en" sz="1400">
                <a:solidFill>
                  <a:srgbClr val="0D0D0D"/>
                </a:solidFill>
                <a:latin typeface="Roboto"/>
                <a:ea typeface="Roboto"/>
                <a:cs typeface="Roboto"/>
                <a:sym typeface="Roboto"/>
              </a:rPr>
              <a:t>Humidity level.</a:t>
            </a:r>
            <a:endParaRPr sz="1400">
              <a:solidFill>
                <a:srgbClr val="0D0D0D"/>
              </a:solidFill>
              <a:latin typeface="Roboto"/>
              <a:ea typeface="Roboto"/>
              <a:cs typeface="Roboto"/>
              <a:sym typeface="Roboto"/>
            </a:endParaRPr>
          </a:p>
          <a:p>
            <a:pPr indent="-290830" lvl="0" marL="457200" rtl="0" algn="l">
              <a:lnSpc>
                <a:spcPct val="200000"/>
              </a:lnSpc>
              <a:spcBef>
                <a:spcPts val="0"/>
              </a:spcBef>
              <a:spcAft>
                <a:spcPts val="0"/>
              </a:spcAft>
              <a:buClr>
                <a:srgbClr val="0D0D0D"/>
              </a:buClr>
              <a:buSzPct val="100000"/>
              <a:buFont typeface="Roboto"/>
              <a:buChar char="●"/>
            </a:pPr>
            <a:r>
              <a:rPr b="1" lang="en" sz="1400">
                <a:solidFill>
                  <a:srgbClr val="0D0D0D"/>
                </a:solidFill>
                <a:latin typeface="Roboto"/>
                <a:ea typeface="Roboto"/>
                <a:cs typeface="Roboto"/>
                <a:sym typeface="Roboto"/>
              </a:rPr>
              <a:t>Snow:</a:t>
            </a:r>
            <a:r>
              <a:rPr lang="en" sz="1400">
                <a:solidFill>
                  <a:srgbClr val="0D0D0D"/>
                </a:solidFill>
                <a:latin typeface="Roboto"/>
                <a:ea typeface="Roboto"/>
                <a:cs typeface="Roboto"/>
                <a:sym typeface="Roboto"/>
              </a:rPr>
              <a:t> Snowfall amount.</a:t>
            </a:r>
            <a:endParaRPr sz="1400">
              <a:solidFill>
                <a:srgbClr val="0D0D0D"/>
              </a:solidFill>
              <a:latin typeface="Roboto"/>
              <a:ea typeface="Roboto"/>
              <a:cs typeface="Roboto"/>
              <a:sym typeface="Roboto"/>
            </a:endParaRPr>
          </a:p>
          <a:p>
            <a:pPr indent="-290830" lvl="0" marL="457200" rtl="0" algn="l">
              <a:lnSpc>
                <a:spcPct val="200000"/>
              </a:lnSpc>
              <a:spcBef>
                <a:spcPts val="0"/>
              </a:spcBef>
              <a:spcAft>
                <a:spcPts val="0"/>
              </a:spcAft>
              <a:buClr>
                <a:srgbClr val="0D0D0D"/>
              </a:buClr>
              <a:buSzPct val="100000"/>
              <a:buFont typeface="Roboto"/>
              <a:buChar char="●"/>
            </a:pPr>
            <a:r>
              <a:rPr b="1" lang="en" sz="1400">
                <a:solidFill>
                  <a:srgbClr val="0D0D0D"/>
                </a:solidFill>
                <a:latin typeface="Roboto"/>
                <a:ea typeface="Roboto"/>
                <a:cs typeface="Roboto"/>
                <a:sym typeface="Roboto"/>
              </a:rPr>
              <a:t>Windspeed:</a:t>
            </a:r>
            <a:r>
              <a:rPr lang="en" sz="1400">
                <a:solidFill>
                  <a:srgbClr val="0D0D0D"/>
                </a:solidFill>
                <a:latin typeface="Roboto"/>
                <a:ea typeface="Roboto"/>
                <a:cs typeface="Roboto"/>
                <a:sym typeface="Roboto"/>
              </a:rPr>
              <a:t> Wind speed.</a:t>
            </a:r>
            <a:endParaRPr sz="1400">
              <a:solidFill>
                <a:srgbClr val="0D0D0D"/>
              </a:solidFill>
              <a:latin typeface="Roboto"/>
              <a:ea typeface="Roboto"/>
              <a:cs typeface="Roboto"/>
              <a:sym typeface="Roboto"/>
            </a:endParaRPr>
          </a:p>
          <a:p>
            <a:pPr indent="-290830" lvl="0" marL="457200" rtl="0" algn="l">
              <a:lnSpc>
                <a:spcPct val="200000"/>
              </a:lnSpc>
              <a:spcBef>
                <a:spcPts val="0"/>
              </a:spcBef>
              <a:spcAft>
                <a:spcPts val="0"/>
              </a:spcAft>
              <a:buClr>
                <a:srgbClr val="0D0D0D"/>
              </a:buClr>
              <a:buSzPct val="100000"/>
              <a:buFont typeface="Roboto"/>
              <a:buChar char="●"/>
            </a:pPr>
            <a:r>
              <a:rPr b="1" lang="en" sz="1400">
                <a:solidFill>
                  <a:srgbClr val="0D0D0D"/>
                </a:solidFill>
                <a:latin typeface="Roboto"/>
                <a:ea typeface="Roboto"/>
                <a:cs typeface="Roboto"/>
                <a:sym typeface="Roboto"/>
              </a:rPr>
              <a:t>Winddirection:</a:t>
            </a:r>
            <a:r>
              <a:rPr lang="en" sz="1400">
                <a:solidFill>
                  <a:srgbClr val="0D0D0D"/>
                </a:solidFill>
                <a:latin typeface="Roboto"/>
                <a:ea typeface="Roboto"/>
                <a:cs typeface="Roboto"/>
                <a:sym typeface="Roboto"/>
              </a:rPr>
              <a:t> Wind direction.</a:t>
            </a:r>
            <a:endParaRPr sz="1400">
              <a:solidFill>
                <a:srgbClr val="0D0D0D"/>
              </a:solidFill>
              <a:latin typeface="Roboto"/>
              <a:ea typeface="Roboto"/>
              <a:cs typeface="Roboto"/>
              <a:sym typeface="Roboto"/>
            </a:endParaRPr>
          </a:p>
          <a:p>
            <a:pPr indent="-290830" lvl="0" marL="457200" rtl="0" algn="l">
              <a:lnSpc>
                <a:spcPct val="200000"/>
              </a:lnSpc>
              <a:spcBef>
                <a:spcPts val="0"/>
              </a:spcBef>
              <a:spcAft>
                <a:spcPts val="0"/>
              </a:spcAft>
              <a:buClr>
                <a:srgbClr val="0D0D0D"/>
              </a:buClr>
              <a:buSzPct val="100000"/>
              <a:buFont typeface="Roboto"/>
              <a:buChar char="●"/>
            </a:pPr>
            <a:r>
              <a:rPr b="1" lang="en" sz="1400">
                <a:solidFill>
                  <a:srgbClr val="0D0D0D"/>
                </a:solidFill>
                <a:latin typeface="Roboto"/>
                <a:ea typeface="Roboto"/>
                <a:cs typeface="Roboto"/>
                <a:sym typeface="Roboto"/>
              </a:rPr>
              <a:t>Count:</a:t>
            </a:r>
            <a:r>
              <a:rPr lang="en" sz="1400">
                <a:solidFill>
                  <a:srgbClr val="0D0D0D"/>
                </a:solidFill>
                <a:latin typeface="Roboto"/>
                <a:ea typeface="Roboto"/>
                <a:cs typeface="Roboto"/>
                <a:sym typeface="Roboto"/>
              </a:rPr>
              <a:t> This column seems to represent a count of some event or occurrence.</a:t>
            </a:r>
            <a:endParaRPr sz="1400">
              <a:solidFill>
                <a:srgbClr val="0D0D0D"/>
              </a:solidFill>
              <a:latin typeface="Roboto"/>
              <a:ea typeface="Roboto"/>
              <a:cs typeface="Roboto"/>
              <a:sym typeface="Roboto"/>
            </a:endParaRPr>
          </a:p>
          <a:p>
            <a:pPr indent="-290830" lvl="0" marL="457200" rtl="0" algn="l">
              <a:lnSpc>
                <a:spcPct val="200000"/>
              </a:lnSpc>
              <a:spcBef>
                <a:spcPts val="0"/>
              </a:spcBef>
              <a:spcAft>
                <a:spcPts val="0"/>
              </a:spcAft>
              <a:buClr>
                <a:srgbClr val="0D0D0D"/>
              </a:buClr>
              <a:buSzPct val="100000"/>
              <a:buFont typeface="Roboto"/>
              <a:buChar char="●"/>
            </a:pPr>
            <a:r>
              <a:rPr b="1" lang="en" sz="1400">
                <a:solidFill>
                  <a:srgbClr val="0D0D0D"/>
                </a:solidFill>
                <a:latin typeface="Roboto"/>
                <a:ea typeface="Roboto"/>
                <a:cs typeface="Roboto"/>
                <a:sym typeface="Roboto"/>
              </a:rPr>
              <a:t>TempC:</a:t>
            </a:r>
            <a:r>
              <a:rPr lang="en" sz="1400">
                <a:solidFill>
                  <a:srgbClr val="0D0D0D"/>
                </a:solidFill>
                <a:latin typeface="Roboto"/>
                <a:ea typeface="Roboto"/>
                <a:cs typeface="Roboto"/>
                <a:sym typeface="Roboto"/>
              </a:rPr>
              <a:t> Temperature in Celsius.</a:t>
            </a:r>
            <a:endParaRPr sz="1400">
              <a:solidFill>
                <a:srgbClr val="0D0D0D"/>
              </a:solidFill>
              <a:latin typeface="Roboto"/>
              <a:ea typeface="Roboto"/>
              <a:cs typeface="Roboto"/>
              <a:sym typeface="Roboto"/>
            </a:endParaRPr>
          </a:p>
          <a:p>
            <a:pPr indent="-290830" lvl="0" marL="457200" rtl="0" algn="l">
              <a:lnSpc>
                <a:spcPct val="200000"/>
              </a:lnSpc>
              <a:spcBef>
                <a:spcPts val="0"/>
              </a:spcBef>
              <a:spcAft>
                <a:spcPts val="0"/>
              </a:spcAft>
              <a:buClr>
                <a:srgbClr val="0D0D0D"/>
              </a:buClr>
              <a:buSzPct val="100000"/>
              <a:buFont typeface="Roboto"/>
              <a:buChar char="●"/>
            </a:pPr>
            <a:r>
              <a:rPr b="1" lang="en" sz="1400">
                <a:solidFill>
                  <a:srgbClr val="0D0D0D"/>
                </a:solidFill>
                <a:latin typeface="Roboto"/>
                <a:ea typeface="Roboto"/>
                <a:cs typeface="Roboto"/>
                <a:sym typeface="Roboto"/>
              </a:rPr>
              <a:t>TempminC</a:t>
            </a:r>
            <a:r>
              <a:rPr lang="en" sz="1400">
                <a:solidFill>
                  <a:srgbClr val="0D0D0D"/>
                </a:solidFill>
                <a:latin typeface="Roboto"/>
                <a:ea typeface="Roboto"/>
                <a:cs typeface="Roboto"/>
                <a:sym typeface="Roboto"/>
              </a:rPr>
              <a:t>: Minimum temperature in Celsius.</a:t>
            </a:r>
            <a:endParaRPr sz="1400">
              <a:solidFill>
                <a:srgbClr val="0D0D0D"/>
              </a:solidFill>
              <a:latin typeface="Roboto"/>
              <a:ea typeface="Roboto"/>
              <a:cs typeface="Roboto"/>
              <a:sym typeface="Roboto"/>
            </a:endParaRPr>
          </a:p>
          <a:p>
            <a:pPr indent="-290830" lvl="0" marL="457200" rtl="0" algn="l">
              <a:lnSpc>
                <a:spcPct val="200000"/>
              </a:lnSpc>
              <a:spcBef>
                <a:spcPts val="0"/>
              </a:spcBef>
              <a:spcAft>
                <a:spcPts val="0"/>
              </a:spcAft>
              <a:buClr>
                <a:srgbClr val="0D0D0D"/>
              </a:buClr>
              <a:buSzPct val="100000"/>
              <a:buFont typeface="Roboto"/>
              <a:buChar char="●"/>
            </a:pPr>
            <a:r>
              <a:rPr b="1" lang="en" sz="1400">
                <a:solidFill>
                  <a:srgbClr val="0D0D0D"/>
                </a:solidFill>
                <a:latin typeface="Roboto"/>
                <a:ea typeface="Roboto"/>
                <a:cs typeface="Roboto"/>
                <a:sym typeface="Roboto"/>
              </a:rPr>
              <a:t>TempmaxC: </a:t>
            </a:r>
            <a:r>
              <a:rPr lang="en" sz="1400">
                <a:solidFill>
                  <a:srgbClr val="0D0D0D"/>
                </a:solidFill>
                <a:latin typeface="Roboto"/>
                <a:ea typeface="Roboto"/>
                <a:cs typeface="Roboto"/>
                <a:sym typeface="Roboto"/>
              </a:rPr>
              <a:t>Maximum temperature in Celsius.</a:t>
            </a:r>
            <a:endParaRPr sz="1400">
              <a:solidFill>
                <a:srgbClr val="0D0D0D"/>
              </a:solidFill>
              <a:latin typeface="Roboto"/>
              <a:ea typeface="Roboto"/>
              <a:cs typeface="Roboto"/>
              <a:sym typeface="Roboto"/>
            </a:endParaRPr>
          </a:p>
          <a:p>
            <a:pPr indent="-290830" lvl="0" marL="457200" rtl="0" algn="l">
              <a:lnSpc>
                <a:spcPct val="200000"/>
              </a:lnSpc>
              <a:spcBef>
                <a:spcPts val="0"/>
              </a:spcBef>
              <a:spcAft>
                <a:spcPts val="0"/>
              </a:spcAft>
              <a:buClr>
                <a:srgbClr val="0D0D0D"/>
              </a:buClr>
              <a:buSzPct val="100000"/>
              <a:buFont typeface="Roboto"/>
              <a:buChar char="●"/>
            </a:pPr>
            <a:r>
              <a:rPr b="1" lang="en" sz="1400">
                <a:solidFill>
                  <a:srgbClr val="0D0D0D"/>
                </a:solidFill>
                <a:latin typeface="Roboto"/>
                <a:ea typeface="Roboto"/>
                <a:cs typeface="Roboto"/>
                <a:sym typeface="Roboto"/>
              </a:rPr>
              <a:t>Precipitation: </a:t>
            </a:r>
            <a:r>
              <a:rPr lang="en" sz="1400">
                <a:solidFill>
                  <a:srgbClr val="0D0D0D"/>
                </a:solidFill>
                <a:latin typeface="Roboto"/>
                <a:ea typeface="Roboto"/>
                <a:cs typeface="Roboto"/>
                <a:sym typeface="Roboto"/>
              </a:rPr>
              <a:t>Amount of precipitation (rainfall) in millimeters.</a:t>
            </a:r>
            <a:endParaRPr sz="1400">
              <a:solidFill>
                <a:srgbClr val="0D0D0D"/>
              </a:solidFill>
              <a:latin typeface="Roboto"/>
              <a:ea typeface="Roboto"/>
              <a:cs typeface="Roboto"/>
              <a:sym typeface="Roboto"/>
            </a:endParaRPr>
          </a:p>
          <a:p>
            <a:pPr indent="-290830" lvl="0" marL="457200" rtl="0" algn="l">
              <a:lnSpc>
                <a:spcPct val="200000"/>
              </a:lnSpc>
              <a:spcBef>
                <a:spcPts val="0"/>
              </a:spcBef>
              <a:spcAft>
                <a:spcPts val="0"/>
              </a:spcAft>
              <a:buClr>
                <a:srgbClr val="0D0D0D"/>
              </a:buClr>
              <a:buSzPct val="100000"/>
              <a:buFont typeface="Roboto"/>
              <a:buChar char="●"/>
            </a:pPr>
            <a:r>
              <a:rPr b="1" lang="en" sz="1400">
                <a:solidFill>
                  <a:srgbClr val="0D0D0D"/>
                </a:solidFill>
                <a:latin typeface="Roboto"/>
                <a:ea typeface="Roboto"/>
                <a:cs typeface="Roboto"/>
                <a:sym typeface="Roboto"/>
              </a:rPr>
              <a:t>Date:</a:t>
            </a:r>
            <a:r>
              <a:rPr lang="en" sz="1400">
                <a:solidFill>
                  <a:srgbClr val="0D0D0D"/>
                </a:solidFill>
                <a:latin typeface="Roboto"/>
                <a:ea typeface="Roboto"/>
                <a:cs typeface="Roboto"/>
                <a:sym typeface="Roboto"/>
              </a:rPr>
              <a:t> Date of the weather data.</a:t>
            </a:r>
            <a:endParaRPr sz="1400">
              <a:solidFill>
                <a:srgbClr val="0D0D0D"/>
              </a:solidFill>
              <a:latin typeface="Roboto"/>
              <a:ea typeface="Roboto"/>
              <a:cs typeface="Roboto"/>
              <a:sym typeface="Roboto"/>
            </a:endParaRPr>
          </a:p>
          <a:p>
            <a:pPr indent="-290830" lvl="0" marL="457200" rtl="0" algn="l">
              <a:lnSpc>
                <a:spcPct val="200000"/>
              </a:lnSpc>
              <a:spcBef>
                <a:spcPts val="0"/>
              </a:spcBef>
              <a:spcAft>
                <a:spcPts val="0"/>
              </a:spcAft>
              <a:buClr>
                <a:srgbClr val="0D0D0D"/>
              </a:buClr>
              <a:buSzPct val="100000"/>
              <a:buFont typeface="Roboto"/>
              <a:buChar char="●"/>
            </a:pPr>
            <a:r>
              <a:rPr b="1" lang="en" sz="1400">
                <a:solidFill>
                  <a:srgbClr val="0D0D0D"/>
                </a:solidFill>
                <a:latin typeface="Roboto"/>
                <a:ea typeface="Roboto"/>
                <a:cs typeface="Roboto"/>
                <a:sym typeface="Roboto"/>
              </a:rPr>
              <a:t>Hdd12:</a:t>
            </a:r>
            <a:r>
              <a:rPr lang="en" sz="1400">
                <a:solidFill>
                  <a:srgbClr val="0D0D0D"/>
                </a:solidFill>
                <a:latin typeface="Roboto"/>
                <a:ea typeface="Roboto"/>
                <a:cs typeface="Roboto"/>
                <a:sym typeface="Roboto"/>
              </a:rPr>
              <a:t> HDD (Heating Degree Days) calculated for a 12-hour period.</a:t>
            </a:r>
            <a:endParaRPr sz="1400">
              <a:solidFill>
                <a:srgbClr val="0D0D0D"/>
              </a:solidFill>
              <a:latin typeface="Roboto"/>
              <a:ea typeface="Roboto"/>
              <a:cs typeface="Roboto"/>
              <a:sym typeface="Roboto"/>
            </a:endParaRPr>
          </a:p>
          <a:p>
            <a:pPr indent="-290830" lvl="0" marL="457200" rtl="0" algn="l">
              <a:lnSpc>
                <a:spcPct val="200000"/>
              </a:lnSpc>
              <a:spcBef>
                <a:spcPts val="0"/>
              </a:spcBef>
              <a:spcAft>
                <a:spcPts val="0"/>
              </a:spcAft>
              <a:buClr>
                <a:srgbClr val="0D0D0D"/>
              </a:buClr>
              <a:buSzPct val="100000"/>
              <a:buFont typeface="Roboto"/>
              <a:buChar char="●"/>
            </a:pPr>
            <a:r>
              <a:rPr b="1" lang="en" sz="1400">
                <a:solidFill>
                  <a:srgbClr val="0D0D0D"/>
                </a:solidFill>
                <a:latin typeface="Roboto"/>
                <a:ea typeface="Roboto"/>
                <a:cs typeface="Roboto"/>
                <a:sym typeface="Roboto"/>
              </a:rPr>
              <a:t>Hdd15:</a:t>
            </a:r>
            <a:r>
              <a:rPr lang="en" sz="1400">
                <a:solidFill>
                  <a:srgbClr val="0D0D0D"/>
                </a:solidFill>
                <a:latin typeface="Roboto"/>
                <a:ea typeface="Roboto"/>
                <a:cs typeface="Roboto"/>
                <a:sym typeface="Roboto"/>
              </a:rPr>
              <a:t> HDD (Heating Degree Days) calculated for a 15-hour period.</a:t>
            </a:r>
            <a:endParaRPr sz="1400">
              <a:solidFill>
                <a:srgbClr val="0D0D0D"/>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1C232"/>
            </a:gs>
            <a:gs pos="21000">
              <a:srgbClr val="FFFF00"/>
            </a:gs>
            <a:gs pos="65000">
              <a:srgbClr val="C4AD45"/>
            </a:gs>
            <a:gs pos="100000">
              <a:srgbClr val="898023"/>
            </a:gs>
            <a:gs pos="100000">
              <a:srgbClr val="555F1B"/>
            </a:gs>
            <a:gs pos="100000">
              <a:srgbClr val="FFFF00"/>
            </a:gs>
          </a:gsLst>
          <a:path path="circle">
            <a:fillToRect b="50%" l="50%" r="50%" t="50%"/>
          </a:path>
          <a:tileRect/>
        </a:gra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77675" y="605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800" u="sng">
                <a:solidFill>
                  <a:srgbClr val="660000"/>
                </a:solidFill>
              </a:rPr>
              <a:t>How did I use my DataFrame?</a:t>
            </a:r>
            <a:endParaRPr b="1" i="1" sz="1800" u="sng">
              <a:solidFill>
                <a:srgbClr val="660000"/>
              </a:solidFill>
            </a:endParaRPr>
          </a:p>
        </p:txBody>
      </p:sp>
      <p:sp>
        <p:nvSpPr>
          <p:cNvPr id="67" name="Google Shape;67;p15"/>
          <p:cNvSpPr txBox="1"/>
          <p:nvPr>
            <p:ph idx="1" type="body"/>
          </p:nvPr>
        </p:nvSpPr>
        <p:spPr>
          <a:xfrm>
            <a:off x="311700" y="509850"/>
            <a:ext cx="8130300" cy="40590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i="1" lang="en" sz="4800" u="sng">
                <a:solidFill>
                  <a:srgbClr val="980000"/>
                </a:solidFill>
              </a:rPr>
              <a:t>Climate change Analysis:</a:t>
            </a:r>
            <a:endParaRPr b="1" i="1" sz="4800" u="sng">
              <a:solidFill>
                <a:srgbClr val="980000"/>
              </a:solidFill>
            </a:endParaRPr>
          </a:p>
          <a:p>
            <a:pPr indent="-292100" lvl="0" marL="457200" rtl="0" algn="l">
              <a:lnSpc>
                <a:spcPct val="100000"/>
              </a:lnSpc>
              <a:spcBef>
                <a:spcPts val="1200"/>
              </a:spcBef>
              <a:spcAft>
                <a:spcPts val="0"/>
              </a:spcAft>
              <a:buClr>
                <a:srgbClr val="0D0D0D"/>
              </a:buClr>
              <a:buSzPct val="100000"/>
              <a:buChar char="●"/>
            </a:pPr>
            <a:r>
              <a:rPr lang="en" sz="4000">
                <a:solidFill>
                  <a:srgbClr val="0D0D0D"/>
                </a:solidFill>
              </a:rPr>
              <a:t>Exploring the historical weather data available in your DataFrame.</a:t>
            </a:r>
            <a:endParaRPr sz="4000">
              <a:solidFill>
                <a:srgbClr val="0D0D0D"/>
              </a:solidFill>
            </a:endParaRPr>
          </a:p>
          <a:p>
            <a:pPr indent="-292100" lvl="0" marL="457200" rtl="0" algn="l">
              <a:lnSpc>
                <a:spcPct val="100000"/>
              </a:lnSpc>
              <a:spcBef>
                <a:spcPts val="0"/>
              </a:spcBef>
              <a:spcAft>
                <a:spcPts val="0"/>
              </a:spcAft>
              <a:buClr>
                <a:srgbClr val="0D0D0D"/>
              </a:buClr>
              <a:buSzPct val="100000"/>
              <a:buChar char="●"/>
            </a:pPr>
            <a:r>
              <a:rPr lang="en" sz="4000">
                <a:solidFill>
                  <a:srgbClr val="0D0D0D"/>
                </a:solidFill>
              </a:rPr>
              <a:t>Analyze temperature data to identify trends in global warming.</a:t>
            </a:r>
            <a:endParaRPr sz="4000">
              <a:solidFill>
                <a:srgbClr val="0D0D0D"/>
              </a:solidFill>
            </a:endParaRPr>
          </a:p>
          <a:p>
            <a:pPr indent="-292100" lvl="0" marL="457200" rtl="0" algn="l">
              <a:lnSpc>
                <a:spcPct val="100000"/>
              </a:lnSpc>
              <a:spcBef>
                <a:spcPts val="0"/>
              </a:spcBef>
              <a:spcAft>
                <a:spcPts val="0"/>
              </a:spcAft>
              <a:buClr>
                <a:srgbClr val="0D0D0D"/>
              </a:buClr>
              <a:buSzPct val="100000"/>
              <a:buChar char="●"/>
            </a:pPr>
            <a:r>
              <a:rPr lang="en" sz="4000">
                <a:solidFill>
                  <a:srgbClr val="0D0D0D"/>
                </a:solidFill>
              </a:rPr>
              <a:t>Communication and visualization are essential aspects of weather analysis, allowing you to convey insights effectively to stakeholders and decision-makers.</a:t>
            </a:r>
            <a:endParaRPr sz="4000">
              <a:solidFill>
                <a:srgbClr val="0D0D0D"/>
              </a:solidFill>
            </a:endParaRPr>
          </a:p>
          <a:p>
            <a:pPr indent="-292100" lvl="0" marL="457200" rtl="0" algn="l">
              <a:lnSpc>
                <a:spcPct val="100000"/>
              </a:lnSpc>
              <a:spcBef>
                <a:spcPts val="0"/>
              </a:spcBef>
              <a:spcAft>
                <a:spcPts val="0"/>
              </a:spcAft>
              <a:buClr>
                <a:srgbClr val="0D0D0D"/>
              </a:buClr>
              <a:buSzPct val="100000"/>
              <a:buChar char="●"/>
            </a:pPr>
            <a:r>
              <a:rPr lang="en" sz="4000">
                <a:solidFill>
                  <a:schemeClr val="dk1"/>
                </a:solidFill>
              </a:rPr>
              <a:t>Establish a relationship between wind energy production and rain precipitation by analyzing historical data on wind energy production and rain precipitation.</a:t>
            </a:r>
            <a:endParaRPr sz="4000">
              <a:solidFill>
                <a:schemeClr val="dk1"/>
              </a:solidFill>
            </a:endParaRPr>
          </a:p>
          <a:p>
            <a:pPr indent="0" lvl="0" marL="0" rtl="0" algn="l">
              <a:lnSpc>
                <a:spcPct val="100000"/>
              </a:lnSpc>
              <a:spcBef>
                <a:spcPts val="1000"/>
              </a:spcBef>
              <a:spcAft>
                <a:spcPts val="0"/>
              </a:spcAft>
              <a:buNone/>
            </a:pPr>
            <a:r>
              <a:rPr b="1" i="1" lang="en" sz="4800" u="sng">
                <a:solidFill>
                  <a:srgbClr val="990000"/>
                </a:solidFill>
              </a:rPr>
              <a:t>Hypothesis on Effect of Humidity on Renewable Energy Generation:</a:t>
            </a:r>
            <a:endParaRPr b="1" i="1" sz="4800" u="sng">
              <a:solidFill>
                <a:srgbClr val="990000"/>
              </a:solidFill>
            </a:endParaRPr>
          </a:p>
          <a:p>
            <a:pPr indent="0" lvl="0" marL="0" rtl="0" algn="l">
              <a:lnSpc>
                <a:spcPct val="100000"/>
              </a:lnSpc>
              <a:spcBef>
                <a:spcPts val="1000"/>
              </a:spcBef>
              <a:spcAft>
                <a:spcPts val="0"/>
              </a:spcAft>
              <a:buNone/>
            </a:pPr>
            <a:r>
              <a:rPr lang="en" sz="4000">
                <a:solidFill>
                  <a:srgbClr val="0D0D0D"/>
                </a:solidFill>
              </a:rPr>
              <a:t>Higher humidity levels negatively impact renewable energy generation.</a:t>
            </a:r>
            <a:endParaRPr sz="4000">
              <a:solidFill>
                <a:srgbClr val="0D0D0D"/>
              </a:solidFill>
            </a:endParaRPr>
          </a:p>
          <a:p>
            <a:pPr indent="0" lvl="0" marL="0" rtl="0" algn="l">
              <a:lnSpc>
                <a:spcPct val="100000"/>
              </a:lnSpc>
              <a:spcBef>
                <a:spcPts val="0"/>
              </a:spcBef>
              <a:spcAft>
                <a:spcPts val="0"/>
              </a:spcAft>
              <a:buNone/>
            </a:pPr>
            <a:r>
              <a:rPr lang="en" sz="4000">
                <a:solidFill>
                  <a:schemeClr val="dk1"/>
                </a:solidFill>
              </a:rPr>
              <a:t>It affect renewable energy generation in various ways:</a:t>
            </a:r>
            <a:endParaRPr sz="4000">
              <a:solidFill>
                <a:srgbClr val="0D0D0D"/>
              </a:solidFill>
            </a:endParaRPr>
          </a:p>
          <a:p>
            <a:pPr indent="-304800" lvl="0" marL="457200" marR="190500" rtl="0" algn="l">
              <a:lnSpc>
                <a:spcPct val="100000"/>
              </a:lnSpc>
              <a:spcBef>
                <a:spcPts val="1000"/>
              </a:spcBef>
              <a:spcAft>
                <a:spcPts val="0"/>
              </a:spcAft>
              <a:buClr>
                <a:srgbClr val="980000"/>
              </a:buClr>
              <a:buSzPct val="100000"/>
              <a:buChar char="●"/>
            </a:pPr>
            <a:r>
              <a:rPr b="1" i="1" lang="en" sz="4800">
                <a:solidFill>
                  <a:srgbClr val="980000"/>
                </a:solidFill>
              </a:rPr>
              <a:t>Solar Energy Generation: </a:t>
            </a:r>
            <a:endParaRPr b="1" i="1" sz="4800">
              <a:solidFill>
                <a:srgbClr val="980000"/>
              </a:solidFill>
            </a:endParaRPr>
          </a:p>
          <a:p>
            <a:pPr indent="0" lvl="0" marL="0" marR="190500" rtl="0" algn="l">
              <a:lnSpc>
                <a:spcPct val="100000"/>
              </a:lnSpc>
              <a:spcBef>
                <a:spcPts val="1000"/>
              </a:spcBef>
              <a:spcAft>
                <a:spcPts val="0"/>
              </a:spcAft>
              <a:buNone/>
            </a:pPr>
            <a:r>
              <a:rPr lang="en" sz="4000">
                <a:solidFill>
                  <a:schemeClr val="dk1"/>
                </a:solidFill>
              </a:rPr>
              <a:t>High humidity levels can lead to increased water vapor in the atmosphere, which can scatter sunlight and reduce solar irradiance reaching solar panels. This reduction in sunlight intensity decreases the efficiency of solar panels and reduces solar energy generation.</a:t>
            </a:r>
            <a:endParaRPr sz="4000">
              <a:solidFill>
                <a:schemeClr val="dk1"/>
              </a:solidFill>
            </a:endParaRPr>
          </a:p>
          <a:p>
            <a:pPr indent="-304800" lvl="0" marL="457200" marR="190500" rtl="0" algn="l">
              <a:lnSpc>
                <a:spcPct val="100000"/>
              </a:lnSpc>
              <a:spcBef>
                <a:spcPts val="1800"/>
              </a:spcBef>
              <a:spcAft>
                <a:spcPts val="0"/>
              </a:spcAft>
              <a:buClr>
                <a:srgbClr val="980000"/>
              </a:buClr>
              <a:buSzPct val="100000"/>
              <a:buChar char="●"/>
            </a:pPr>
            <a:r>
              <a:rPr b="1" i="1" lang="en" sz="4800">
                <a:solidFill>
                  <a:srgbClr val="980000"/>
                </a:solidFill>
              </a:rPr>
              <a:t>Wind Energy Production:</a:t>
            </a:r>
            <a:endParaRPr b="1" i="1" sz="4800">
              <a:solidFill>
                <a:srgbClr val="980000"/>
              </a:solidFill>
            </a:endParaRPr>
          </a:p>
          <a:p>
            <a:pPr indent="0" lvl="0" marL="0" rtl="0" algn="l">
              <a:lnSpc>
                <a:spcPct val="100000"/>
              </a:lnSpc>
              <a:spcBef>
                <a:spcPts val="1100"/>
              </a:spcBef>
              <a:spcAft>
                <a:spcPts val="0"/>
              </a:spcAft>
              <a:buNone/>
            </a:pPr>
            <a:r>
              <a:rPr lang="en" sz="4000">
                <a:solidFill>
                  <a:schemeClr val="dk1"/>
                </a:solidFill>
              </a:rPr>
              <a:t>While humidity itself does not directly affect wind speed, it can influence atmospheric stability and density. As wind speed is a critical factor for wind energy production, higher humidity levels may result in decreased wind energy generation.</a:t>
            </a:r>
            <a:endParaRPr sz="4000">
              <a:solidFill>
                <a:schemeClr val="dk1"/>
              </a:solidFill>
            </a:endParaRPr>
          </a:p>
          <a:p>
            <a:pPr indent="-304800" lvl="0" marL="457200" marR="190500" rtl="0" algn="l">
              <a:lnSpc>
                <a:spcPct val="100000"/>
              </a:lnSpc>
              <a:spcBef>
                <a:spcPts val="1800"/>
              </a:spcBef>
              <a:spcAft>
                <a:spcPts val="0"/>
              </a:spcAft>
              <a:buClr>
                <a:srgbClr val="980000"/>
              </a:buClr>
              <a:buSzPct val="100000"/>
              <a:buChar char="●"/>
            </a:pPr>
            <a:r>
              <a:rPr b="1" i="1" lang="en" sz="4800">
                <a:solidFill>
                  <a:srgbClr val="980000"/>
                </a:solidFill>
              </a:rPr>
              <a:t>Hydropower Generation:</a:t>
            </a:r>
            <a:endParaRPr b="1" i="1" sz="4800">
              <a:solidFill>
                <a:srgbClr val="980000"/>
              </a:solidFill>
            </a:endParaRPr>
          </a:p>
          <a:p>
            <a:pPr indent="0" lvl="0" marL="0" rtl="0" algn="l">
              <a:lnSpc>
                <a:spcPct val="100000"/>
              </a:lnSpc>
              <a:spcBef>
                <a:spcPts val="1100"/>
              </a:spcBef>
              <a:spcAft>
                <a:spcPts val="0"/>
              </a:spcAft>
              <a:buNone/>
            </a:pPr>
            <a:r>
              <a:rPr lang="en" sz="4000">
                <a:solidFill>
                  <a:schemeClr val="dk1"/>
                </a:solidFill>
              </a:rPr>
              <a:t>Humidity is closely linked to precipitation, which plays a significant role in hydropower generation. High humidity levels can contribute to increased moisture in the air, leading to more frequent precipitation events.</a:t>
            </a:r>
            <a:endParaRPr sz="4000">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lnSpc>
                <a:spcPct val="100000"/>
              </a:lnSpc>
              <a:spcBef>
                <a:spcPts val="1000"/>
              </a:spcBef>
              <a:spcAft>
                <a:spcPts val="0"/>
              </a:spcAft>
              <a:buNone/>
            </a:pPr>
            <a:r>
              <a:t/>
            </a:r>
            <a:endParaRPr>
              <a:solidFill>
                <a:srgbClr val="990000"/>
              </a:solidFill>
            </a:endParaRPr>
          </a:p>
          <a:p>
            <a:pPr indent="0" lvl="0" marL="0" rtl="0" algn="l">
              <a:spcBef>
                <a:spcPts val="0"/>
              </a:spcBef>
              <a:spcAft>
                <a:spcPts val="0"/>
              </a:spcAft>
              <a:buClr>
                <a:schemeClr val="dk1"/>
              </a:buClr>
              <a:buSzPct val="61111"/>
              <a:buFont typeface="Arial"/>
              <a:buNone/>
            </a:pPr>
            <a:r>
              <a:t/>
            </a:r>
            <a:endParaRPr b="1" i="1">
              <a:solidFill>
                <a:schemeClr val="dk1"/>
              </a:solidFill>
            </a:endParaRPr>
          </a:p>
          <a:p>
            <a:pPr indent="0" lvl="0" marL="0" rtl="0" algn="l">
              <a:spcBef>
                <a:spcPts val="0"/>
              </a:spcBef>
              <a:spcAft>
                <a:spcPts val="1200"/>
              </a:spcAft>
              <a:buNone/>
            </a:pPr>
            <a:r>
              <a:t/>
            </a:r>
            <a:endParaRPr sz="1400">
              <a:solidFill>
                <a:srgbClr val="0D0D0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1C232"/>
            </a:gs>
            <a:gs pos="21000">
              <a:srgbClr val="FFFF00"/>
            </a:gs>
            <a:gs pos="65000">
              <a:srgbClr val="C4AD45"/>
            </a:gs>
            <a:gs pos="100000">
              <a:srgbClr val="898023"/>
            </a:gs>
            <a:gs pos="100000">
              <a:srgbClr val="555F1B"/>
            </a:gs>
            <a:gs pos="100000">
              <a:srgbClr val="FFFF00"/>
            </a:gs>
          </a:gsLst>
          <a:path path="circle">
            <a:fillToRect b="50%" l="50%" r="50%" t="50%"/>
          </a:path>
          <a:tileRect/>
        </a:gra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119450" y="127400"/>
            <a:ext cx="8520600" cy="341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i="1" lang="en" sz="1400" u="sng">
                <a:solidFill>
                  <a:srgbClr val="660000"/>
                </a:solidFill>
              </a:rPr>
              <a:t>Descriptive Statistics:</a:t>
            </a:r>
            <a:endParaRPr b="1" i="1" sz="1400" u="sng">
              <a:solidFill>
                <a:srgbClr val="660000"/>
              </a:solidFill>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516375"/>
            <a:ext cx="7645200" cy="1230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800">
                <a:solidFill>
                  <a:srgbClr val="0D0D0D"/>
                </a:solidFill>
                <a:latin typeface="Roboto"/>
                <a:ea typeface="Roboto"/>
                <a:cs typeface="Roboto"/>
                <a:sym typeface="Roboto"/>
              </a:rPr>
              <a:t>Descriptive statistics of numerical data provide summary measures that describe the central tendency, dispersion, and shape of the dataset.</a:t>
            </a:r>
            <a:endParaRPr sz="4800">
              <a:solidFill>
                <a:srgbClr val="0D0D0D"/>
              </a:solidFill>
              <a:latin typeface="Roboto"/>
              <a:ea typeface="Roboto"/>
              <a:cs typeface="Roboto"/>
              <a:sym typeface="Roboto"/>
            </a:endParaRPr>
          </a:p>
          <a:p>
            <a:pPr indent="0" lvl="0" marL="0" rtl="0" algn="l">
              <a:spcBef>
                <a:spcPts val="0"/>
              </a:spcBef>
              <a:spcAft>
                <a:spcPts val="0"/>
              </a:spcAft>
              <a:buNone/>
            </a:pPr>
            <a:r>
              <a:t/>
            </a:r>
            <a:endParaRPr sz="4800">
              <a:solidFill>
                <a:srgbClr val="0D0D0D"/>
              </a:solidFill>
              <a:latin typeface="Roboto"/>
              <a:ea typeface="Roboto"/>
              <a:cs typeface="Roboto"/>
              <a:sym typeface="Roboto"/>
            </a:endParaRPr>
          </a:p>
          <a:p>
            <a:pPr indent="0" lvl="0" marL="0" rtl="0" algn="l">
              <a:spcBef>
                <a:spcPts val="0"/>
              </a:spcBef>
              <a:spcAft>
                <a:spcPts val="0"/>
              </a:spcAft>
              <a:buNone/>
            </a:pPr>
            <a:r>
              <a:rPr lang="en" sz="4800">
                <a:solidFill>
                  <a:srgbClr val="0D0D0D"/>
                </a:solidFill>
                <a:latin typeface="Roboto"/>
                <a:ea typeface="Roboto"/>
                <a:cs typeface="Roboto"/>
                <a:sym typeface="Roboto"/>
              </a:rPr>
              <a:t>Descriptive statistics provide a concise summary of the essential characteristics of numerical data, facilitating data interpretation, comparison, and decision-making in various fields such as finance, economics, social sciences, and engineering.</a:t>
            </a:r>
            <a:endParaRPr sz="48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0"/>
              </a:spcAft>
              <a:buClr>
                <a:schemeClr val="dk1"/>
              </a:buClr>
              <a:buSzPct val="78571"/>
              <a:buFont typeface="Arial"/>
              <a:buNone/>
            </a:pPr>
            <a:r>
              <a:t/>
            </a:r>
            <a:endParaRPr sz="1400">
              <a:solidFill>
                <a:schemeClr val="dk1"/>
              </a:solidFill>
            </a:endParaRPr>
          </a:p>
          <a:p>
            <a:pPr indent="0" lvl="0" marL="0" rtl="0" algn="l">
              <a:spcBef>
                <a:spcPts val="0"/>
              </a:spcBef>
              <a:spcAft>
                <a:spcPts val="1200"/>
              </a:spcAft>
              <a:buNone/>
            </a:pPr>
            <a:r>
              <a:t/>
            </a:r>
            <a:endParaRPr sz="1400">
              <a:solidFill>
                <a:srgbClr val="000000"/>
              </a:solidFill>
            </a:endParaRPr>
          </a:p>
        </p:txBody>
      </p:sp>
      <p:pic>
        <p:nvPicPr>
          <p:cNvPr id="74" name="Google Shape;74;p16"/>
          <p:cNvPicPr preferRelativeResize="0"/>
          <p:nvPr/>
        </p:nvPicPr>
        <p:blipFill>
          <a:blip r:embed="rId3">
            <a:alphaModFix/>
          </a:blip>
          <a:stretch>
            <a:fillRect/>
          </a:stretch>
        </p:blipFill>
        <p:spPr>
          <a:xfrm>
            <a:off x="311700" y="1998250"/>
            <a:ext cx="8207900" cy="3073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1C232"/>
            </a:gs>
            <a:gs pos="21000">
              <a:srgbClr val="FFFF00"/>
            </a:gs>
            <a:gs pos="65000">
              <a:srgbClr val="C4AD45"/>
            </a:gs>
            <a:gs pos="100000">
              <a:srgbClr val="898023"/>
            </a:gs>
            <a:gs pos="100000">
              <a:srgbClr val="555F1B"/>
            </a:gs>
            <a:gs pos="100000">
              <a:srgbClr val="FFFF00"/>
            </a:gs>
          </a:gsLst>
          <a:path path="circle">
            <a:fillToRect b="50%" l="50%" r="50%" t="50%"/>
          </a:path>
          <a:tileRect/>
        </a:gra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152975" y="149250"/>
            <a:ext cx="8520600" cy="435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i="1" lang="en" sz="1400" u="sng">
                <a:solidFill>
                  <a:srgbClr val="990000"/>
                </a:solidFill>
              </a:rPr>
              <a:t>Time Series: Temperature Analysis</a:t>
            </a:r>
            <a:endParaRPr sz="1400"/>
          </a:p>
        </p:txBody>
      </p:sp>
      <p:sp>
        <p:nvSpPr>
          <p:cNvPr id="80" name="Google Shape;80;p17"/>
          <p:cNvSpPr txBox="1"/>
          <p:nvPr>
            <p:ph idx="1" type="body"/>
          </p:nvPr>
        </p:nvSpPr>
        <p:spPr>
          <a:xfrm>
            <a:off x="311700" y="613175"/>
            <a:ext cx="4319700" cy="422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FFFF"/>
                </a:solidFill>
              </a:rPr>
              <a:t>df['timestamp']</a:t>
            </a:r>
            <a:r>
              <a:rPr lang="en" sz="1200">
                <a:solidFill>
                  <a:schemeClr val="dk1"/>
                </a:solidFill>
              </a:rPr>
              <a:t> specifies the x-axis values, representing the timestamps or dates.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rgbClr val="00FFFF"/>
                </a:solidFill>
              </a:rPr>
              <a:t>df['tempC']</a:t>
            </a:r>
            <a:r>
              <a:rPr lang="en" sz="1200">
                <a:solidFill>
                  <a:schemeClr val="dk1"/>
                </a:solidFill>
              </a:rPr>
              <a:t> specifies the y-axis values, representing the temperature values in Celsius.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rgbClr val="00FF00"/>
              </a:solidFill>
            </a:endParaRPr>
          </a:p>
          <a:p>
            <a:pPr indent="0" lvl="0" marL="0" rtl="0" algn="l">
              <a:spcBef>
                <a:spcPts val="0"/>
              </a:spcBef>
              <a:spcAft>
                <a:spcPts val="0"/>
              </a:spcAft>
              <a:buClr>
                <a:schemeClr val="dk1"/>
              </a:buClr>
              <a:buSzPts val="1100"/>
              <a:buFont typeface="Arial"/>
              <a:buNone/>
            </a:pPr>
            <a:r>
              <a:t/>
            </a:r>
            <a:endParaRPr sz="1200">
              <a:solidFill>
                <a:srgbClr val="00FF00"/>
              </a:solidFill>
            </a:endParaRPr>
          </a:p>
          <a:p>
            <a:pPr indent="0" lvl="0" marL="0" rtl="0" algn="l">
              <a:spcBef>
                <a:spcPts val="0"/>
              </a:spcBef>
              <a:spcAft>
                <a:spcPts val="0"/>
              </a:spcAft>
              <a:buNone/>
            </a:pPr>
            <a:r>
              <a:rPr lang="en" sz="1200">
                <a:solidFill>
                  <a:schemeClr val="dk1"/>
                </a:solidFill>
              </a:rPr>
              <a:t>Overall,this is a time series plot of temperature data over time, allowing us to visualize the trend and fluctuations in temperature throughout the observed period.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It helps in identifying patterns, seasonality, and anomalies in the temperature data.</a:t>
            </a:r>
            <a:endParaRPr sz="1200">
              <a:solidFill>
                <a:schemeClr val="dk1"/>
              </a:solidFill>
            </a:endParaRPr>
          </a:p>
          <a:p>
            <a:pPr indent="0" lvl="0" marL="0" rtl="0" algn="l">
              <a:spcBef>
                <a:spcPts val="0"/>
              </a:spcBef>
              <a:spcAft>
                <a:spcPts val="1200"/>
              </a:spcAft>
              <a:buNone/>
            </a:pPr>
            <a:r>
              <a:t/>
            </a:r>
            <a:endParaRPr sz="1200">
              <a:solidFill>
                <a:schemeClr val="dk1"/>
              </a:solidFill>
            </a:endParaRPr>
          </a:p>
        </p:txBody>
      </p:sp>
      <p:pic>
        <p:nvPicPr>
          <p:cNvPr id="81" name="Google Shape;81;p17"/>
          <p:cNvPicPr preferRelativeResize="0"/>
          <p:nvPr/>
        </p:nvPicPr>
        <p:blipFill>
          <a:blip r:embed="rId3">
            <a:alphaModFix/>
          </a:blip>
          <a:stretch>
            <a:fillRect/>
          </a:stretch>
        </p:blipFill>
        <p:spPr>
          <a:xfrm>
            <a:off x="4761150" y="670900"/>
            <a:ext cx="4227350" cy="411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1C232"/>
            </a:gs>
            <a:gs pos="21000">
              <a:srgbClr val="FFFF00"/>
            </a:gs>
            <a:gs pos="65000">
              <a:srgbClr val="C4AD45"/>
            </a:gs>
            <a:gs pos="100000">
              <a:srgbClr val="898023"/>
            </a:gs>
            <a:gs pos="100000">
              <a:srgbClr val="555F1B"/>
            </a:gs>
            <a:gs pos="100000">
              <a:srgbClr val="FFFF00"/>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20650" y="1131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400" u="sng">
                <a:solidFill>
                  <a:srgbClr val="990000"/>
                </a:solidFill>
              </a:rPr>
              <a:t>Temperature Distribution Analysis:</a:t>
            </a:r>
            <a:endParaRPr b="1" i="1" sz="1400" u="sng">
              <a:solidFill>
                <a:srgbClr val="990000"/>
              </a:solidFill>
            </a:endParaRPr>
          </a:p>
        </p:txBody>
      </p:sp>
      <p:sp>
        <p:nvSpPr>
          <p:cNvPr id="87" name="Google Shape;87;p18"/>
          <p:cNvSpPr txBox="1"/>
          <p:nvPr>
            <p:ph idx="1" type="body"/>
          </p:nvPr>
        </p:nvSpPr>
        <p:spPr>
          <a:xfrm>
            <a:off x="268425" y="1341775"/>
            <a:ext cx="4197000" cy="286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The histogram helps visualize the spread and shape of the temperature data, highlighting any central tendency and variability in temperature values. </a:t>
            </a:r>
            <a:endParaRPr sz="1400">
              <a:solidFill>
                <a:schemeClr val="dk1"/>
              </a:solidFill>
            </a:endParaRPr>
          </a:p>
          <a:p>
            <a:pPr indent="0" lvl="0" marL="0" rtl="0" algn="l">
              <a:spcBef>
                <a:spcPts val="1200"/>
              </a:spcBef>
              <a:spcAft>
                <a:spcPts val="1200"/>
              </a:spcAft>
              <a:buNone/>
            </a:pPr>
            <a:r>
              <a:rPr lang="en" sz="1400">
                <a:solidFill>
                  <a:schemeClr val="dk1"/>
                </a:solidFill>
              </a:rPr>
              <a:t>The addition of the KDE curve provides a smooth estimation of the underlying probability density function</a:t>
            </a:r>
            <a:endParaRPr sz="1400">
              <a:solidFill>
                <a:schemeClr val="dk1"/>
              </a:solidFill>
            </a:endParaRPr>
          </a:p>
        </p:txBody>
      </p:sp>
      <p:pic>
        <p:nvPicPr>
          <p:cNvPr id="88" name="Google Shape;88;p18"/>
          <p:cNvPicPr preferRelativeResize="0"/>
          <p:nvPr/>
        </p:nvPicPr>
        <p:blipFill>
          <a:blip r:embed="rId3">
            <a:alphaModFix/>
          </a:blip>
          <a:stretch>
            <a:fillRect/>
          </a:stretch>
        </p:blipFill>
        <p:spPr>
          <a:xfrm>
            <a:off x="4769850" y="577100"/>
            <a:ext cx="4197000" cy="432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1C232"/>
            </a:gs>
            <a:gs pos="21000">
              <a:srgbClr val="FFFF00"/>
            </a:gs>
            <a:gs pos="65000">
              <a:srgbClr val="C4AD45"/>
            </a:gs>
            <a:gs pos="100000">
              <a:srgbClr val="898023"/>
            </a:gs>
            <a:gs pos="100000">
              <a:srgbClr val="555F1B"/>
            </a:gs>
            <a:gs pos="100000">
              <a:srgbClr val="FFFF00"/>
            </a:gs>
          </a:gsLst>
          <a:path path="circle">
            <a:fillToRect b="50%" l="50%" r="50%" t="50%"/>
          </a:path>
          <a:tileRect/>
        </a:gra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66425" y="77100"/>
            <a:ext cx="4319700" cy="45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400" u="sng">
                <a:solidFill>
                  <a:srgbClr val="990000"/>
                </a:solidFill>
                <a:latin typeface="Roboto"/>
                <a:ea typeface="Roboto"/>
                <a:cs typeface="Roboto"/>
                <a:sym typeface="Roboto"/>
              </a:rPr>
              <a:t>Seasonal Decomposition of the Temperature:</a:t>
            </a:r>
            <a:endParaRPr b="1" i="1" sz="1400" u="sng">
              <a:solidFill>
                <a:srgbClr val="990000"/>
              </a:solidFill>
            </a:endParaRPr>
          </a:p>
        </p:txBody>
      </p:sp>
      <p:sp>
        <p:nvSpPr>
          <p:cNvPr id="94" name="Google Shape;94;p19"/>
          <p:cNvSpPr txBox="1"/>
          <p:nvPr>
            <p:ph idx="1" type="body"/>
          </p:nvPr>
        </p:nvSpPr>
        <p:spPr>
          <a:xfrm>
            <a:off x="311700" y="714175"/>
            <a:ext cx="4260300" cy="409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00">
                <a:solidFill>
                  <a:srgbClr val="0D0D0D"/>
                </a:solidFill>
                <a:latin typeface="Roboto"/>
                <a:ea typeface="Roboto"/>
                <a:cs typeface="Roboto"/>
                <a:sym typeface="Roboto"/>
              </a:rPr>
              <a:t>This line imports the seasonal_decompose function from the </a:t>
            </a:r>
            <a:r>
              <a:rPr lang="en" sz="1200">
                <a:solidFill>
                  <a:srgbClr val="00FFFF"/>
                </a:solidFill>
                <a:latin typeface="Roboto"/>
                <a:ea typeface="Roboto"/>
                <a:cs typeface="Roboto"/>
                <a:sym typeface="Roboto"/>
              </a:rPr>
              <a:t>statsmodels library</a:t>
            </a:r>
            <a:r>
              <a:rPr lang="en" sz="1200">
                <a:solidFill>
                  <a:srgbClr val="0D0D0D"/>
                </a:solidFill>
                <a:latin typeface="Roboto"/>
                <a:ea typeface="Roboto"/>
                <a:cs typeface="Roboto"/>
                <a:sym typeface="Roboto"/>
              </a:rPr>
              <a:t>, which is used for decomposing time series data into seasonal, trend, and residual components.</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0"/>
              </a:spcAft>
              <a:buNone/>
            </a:pPr>
            <a:r>
              <a:rPr lang="en" sz="1200">
                <a:solidFill>
                  <a:srgbClr val="0D0D0D"/>
                </a:solidFill>
                <a:latin typeface="Roboto"/>
                <a:ea typeface="Roboto"/>
                <a:cs typeface="Roboto"/>
                <a:sym typeface="Roboto"/>
              </a:rPr>
              <a:t>Seasonal Period in simpler terms, the seasonal patterns in the temperature data are expected to repeat every 30 time units.</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0"/>
              </a:spcAft>
              <a:buNone/>
            </a:pPr>
            <a:r>
              <a:rPr lang="en" sz="1200">
                <a:solidFill>
                  <a:srgbClr val="00FFFF"/>
                </a:solidFill>
                <a:latin typeface="Roboto"/>
                <a:ea typeface="Roboto"/>
                <a:cs typeface="Roboto"/>
                <a:sym typeface="Roboto"/>
              </a:rPr>
              <a:t>model='additive'</a:t>
            </a:r>
            <a:r>
              <a:rPr lang="en" sz="1200">
                <a:solidFill>
                  <a:srgbClr val="0D0D0D"/>
                </a:solidFill>
                <a:latin typeface="Roboto"/>
                <a:ea typeface="Roboto"/>
                <a:cs typeface="Roboto"/>
                <a:sym typeface="Roboto"/>
              </a:rPr>
              <a:t> specifies the decomposition model. In additive decomposition, the observed data is assumed to be the sum of seasonal, trend, and residual components.</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0"/>
              </a:spcAft>
              <a:buNone/>
            </a:pPr>
            <a:r>
              <a:rPr b="1" lang="en" sz="1200">
                <a:solidFill>
                  <a:srgbClr val="000000"/>
                </a:solidFill>
                <a:latin typeface="Roboto"/>
                <a:ea typeface="Roboto"/>
                <a:cs typeface="Roboto"/>
                <a:sym typeface="Roboto"/>
              </a:rPr>
              <a:t>Seasonal Component:</a:t>
            </a:r>
            <a:r>
              <a:rPr lang="en" sz="1200">
                <a:solidFill>
                  <a:srgbClr val="000000"/>
                </a:solidFill>
                <a:latin typeface="Roboto"/>
                <a:ea typeface="Roboto"/>
                <a:cs typeface="Roboto"/>
                <a:sym typeface="Roboto"/>
              </a:rPr>
              <a:t> Represents recurring patterns or cycles in temperature that occur over the specified period (30 days in this case).</a:t>
            </a:r>
            <a:endParaRPr sz="1200">
              <a:solidFill>
                <a:srgbClr val="000000"/>
              </a:solidFill>
              <a:latin typeface="Roboto"/>
              <a:ea typeface="Roboto"/>
              <a:cs typeface="Roboto"/>
              <a:sym typeface="Roboto"/>
            </a:endParaRPr>
          </a:p>
          <a:p>
            <a:pPr indent="0" lvl="0" marL="0" rtl="0" algn="l">
              <a:spcBef>
                <a:spcPts val="0"/>
              </a:spcBef>
              <a:spcAft>
                <a:spcPts val="0"/>
              </a:spcAft>
              <a:buClr>
                <a:schemeClr val="dk1"/>
              </a:buClr>
              <a:buSzPct val="91666"/>
              <a:buFont typeface="Arial"/>
              <a:buNone/>
            </a:pPr>
            <a:r>
              <a:t/>
            </a:r>
            <a:endParaRPr sz="1200">
              <a:solidFill>
                <a:srgbClr val="000000"/>
              </a:solidFill>
              <a:latin typeface="Roboto"/>
              <a:ea typeface="Roboto"/>
              <a:cs typeface="Roboto"/>
              <a:sym typeface="Roboto"/>
            </a:endParaRPr>
          </a:p>
          <a:p>
            <a:pPr indent="0" lvl="0" marL="0" rtl="0" algn="l">
              <a:spcBef>
                <a:spcPts val="0"/>
              </a:spcBef>
              <a:spcAft>
                <a:spcPts val="0"/>
              </a:spcAft>
              <a:buNone/>
            </a:pPr>
            <a:r>
              <a:rPr b="1" lang="en" sz="1200">
                <a:solidFill>
                  <a:srgbClr val="000000"/>
                </a:solidFill>
                <a:latin typeface="Roboto"/>
                <a:ea typeface="Roboto"/>
                <a:cs typeface="Roboto"/>
                <a:sym typeface="Roboto"/>
              </a:rPr>
              <a:t>Trend Component:</a:t>
            </a:r>
            <a:r>
              <a:rPr lang="en" sz="1200">
                <a:solidFill>
                  <a:srgbClr val="000000"/>
                </a:solidFill>
                <a:latin typeface="Roboto"/>
                <a:ea typeface="Roboto"/>
                <a:cs typeface="Roboto"/>
                <a:sym typeface="Roboto"/>
              </a:rPr>
              <a:t> Indicates the long-term direction or trend in temperature data, reflecting overall changes over time.</a:t>
            </a:r>
            <a:endParaRPr sz="1200">
              <a:solidFill>
                <a:srgbClr val="000000"/>
              </a:solidFill>
              <a:latin typeface="Roboto"/>
              <a:ea typeface="Roboto"/>
              <a:cs typeface="Roboto"/>
              <a:sym typeface="Roboto"/>
            </a:endParaRPr>
          </a:p>
          <a:p>
            <a:pPr indent="0" lvl="0" marL="0" rtl="0" algn="l">
              <a:spcBef>
                <a:spcPts val="0"/>
              </a:spcBef>
              <a:spcAft>
                <a:spcPts val="0"/>
              </a:spcAft>
              <a:buClr>
                <a:schemeClr val="dk1"/>
              </a:buClr>
              <a:buSzPct val="91666"/>
              <a:buFont typeface="Arial"/>
              <a:buNone/>
            </a:pPr>
            <a:r>
              <a:t/>
            </a:r>
            <a:endParaRPr sz="1200">
              <a:solidFill>
                <a:srgbClr val="000000"/>
              </a:solidFill>
              <a:latin typeface="Roboto"/>
              <a:ea typeface="Roboto"/>
              <a:cs typeface="Roboto"/>
              <a:sym typeface="Roboto"/>
            </a:endParaRPr>
          </a:p>
          <a:p>
            <a:pPr indent="0" lvl="0" marL="0" rtl="0" algn="l">
              <a:spcBef>
                <a:spcPts val="0"/>
              </a:spcBef>
              <a:spcAft>
                <a:spcPts val="0"/>
              </a:spcAft>
              <a:buClr>
                <a:schemeClr val="dk1"/>
              </a:buClr>
              <a:buSzPct val="91666"/>
              <a:buFont typeface="Arial"/>
              <a:buNone/>
            </a:pPr>
            <a:r>
              <a:rPr b="1" lang="en" sz="1200">
                <a:solidFill>
                  <a:srgbClr val="000000"/>
                </a:solidFill>
                <a:latin typeface="Roboto"/>
                <a:ea typeface="Roboto"/>
                <a:cs typeface="Roboto"/>
                <a:sym typeface="Roboto"/>
              </a:rPr>
              <a:t>Residual Component: </a:t>
            </a:r>
            <a:r>
              <a:rPr lang="en" sz="1200">
                <a:solidFill>
                  <a:srgbClr val="000000"/>
                </a:solidFill>
                <a:latin typeface="Roboto"/>
                <a:ea typeface="Roboto"/>
                <a:cs typeface="Roboto"/>
                <a:sym typeface="Roboto"/>
              </a:rPr>
              <a:t>Represents the remaining variation in temperature data after accounting for the seasonal and trend components, often reflecting random fluctuations or irregularities.</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FFFF"/>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4734800" y="577100"/>
            <a:ext cx="4203199" cy="404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1C232"/>
            </a:gs>
            <a:gs pos="21000">
              <a:srgbClr val="FFFF00"/>
            </a:gs>
            <a:gs pos="65000">
              <a:srgbClr val="C4AD45"/>
            </a:gs>
            <a:gs pos="100000">
              <a:srgbClr val="898023"/>
            </a:gs>
            <a:gs pos="100000">
              <a:srgbClr val="555F1B"/>
            </a:gs>
            <a:gs pos="100000">
              <a:srgbClr val="FFFF00"/>
            </a:gs>
          </a:gsLst>
          <a:path path="circle">
            <a:fillToRect b="50%" l="50%" r="50%" t="50%"/>
          </a:path>
          <a:tileRect/>
        </a:gra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59200" y="149250"/>
            <a:ext cx="4925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400" u="sng">
                <a:solidFill>
                  <a:srgbClr val="990000"/>
                </a:solidFill>
                <a:latin typeface="Roboto"/>
                <a:ea typeface="Roboto"/>
                <a:cs typeface="Roboto"/>
                <a:sym typeface="Roboto"/>
              </a:rPr>
              <a:t>Correlation Analysis between Temperature and Humidity :</a:t>
            </a:r>
            <a:endParaRPr b="1" i="1" sz="1400" u="sng">
              <a:solidFill>
                <a:srgbClr val="990000"/>
              </a:solidFill>
            </a:endParaRPr>
          </a:p>
        </p:txBody>
      </p:sp>
      <p:sp>
        <p:nvSpPr>
          <p:cNvPr id="101" name="Google Shape;101;p20"/>
          <p:cNvSpPr txBox="1"/>
          <p:nvPr>
            <p:ph idx="1" type="body"/>
          </p:nvPr>
        </p:nvSpPr>
        <p:spPr>
          <a:xfrm>
            <a:off x="311700" y="721950"/>
            <a:ext cx="4190400" cy="398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Explore relationships between temperature and other variables such as humidity, precipitation, wind speed...</a:t>
            </a:r>
            <a:endParaRPr sz="1200">
              <a:solidFill>
                <a:schemeClr val="dk1"/>
              </a:solidFill>
            </a:endParaRPr>
          </a:p>
          <a:p>
            <a:pPr indent="0" lvl="0" marL="0" rtl="0" algn="l">
              <a:spcBef>
                <a:spcPts val="1200"/>
              </a:spcBef>
              <a:spcAft>
                <a:spcPts val="0"/>
              </a:spcAft>
              <a:buNone/>
            </a:pPr>
            <a:r>
              <a:rPr lang="en" sz="1200">
                <a:solidFill>
                  <a:schemeClr val="dk1"/>
                </a:solidFill>
              </a:rPr>
              <a:t> Calculate correlation coefficients and visualize correlations using scatter plots or heatmaps to identify any significant associations.</a:t>
            </a:r>
            <a:endParaRPr sz="1200">
              <a:solidFill>
                <a:schemeClr val="dk1"/>
              </a:solidFill>
            </a:endParaRPr>
          </a:p>
          <a:p>
            <a:pPr indent="0" lvl="0" marL="0" rtl="0" algn="l">
              <a:spcBef>
                <a:spcPts val="1200"/>
              </a:spcBef>
              <a:spcAft>
                <a:spcPts val="0"/>
              </a:spcAft>
              <a:buNone/>
            </a:pPr>
            <a:r>
              <a:rPr lang="en" sz="1200">
                <a:solidFill>
                  <a:srgbClr val="0D0D0D"/>
                </a:solidFill>
                <a:latin typeface="Roboto"/>
                <a:ea typeface="Roboto"/>
                <a:cs typeface="Roboto"/>
                <a:sym typeface="Roboto"/>
              </a:rPr>
              <a:t>The correlation coefficient quantifies the strength and direction of the relationship between two variables. It ranges from -1 to +1.</a:t>
            </a:r>
            <a:endParaRPr sz="1200">
              <a:solidFill>
                <a:srgbClr val="0D0D0D"/>
              </a:solidFill>
              <a:latin typeface="Roboto"/>
              <a:ea typeface="Roboto"/>
              <a:cs typeface="Roboto"/>
              <a:sym typeface="Roboto"/>
            </a:endParaRPr>
          </a:p>
          <a:p>
            <a:pPr indent="0" lvl="0" marL="0" rtl="0" algn="l">
              <a:spcBef>
                <a:spcPts val="1200"/>
              </a:spcBef>
              <a:spcAft>
                <a:spcPts val="1200"/>
              </a:spcAft>
              <a:buNone/>
            </a:pPr>
            <a:r>
              <a:rPr lang="en" sz="1200">
                <a:solidFill>
                  <a:srgbClr val="0D0D0D"/>
                </a:solidFill>
                <a:latin typeface="Roboto"/>
                <a:ea typeface="Roboto"/>
                <a:cs typeface="Roboto"/>
                <a:sym typeface="Roboto"/>
              </a:rPr>
              <a:t>It is used to make predictions and hypothesis.</a:t>
            </a:r>
            <a:r>
              <a:rPr lang="en" sz="1200">
                <a:solidFill>
                  <a:srgbClr val="00FFFF"/>
                </a:solidFill>
                <a:latin typeface="Roboto"/>
                <a:ea typeface="Roboto"/>
                <a:cs typeface="Roboto"/>
                <a:sym typeface="Roboto"/>
              </a:rPr>
              <a:t> </a:t>
            </a:r>
            <a:r>
              <a:rPr lang="en" sz="1200">
                <a:solidFill>
                  <a:srgbClr val="FF0000"/>
                </a:solidFill>
                <a:latin typeface="Roboto"/>
                <a:ea typeface="Roboto"/>
                <a:cs typeface="Roboto"/>
                <a:sym typeface="Roboto"/>
              </a:rPr>
              <a:t>Additional research and analysis are often needed to establish causal relationships.</a:t>
            </a:r>
            <a:endParaRPr sz="1200">
              <a:solidFill>
                <a:srgbClr val="FF0000"/>
              </a:solidFill>
              <a:latin typeface="Roboto"/>
              <a:ea typeface="Roboto"/>
              <a:cs typeface="Roboto"/>
              <a:sym typeface="Roboto"/>
            </a:endParaRPr>
          </a:p>
        </p:txBody>
      </p:sp>
      <p:pic>
        <p:nvPicPr>
          <p:cNvPr id="102" name="Google Shape;102;p20"/>
          <p:cNvPicPr preferRelativeResize="0"/>
          <p:nvPr/>
        </p:nvPicPr>
        <p:blipFill>
          <a:blip r:embed="rId3">
            <a:alphaModFix/>
          </a:blip>
          <a:stretch>
            <a:fillRect/>
          </a:stretch>
        </p:blipFill>
        <p:spPr>
          <a:xfrm>
            <a:off x="4790025" y="721950"/>
            <a:ext cx="4190276" cy="3846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1C232"/>
            </a:gs>
            <a:gs pos="21000">
              <a:srgbClr val="FFFF00"/>
            </a:gs>
            <a:gs pos="65000">
              <a:srgbClr val="C4AD45"/>
            </a:gs>
            <a:gs pos="100000">
              <a:srgbClr val="898023"/>
            </a:gs>
            <a:gs pos="100000">
              <a:srgbClr val="555F1B"/>
            </a:gs>
            <a:gs pos="100000">
              <a:srgbClr val="FFFF00"/>
            </a:gs>
          </a:gsLst>
          <a:path path="circle">
            <a:fillToRect b="50%" l="50%" r="50%" t="50%"/>
          </a:path>
          <a:tileRect/>
        </a:grad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37575" y="33825"/>
            <a:ext cx="3295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sz="1500" u="sng">
                <a:solidFill>
                  <a:srgbClr val="990000"/>
                </a:solidFill>
              </a:rPr>
              <a:t>Communication and Visualization: </a:t>
            </a:r>
            <a:r>
              <a:rPr lang="en"/>
              <a:t> </a:t>
            </a:r>
            <a:endParaRPr sz="1500"/>
          </a:p>
        </p:txBody>
      </p:sp>
      <p:sp>
        <p:nvSpPr>
          <p:cNvPr id="108" name="Google Shape;108;p21"/>
          <p:cNvSpPr txBox="1"/>
          <p:nvPr>
            <p:ph idx="1" type="body"/>
          </p:nvPr>
        </p:nvSpPr>
        <p:spPr>
          <a:xfrm>
            <a:off x="88075" y="863550"/>
            <a:ext cx="4860600" cy="15243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D0D0D"/>
              </a:buClr>
              <a:buSzPts val="1200"/>
              <a:buChar char="●"/>
            </a:pPr>
            <a:r>
              <a:rPr lang="en" sz="1200">
                <a:solidFill>
                  <a:srgbClr val="0D0D0D"/>
                </a:solidFill>
              </a:rPr>
              <a:t>This plot shows how the temperature changes over time.</a:t>
            </a:r>
            <a:endParaRPr sz="1200">
              <a:solidFill>
                <a:srgbClr val="0D0D0D"/>
              </a:solidFill>
            </a:endParaRPr>
          </a:p>
          <a:p>
            <a:pPr indent="-304800" lvl="0" marL="457200" rtl="0" algn="l">
              <a:spcBef>
                <a:spcPts val="0"/>
              </a:spcBef>
              <a:spcAft>
                <a:spcPts val="0"/>
              </a:spcAft>
              <a:buClr>
                <a:srgbClr val="0D0D0D"/>
              </a:buClr>
              <a:buSzPts val="1200"/>
              <a:buChar char="●"/>
            </a:pPr>
            <a:r>
              <a:rPr lang="en" sz="1200">
                <a:solidFill>
                  <a:srgbClr val="0D0D0D"/>
                </a:solidFill>
              </a:rPr>
              <a:t>Each data point on the plot represents a temperature measurement at a specific timestamp.</a:t>
            </a:r>
            <a:endParaRPr sz="1200">
              <a:solidFill>
                <a:srgbClr val="0D0D0D"/>
              </a:solidFill>
            </a:endParaRPr>
          </a:p>
          <a:p>
            <a:pPr indent="-304800" lvl="0" marL="457200" rtl="0" algn="l">
              <a:spcBef>
                <a:spcPts val="0"/>
              </a:spcBef>
              <a:spcAft>
                <a:spcPts val="0"/>
              </a:spcAft>
              <a:buClr>
                <a:srgbClr val="0D0D0D"/>
              </a:buClr>
              <a:buSzPts val="1200"/>
              <a:buChar char="●"/>
            </a:pPr>
            <a:r>
              <a:rPr lang="en" sz="1200">
                <a:solidFill>
                  <a:srgbClr val="0D0D0D"/>
                </a:solidFill>
              </a:rPr>
              <a:t>The blue line connects these data points, providing a visual representation of the temperature trend over time.</a:t>
            </a:r>
            <a:endParaRPr sz="1200">
              <a:solidFill>
                <a:srgbClr val="0D0D0D"/>
              </a:solidFill>
            </a:endParaRPr>
          </a:p>
          <a:p>
            <a:pPr indent="0" lvl="0" marL="0" rtl="0" algn="l">
              <a:spcBef>
                <a:spcPts val="0"/>
              </a:spcBef>
              <a:spcAft>
                <a:spcPts val="1200"/>
              </a:spcAft>
              <a:buNone/>
            </a:pPr>
            <a:r>
              <a:t/>
            </a:r>
            <a:endParaRPr sz="1400"/>
          </a:p>
        </p:txBody>
      </p:sp>
      <p:pic>
        <p:nvPicPr>
          <p:cNvPr id="109" name="Google Shape;109;p21"/>
          <p:cNvPicPr preferRelativeResize="0"/>
          <p:nvPr/>
        </p:nvPicPr>
        <p:blipFill>
          <a:blip r:embed="rId3">
            <a:alphaModFix/>
          </a:blip>
          <a:stretch>
            <a:fillRect/>
          </a:stretch>
        </p:blipFill>
        <p:spPr>
          <a:xfrm>
            <a:off x="5302175" y="383250"/>
            <a:ext cx="3602000" cy="2332230"/>
          </a:xfrm>
          <a:prstGeom prst="rect">
            <a:avLst/>
          </a:prstGeom>
          <a:noFill/>
          <a:ln>
            <a:noFill/>
          </a:ln>
        </p:spPr>
      </p:pic>
      <p:pic>
        <p:nvPicPr>
          <p:cNvPr id="110" name="Google Shape;110;p21"/>
          <p:cNvPicPr preferRelativeResize="0"/>
          <p:nvPr/>
        </p:nvPicPr>
        <p:blipFill>
          <a:blip r:embed="rId4">
            <a:alphaModFix/>
          </a:blip>
          <a:stretch>
            <a:fillRect/>
          </a:stretch>
        </p:blipFill>
        <p:spPr>
          <a:xfrm>
            <a:off x="5302175" y="2860650"/>
            <a:ext cx="3602001" cy="2123225"/>
          </a:xfrm>
          <a:prstGeom prst="rect">
            <a:avLst/>
          </a:prstGeom>
          <a:noFill/>
          <a:ln>
            <a:noFill/>
          </a:ln>
        </p:spPr>
      </p:pic>
      <p:sp>
        <p:nvSpPr>
          <p:cNvPr id="111" name="Google Shape;111;p21"/>
          <p:cNvSpPr txBox="1"/>
          <p:nvPr/>
        </p:nvSpPr>
        <p:spPr>
          <a:xfrm>
            <a:off x="199075" y="2715475"/>
            <a:ext cx="4638600" cy="2123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D0D0D"/>
              </a:buClr>
              <a:buSzPts val="1200"/>
              <a:buChar char="●"/>
            </a:pPr>
            <a:r>
              <a:rPr lang="en" sz="1200">
                <a:solidFill>
                  <a:srgbClr val="0D0D0D"/>
                </a:solidFill>
              </a:rPr>
              <a:t>This plot visualizes the distribution of precipitation values.</a:t>
            </a:r>
            <a:endParaRPr sz="1200">
              <a:solidFill>
                <a:srgbClr val="0D0D0D"/>
              </a:solidFill>
            </a:endParaRPr>
          </a:p>
          <a:p>
            <a:pPr indent="-304800" lvl="0" marL="457200" rtl="0" algn="l">
              <a:lnSpc>
                <a:spcPct val="115000"/>
              </a:lnSpc>
              <a:spcBef>
                <a:spcPts val="0"/>
              </a:spcBef>
              <a:spcAft>
                <a:spcPts val="0"/>
              </a:spcAft>
              <a:buClr>
                <a:srgbClr val="0D0D0D"/>
              </a:buClr>
              <a:buSzPts val="1200"/>
              <a:buChar char="●"/>
            </a:pPr>
            <a:r>
              <a:rPr lang="en" sz="1200">
                <a:solidFill>
                  <a:srgbClr val="0D0D0D"/>
                </a:solidFill>
              </a:rPr>
              <a:t>The plot consists of bars, where each bar represents the frequency of precipitation values falling within a particular range.</a:t>
            </a:r>
            <a:endParaRPr sz="1200">
              <a:solidFill>
                <a:srgbClr val="0D0D0D"/>
              </a:solidFill>
            </a:endParaRPr>
          </a:p>
          <a:p>
            <a:pPr indent="-304800" lvl="0" marL="457200" rtl="0" algn="l">
              <a:lnSpc>
                <a:spcPct val="115000"/>
              </a:lnSpc>
              <a:spcBef>
                <a:spcPts val="0"/>
              </a:spcBef>
              <a:spcAft>
                <a:spcPts val="0"/>
              </a:spcAft>
              <a:buClr>
                <a:srgbClr val="0D0D0D"/>
              </a:buClr>
              <a:buSzPts val="1200"/>
              <a:buChar char="●"/>
            </a:pPr>
            <a:r>
              <a:rPr lang="en" sz="1200">
                <a:solidFill>
                  <a:srgbClr val="0D0D0D"/>
                </a:solidFill>
              </a:rPr>
              <a:t>Grid lines are enabled to assist in reading and interpreting the plot.</a:t>
            </a:r>
            <a:endParaRPr sz="1200">
              <a:solidFill>
                <a:srgbClr val="0D0D0D"/>
              </a:solidFill>
            </a:endParaRPr>
          </a:p>
          <a:p>
            <a:pPr indent="0" lvl="0" marL="0" rtl="0" algn="l">
              <a:spcBef>
                <a:spcPts val="0"/>
              </a:spcBef>
              <a:spcAft>
                <a:spcPts val="0"/>
              </a:spcAft>
              <a:buNone/>
            </a:pPr>
            <a:r>
              <a:t/>
            </a:r>
            <a:endParaRPr>
              <a:solidFill>
                <a:srgbClr val="0D0D0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