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Source Code Pro Light"/>
      <p:regular r:id="rId17"/>
      <p:bold r:id="rId18"/>
      <p:italic r:id="rId19"/>
      <p:boldItalic r:id="rId20"/>
    </p:embeddedFont>
    <p:embeddedFont>
      <p:font typeface="Playfair Display"/>
      <p:regular r:id="rId21"/>
      <p:bold r:id="rId22"/>
      <p:italic r:id="rId23"/>
      <p:boldItalic r:id="rId24"/>
    </p:embeddedFont>
    <p:embeddedFont>
      <p:font typeface="Lato"/>
      <p:regular r:id="rId25"/>
      <p:bold r:id="rId26"/>
      <p:italic r:id="rId27"/>
      <p:boldItalic r:id="rId28"/>
    </p:embeddedFont>
    <p:embeddedFont>
      <p:font typeface="Source Code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Light-boldItalic.fntdata"/><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ourceCodeProLight-regular.fntdata"/><Relationship Id="rId16" Type="http://schemas.openxmlformats.org/officeDocument/2006/relationships/slide" Target="slides/slide11.xml"/><Relationship Id="rId19" Type="http://schemas.openxmlformats.org/officeDocument/2006/relationships/font" Target="fonts/SourceCodeProLight-italic.fntdata"/><Relationship Id="rId18" Type="http://schemas.openxmlformats.org/officeDocument/2006/relationships/font" Target="fonts/SourceCodePro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245b54dd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245b54dd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245b54d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245b54d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24507266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24507266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24507266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24507266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24507266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24507266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24507266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24507266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24507266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24507266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245b54dd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245b54dd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245b54d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245b54d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245b54dd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245b54d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300" y="1267775"/>
            <a:ext cx="2951400" cy="15843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b="0" lang="en">
                <a:latin typeface="Source Code Pro Light"/>
                <a:ea typeface="Source Code Pro Light"/>
                <a:cs typeface="Source Code Pro Light"/>
                <a:sym typeface="Source Code Pro Light"/>
              </a:rPr>
              <a:t>Portfolio Analysis</a:t>
            </a:r>
            <a:endParaRPr b="0">
              <a:latin typeface="Source Code Pro Light"/>
              <a:ea typeface="Source Code Pro Light"/>
              <a:cs typeface="Source Code Pro Light"/>
              <a:sym typeface="Source Code Pro Light"/>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0" lang="en" sz="1400">
                <a:latin typeface="Source Code Pro Light"/>
                <a:ea typeface="Source Code Pro Light"/>
                <a:cs typeface="Source Code Pro Light"/>
                <a:sym typeface="Source Code Pro Light"/>
              </a:rPr>
              <a:t>Manel Ait Amer &amp; Sebastian Brockschmidt </a:t>
            </a:r>
            <a:endParaRPr b="0" sz="1400">
              <a:latin typeface="Source Code Pro Light"/>
              <a:ea typeface="Source Code Pro Light"/>
              <a:cs typeface="Source Code Pro Light"/>
              <a:sym typeface="Source Code Pr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1100"/>
              </a:spcBef>
              <a:spcAft>
                <a:spcPts val="0"/>
              </a:spcAft>
              <a:buNone/>
            </a:pPr>
            <a:r>
              <a:rPr i="1" lang="en" sz="2100" u="sng">
                <a:latin typeface="Source Code Pro"/>
                <a:ea typeface="Source Code Pro"/>
                <a:cs typeface="Source Code Pro"/>
                <a:sym typeface="Source Code Pro"/>
              </a:rPr>
              <a:t>Chart of Historical Cumulative Returns of the Portfolio:</a:t>
            </a:r>
            <a:endParaRPr i="1" sz="2100" u="sng">
              <a:latin typeface="Source Code Pro"/>
              <a:ea typeface="Source Code Pro"/>
              <a:cs typeface="Source Code Pro"/>
              <a:sym typeface="Source Code Pro"/>
            </a:endParaRPr>
          </a:p>
        </p:txBody>
      </p:sp>
      <p:sp>
        <p:nvSpPr>
          <p:cNvPr id="117" name="Google Shape;117;p22"/>
          <p:cNvSpPr txBox="1"/>
          <p:nvPr>
            <p:ph idx="1" type="body"/>
          </p:nvPr>
        </p:nvSpPr>
        <p:spPr>
          <a:xfrm>
            <a:off x="311700" y="1152475"/>
            <a:ext cx="359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highlight>
                  <a:srgbClr val="FFFFFF"/>
                </a:highlight>
              </a:rPr>
              <a:t>The line plot shows the trend of cumulative returns over time. As the line moves upwards, it indicates an increase in cumulative returns, meaning the portfolio is earning positive returns. Conversely, if the line moves downwards, it indicates a decrease in cumulative returns, implying negative returns.</a:t>
            </a:r>
            <a:endParaRPr/>
          </a:p>
        </p:txBody>
      </p:sp>
      <p:pic>
        <p:nvPicPr>
          <p:cNvPr id="118" name="Google Shape;118;p22"/>
          <p:cNvPicPr preferRelativeResize="0"/>
          <p:nvPr/>
        </p:nvPicPr>
        <p:blipFill>
          <a:blip r:embed="rId3">
            <a:alphaModFix/>
          </a:blip>
          <a:stretch>
            <a:fillRect/>
          </a:stretch>
        </p:blipFill>
        <p:spPr>
          <a:xfrm>
            <a:off x="3817050" y="1017450"/>
            <a:ext cx="4936498" cy="35184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100" u="sng">
                <a:latin typeface="Source Code Pro"/>
                <a:ea typeface="Source Code Pro"/>
                <a:cs typeface="Source Code Pro"/>
                <a:sym typeface="Source Code Pro"/>
              </a:rPr>
              <a:t>Annualized returns and volatility:</a:t>
            </a:r>
            <a:endParaRPr i="1" sz="2100" u="sng">
              <a:latin typeface="Source Code Pro"/>
              <a:ea typeface="Source Code Pro"/>
              <a:cs typeface="Source Code Pro"/>
              <a:sym typeface="Source Code Pro"/>
            </a:endParaRPr>
          </a:p>
        </p:txBody>
      </p:sp>
      <p:sp>
        <p:nvSpPr>
          <p:cNvPr id="124" name="Google Shape;124;p23"/>
          <p:cNvSpPr txBox="1"/>
          <p:nvPr>
            <p:ph idx="1" type="body"/>
          </p:nvPr>
        </p:nvSpPr>
        <p:spPr>
          <a:xfrm>
            <a:off x="311700" y="1152475"/>
            <a:ext cx="8520600" cy="25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FFFFFF"/>
                </a:highlight>
              </a:rPr>
              <a:t>The annualized return of the portfolio, which represents the average annual return earned by the portfolio over the given period.</a:t>
            </a:r>
            <a:endParaRPr>
              <a:highlight>
                <a:srgbClr val="FFFFFF"/>
              </a:highlight>
            </a:endParaRPr>
          </a:p>
          <a:p>
            <a:pPr indent="0" lvl="0" marL="0" rtl="0" algn="l">
              <a:spcBef>
                <a:spcPts val="1200"/>
              </a:spcBef>
              <a:spcAft>
                <a:spcPts val="1200"/>
              </a:spcAft>
              <a:buNone/>
            </a:pPr>
            <a:r>
              <a:rPr lang="en">
                <a:highlight>
                  <a:srgbClr val="FFFFFF"/>
                </a:highlight>
              </a:rPr>
              <a:t>The annualized volatility of the portfolio using an annualization factor of 261 days. Volatility measures the degree of variation of the portfolio's returns over time and is an important metric for assessing risk.</a:t>
            </a:r>
            <a:endParaRPr>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489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100" u="sng">
                <a:latin typeface="Source Code Pro"/>
                <a:ea typeface="Source Code Pro"/>
                <a:cs typeface="Source Code Pro"/>
                <a:sym typeface="Source Code Pro"/>
              </a:rPr>
              <a:t>What is it about?:</a:t>
            </a:r>
            <a:endParaRPr i="1" sz="2100" u="sng">
              <a:latin typeface="Source Code Pro"/>
              <a:ea typeface="Source Code Pro"/>
              <a:cs typeface="Source Code Pro"/>
              <a:sym typeface="Source Code Pro"/>
            </a:endParaRPr>
          </a:p>
        </p:txBody>
      </p:sp>
      <p:sp>
        <p:nvSpPr>
          <p:cNvPr id="66" name="Google Shape;66;p14"/>
          <p:cNvSpPr txBox="1"/>
          <p:nvPr>
            <p:ph idx="1" type="body"/>
          </p:nvPr>
        </p:nvSpPr>
        <p:spPr>
          <a:xfrm>
            <a:off x="311700" y="960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3 differents data set that we used in our quest:</a:t>
            </a:r>
            <a:endParaRPr/>
          </a:p>
          <a:p>
            <a:pPr indent="0" lvl="0" marL="0" rtl="0" algn="l">
              <a:spcBef>
                <a:spcPts val="1200"/>
              </a:spcBef>
              <a:spcAft>
                <a:spcPts val="0"/>
              </a:spcAft>
              <a:buNone/>
            </a:pPr>
            <a:r>
              <a:rPr lang="en">
                <a:highlight>
                  <a:srgbClr val="F4CCCC"/>
                </a:highlight>
              </a:rPr>
              <a:t>A</a:t>
            </a:r>
            <a:r>
              <a:rPr lang="en">
                <a:highlight>
                  <a:srgbClr val="F4CCCC"/>
                </a:highlight>
              </a:rPr>
              <a:t>sset_price_data.csv</a:t>
            </a:r>
            <a:r>
              <a:rPr lang="en"/>
              <a:t> / </a:t>
            </a:r>
            <a:r>
              <a:rPr lang="en">
                <a:highlight>
                  <a:srgbClr val="F4CCCC"/>
                </a:highlight>
              </a:rPr>
              <a:t>portfolio_weights.csv</a:t>
            </a:r>
            <a:r>
              <a:rPr lang="en"/>
              <a:t> /</a:t>
            </a:r>
            <a:r>
              <a:rPr lang="en">
                <a:highlight>
                  <a:srgbClr val="F4CCCC"/>
                </a:highlight>
              </a:rPr>
              <a:t> asset_information_data.csv.</a:t>
            </a:r>
            <a:endParaRPr>
              <a:highlight>
                <a:srgbClr val="F4CCCC"/>
              </a:highlight>
            </a:endParaRPr>
          </a:p>
          <a:p>
            <a:pPr indent="0" lvl="0" marL="0" rtl="0" algn="l">
              <a:spcBef>
                <a:spcPts val="1200"/>
              </a:spcBef>
              <a:spcAft>
                <a:spcPts val="0"/>
              </a:spcAft>
              <a:buNone/>
            </a:pPr>
            <a:r>
              <a:rPr lang="en">
                <a:highlight>
                  <a:srgbClr val="FFFFFF"/>
                </a:highlight>
              </a:rPr>
              <a:t>Portfolio analysis is a systematic way to evaluate investment portfolios to optimize asset allocation and management. It involves a variety of financial metrics and visualizations to assess the performance and risk of different financial assets.</a:t>
            </a:r>
            <a:r>
              <a:rPr lang="en"/>
              <a:t> </a:t>
            </a:r>
            <a:endParaRPr/>
          </a:p>
          <a:p>
            <a:pPr indent="0" lvl="0" marL="0" rtl="0" algn="l">
              <a:spcBef>
                <a:spcPts val="1200"/>
              </a:spcBef>
              <a:spcAft>
                <a:spcPts val="1200"/>
              </a:spcAft>
              <a:buNone/>
            </a:pPr>
            <a:r>
              <a:rPr lang="en">
                <a:highlight>
                  <a:srgbClr val="FFFFFF"/>
                </a:highlight>
              </a:rPr>
              <a:t>Understanding the composition of the portfolio, including the distribution of assets across different categories and their respective weights, helps in managing and optimizing the portfolio for risk and return.</a:t>
            </a:r>
            <a:endParaRPr>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489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2400" u="sng">
                <a:latin typeface="Source Code Pro"/>
                <a:ea typeface="Source Code Pro"/>
                <a:cs typeface="Source Code Pro"/>
                <a:sym typeface="Source Code Pro"/>
              </a:rPr>
              <a:t>Cleaning the NaN:</a:t>
            </a:r>
            <a:endParaRPr/>
          </a:p>
        </p:txBody>
      </p:sp>
      <p:sp>
        <p:nvSpPr>
          <p:cNvPr id="72" name="Google Shape;72;p15"/>
          <p:cNvSpPr txBox="1"/>
          <p:nvPr>
            <p:ph idx="1" type="body"/>
          </p:nvPr>
        </p:nvSpPr>
        <p:spPr>
          <a:xfrm>
            <a:off x="186300" y="975650"/>
            <a:ext cx="4385700" cy="298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some NaNs in the </a:t>
            </a:r>
            <a:r>
              <a:rPr lang="en" sz="1200">
                <a:highlight>
                  <a:srgbClr val="F4CCCC"/>
                </a:highlight>
              </a:rPr>
              <a:t>asset_price_data.csv.</a:t>
            </a:r>
            <a:endParaRPr sz="1200">
              <a:highlight>
                <a:srgbClr val="F4CCCC"/>
              </a:highlight>
            </a:endParaRPr>
          </a:p>
          <a:p>
            <a:pPr indent="0" lvl="0" marL="0" rtl="0" algn="l">
              <a:spcBef>
                <a:spcPts val="1200"/>
              </a:spcBef>
              <a:spcAft>
                <a:spcPts val="0"/>
              </a:spcAft>
              <a:buNone/>
            </a:pPr>
            <a:r>
              <a:rPr lang="en"/>
              <a:t>We filled the NaN with the average price of the date after and before. </a:t>
            </a:r>
            <a:endParaRPr/>
          </a:p>
          <a:p>
            <a:pPr indent="0" lvl="0" marL="0" rtl="0" algn="l">
              <a:spcBef>
                <a:spcPts val="1200"/>
              </a:spcBef>
              <a:spcAft>
                <a:spcPts val="1200"/>
              </a:spcAft>
              <a:buNone/>
            </a:pPr>
            <a:r>
              <a:rPr lang="en"/>
              <a:t>We can also fill it with ffill (forward value) and bfill (</a:t>
            </a:r>
            <a:r>
              <a:rPr lang="en"/>
              <a:t>backward</a:t>
            </a:r>
            <a:r>
              <a:rPr lang="en"/>
              <a:t> value) methods.</a:t>
            </a:r>
            <a:endParaRPr/>
          </a:p>
        </p:txBody>
      </p:sp>
      <p:pic>
        <p:nvPicPr>
          <p:cNvPr id="73" name="Google Shape;73;p15"/>
          <p:cNvPicPr preferRelativeResize="0"/>
          <p:nvPr/>
        </p:nvPicPr>
        <p:blipFill>
          <a:blip r:embed="rId3">
            <a:alphaModFix/>
          </a:blip>
          <a:stretch>
            <a:fillRect/>
          </a:stretch>
        </p:blipFill>
        <p:spPr>
          <a:xfrm>
            <a:off x="4572000" y="607800"/>
            <a:ext cx="4344373" cy="322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9880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100" u="sng">
                <a:latin typeface="Source Code Pro"/>
                <a:ea typeface="Source Code Pro"/>
                <a:cs typeface="Source Code Pro"/>
                <a:sym typeface="Source Code Pro"/>
              </a:rPr>
              <a:t>Time series graph :</a:t>
            </a:r>
            <a:endParaRPr i="1" sz="2100" u="sng">
              <a:latin typeface="Source Code Pro"/>
              <a:ea typeface="Source Code Pro"/>
              <a:cs typeface="Source Code Pro"/>
              <a:sym typeface="Source Code Pro"/>
            </a:endParaRPr>
          </a:p>
        </p:txBody>
      </p:sp>
      <p:sp>
        <p:nvSpPr>
          <p:cNvPr id="79" name="Google Shape;79;p16"/>
          <p:cNvSpPr txBox="1"/>
          <p:nvPr>
            <p:ph idx="1" type="body"/>
          </p:nvPr>
        </p:nvSpPr>
        <p:spPr>
          <a:xfrm>
            <a:off x="269900" y="1053150"/>
            <a:ext cx="8520600" cy="27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t>
            </a:r>
            <a:r>
              <a:rPr lang="en"/>
              <a:t>visualize</a:t>
            </a:r>
            <a:r>
              <a:rPr lang="en"/>
              <a:t> the </a:t>
            </a:r>
            <a:r>
              <a:rPr lang="en" sz="1200">
                <a:highlight>
                  <a:srgbClr val="F4CCCC"/>
                </a:highlight>
              </a:rPr>
              <a:t>asset_price_data.csv. </a:t>
            </a:r>
            <a:r>
              <a:rPr lang="en" sz="1200"/>
              <a:t> </a:t>
            </a:r>
            <a:r>
              <a:rPr lang="en"/>
              <a:t>Data through a times series graph using the normalized function</a:t>
            </a:r>
            <a:r>
              <a:rPr lang="en" sz="1400">
                <a:highlight>
                  <a:srgbClr val="F4CCCC"/>
                </a:highlight>
              </a:rPr>
              <a:t> (dataset where the values have been adjusted or rescaled to a common scale or range) </a:t>
            </a:r>
            <a:r>
              <a:rPr lang="en">
                <a:highlight>
                  <a:srgbClr val="F4CCCC"/>
                </a:highlight>
              </a:rPr>
              <a:t> . </a:t>
            </a:r>
            <a:r>
              <a:rPr lang="en"/>
              <a:t>The goal is to capture and compare trends in asset performance over time.</a:t>
            </a:r>
            <a:endParaRPr/>
          </a:p>
          <a:p>
            <a:pPr indent="0" lvl="0" marL="0" rtl="0" algn="l">
              <a:spcBef>
                <a:spcPts val="1200"/>
              </a:spcBef>
              <a:spcAft>
                <a:spcPts val="1200"/>
              </a:spcAft>
              <a:buNone/>
            </a:pPr>
            <a:r>
              <a:rPr lang="en"/>
              <a:t>We can focus on relative changes in asset prices, this allows for a more meaningful comparison of the performance of different assets within the portfolio.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904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2300" u="sng">
                <a:latin typeface="Source Code Pro"/>
                <a:ea typeface="Source Code Pro"/>
                <a:cs typeface="Source Code Pro"/>
                <a:sym typeface="Source Code Pro"/>
              </a:rPr>
              <a:t>How the visualization looks like?</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5" name="Google Shape;85;p17"/>
          <p:cNvPicPr preferRelativeResize="0"/>
          <p:nvPr/>
        </p:nvPicPr>
        <p:blipFill>
          <a:blip r:embed="rId3">
            <a:alphaModFix/>
          </a:blip>
          <a:stretch>
            <a:fillRect/>
          </a:stretch>
        </p:blipFill>
        <p:spPr>
          <a:xfrm>
            <a:off x="311700" y="752250"/>
            <a:ext cx="8355873" cy="41708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189075" y="1100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2300" u="sng">
                <a:latin typeface="Source Code Pro"/>
                <a:ea typeface="Source Code Pro"/>
                <a:cs typeface="Source Code Pro"/>
                <a:sym typeface="Source Code Pro"/>
              </a:rPr>
              <a:t>Returns Analysis:</a:t>
            </a:r>
            <a:r>
              <a:rPr lang="en"/>
              <a:t> </a:t>
            </a:r>
            <a:endParaRPr/>
          </a:p>
        </p:txBody>
      </p:sp>
      <p:sp>
        <p:nvSpPr>
          <p:cNvPr id="91" name="Google Shape;91;p18"/>
          <p:cNvSpPr txBox="1"/>
          <p:nvPr>
            <p:ph idx="1" type="body"/>
          </p:nvPr>
        </p:nvSpPr>
        <p:spPr>
          <a:xfrm>
            <a:off x="253975" y="899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FFFFFF"/>
                </a:highlight>
              </a:rPr>
              <a:t>The goal here is to analyze the relationships between the daily percentage returns of different financial assets using the correlation matrix and scatter plots.</a:t>
            </a:r>
            <a:endParaRPr>
              <a:highlight>
                <a:srgbClr val="FFFFFF"/>
              </a:highlight>
            </a:endParaRPr>
          </a:p>
          <a:p>
            <a:pPr indent="0" lvl="0" marL="0" rtl="0" algn="l">
              <a:spcBef>
                <a:spcPts val="1200"/>
              </a:spcBef>
              <a:spcAft>
                <a:spcPts val="0"/>
              </a:spcAft>
              <a:buNone/>
            </a:pPr>
            <a:r>
              <a:rPr lang="en">
                <a:highlight>
                  <a:srgbClr val="FFFFFF"/>
                </a:highlight>
              </a:rPr>
              <a:t>This analysis helps to understand how the returns of one asset relate to the returns of another.</a:t>
            </a:r>
            <a:endParaRPr>
              <a:highlight>
                <a:srgbClr val="FFFFFF"/>
              </a:highlight>
            </a:endParaRPr>
          </a:p>
          <a:p>
            <a:pPr indent="0" lvl="0" marL="0" rtl="0" algn="l">
              <a:spcBef>
                <a:spcPts val="1200"/>
              </a:spcBef>
              <a:spcAft>
                <a:spcPts val="0"/>
              </a:spcAft>
              <a:buNone/>
            </a:pPr>
            <a:r>
              <a:rPr lang="en">
                <a:highlight>
                  <a:srgbClr val="FFFFFF"/>
                </a:highlight>
              </a:rPr>
              <a:t>We calculated the correlation between the 5 assets. </a:t>
            </a:r>
            <a:endParaRPr>
              <a:highlight>
                <a:srgbClr val="FFFFFF"/>
              </a:highlight>
            </a:endParaRPr>
          </a:p>
          <a:p>
            <a:pPr indent="0" lvl="0" marL="0" rtl="0" algn="l">
              <a:spcBef>
                <a:spcPts val="1200"/>
              </a:spcBef>
              <a:spcAft>
                <a:spcPts val="1200"/>
              </a:spcAft>
              <a:buNone/>
            </a:pPr>
            <a:r>
              <a:rPr lang="en">
                <a:highlight>
                  <a:srgbClr val="FFFFFF"/>
                </a:highlight>
              </a:rPr>
              <a:t>We also tried to see the scatter plots between Asset1 and Asset2. (we can try it with any 2 assets).</a:t>
            </a:r>
            <a:endParaRPr>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2300" u="sng">
                <a:latin typeface="Source Code Pro"/>
                <a:ea typeface="Source Code Pro"/>
                <a:cs typeface="Source Code Pro"/>
                <a:sym typeface="Source Code Pro"/>
              </a:rPr>
              <a:t>Correlation between Assets: </a:t>
            </a:r>
            <a:endParaRPr i="1" sz="2300" u="sng">
              <a:latin typeface="Source Code Pro"/>
              <a:ea typeface="Source Code Pro"/>
              <a:cs typeface="Source Code Pro"/>
              <a:sym typeface="Source Code Pro"/>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11700" y="972125"/>
            <a:ext cx="4110300" cy="3644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600"/>
              <a:t>The closer the correlation coefficient is to 1 or -1, the stronger the correlation.</a:t>
            </a:r>
            <a:endParaRPr sz="1600"/>
          </a:p>
          <a:p>
            <a:pPr indent="0" lvl="0" marL="0" rtl="0" algn="l">
              <a:spcBef>
                <a:spcPts val="1100"/>
              </a:spcBef>
              <a:spcAft>
                <a:spcPts val="0"/>
              </a:spcAft>
              <a:buNone/>
            </a:pPr>
            <a:r>
              <a:rPr lang="en" sz="1600"/>
              <a:t>A correlation coefficient of 0 indicates no linear relationship between the variables.Values closer to 0 indicate weaker correlations.</a:t>
            </a:r>
            <a:endParaRPr sz="1600"/>
          </a:p>
          <a:p>
            <a:pPr indent="0" lvl="0" marL="0" rtl="0" algn="l">
              <a:spcBef>
                <a:spcPts val="0"/>
              </a:spcBef>
              <a:spcAft>
                <a:spcPts val="0"/>
              </a:spcAft>
              <a:buNone/>
            </a:pPr>
            <a:r>
              <a:t/>
            </a:r>
            <a:endParaRPr sz="1600"/>
          </a:p>
          <a:p>
            <a:pPr indent="0" lvl="0" marL="0" rtl="0" algn="l">
              <a:spcBef>
                <a:spcPts val="1100"/>
              </a:spcBef>
              <a:spcAft>
                <a:spcPts val="0"/>
              </a:spcAft>
              <a:buNone/>
            </a:pPr>
            <a:r>
              <a:rPr lang="en" sz="1600">
                <a:highlight>
                  <a:srgbClr val="F4CCCC"/>
                </a:highlight>
              </a:rPr>
              <a:t>Positive correlation: </a:t>
            </a:r>
            <a:r>
              <a:rPr lang="en" sz="1600"/>
              <a:t>When one variable increases, the other tends to increase as well.</a:t>
            </a:r>
            <a:endParaRPr sz="1600"/>
          </a:p>
          <a:p>
            <a:pPr indent="0" lvl="0" marL="0" rtl="0" algn="l">
              <a:spcBef>
                <a:spcPts val="1100"/>
              </a:spcBef>
              <a:spcAft>
                <a:spcPts val="0"/>
              </a:spcAft>
              <a:buNone/>
            </a:pPr>
            <a:r>
              <a:rPr lang="en" sz="1600">
                <a:highlight>
                  <a:srgbClr val="F4CCCC"/>
                </a:highlight>
              </a:rPr>
              <a:t>Negative correlation:</a:t>
            </a:r>
            <a:r>
              <a:rPr lang="en" sz="1600"/>
              <a:t> When one variable increases, the other tends to decrease.</a:t>
            </a:r>
            <a:endParaRPr sz="1600"/>
          </a:p>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4761150" y="1152475"/>
            <a:ext cx="3873551" cy="315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1100"/>
              </a:spcBef>
              <a:spcAft>
                <a:spcPts val="0"/>
              </a:spcAft>
              <a:buNone/>
            </a:pPr>
            <a:r>
              <a:rPr i="1" lang="en" sz="2000" u="sng">
                <a:latin typeface="Source Code Pro"/>
                <a:ea typeface="Source Code Pro"/>
                <a:cs typeface="Source Code Pro"/>
                <a:sym typeface="Source Code Pro"/>
              </a:rPr>
              <a:t>Scatter Plot between the Returns of Asset1 and Asset2:</a:t>
            </a:r>
            <a:endParaRPr sz="2000">
              <a:solidFill>
                <a:srgbClr val="FF6347"/>
              </a:solidFill>
              <a:latin typeface="Arial"/>
              <a:ea typeface="Arial"/>
              <a:cs typeface="Arial"/>
              <a:sym typeface="Arial"/>
            </a:endParaRPr>
          </a:p>
          <a:p>
            <a:pPr indent="0" lvl="0" marL="0" rtl="0" algn="l">
              <a:spcBef>
                <a:spcPts val="0"/>
              </a:spcBef>
              <a:spcAft>
                <a:spcPts val="0"/>
              </a:spcAft>
              <a:buNone/>
            </a:pPr>
            <a:r>
              <a:t/>
            </a:r>
            <a:endParaRPr/>
          </a:p>
        </p:txBody>
      </p:sp>
      <p:pic>
        <p:nvPicPr>
          <p:cNvPr id="104" name="Google Shape;104;p20"/>
          <p:cNvPicPr preferRelativeResize="0"/>
          <p:nvPr/>
        </p:nvPicPr>
        <p:blipFill>
          <a:blip r:embed="rId3">
            <a:alphaModFix/>
          </a:blip>
          <a:stretch>
            <a:fillRect/>
          </a:stretch>
        </p:blipFill>
        <p:spPr>
          <a:xfrm>
            <a:off x="221825" y="966675"/>
            <a:ext cx="7921250" cy="3534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61200" y="131650"/>
            <a:ext cx="8520600" cy="6261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i="1" lang="en" sz="2100" u="sng">
                <a:latin typeface="Source Code Pro"/>
                <a:ea typeface="Source Code Pro"/>
                <a:cs typeface="Source Code Pro"/>
                <a:sym typeface="Source Code Pro"/>
              </a:rPr>
              <a:t>Portfolio Analysis:</a:t>
            </a:r>
            <a:endParaRPr i="1" sz="2100" u="sng">
              <a:latin typeface="Source Code Pro"/>
              <a:ea typeface="Source Code Pro"/>
              <a:cs typeface="Source Code Pro"/>
              <a:sym typeface="Source Code Pro"/>
            </a:endParaRPr>
          </a:p>
        </p:txBody>
      </p:sp>
      <p:sp>
        <p:nvSpPr>
          <p:cNvPr id="110" name="Google Shape;110;p21"/>
          <p:cNvSpPr txBox="1"/>
          <p:nvPr>
            <p:ph idx="1" type="body"/>
          </p:nvPr>
        </p:nvSpPr>
        <p:spPr>
          <a:xfrm>
            <a:off x="304475" y="1147300"/>
            <a:ext cx="3533400" cy="274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highlight>
                  <a:srgbClr val="FFFFFF"/>
                </a:highlight>
              </a:rPr>
              <a:t>Creating an area chart is to visualize the daily weights of each asset in the portfolio. This chart helps to understand the allocation of the portfolio across different assets over time.</a:t>
            </a:r>
            <a:endParaRPr>
              <a:highlight>
                <a:srgbClr val="FFFFFF"/>
              </a:highlight>
            </a:endParaRPr>
          </a:p>
          <a:p>
            <a:pPr indent="0" lvl="0" marL="0" rtl="0" algn="l">
              <a:spcBef>
                <a:spcPts val="1200"/>
              </a:spcBef>
              <a:spcAft>
                <a:spcPts val="0"/>
              </a:spcAft>
              <a:buNone/>
            </a:pPr>
            <a:r>
              <a:rPr lang="en">
                <a:highlight>
                  <a:srgbClr val="FFFFFF"/>
                </a:highlight>
              </a:rPr>
              <a:t>And for that we will use the </a:t>
            </a:r>
            <a:r>
              <a:rPr lang="en" sz="1500">
                <a:highlight>
                  <a:srgbClr val="F4CCCC"/>
                </a:highlight>
              </a:rPr>
              <a:t>portfolio_weights.csv </a:t>
            </a:r>
            <a:r>
              <a:rPr lang="en">
                <a:highlight>
                  <a:srgbClr val="FFFFFF"/>
                </a:highlight>
              </a:rPr>
              <a:t>data.</a:t>
            </a:r>
            <a:endParaRPr>
              <a:highlight>
                <a:srgbClr val="FFFFFF"/>
              </a:highlight>
            </a:endParaRPr>
          </a:p>
          <a:p>
            <a:pPr indent="0" lvl="0" marL="0" rtl="0" algn="l">
              <a:spcBef>
                <a:spcPts val="1200"/>
              </a:spcBef>
              <a:spcAft>
                <a:spcPts val="1200"/>
              </a:spcAft>
              <a:buNone/>
            </a:pPr>
            <a:r>
              <a:t/>
            </a:r>
            <a:endParaRPr>
              <a:highlight>
                <a:srgbClr val="FFFFFF"/>
              </a:highlight>
            </a:endParaRPr>
          </a:p>
        </p:txBody>
      </p:sp>
      <p:pic>
        <p:nvPicPr>
          <p:cNvPr id="111" name="Google Shape;111;p21"/>
          <p:cNvPicPr preferRelativeResize="0"/>
          <p:nvPr/>
        </p:nvPicPr>
        <p:blipFill>
          <a:blip r:embed="rId3">
            <a:alphaModFix/>
          </a:blip>
          <a:stretch>
            <a:fillRect/>
          </a:stretch>
        </p:blipFill>
        <p:spPr>
          <a:xfrm>
            <a:off x="3990275" y="910150"/>
            <a:ext cx="5001326" cy="36255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