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f3bcb48d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f3bcb48d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3bcb48d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f3bcb48d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f3bcb48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f3bcb48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f3bcb48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f3bcb48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f3bcb48d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f3bcb48d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f3bcb48d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f3bcb48d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f3bcb48d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f3bcb48d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f3bcb48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f3bcb48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f87518b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f87518b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87518b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87518b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f3bcb48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f3bcb48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f3bcb48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f3bcb48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f3bcb48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f3bcb48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f3bcb48d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f3bcb48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f3bcb48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f3bcb48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f3bcb48d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f3bcb48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minasameh55/king-country-houses-a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highlight>
                  <a:srgbClr val="FFFFFF"/>
                </a:highlight>
              </a:rPr>
              <a:t>H</a:t>
            </a:r>
            <a:r>
              <a:rPr lang="en" sz="3000">
                <a:highlight>
                  <a:srgbClr val="FFFFFF"/>
                </a:highlight>
              </a:rPr>
              <a:t>ouse sale prices across King County, including Seattle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Manel Ait Amer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02975"/>
            <a:ext cx="85206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Preprocessing:</a:t>
            </a:r>
            <a:endParaRPr sz="30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47000"/>
            <a:ext cx="85206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Here we will split our data in X and y. </a:t>
            </a:r>
            <a:endParaRPr sz="24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In X we have all the columns except the </a:t>
            </a:r>
            <a:r>
              <a:rPr lang="en" sz="24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target</a:t>
            </a: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column (price) , and y has only the target column. </a:t>
            </a:r>
            <a:endParaRPr sz="24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The model we chosed is 70% - 30%.</a:t>
            </a:r>
            <a:endParaRPr sz="24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100% of our data: </a:t>
            </a:r>
            <a:r>
              <a:rPr lang="en" sz="24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21613</a:t>
            </a: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24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70% for training data: </a:t>
            </a:r>
            <a:r>
              <a:rPr lang="en" sz="24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15129</a:t>
            </a: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24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30% for test data: </a:t>
            </a:r>
            <a:r>
              <a:rPr lang="en" sz="24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6484</a:t>
            </a: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24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We will select different models , to </a:t>
            </a: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finally</a:t>
            </a: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chose the one that has </a:t>
            </a: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better</a:t>
            </a:r>
            <a:r>
              <a:rPr lang="en" sz="24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result.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519400"/>
            <a:ext cx="8520600" cy="4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Our outputs while trying the models are : 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R-squared (R²)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Indicates the proportion of the variance in the dependent variable. </a:t>
            </a:r>
            <a:r>
              <a:rPr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Higher R² values signify a better fit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Root Mean Squared Error (RMSE)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Measures the average magnitude of the errors between predicted and actual values. </a:t>
            </a:r>
            <a:r>
              <a:rPr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Lower RMSE indicates better predictive accuracy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Mean Absolute Error (MAE)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Represents the average absolute difference between predicted and actual values. </a:t>
            </a:r>
            <a:r>
              <a:rPr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Lower MAE indicates better model performance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conomica"/>
              <a:buChar char="●"/>
            </a:pPr>
            <a:r>
              <a:rPr b="1"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Mean Squared Error (MSE)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: Measures the average of the squares of the errors—that is, the average squared difference between the predicted and actual values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. 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Lower MSE indicates a better fit and fewer large errors.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42775"/>
            <a:ext cx="4197000" cy="5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Regression:</a:t>
            </a:r>
            <a:endParaRPr sz="300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" y="1739525"/>
            <a:ext cx="3484300" cy="2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4761175" y="735825"/>
            <a:ext cx="38595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0.672 means that 67.2% of the variance in the dependent variable is explained by the model. Though there is still 32.8% of the variance unexplained by the model, indicating room for improvement or the presence of other influencing factors not included in the model.</a:t>
            </a:r>
            <a:endParaRPr sz="20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We will try other models.</a:t>
            </a:r>
            <a:endParaRPr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223625"/>
            <a:ext cx="8520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To </a:t>
            </a:r>
            <a:r>
              <a:rPr lang="en" sz="1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improve</a:t>
            </a:r>
            <a:r>
              <a:rPr lang="en" sz="1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the model, we will use </a:t>
            </a:r>
            <a:r>
              <a:rPr lang="en" sz="16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Ridge regression</a:t>
            </a:r>
            <a:r>
              <a:rPr lang="en" sz="1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, </a:t>
            </a:r>
            <a:r>
              <a:rPr lang="en" sz="16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Lasso regression</a:t>
            </a:r>
            <a:r>
              <a:rPr lang="en" sz="1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,</a:t>
            </a:r>
            <a:r>
              <a:rPr lang="en" sz="16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Decision Tree regression</a:t>
            </a:r>
            <a:r>
              <a:rPr lang="en" sz="1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, </a:t>
            </a:r>
            <a:r>
              <a:rPr lang="en" sz="16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KNN regression</a:t>
            </a:r>
            <a:r>
              <a:rPr lang="en" sz="1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and</a:t>
            </a:r>
            <a:r>
              <a:rPr lang="en" sz="1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6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XGBoost Regression</a:t>
            </a:r>
            <a:r>
              <a:rPr lang="en" sz="16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16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175"/>
            <a:ext cx="2841350" cy="7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548275" y="1731350"/>
            <a:ext cx="1803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Ridge regression</a:t>
            </a:r>
            <a:endParaRPr sz="9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725" y="1168550"/>
            <a:ext cx="2503201" cy="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4003725" y="1890050"/>
            <a:ext cx="2250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Lasso regression</a:t>
            </a:r>
            <a:endParaRPr sz="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47588"/>
            <a:ext cx="2762001" cy="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454475" y="2835050"/>
            <a:ext cx="20703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Decision</a:t>
            </a:r>
            <a:r>
              <a:rPr lang="en"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Tree regression</a:t>
            </a:r>
            <a:endParaRPr sz="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0775" y="2218722"/>
            <a:ext cx="2684149" cy="5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4256325" y="2762925"/>
            <a:ext cx="22506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KNN regression</a:t>
            </a:r>
            <a:endParaRPr sz="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00" y="3320450"/>
            <a:ext cx="2287575" cy="7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311700" y="4025300"/>
            <a:ext cx="2149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XGBoost regression</a:t>
            </a:r>
            <a:endParaRPr sz="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65925"/>
            <a:ext cx="85206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Comparison:</a:t>
            </a:r>
            <a:endParaRPr sz="30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50" y="888225"/>
            <a:ext cx="7639501" cy="21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916175" y="3462675"/>
            <a:ext cx="71058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The  best model here is the Decision tree regression.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53000" y="141250"/>
            <a:ext cx="8520600" cy="5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Normalization:</a:t>
            </a:r>
            <a:endParaRPr sz="3000"/>
          </a:p>
        </p:txBody>
      </p:sp>
      <p:sp>
        <p:nvSpPr>
          <p:cNvPr id="159" name="Google Shape;159;p27"/>
          <p:cNvSpPr txBox="1"/>
          <p:nvPr/>
        </p:nvSpPr>
        <p:spPr>
          <a:xfrm>
            <a:off x="281200" y="787325"/>
            <a:ext cx="63699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Now we will use 2 models of normalization: </a:t>
            </a:r>
            <a:r>
              <a:rPr lang="en" sz="18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MinMaxScaler</a:t>
            </a: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and </a:t>
            </a:r>
            <a:r>
              <a:rPr lang="en" sz="18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StandardScaler</a:t>
            </a: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1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00" y="1882825"/>
            <a:ext cx="3534925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627513" y="3307925"/>
            <a:ext cx="19332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MinMaxScaler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800" y="1767400"/>
            <a:ext cx="3534925" cy="11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5691675" y="3282725"/>
            <a:ext cx="1702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StandardScaler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158700"/>
            <a:ext cx="8520600" cy="5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Comparison</a:t>
            </a:r>
            <a:r>
              <a:rPr lang="en" sz="3000"/>
              <a:t> with prediction:</a:t>
            </a:r>
            <a:endParaRPr sz="3000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893400"/>
            <a:ext cx="85206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In this table , we will compare the actual Data with our predicted data.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75" y="1422050"/>
            <a:ext cx="3217414" cy="328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5201200" y="1422050"/>
            <a:ext cx="36864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'</a:t>
            </a:r>
            <a:r>
              <a:rPr b="1"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actual'</a:t>
            </a: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The actual values from the test dataset (y_test).</a:t>
            </a:r>
            <a:endParaRPr sz="1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'pred':</a:t>
            </a:r>
            <a:r>
              <a:rPr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The predicted values from the linear regression model (predictions).</a:t>
            </a:r>
            <a:endParaRPr sz="1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conomica"/>
              <a:buChar char="●"/>
            </a:pPr>
            <a:r>
              <a:rPr b="1" lang="en" sz="1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'Dif' </a:t>
            </a:r>
            <a:r>
              <a:rPr b="1" lang="en" sz="1800">
                <a:solidFill>
                  <a:srgbClr val="43434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:</a:t>
            </a: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which contains the absolute differences between the actual values and the predicted values.</a:t>
            </a:r>
            <a:endParaRPr sz="1800">
              <a:solidFill>
                <a:srgbClr val="43434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396750" y="122625"/>
            <a:ext cx="5309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Scatter Plot “actual” and “pred”: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325" y="1009925"/>
            <a:ext cx="6429950" cy="35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237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What is it about? 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76275"/>
            <a:ext cx="85206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Our mission is to delve into a dataset of house sale prices for King County, including Seattle, spanning one year from </a:t>
            </a:r>
            <a:r>
              <a:rPr lang="en" sz="26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May 2014 to May 2015</a:t>
            </a:r>
            <a:r>
              <a:rPr lang="en" sz="2600">
                <a:solidFill>
                  <a:srgbClr val="43434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. This project encompasses various computational tasks such as data loading, visualization, calculating returns, and portfolio analysis, tailored to the real estate domain.</a:t>
            </a:r>
            <a:endParaRPr sz="2600">
              <a:solidFill>
                <a:srgbClr val="434343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33725"/>
            <a:ext cx="85206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Data: </a:t>
            </a:r>
            <a:endParaRPr sz="30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807950"/>
            <a:ext cx="4911300" cy="4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features 21 different columns, providing a comprehensive overview of the real estate market: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id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A unique identifier for a house.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date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The date on which the house was sold.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price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The sale price of the house (prediction target).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bedrooms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Number of bedrooms in the house.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bathrooms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Number of bathrooms in the house, per bedroom.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sqft_living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Square footage of the interior living space.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sqft_lot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Square footage of the land space.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floors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Number of floors (levels) in the house.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waterfront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Whether the house has a waterfront view.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view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Number of times the house has been viewed.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condition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The overall condition of the house.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grade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The overall grade given to the house, based on the King County grading system.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sqft_above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Square footage of the house apart from the basement.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sqft_basement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Square footage of the basement.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79575" y="807950"/>
            <a:ext cx="3931800" cy="3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096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yr_built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The year the house was built.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yr_renovated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The year the house was renovated.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zipcode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ZIP code area.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lat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Latitude coordinate.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long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Longitude coordinate.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sqft_living15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The interior living space for the nearest 15 neighbors in 2015.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conomica"/>
              <a:buChar char="●"/>
            </a:pPr>
            <a:r>
              <a:rPr b="1" lang="en" sz="120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sqft_lot15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The land spaces for the nearest 15 neighbors in 2015.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04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TARGET --&gt; Price</a:t>
            </a:r>
            <a:r>
              <a:rPr b="1"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: </a:t>
            </a:r>
            <a:r>
              <a:rPr lang="en" sz="12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Our primary focus is to understand which features most significantly impact the house price. Additionally, we aim to explore properties valued at $650K and above for more detailed insights.</a:t>
            </a:r>
            <a:endParaRPr sz="12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king_ country_ houses_aa | Kaggle</a:t>
            </a:r>
            <a:endParaRPr sz="1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86575"/>
            <a:ext cx="8520600" cy="5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cleaning: </a:t>
            </a:r>
            <a:endParaRPr sz="30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735825"/>
            <a:ext cx="85206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Our data doesn’t contain any duplicates , NaN or spaces so: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Copy our data under </a:t>
            </a:r>
            <a:r>
              <a:rPr lang="en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king_data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Clean the </a:t>
            </a:r>
            <a:r>
              <a:rPr lang="en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date 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column, transforming it to numerical column.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Setting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the </a:t>
            </a:r>
            <a:r>
              <a:rPr lang="en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Id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column as index to reduce the number of columns.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Creating a new 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boolean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columns for the </a:t>
            </a:r>
            <a:r>
              <a:rPr lang="en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renovated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houses and </a:t>
            </a:r>
            <a:r>
              <a:rPr lang="en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viewed 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houses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Drop the </a:t>
            </a:r>
            <a:r>
              <a:rPr lang="en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grade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column.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Delete the columns </a:t>
            </a:r>
            <a:r>
              <a:rPr lang="en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yr_renovated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and </a:t>
            </a:r>
            <a:r>
              <a:rPr lang="en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view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conomica"/>
              <a:buChar char="●"/>
            </a:pP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Moving the </a:t>
            </a:r>
            <a:r>
              <a:rPr lang="en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price</a:t>
            </a:r>
            <a:r>
              <a:rPr lang="en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column at the end (since it is our target).</a:t>
            </a:r>
            <a:endParaRPr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5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description:</a:t>
            </a:r>
            <a:endParaRPr sz="30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75" y="930600"/>
            <a:ext cx="6824350" cy="38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93775"/>
            <a:ext cx="85206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Distribution plots:</a:t>
            </a:r>
            <a:endParaRPr sz="3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50" y="649250"/>
            <a:ext cx="6874824" cy="4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72150"/>
            <a:ext cx="8520600" cy="4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Checking outliers:</a:t>
            </a:r>
            <a:endParaRPr sz="30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875" y="693450"/>
            <a:ext cx="6990251" cy="421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72150"/>
            <a:ext cx="8520600" cy="5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Price distribution:</a:t>
            </a:r>
            <a:endParaRPr sz="30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50" y="642875"/>
            <a:ext cx="6233099" cy="42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24125" y="173125"/>
            <a:ext cx="8520600" cy="4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Correlation Heatmap</a:t>
            </a:r>
            <a:endParaRPr sz="30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350" y="663700"/>
            <a:ext cx="6651201" cy="37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872875" y="4487025"/>
            <a:ext cx="6701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It is not necessary but I decided to drop the column </a:t>
            </a:r>
            <a:r>
              <a:rPr lang="en" sz="1800">
                <a:solidFill>
                  <a:srgbClr val="434343"/>
                </a:solidFill>
                <a:highlight>
                  <a:srgbClr val="CCCCCC"/>
                </a:highlight>
                <a:latin typeface="Economica"/>
                <a:ea typeface="Economica"/>
                <a:cs typeface="Economica"/>
                <a:sym typeface="Economica"/>
              </a:rPr>
              <a:t>sqft_above</a:t>
            </a:r>
            <a:r>
              <a:rPr lang="en" sz="1800">
                <a:solidFill>
                  <a:srgbClr val="434343"/>
                </a:solidFill>
                <a:highlight>
                  <a:srgbClr val="EFF0F1"/>
                </a:highlight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sz="1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