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uli Regular"/>
      <p:regular r:id="rId15"/>
      <p:bold r:id="rId16"/>
      <p:italic r:id="rId17"/>
      <p:boldItalic r:id="rId18"/>
    </p:embeddedFont>
    <p:embeddedFont>
      <p:font typeface="Lexend Deca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uliRegular-regular.fntdata"/><Relationship Id="rId14" Type="http://schemas.openxmlformats.org/officeDocument/2006/relationships/slide" Target="slides/slide9.xml"/><Relationship Id="rId17" Type="http://schemas.openxmlformats.org/officeDocument/2006/relationships/font" Target="fonts/MuliRegular-italic.fntdata"/><Relationship Id="rId16" Type="http://schemas.openxmlformats.org/officeDocument/2006/relationships/font" Target="fonts/MuliRegular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exendDeca-regular.fntdata"/><Relationship Id="rId6" Type="http://schemas.openxmlformats.org/officeDocument/2006/relationships/slide" Target="slides/slide1.xml"/><Relationship Id="rId18" Type="http://schemas.openxmlformats.org/officeDocument/2006/relationships/font" Target="fonts/MuliRegula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21003454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21003454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21003454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21003454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21003454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21003454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 don’t know if this slide fits.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21003454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21003454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21003454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21003454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21003454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21003454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21003454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21003454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21003454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21003454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· Big circuit">
  <p:cSld name="BLANK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83159" y="474990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83159" y="474990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3">
  <p:cSld name="TITLE_3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buNone/>
              <a:defRPr>
                <a:latin typeface="Muli Regular"/>
                <a:ea typeface="Muli Regular"/>
                <a:cs typeface="Muli Regular"/>
                <a:sym typeface="Muli Regular"/>
              </a:defRPr>
            </a:lvl1pPr>
            <a:lvl2pPr lvl="1" algn="r">
              <a:buNone/>
              <a:defRPr>
                <a:latin typeface="Muli Regular"/>
                <a:ea typeface="Muli Regular"/>
                <a:cs typeface="Muli Regular"/>
                <a:sym typeface="Muli Regular"/>
              </a:defRPr>
            </a:lvl2pPr>
            <a:lvl3pPr lvl="2" algn="r">
              <a:buNone/>
              <a:defRPr>
                <a:latin typeface="Muli Regular"/>
                <a:ea typeface="Muli Regular"/>
                <a:cs typeface="Muli Regular"/>
                <a:sym typeface="Muli Regular"/>
              </a:defRPr>
            </a:lvl3pPr>
            <a:lvl4pPr lvl="3" algn="r">
              <a:buNone/>
              <a:defRPr>
                <a:latin typeface="Muli Regular"/>
                <a:ea typeface="Muli Regular"/>
                <a:cs typeface="Muli Regular"/>
                <a:sym typeface="Muli Regular"/>
              </a:defRPr>
            </a:lvl4pPr>
            <a:lvl5pPr lvl="4" algn="r">
              <a:buNone/>
              <a:defRPr>
                <a:latin typeface="Muli Regular"/>
                <a:ea typeface="Muli Regular"/>
                <a:cs typeface="Muli Regular"/>
                <a:sym typeface="Muli Regular"/>
              </a:defRPr>
            </a:lvl5pPr>
            <a:lvl6pPr lvl="5" algn="r">
              <a:buNone/>
              <a:defRPr>
                <a:latin typeface="Muli Regular"/>
                <a:ea typeface="Muli Regular"/>
                <a:cs typeface="Muli Regular"/>
                <a:sym typeface="Muli Regular"/>
              </a:defRPr>
            </a:lvl6pPr>
            <a:lvl7pPr lvl="6" algn="r">
              <a:buNone/>
              <a:defRPr>
                <a:latin typeface="Muli Regular"/>
                <a:ea typeface="Muli Regular"/>
                <a:cs typeface="Muli Regular"/>
                <a:sym typeface="Muli Regular"/>
              </a:defRPr>
            </a:lvl7pPr>
            <a:lvl8pPr lvl="7" algn="r">
              <a:buNone/>
              <a:defRPr>
                <a:latin typeface="Muli Regular"/>
                <a:ea typeface="Muli Regular"/>
                <a:cs typeface="Muli Regular"/>
                <a:sym typeface="Muli Regular"/>
              </a:defRPr>
            </a:lvl8pPr>
            <a:lvl9pPr lvl="8" algn="r">
              <a:buNone/>
              <a:defRPr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2" name="Google Shape;22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“</a:t>
            </a:r>
            <a:endParaRPr sz="72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83159" y="474990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83159" y="474990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83159" y="474990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83159" y="474990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83159" y="474990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83159" y="474990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· Small circuit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83159" y="474990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315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4247850"/>
            <a:ext cx="895650" cy="8956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Flight Booker Bot: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Demo</a:t>
            </a:r>
            <a:endParaRPr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By Karl Davidson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June 26th,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Presentation Breakdown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824775" y="12637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Background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Process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Training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NER Methodology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Demo (in Colab)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Next Steps and 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898800" y="1248950"/>
            <a:ext cx="30237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u="sng"/>
              <a:t>Objective:</a:t>
            </a:r>
            <a:endParaRPr u="sng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Build a chatbot that extracts flight booking information (depart/return times, origin/destination location and budget) and outputs an example booking from an external API.</a:t>
            </a:r>
            <a:endParaRPr sz="1800"/>
          </a:p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360825" y="1248950"/>
            <a:ext cx="30237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u="sng"/>
              <a:t>Chatbot Framework</a:t>
            </a:r>
            <a:endParaRPr u="sng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Chatterbot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u="sng"/>
              <a:t>NER Library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SpaCy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u="sng"/>
              <a:t>Training Data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English Corpus (Chatterbot)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u="sng"/>
              <a:t>API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Amadeus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Process Outline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772975" y="1322925"/>
            <a:ext cx="60579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Researched chatbot libraries and the basics of their construction.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Discovered different methods of learning and applied different sets of training data.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For demonstration, used a sample set of flight booking conversations, and the english corpus.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Used SpaCy Pattern matching to extract dates, locations and budget.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-GB" sz="1600"/>
              <a:t>Input gathered information into API call.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Training was unfortunately </a:t>
            </a:r>
            <a:r>
              <a:rPr lang="en-GB"/>
              <a:t>nonoptimal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580550" y="2457050"/>
            <a:ext cx="2841000" cy="182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700"/>
              <a:t>T</a:t>
            </a:r>
            <a:r>
              <a:rPr lang="en-GB" sz="1700"/>
              <a:t>hough unfortunately, the bot would only output full sentences which best matched the user input. This made a large portion of the training data unusable.</a:t>
            </a:r>
            <a:endParaRPr sz="170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3950" y="1506725"/>
            <a:ext cx="3155200" cy="252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 rotWithShape="1">
          <a:blip r:embed="rId4">
            <a:alphaModFix/>
          </a:blip>
          <a:srcRect b="7321" l="0" r="0" t="0"/>
          <a:stretch/>
        </p:blipFill>
        <p:spPr>
          <a:xfrm>
            <a:off x="4067850" y="1506725"/>
            <a:ext cx="2527404" cy="25266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So instead, I trained on a small set of sample conversations, that were more generalized, as well as the English Corpus from the Chatterbot Library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5">
            <a:alphaModFix/>
          </a:blip>
          <a:srcRect b="13517" l="10469" r="15800" t="2884"/>
          <a:stretch/>
        </p:blipFill>
        <p:spPr>
          <a:xfrm>
            <a:off x="561113" y="1713050"/>
            <a:ext cx="2775276" cy="2357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512950" y="1420825"/>
            <a:ext cx="2871600" cy="12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The goal of this portion was to train with a large amount of data.</a:t>
            </a:r>
            <a:endParaRPr>
              <a:latin typeface="Muli Regular"/>
              <a:ea typeface="Muli Regular"/>
              <a:cs typeface="Muli Regular"/>
              <a:sym typeface="Muli Regula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SpaCy very effective for NER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912950" y="1315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⬡"/>
            </a:pPr>
            <a:r>
              <a:rPr lang="en-GB" sz="1800"/>
              <a:t>Named Entity Recognition.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⬡"/>
            </a:pPr>
            <a:r>
              <a:rPr lang="en-GB" sz="1800"/>
              <a:t>Parsed user input for named entities.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⬡"/>
            </a:pPr>
            <a:r>
              <a:rPr lang="en-GB" sz="1800"/>
              <a:t>Used SpaCy library and its pattern matching package.</a:t>
            </a:r>
            <a:endParaRPr sz="1800"/>
          </a:p>
        </p:txBody>
      </p:sp>
      <p:sp>
        <p:nvSpPr>
          <p:cNvPr id="108" name="Google Shape;108;p20"/>
          <p:cNvSpPr txBox="1"/>
          <p:nvPr>
            <p:ph idx="2" type="body"/>
          </p:nvPr>
        </p:nvSpPr>
        <p:spPr>
          <a:xfrm>
            <a:off x="3931568" y="1315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⬡"/>
            </a:pPr>
            <a:r>
              <a:rPr lang="en-GB" sz="1800"/>
              <a:t>Matched based on characters or specific words that preceded the entities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∙"/>
            </a:pPr>
            <a:r>
              <a:rPr lang="en-GB" sz="1800"/>
              <a:t>I.e. to/from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Char char="∙"/>
            </a:pPr>
            <a:r>
              <a:rPr lang="en-GB" sz="1800"/>
              <a:t>$ for budgets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time!</a:t>
            </a:r>
            <a:endParaRPr/>
          </a:p>
        </p:txBody>
      </p:sp>
      <p:sp>
        <p:nvSpPr>
          <p:cNvPr id="114" name="Google Shape;114;p21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Switch to Colab...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Steps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⬡"/>
            </a:pPr>
            <a:r>
              <a:rPr lang="en-GB" sz="1700"/>
              <a:t>Find a better way to utilize training data.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⬡"/>
            </a:pPr>
            <a:r>
              <a:rPr lang="en-GB" sz="1700"/>
              <a:t>Consider NLU framework rather than just NLP.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SzPts val="1700"/>
              <a:buChar char="⬡"/>
            </a:pPr>
            <a:r>
              <a:rPr lang="en-GB" sz="1700"/>
              <a:t>Gradually remove scripted aspects of the bot</a:t>
            </a:r>
            <a:endParaRPr sz="1700"/>
          </a:p>
        </p:txBody>
      </p:sp>
      <p:sp>
        <p:nvSpPr>
          <p:cNvPr id="121" name="Google Shape;121;p22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⬡"/>
            </a:pPr>
            <a:r>
              <a:rPr lang="en-GB" sz="1700"/>
              <a:t>Expand on info returned by API.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⬡"/>
            </a:pPr>
            <a:r>
              <a:rPr lang="en-GB" sz="1700"/>
              <a:t>Refine and expand upon pattern matching for better precision.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SzPts val="1700"/>
              <a:buChar char="⬡"/>
            </a:pPr>
            <a:r>
              <a:rPr lang="en-GB" sz="1700"/>
              <a:t>Look into more powerful system for training chatbot.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127" name="Google Shape;127;p23"/>
          <p:cNvSpPr txBox="1"/>
          <p:nvPr>
            <p:ph idx="1" type="subTitle"/>
          </p:nvPr>
        </p:nvSpPr>
        <p:spPr>
          <a:xfrm>
            <a:off x="685800" y="2916250"/>
            <a:ext cx="4598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 Comments? Concerns?... Insults? Email me: karldsdavidson@gmail.com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