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4"/>
  </p:sldMasterIdLst>
  <p:sldIdLst>
    <p:sldId id="256" r:id="rId5"/>
    <p:sldId id="263" r:id="rId6"/>
    <p:sldId id="258" r:id="rId7"/>
    <p:sldId id="259" r:id="rId8"/>
    <p:sldId id="260" r:id="rId9"/>
    <p:sldId id="261" r:id="rId10"/>
    <p:sldId id="262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21499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0607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115879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45555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116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722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40370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1391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375344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3335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153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98404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230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3973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2736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400797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50180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A38F49-B3E2-4BF0-BEC7-C30D34ABBB8D}" type="datetime1">
              <a:rPr lang="en-US" smtClean="0"/>
              <a:t>3/5/2025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12960-6E85-460F-B6E3-5B82CB31AF3D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17882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E07E52A-8234-A22E-97D1-099A07B188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6" y="10"/>
            <a:ext cx="6930043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6050A663-C258-AF48-16A7-27008C88C7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4117" y="952500"/>
            <a:ext cx="4124557" cy="3524250"/>
          </a:xfrm>
        </p:spPr>
        <p:txBody>
          <a:bodyPr>
            <a:normAutofit/>
          </a:bodyPr>
          <a:lstStyle/>
          <a:p>
            <a:r>
              <a:rPr lang="es-ES" sz="5800"/>
              <a:t>Broker MQTT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96539B0-FD71-32D0-002D-12278558E4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98150" y="6233458"/>
            <a:ext cx="2793678" cy="474187"/>
          </a:xfrm>
        </p:spPr>
        <p:txBody>
          <a:bodyPr anchor="t">
            <a:normAutofit/>
          </a:bodyPr>
          <a:lstStyle/>
          <a:p>
            <a:r>
              <a:rPr lang="es-ES" dirty="0"/>
              <a:t>Rubén, Eneko y Manel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75ACADDD-0142-FA8F-CAF3-E1F9F1B093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02" r="8420"/>
          <a:stretch/>
        </p:blipFill>
        <p:spPr>
          <a:xfrm>
            <a:off x="5261957" y="10"/>
            <a:ext cx="6930043" cy="6857990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5336B581-EF81-E836-70AF-D547BDBDC0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641" y="416502"/>
            <a:ext cx="3810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862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FB72625-F4C2-CB26-A782-E5CD8C1FDD0C}"/>
              </a:ext>
            </a:extLst>
          </p:cNvPr>
          <p:cNvSpPr/>
          <p:nvPr/>
        </p:nvSpPr>
        <p:spPr>
          <a:xfrm>
            <a:off x="1428878" y="2640947"/>
            <a:ext cx="9334244" cy="3502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8787F79-13D4-2705-98C3-5E44BF069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522" y="1072054"/>
            <a:ext cx="10316828" cy="1032576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800"/>
              <a:t>Herramientas utilizadas</a:t>
            </a:r>
          </a:p>
        </p:txBody>
      </p:sp>
      <p:pic>
        <p:nvPicPr>
          <p:cNvPr id="1026" name="Picture 2" descr="OpenSSL 3.2.0 ya fue liberado y estas son sus novedades">
            <a:extLst>
              <a:ext uri="{FF2B5EF4-FFF2-40B4-BE49-F238E27FC236}">
                <a16:creationId xmlns:a16="http://schemas.microsoft.com/office/drawing/2014/main" id="{89E12D4D-14E1-93AB-BB59-BE65D00DC25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30827" y="5087123"/>
            <a:ext cx="2412880" cy="659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n 5" descr="Un dibujo animado con letras&#10;&#10;El contenido generado por IA puede ser incorrecto.">
            <a:extLst>
              <a:ext uri="{FF2B5EF4-FFF2-40B4-BE49-F238E27FC236}">
                <a16:creationId xmlns:a16="http://schemas.microsoft.com/office/drawing/2014/main" id="{CEB070B7-3CD8-3C1F-67D0-B1C0FCC48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7267" y="3035322"/>
            <a:ext cx="2399458" cy="1199729"/>
          </a:xfrm>
          <a:prstGeom prst="rect">
            <a:avLst/>
          </a:prstGeom>
        </p:spPr>
      </p:pic>
      <p:pic>
        <p:nvPicPr>
          <p:cNvPr id="9" name="Imagen 8" descr="Logotipo&#10;&#10;El contenido generado por IA puede ser incorrecto.">
            <a:extLst>
              <a:ext uri="{FF2B5EF4-FFF2-40B4-BE49-F238E27FC236}">
                <a16:creationId xmlns:a16="http://schemas.microsoft.com/office/drawing/2014/main" id="{829B8707-7E4D-7F70-D86C-17583362AC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5129" y="4104787"/>
            <a:ext cx="1964672" cy="1964672"/>
          </a:xfrm>
          <a:prstGeom prst="rect">
            <a:avLst/>
          </a:prstGeom>
        </p:spPr>
      </p:pic>
      <p:pic>
        <p:nvPicPr>
          <p:cNvPr id="7" name="Imagen 6" descr="Interfaz de usuario gráfica, Sitio web&#10;&#10;El contenido generado por IA puede ser incorrecto.">
            <a:extLst>
              <a:ext uri="{FF2B5EF4-FFF2-40B4-BE49-F238E27FC236}">
                <a16:creationId xmlns:a16="http://schemas.microsoft.com/office/drawing/2014/main" id="{A500CA14-4568-FC56-2ABC-F6A37328BD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43977" y="4527245"/>
            <a:ext cx="2399457" cy="1349694"/>
          </a:xfrm>
          <a:prstGeom prst="rect">
            <a:avLst/>
          </a:prstGeom>
        </p:spPr>
      </p:pic>
      <p:pic>
        <p:nvPicPr>
          <p:cNvPr id="1034" name="Picture 10" descr="Instalar WordPress con Docker y MySQL 8 - JordiMarti.tech">
            <a:extLst>
              <a:ext uri="{FF2B5EF4-FFF2-40B4-BE49-F238E27FC236}">
                <a16:creationId xmlns:a16="http://schemas.microsoft.com/office/drawing/2014/main" id="{408D60EF-74AF-EE15-555D-3DBD845C6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5052" y="3001332"/>
            <a:ext cx="3854161" cy="9907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047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F81625-5DB1-B72C-0666-522D26421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10890928" cy="971550"/>
          </a:xfrm>
        </p:spPr>
        <p:txBody>
          <a:bodyPr anchor="t">
            <a:normAutofit/>
          </a:bodyPr>
          <a:lstStyle/>
          <a:p>
            <a:r>
              <a:rPr lang="es-ES" dirty="0"/>
              <a:t>¿Qué es MQTT? ¿Cuál es su objetivo?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3A3FE-C64C-9369-2A23-EF697100CA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1063" y="2537460"/>
            <a:ext cx="4659945" cy="3760459"/>
          </a:xfrm>
        </p:spPr>
        <p:txBody>
          <a:bodyPr anchor="t">
            <a:normAutofit fontScale="92500" lnSpcReduction="10000"/>
          </a:bodyPr>
          <a:lstStyle/>
          <a:p>
            <a:r>
              <a:rPr lang="es-ES" dirty="0"/>
              <a:t>MQTT es un protocolo, diseñado para transmisión de mensajes en dispositivos con recursos limitados. Actualmente es un estándar usado ampliamente en IoT.</a:t>
            </a:r>
          </a:p>
          <a:p>
            <a:r>
              <a:rPr lang="es-ES" dirty="0"/>
              <a:t>En esta práctica, MQTT será usado como protocolo de comunicación entre un bróker y los clientes, tanto productor como consumidor.</a:t>
            </a:r>
          </a:p>
        </p:txBody>
      </p:sp>
      <p:pic>
        <p:nvPicPr>
          <p:cNvPr id="14" name="Imagen 13" descr="Diagrama&#10;&#10;El contenido generado por IA puede ser incorrecto.">
            <a:extLst>
              <a:ext uri="{FF2B5EF4-FFF2-40B4-BE49-F238E27FC236}">
                <a16:creationId xmlns:a16="http://schemas.microsoft.com/office/drawing/2014/main" id="{CDA73F7E-5683-7150-762B-9A5273319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460" y="2537461"/>
            <a:ext cx="4328560" cy="312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385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369BC2-EE7D-0B7C-D78D-91812B1D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9404" y="914400"/>
            <a:ext cx="8945593" cy="94868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/>
              <a:t>Funcionamiento: Broker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4DEB8A7-72CA-D5E8-C7D0-79E4E5BCE2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22582" y="2807387"/>
            <a:ext cx="4498557" cy="3329289"/>
          </a:xfrm>
          <a:prstGeom prst="rect">
            <a:avLst/>
          </a:prstGeom>
        </p:spPr>
      </p:pic>
      <p:pic>
        <p:nvPicPr>
          <p:cNvPr id="7" name="Imagen 6" descr="Texto&#10;&#10;El contenido generado por IA puede ser incorrecto.">
            <a:extLst>
              <a:ext uri="{FF2B5EF4-FFF2-40B4-BE49-F238E27FC236}">
                <a16:creationId xmlns:a16="http://schemas.microsoft.com/office/drawing/2014/main" id="{D6A38C82-43C9-B256-4690-CAABC24D6F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8127" y="2777488"/>
            <a:ext cx="4906589" cy="3389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5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20CED6-0C18-4201-5562-5655C2D9C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 dirty="0" err="1"/>
              <a:t>Funcionamiento</a:t>
            </a:r>
            <a:r>
              <a:rPr lang="en-US" sz="4800" dirty="0"/>
              <a:t>: </a:t>
            </a:r>
            <a:r>
              <a:rPr lang="en-US" sz="4800" dirty="0" err="1"/>
              <a:t>Cliente</a:t>
            </a:r>
            <a:r>
              <a:rPr lang="en-US" sz="4800" dirty="0"/>
              <a:t> </a:t>
            </a:r>
            <a:r>
              <a:rPr lang="en-US" sz="4800" dirty="0" err="1"/>
              <a:t>Publicador</a:t>
            </a:r>
            <a:endParaRPr lang="en-US" sz="480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A3B7307-0228-6EA2-9C75-F5F22922D6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84347" y="2565047"/>
            <a:ext cx="2928343" cy="3261952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E33D324-9F3E-E259-56A3-406764E56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6336" y="2584929"/>
            <a:ext cx="3740696" cy="3261952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701305A0-ACAF-24B7-02F6-440EE486FC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40678" y="2584929"/>
            <a:ext cx="3109207" cy="1213349"/>
          </a:xfrm>
          <a:prstGeom prst="rect">
            <a:avLst/>
          </a:prstGeom>
        </p:spPr>
      </p:pic>
      <p:sp>
        <p:nvSpPr>
          <p:cNvPr id="3" name="Sol 2">
            <a:extLst>
              <a:ext uri="{FF2B5EF4-FFF2-40B4-BE49-F238E27FC236}">
                <a16:creationId xmlns:a16="http://schemas.microsoft.com/office/drawing/2014/main" id="{7C8DB983-E0D5-C1BD-07EE-171FC84D9FF7}"/>
              </a:ext>
            </a:extLst>
          </p:cNvPr>
          <p:cNvSpPr/>
          <p:nvPr/>
        </p:nvSpPr>
        <p:spPr>
          <a:xfrm>
            <a:off x="6946985" y="2251234"/>
            <a:ext cx="846894" cy="66738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4065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880519-B394-FC53-9BFF-96948C946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2627" y="983644"/>
            <a:ext cx="9895367" cy="1155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800"/>
              <a:t>Funcionamiento: Cliente Subscriptor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2214654-670E-B249-B575-090FD2ADD6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34837" y="2505317"/>
            <a:ext cx="3404535" cy="3728778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5606027-6727-EDEF-55D4-9193633521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505317"/>
            <a:ext cx="4703122" cy="22574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00C2328-A049-C7CB-D242-BD691464E7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0" y="4861376"/>
            <a:ext cx="4161319" cy="1578199"/>
          </a:xfrm>
          <a:prstGeom prst="rect">
            <a:avLst/>
          </a:prstGeom>
        </p:spPr>
      </p:pic>
      <p:sp>
        <p:nvSpPr>
          <p:cNvPr id="3" name="Sol 2">
            <a:extLst>
              <a:ext uri="{FF2B5EF4-FFF2-40B4-BE49-F238E27FC236}">
                <a16:creationId xmlns:a16="http://schemas.microsoft.com/office/drawing/2014/main" id="{E51E1D86-E9F4-1121-D7E5-842187A00DAC}"/>
              </a:ext>
            </a:extLst>
          </p:cNvPr>
          <p:cNvSpPr/>
          <p:nvPr/>
        </p:nvSpPr>
        <p:spPr>
          <a:xfrm>
            <a:off x="10115967" y="2139598"/>
            <a:ext cx="846894" cy="667389"/>
          </a:xfrm>
          <a:prstGeom prst="su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13887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2B8C1-4883-C1D1-9326-982476335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Funcionamiento: Certificados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7524B96F-5133-5EB3-0DE3-642D75CC5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692" y="3529430"/>
            <a:ext cx="1045719" cy="277023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2197C99-C4C0-7B42-D3CD-50D042005646}"/>
              </a:ext>
            </a:extLst>
          </p:cNvPr>
          <p:cNvSpPr txBox="1"/>
          <p:nvPr/>
        </p:nvSpPr>
        <p:spPr>
          <a:xfrm>
            <a:off x="1227383" y="1742883"/>
            <a:ext cx="55377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s-ES" dirty="0"/>
              <a:t>Se utilizan con el fin de asegurar la comunicación, garantizando que los mensajes entre cliente y servidor estén cifrados y autenticados.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r>
              <a:rPr lang="es-ES" dirty="0"/>
              <a:t>Son archivos Digitales que contienen una clave pública y en este caso, autofirmados.</a:t>
            </a:r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  <a:p>
            <a:pPr marL="285750" indent="-285750">
              <a:buFontTx/>
              <a:buChar char="-"/>
            </a:pPr>
            <a:endParaRPr lang="es-ES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4189831-A1BC-ACD5-8FCC-FD7BD03675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7596" y="3529430"/>
            <a:ext cx="3133865" cy="286232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93521FC-3461-4FD7-0429-5460F822E6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8760" y="3529430"/>
            <a:ext cx="2778605" cy="2862322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26DE0E8-C555-9062-FF61-ECE655BDAC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703" y="2221430"/>
            <a:ext cx="3757708" cy="75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660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62CDA2-A7B3-EFB0-6466-39D4804D6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Extras Desarrollados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8E8DE2-2AE9-2DAB-0EBC-1C7A22523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ha desarrollado una interfaz gráfica a través de Django, con la cual se puede interactuar de manera más cómoda.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F1D5BEF-B73C-9D99-5937-DA699460F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0051" y="4020345"/>
            <a:ext cx="2357767" cy="161471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D3A0A13-2C82-1E8C-95F4-6ADF9860F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3563" y="4020344"/>
            <a:ext cx="2299045" cy="1614714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21D65FB0-998A-8564-4CF4-08B4691708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8353" y="4020344"/>
            <a:ext cx="1812011" cy="1614714"/>
          </a:xfrm>
          <a:prstGeom prst="rect">
            <a:avLst/>
          </a:prstGeom>
        </p:spPr>
      </p:pic>
      <p:sp>
        <p:nvSpPr>
          <p:cNvPr id="10" name="Flecha: a la derecha 9">
            <a:extLst>
              <a:ext uri="{FF2B5EF4-FFF2-40B4-BE49-F238E27FC236}">
                <a16:creationId xmlns:a16="http://schemas.microsoft.com/office/drawing/2014/main" id="{777AF7E5-3F87-84C7-6A4C-61E4E78BF78C}"/>
              </a:ext>
            </a:extLst>
          </p:cNvPr>
          <p:cNvSpPr/>
          <p:nvPr/>
        </p:nvSpPr>
        <p:spPr>
          <a:xfrm>
            <a:off x="405651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Flecha: a la derecha 10">
            <a:extLst>
              <a:ext uri="{FF2B5EF4-FFF2-40B4-BE49-F238E27FC236}">
                <a16:creationId xmlns:a16="http://schemas.microsoft.com/office/drawing/2014/main" id="{2D8EE43A-E399-6ECA-B7AA-7AD88800D0B7}"/>
              </a:ext>
            </a:extLst>
          </p:cNvPr>
          <p:cNvSpPr/>
          <p:nvPr/>
        </p:nvSpPr>
        <p:spPr>
          <a:xfrm>
            <a:off x="7341306" y="4713401"/>
            <a:ext cx="817418" cy="2286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11640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11B9E66B74A74F85FCA1A5354868B3" ma:contentTypeVersion="14" ma:contentTypeDescription="Crear nuevo documento." ma:contentTypeScope="" ma:versionID="a4cb7d73271d44f68eb8b86d9b73e107">
  <xsd:schema xmlns:xsd="http://www.w3.org/2001/XMLSchema" xmlns:xs="http://www.w3.org/2001/XMLSchema" xmlns:p="http://schemas.microsoft.com/office/2006/metadata/properties" xmlns:ns3="c846ee4d-cd50-40aa-8c53-0404ef98127e" xmlns:ns4="8b6f5009-b8e6-4fa2-b519-a242ae5c6222" targetNamespace="http://schemas.microsoft.com/office/2006/metadata/properties" ma:root="true" ma:fieldsID="d063454d8f6584d411c4cc7c42ccac14" ns3:_="" ns4:_="">
    <xsd:import namespace="c846ee4d-cd50-40aa-8c53-0404ef98127e"/>
    <xsd:import namespace="8b6f5009-b8e6-4fa2-b519-a242ae5c6222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LengthInSeconds" minOccurs="0"/>
                <xsd:element ref="ns3:MediaServiceSearchPropertie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846ee4d-cd50-40aa-8c53-0404ef98127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16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b6f5009-b8e6-4fa2-b519-a242ae5c6222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2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846ee4d-cd50-40aa-8c53-0404ef98127e" xsi:nil="true"/>
  </documentManagement>
</p:properties>
</file>

<file path=customXml/itemProps1.xml><?xml version="1.0" encoding="utf-8"?>
<ds:datastoreItem xmlns:ds="http://schemas.openxmlformats.org/officeDocument/2006/customXml" ds:itemID="{F358E5F1-235D-47B5-A2AB-525184B8E8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846ee4d-cd50-40aa-8c53-0404ef98127e"/>
    <ds:schemaRef ds:uri="8b6f5009-b8e6-4fa2-b519-a242ae5c622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F400E30-8A4B-463E-ABDB-0E3F7E97BC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A282525-D9ED-4CA2-BEE9-F86F16EB38CD}">
  <ds:schemaRefs>
    <ds:schemaRef ds:uri="http://www.w3.org/XML/1998/namespace"/>
    <ds:schemaRef ds:uri="http://purl.org/dc/elements/1.1/"/>
    <ds:schemaRef ds:uri="http://purl.org/dc/dcmitype/"/>
    <ds:schemaRef ds:uri="http://schemas.microsoft.com/office/infopath/2007/PartnerControls"/>
    <ds:schemaRef ds:uri="http://schemas.microsoft.com/office/2006/documentManagement/types"/>
    <ds:schemaRef ds:uri="c846ee4d-cd50-40aa-8c53-0404ef98127e"/>
    <ds:schemaRef ds:uri="http://purl.org/dc/terms/"/>
    <ds:schemaRef ds:uri="http://schemas.openxmlformats.org/package/2006/metadata/core-properties"/>
    <ds:schemaRef ds:uri="8b6f5009-b8e6-4fa2-b519-a242ae5c6222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141</TotalTime>
  <Words>144</Words>
  <Application>Microsoft Office PowerPoint</Application>
  <PresentationFormat>Panorámica</PresentationFormat>
  <Paragraphs>17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Tw Cen MT</vt:lpstr>
      <vt:lpstr>Circuito</vt:lpstr>
      <vt:lpstr>Broker MQTT</vt:lpstr>
      <vt:lpstr>Herramientas utilizadas</vt:lpstr>
      <vt:lpstr>¿Qué es MQTT? ¿Cuál es su objetivo?</vt:lpstr>
      <vt:lpstr>Funcionamiento: Broker</vt:lpstr>
      <vt:lpstr>Funcionamiento: Cliente Publicador</vt:lpstr>
      <vt:lpstr>Funcionamiento: Cliente Subscriptor</vt:lpstr>
      <vt:lpstr>Funcionamiento: Certificados</vt:lpstr>
      <vt:lpstr>Extras Desarrollados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Manel Díaz Riera</dc:creator>
  <cp:lastModifiedBy>Manel Díaz Riera</cp:lastModifiedBy>
  <cp:revision>5</cp:revision>
  <dcterms:created xsi:type="dcterms:W3CDTF">2025-03-03T16:26:20Z</dcterms:created>
  <dcterms:modified xsi:type="dcterms:W3CDTF">2025-03-05T20:15:48Z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0x010100B311B9E66B74A74F85FCA1A5354868B3</vt:lpwstr>
  </property>
</Properties>
</file>