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EB1C7-669C-44AC-AC4B-3B554E73E72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E292B-1C08-4CD3-87C1-7C2D00FA2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E292B-1C08-4CD3-87C1-7C2D00FA2FD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54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1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8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46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88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80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65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34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2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24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57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29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3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4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F05B8A-BEB3-4BB9-9369-3B0AC617446F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FA2B3D-8DB4-427E-A533-A8AC531C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8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12F0E-2246-5D84-4799-5327568FA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Reto persistencia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39BAA-3B88-FE54-37DC-5B1D911F4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Manel Díaz, Rubén Alsasua y Eneko Saez</a:t>
            </a:r>
          </a:p>
        </p:txBody>
      </p:sp>
    </p:spTree>
    <p:extLst>
      <p:ext uri="{BB962C8B-B14F-4D97-AF65-F5344CB8AC3E}">
        <p14:creationId xmlns:p14="http://schemas.microsoft.com/office/powerpoint/2010/main" val="153597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2827D-2F79-459B-AE66-A0C225ED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44201-F5BB-E353-C9C9-450875919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2FDAF9-DCBE-8C38-6877-683EB730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" y="993776"/>
            <a:ext cx="6149145" cy="49181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7BB31D-2876-74B3-D63C-18A4DB9DB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01" y="2005012"/>
            <a:ext cx="5892397" cy="34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2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E159B-E060-C68F-72E6-7F26188E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A9FEA-1DD6-7993-F29E-187F7C27E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CA822A-1F77-9F2A-0DD1-07D1B8AD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98" y="371475"/>
            <a:ext cx="3691301" cy="59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30E1-EA3C-BF4E-3D65-2DF4DF4F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299312" cy="762754"/>
          </a:xfrm>
        </p:spPr>
        <p:txBody>
          <a:bodyPr/>
          <a:lstStyle/>
          <a:p>
            <a:r>
              <a:rPr lang="es-ES" dirty="0"/>
              <a:t>Turbina.py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594B8-7DA8-5B4C-4832-74B438A0E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F95354-4BC1-50CA-290D-6825A381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8554"/>
            <a:ext cx="768229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041CA-6503-D5E7-75FD-C345368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4621212" cy="666750"/>
          </a:xfrm>
        </p:spPr>
        <p:txBody>
          <a:bodyPr/>
          <a:lstStyle/>
          <a:p>
            <a:r>
              <a:rPr lang="es-ES" dirty="0"/>
              <a:t>turbine_import.log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ACD13-0D47-62CA-7B74-064741786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4562C5-D9DE-49B5-E4FB-05661740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44" y="1352550"/>
            <a:ext cx="7154756" cy="52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121F1-794B-F785-CB6E-7432AB7B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6783387" cy="638175"/>
          </a:xfrm>
        </p:spPr>
        <p:txBody>
          <a:bodyPr/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4DA67-E577-80BA-DA35-C2A65F06C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C4A42-E528-78FB-71CC-042C1CD6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44" y="1594298"/>
            <a:ext cx="10586512" cy="44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80D82-8048-FBFA-FD6C-47C657EE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7707312" cy="895350"/>
          </a:xfrm>
        </p:spPr>
        <p:txBody>
          <a:bodyPr/>
          <a:lstStyle/>
          <a:p>
            <a:r>
              <a:rPr lang="es-ES" dirty="0"/>
              <a:t>Vías de mejora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2D05C8-F9AC-6D0F-16B6-55C2FFFB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84" y="1581150"/>
            <a:ext cx="8541270" cy="21307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Añadir alertas en </a:t>
            </a:r>
            <a:r>
              <a:rPr lang="es-ES" dirty="0" err="1">
                <a:solidFill>
                  <a:schemeClr val="tx1"/>
                </a:solidFill>
              </a:rPr>
              <a:t>grafana</a:t>
            </a:r>
            <a:r>
              <a:rPr lang="es-ES" dirty="0">
                <a:solidFill>
                  <a:schemeClr val="tx1"/>
                </a:solidFill>
              </a:rPr>
              <a:t> en caso de que lleguen datos anómalos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Utilizar </a:t>
            </a:r>
            <a:r>
              <a:rPr lang="es-ES" dirty="0" err="1">
                <a:solidFill>
                  <a:schemeClr val="tx1"/>
                </a:solidFill>
              </a:rPr>
              <a:t>Influxdb</a:t>
            </a:r>
            <a:r>
              <a:rPr lang="es-ES" dirty="0">
                <a:solidFill>
                  <a:schemeClr val="tx1"/>
                </a:solidFill>
              </a:rPr>
              <a:t> en vez de PostgreSQL</a:t>
            </a:r>
          </a:p>
        </p:txBody>
      </p:sp>
      <p:pic>
        <p:nvPicPr>
          <p:cNvPr id="2050" name="Picture 2" descr="InfluxDB Driver for Tridium Niagara N4 | NiagaraMarketplace">
            <a:extLst>
              <a:ext uri="{FF2B5EF4-FFF2-40B4-BE49-F238E27FC236}">
                <a16:creationId xmlns:a16="http://schemas.microsoft.com/office/drawing/2014/main" id="{F4214203-668B-9ACD-AE6B-0C742CC7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02" y="3711921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50D29-072F-91D7-0C3D-E2562A1D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8803819" cy="907610"/>
          </a:xfrm>
        </p:spPr>
        <p:txBody>
          <a:bodyPr/>
          <a:lstStyle/>
          <a:p>
            <a:r>
              <a:rPr lang="es-ES" dirty="0"/>
              <a:t>Problemas encontrados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F41990-CF1C-AEF0-5127-D2A0E16D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665838"/>
            <a:ext cx="8396415" cy="29876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Al cargar los datos del </a:t>
            </a:r>
            <a:r>
              <a:rPr lang="es-ES" dirty="0" err="1">
                <a:solidFill>
                  <a:schemeClr val="tx1"/>
                </a:solidFill>
              </a:rPr>
              <a:t>csv</a:t>
            </a:r>
            <a:r>
              <a:rPr lang="es-ES" dirty="0">
                <a:solidFill>
                  <a:schemeClr val="tx1"/>
                </a:solidFill>
              </a:rPr>
              <a:t> en </a:t>
            </a:r>
            <a:r>
              <a:rPr lang="es-ES" dirty="0" err="1">
                <a:solidFill>
                  <a:schemeClr val="tx1"/>
                </a:solidFill>
              </a:rPr>
              <a:t>grafana</a:t>
            </a:r>
            <a:r>
              <a:rPr lang="es-ES" dirty="0">
                <a:solidFill>
                  <a:schemeClr val="tx1"/>
                </a:solidFill>
              </a:rPr>
              <a:t> se rompían los gráficos debido a datos anómalos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Al tener datos negativos en el </a:t>
            </a:r>
            <a:r>
              <a:rPr lang="es-ES" dirty="0" err="1">
                <a:solidFill>
                  <a:schemeClr val="tx1"/>
                </a:solidFill>
              </a:rPr>
              <a:t>csv</a:t>
            </a:r>
            <a:r>
              <a:rPr lang="es-ES" dirty="0">
                <a:solidFill>
                  <a:schemeClr val="tx1"/>
                </a:solidFill>
              </a:rPr>
              <a:t>, la subida a </a:t>
            </a:r>
            <a:r>
              <a:rPr lang="es-ES" dirty="0" err="1">
                <a:solidFill>
                  <a:schemeClr val="tx1"/>
                </a:solidFill>
              </a:rPr>
              <a:t>postgreSQL</a:t>
            </a:r>
            <a:r>
              <a:rPr lang="es-ES" dirty="0">
                <a:solidFill>
                  <a:schemeClr val="tx1"/>
                </a:solidFill>
              </a:rPr>
              <a:t> eran rechazados lo que afectaba al análisis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Problemas a la hora de mantener los </a:t>
            </a:r>
            <a:r>
              <a:rPr lang="es-ES" dirty="0" err="1">
                <a:solidFill>
                  <a:schemeClr val="tx1"/>
                </a:solidFill>
              </a:rPr>
              <a:t>dashboards</a:t>
            </a:r>
            <a:r>
              <a:rPr lang="es-ES" dirty="0">
                <a:solidFill>
                  <a:schemeClr val="tx1"/>
                </a:solidFill>
              </a:rPr>
              <a:t> de </a:t>
            </a:r>
            <a:r>
              <a:rPr lang="es-ES" dirty="0" err="1">
                <a:solidFill>
                  <a:schemeClr val="tx1"/>
                </a:solidFill>
              </a:rPr>
              <a:t>grafana</a:t>
            </a:r>
            <a:r>
              <a:rPr lang="es-ES" dirty="0">
                <a:solidFill>
                  <a:schemeClr val="tx1"/>
                </a:solidFill>
              </a:rPr>
              <a:t> una vez detenido el contendor de </a:t>
            </a:r>
            <a:r>
              <a:rPr lang="es-ES" dirty="0" err="1">
                <a:solidFill>
                  <a:schemeClr val="tx1"/>
                </a:solidFill>
              </a:rPr>
              <a:t>grafana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56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63D6-F760-97A0-3F7B-08191ECA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8535987" cy="889503"/>
          </a:xfrm>
        </p:spPr>
        <p:txBody>
          <a:bodyPr/>
          <a:lstStyle/>
          <a:p>
            <a:r>
              <a:rPr lang="es-ES" dirty="0"/>
              <a:t>Alternativas posibles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194F2B-2C21-A412-45C7-646DA77C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75303"/>
            <a:ext cx="7472960" cy="19464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Utilizar </a:t>
            </a:r>
            <a:r>
              <a:rPr lang="es-ES" dirty="0" err="1">
                <a:solidFill>
                  <a:schemeClr val="tx1"/>
                </a:solidFill>
              </a:rPr>
              <a:t>FastAPI</a:t>
            </a:r>
            <a:r>
              <a:rPr lang="es-ES" dirty="0">
                <a:solidFill>
                  <a:schemeClr val="tx1"/>
                </a:solidFill>
              </a:rPr>
              <a:t> para probar los </a:t>
            </a:r>
            <a:r>
              <a:rPr lang="es-ES" dirty="0" err="1">
                <a:solidFill>
                  <a:schemeClr val="tx1"/>
                </a:solidFill>
              </a:rPr>
              <a:t>endpoints</a:t>
            </a:r>
            <a:r>
              <a:rPr lang="es-ES" dirty="0">
                <a:solidFill>
                  <a:schemeClr val="tx1"/>
                </a:solidFill>
              </a:rPr>
              <a:t> más fácilmente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Automatizar el despliegue a </a:t>
            </a:r>
            <a:r>
              <a:rPr lang="es-ES" dirty="0" err="1">
                <a:solidFill>
                  <a:schemeClr val="tx1"/>
                </a:solidFill>
              </a:rPr>
              <a:t>github</a:t>
            </a:r>
            <a:r>
              <a:rPr lang="es-ES" dirty="0">
                <a:solidFill>
                  <a:schemeClr val="tx1"/>
                </a:solidFill>
              </a:rPr>
              <a:t> con CI/CD utilizando </a:t>
            </a:r>
            <a:r>
              <a:rPr lang="es-ES" dirty="0" err="1">
                <a:solidFill>
                  <a:schemeClr val="tx1"/>
                </a:solidFill>
              </a:rPr>
              <a:t>Github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Actions</a:t>
            </a:r>
            <a:r>
              <a:rPr lang="es-ES" dirty="0">
                <a:solidFill>
                  <a:schemeClr val="tx1"/>
                </a:solidFill>
              </a:rPr>
              <a:t> para cada 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100" name="Picture 4" descr="What Is FastAPI: The Future of Modern Web Development">
            <a:extLst>
              <a:ext uri="{FF2B5EF4-FFF2-40B4-BE49-F238E27FC236}">
                <a16:creationId xmlns:a16="http://schemas.microsoft.com/office/drawing/2014/main" id="{830A527B-CF3B-7007-A265-B248CD8D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68" y="3901478"/>
            <a:ext cx="3552731" cy="19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GitHub.. GitHub is a platform for online… | by Sameer Hussain |  Medium">
            <a:extLst>
              <a:ext uri="{FF2B5EF4-FFF2-40B4-BE49-F238E27FC236}">
                <a16:creationId xmlns:a16="http://schemas.microsoft.com/office/drawing/2014/main" id="{EE103BA6-5636-B998-AE0C-CC9295F5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3130"/>
            <a:ext cx="4274415" cy="15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4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D19ED3-C0C9-F4BF-9BE1-C0B6CFCA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5868987" cy="1162050"/>
          </a:xfrm>
        </p:spPr>
        <p:txBody>
          <a:bodyPr/>
          <a:lstStyle/>
          <a:p>
            <a:r>
              <a:rPr lang="es-ES" dirty="0"/>
              <a:t>Tecnologías utilizadas</a:t>
            </a:r>
          </a:p>
        </p:txBody>
      </p:sp>
      <p:pic>
        <p:nvPicPr>
          <p:cNvPr id="1026" name="Picture 2" descr="JOUR 23] II. Python, the right way : Validation de données avec Pydantic">
            <a:extLst>
              <a:ext uri="{FF2B5EF4-FFF2-40B4-BE49-F238E27FC236}">
                <a16:creationId xmlns:a16="http://schemas.microsoft.com/office/drawing/2014/main" id="{3A7672D1-C599-E9A8-C712-6DC30722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01" y="1847850"/>
            <a:ext cx="3184379" cy="8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Use Python? - Full Stack Python">
            <a:extLst>
              <a:ext uri="{FF2B5EF4-FFF2-40B4-BE49-F238E27FC236}">
                <a16:creationId xmlns:a16="http://schemas.microsoft.com/office/drawing/2014/main" id="{BD6FF586-9123-1CC8-DA37-744DBD122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6" y="1847850"/>
            <a:ext cx="3028950" cy="9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PostgreSQL?">
            <a:extLst>
              <a:ext uri="{FF2B5EF4-FFF2-40B4-BE49-F238E27FC236}">
                <a16:creationId xmlns:a16="http://schemas.microsoft.com/office/drawing/2014/main" id="{752D47AC-2222-D2F2-40F2-95EECBDA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47" y="4476750"/>
            <a:ext cx="3014133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- Wikipedia">
            <a:extLst>
              <a:ext uri="{FF2B5EF4-FFF2-40B4-BE49-F238E27FC236}">
                <a16:creationId xmlns:a16="http://schemas.microsoft.com/office/drawing/2014/main" id="{2DB796B8-8229-3DC1-5B28-CDA6658B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03" y="4186079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Logo, Icon, and Brand Guidelines | Docker">
            <a:extLst>
              <a:ext uri="{FF2B5EF4-FFF2-40B4-BE49-F238E27FC236}">
                <a16:creationId xmlns:a16="http://schemas.microsoft.com/office/drawing/2014/main" id="{FCBB3634-74D2-9C6D-A0F1-1EF70BDE9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0" name="Picture 16" descr="How to Share Docker Images With Others">
            <a:extLst>
              <a:ext uri="{FF2B5EF4-FFF2-40B4-BE49-F238E27FC236}">
                <a16:creationId xmlns:a16="http://schemas.microsoft.com/office/drawing/2014/main" id="{D1C0486D-8A63-6EF4-8F4D-CC0FFC16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17" y="3112750"/>
            <a:ext cx="2905125" cy="16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3C40-C6BB-1EFD-8F07-4C0049E8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5164326" cy="473044"/>
          </a:xfrm>
        </p:spPr>
        <p:txBody>
          <a:bodyPr>
            <a:normAutofit fontScale="90000"/>
          </a:bodyPr>
          <a:lstStyle/>
          <a:p>
            <a:r>
              <a:rPr lang="es-ES" dirty="0"/>
              <a:t>¿Porqué PostgreSQL?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C7D02A-BDFC-3984-B63B-9C49F152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339913"/>
            <a:ext cx="9591471" cy="29152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Escalabilidad, maneja bien grandes volúmenes de datos. Mediciones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Gran rendimiento para datos temporales y soporte para consultas con marca de tiempo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pgAdmin</a:t>
            </a:r>
            <a:r>
              <a:rPr lang="es-ES" dirty="0">
                <a:solidFill>
                  <a:schemeClr val="tx1"/>
                </a:solidFill>
              </a:rPr>
              <a:t>, herramienta gráfica para administrar la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Uso previo en proyectos anteriores</a:t>
            </a:r>
          </a:p>
        </p:txBody>
      </p:sp>
      <p:pic>
        <p:nvPicPr>
          <p:cNvPr id="4" name="Picture 6" descr="Qué es PostgreSQL?">
            <a:extLst>
              <a:ext uri="{FF2B5EF4-FFF2-40B4-BE49-F238E27FC236}">
                <a16:creationId xmlns:a16="http://schemas.microsoft.com/office/drawing/2014/main" id="{3E29D6AB-94CC-0424-F3DF-F7F3761E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79" y="4436197"/>
            <a:ext cx="3014133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7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E076E-FD2C-4011-214A-69DFA090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5843336" cy="735594"/>
          </a:xfrm>
        </p:spPr>
        <p:txBody>
          <a:bodyPr/>
          <a:lstStyle/>
          <a:p>
            <a:r>
              <a:rPr lang="es-ES" dirty="0"/>
              <a:t>Docker-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dirty="0" err="1"/>
              <a:t>yml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35E246-7E20-DC07-2AC2-EE909974F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1C154-D32C-1AD2-8FF9-B1C3A89F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4" y="2378075"/>
            <a:ext cx="5400675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360A68-B870-2FBC-140B-08A7340C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61" y="101097"/>
            <a:ext cx="4438650" cy="2667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5C0BF-75F9-9180-0CE8-F30911AB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361" y="2832603"/>
            <a:ext cx="44386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48952-1E2C-7902-50A0-46A65725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4204658" cy="636006"/>
          </a:xfrm>
        </p:spPr>
        <p:txBody>
          <a:bodyPr/>
          <a:lstStyle/>
          <a:p>
            <a:r>
              <a:rPr lang="es-ES" dirty="0"/>
              <a:t>Creación DB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8BCAD-B8D0-F2DF-2C09-5AAB9EA1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5082" y="4359242"/>
            <a:ext cx="4143376" cy="544214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Init.sql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AF44E-8BB1-800D-49E9-1E5BE9DE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83" y="1576103"/>
            <a:ext cx="4143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8D936-031C-631E-3F02-6128E4DD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498488" cy="762754"/>
          </a:xfrm>
        </p:spPr>
        <p:txBody>
          <a:bodyPr/>
          <a:lstStyle/>
          <a:p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AFB85-620F-9EA9-01CB-AEB0A65AB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56053A-EE7B-68AB-AC2E-3484907C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5262"/>
            <a:ext cx="57912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A6920-8508-359F-9EC0-895F3631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6602412" cy="723900"/>
          </a:xfrm>
        </p:spPr>
        <p:txBody>
          <a:bodyPr/>
          <a:lstStyle/>
          <a:p>
            <a:r>
              <a:rPr lang="es-ES" dirty="0"/>
              <a:t>Database.py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899AED-DE23-FFC9-2393-4D113827A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9EBE93-53A5-7FDA-1B5C-303F5CBE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680173"/>
            <a:ext cx="5591175" cy="57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6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E837-EFBC-BD29-C3C2-E080A80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F599F-EE71-ED0E-C382-261A0AF63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2B9767-5723-BCCA-BBA9-B649614D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9" y="700674"/>
            <a:ext cx="7096125" cy="54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8027E-ED44-EC65-28D3-B433B994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047B3-FEB0-A95E-79D2-E97651475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2FF311-B350-8787-48F5-C536AF4D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5" y="863600"/>
            <a:ext cx="6016452" cy="49387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343ABB-2E94-3C27-8711-98B5FC88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06" y="785019"/>
            <a:ext cx="5776388" cy="52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3545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175</Words>
  <Application>Microsoft Office PowerPoint</Application>
  <PresentationFormat>Panorámica</PresentationFormat>
  <Paragraphs>27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Century Gothic</vt:lpstr>
      <vt:lpstr>Wingdings 3</vt:lpstr>
      <vt:lpstr>Sector</vt:lpstr>
      <vt:lpstr>Reto persistencia</vt:lpstr>
      <vt:lpstr>Tecnologías utilizadas</vt:lpstr>
      <vt:lpstr>¿Porqué PostgreSQL?</vt:lpstr>
      <vt:lpstr>Docker-compose yml</vt:lpstr>
      <vt:lpstr>Creación DB</vt:lpstr>
      <vt:lpstr>MaiN</vt:lpstr>
      <vt:lpstr>Database.py</vt:lpstr>
      <vt:lpstr>Presentación de PowerPoint</vt:lpstr>
      <vt:lpstr>Presentación de PowerPoint</vt:lpstr>
      <vt:lpstr>Presentación de PowerPoint</vt:lpstr>
      <vt:lpstr>Presentación de PowerPoint</vt:lpstr>
      <vt:lpstr>Turbina.py</vt:lpstr>
      <vt:lpstr>turbine_import.log</vt:lpstr>
      <vt:lpstr>Grafana</vt:lpstr>
      <vt:lpstr>Vías de mejora</vt:lpstr>
      <vt:lpstr>Problemas encontrados</vt:lpstr>
      <vt:lpstr>Alternativas posibles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Eneko Sáez Merino</dc:creator>
  <cp:lastModifiedBy>Eneko Sáez Merino</cp:lastModifiedBy>
  <cp:revision>1</cp:revision>
  <dcterms:created xsi:type="dcterms:W3CDTF">2025-04-06T19:50:42Z</dcterms:created>
  <dcterms:modified xsi:type="dcterms:W3CDTF">2025-04-06T20:27:10Z</dcterms:modified>
</cp:coreProperties>
</file>