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2"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2B11DA4-1905-41E6-992A-7B7A481A76A3}" type="datetimeFigureOut">
              <a:rPr lang="fr-FR" smtClean="0"/>
              <a:t>15/11/2021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812BBA-6415-48E0-B0EC-717A2B5B6D4D}" type="slidenum">
              <a:rPr lang="fr-FR" smtClean="0"/>
              <a:t>‹N°›</a:t>
            </a:fld>
            <a:endParaRPr lang="fr-F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2B11DA4-1905-41E6-992A-7B7A481A76A3}" type="datetimeFigureOut">
              <a:rPr lang="fr-FR" smtClean="0"/>
              <a:t>15/11/2021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812BBA-6415-48E0-B0EC-717A2B5B6D4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fr-FR" smtClean="0"/>
              <a:t>Modifiez le style du titre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2B11DA4-1905-41E6-992A-7B7A481A76A3}" type="datetimeFigureOut">
              <a:rPr lang="fr-FR" smtClean="0"/>
              <a:t>15/11/2021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812BBA-6415-48E0-B0EC-717A2B5B6D4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B11DA4-1905-41E6-992A-7B7A481A76A3}" type="datetimeFigureOut">
              <a:rPr lang="fr-FR" smtClean="0"/>
              <a:t>15/11/2021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812BBA-6415-48E0-B0EC-717A2B5B6D4D}"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2B11DA4-1905-41E6-992A-7B7A481A76A3}" type="datetimeFigureOut">
              <a:rPr lang="fr-FR" smtClean="0"/>
              <a:t>15/11/2021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3812BBA-6415-48E0-B0EC-717A2B5B6D4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2B11DA4-1905-41E6-992A-7B7A481A76A3}" type="datetimeFigureOut">
              <a:rPr lang="fr-FR" smtClean="0"/>
              <a:t>15/11/2021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3812BBA-6415-48E0-B0EC-717A2B5B6D4D}"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fr-FR" smtClean="0"/>
              <a:t>Modifiez les styles du texte du masque</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2B11DA4-1905-41E6-992A-7B7A481A76A3}" type="datetimeFigureOut">
              <a:rPr lang="fr-FR" smtClean="0"/>
              <a:t>15/11/2021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3812BBA-6415-48E0-B0EC-717A2B5B6D4D}"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2B11DA4-1905-41E6-992A-7B7A481A76A3}" type="datetimeFigureOut">
              <a:rPr lang="fr-FR" smtClean="0"/>
              <a:t>15/11/2021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3812BBA-6415-48E0-B0EC-717A2B5B6D4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11DA4-1905-41E6-992A-7B7A481A76A3}" type="datetimeFigureOut">
              <a:rPr lang="fr-FR" smtClean="0"/>
              <a:t>15/11/2021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3812BBA-6415-48E0-B0EC-717A2B5B6D4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fr-FR" smtClean="0"/>
              <a:t>Modifiez le style du titre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2B11DA4-1905-41E6-992A-7B7A481A76A3}" type="datetimeFigureOut">
              <a:rPr lang="fr-FR" smtClean="0"/>
              <a:t>15/11/2021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3812BBA-6415-48E0-B0EC-717A2B5B6D4D}"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2B11DA4-1905-41E6-992A-7B7A481A76A3}" type="datetimeFigureOut">
              <a:rPr lang="fr-FR" smtClean="0"/>
              <a:t>15/11/2021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3812BBA-6415-48E0-B0EC-717A2B5B6D4D}" type="slidenum">
              <a:rPr lang="fr-FR" smtClean="0"/>
              <a:t>‹N°›</a:t>
            </a:fld>
            <a:endParaRPr lang="fr-F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2B11DA4-1905-41E6-992A-7B7A481A76A3}" type="datetimeFigureOut">
              <a:rPr lang="fr-FR" smtClean="0"/>
              <a:t>15/11/2021</a:t>
            </a:fld>
            <a:endParaRPr lang="fr-F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3812BBA-6415-48E0-B0EC-717A2B5B6D4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php-tutoria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87624" y="248341"/>
            <a:ext cx="4464496" cy="646331"/>
          </a:xfrm>
          <a:prstGeom prst="rect">
            <a:avLst/>
          </a:prstGeom>
          <a:noFill/>
        </p:spPr>
        <p:txBody>
          <a:bodyPr wrap="square" rtlCol="0">
            <a:spAutoFit/>
          </a:bodyPr>
          <a:lstStyle/>
          <a:p>
            <a:r>
              <a:rPr lang="fr-FR" sz="3600" dirty="0" err="1">
                <a:solidFill>
                  <a:schemeClr val="accent1">
                    <a:lumMod val="50000"/>
                  </a:schemeClr>
                </a:solidFill>
                <a:latin typeface="Bahnschrift SemiBold SemiConden" pitchFamily="34" charset="0"/>
              </a:rPr>
              <a:t>What</a:t>
            </a:r>
            <a:r>
              <a:rPr lang="fr-FR" sz="3600" dirty="0">
                <a:solidFill>
                  <a:schemeClr val="accent1">
                    <a:lumMod val="50000"/>
                  </a:schemeClr>
                </a:solidFill>
                <a:latin typeface="Bahnschrift SemiBold SemiConden" pitchFamily="34" charset="0"/>
              </a:rPr>
              <a:t> </a:t>
            </a:r>
            <a:r>
              <a:rPr lang="fr-FR" sz="3600" dirty="0" err="1">
                <a:solidFill>
                  <a:schemeClr val="accent1">
                    <a:lumMod val="50000"/>
                  </a:schemeClr>
                </a:solidFill>
                <a:latin typeface="Bahnschrift SemiBold SemiConden" pitchFamily="34" charset="0"/>
              </a:rPr>
              <a:t>is</a:t>
            </a:r>
            <a:r>
              <a:rPr lang="fr-FR" sz="3600" dirty="0">
                <a:solidFill>
                  <a:schemeClr val="accent1">
                    <a:lumMod val="50000"/>
                  </a:schemeClr>
                </a:solidFill>
                <a:latin typeface="Bahnschrift SemiBold SemiConden" pitchFamily="34" charset="0"/>
              </a:rPr>
              <a:t> </a:t>
            </a:r>
            <a:r>
              <a:rPr lang="fr-FR" sz="3600" dirty="0" smtClean="0">
                <a:solidFill>
                  <a:schemeClr val="accent1">
                    <a:lumMod val="50000"/>
                  </a:schemeClr>
                </a:solidFill>
                <a:latin typeface="Bahnschrift SemiBold SemiConden" pitchFamily="34" charset="0"/>
              </a:rPr>
              <a:t>RDBMS ?</a:t>
            </a:r>
            <a:endParaRPr lang="fr-FR" sz="3600" dirty="0">
              <a:solidFill>
                <a:schemeClr val="accent1">
                  <a:lumMod val="50000"/>
                </a:schemeClr>
              </a:solidFill>
              <a:latin typeface="Bahnschrift SemiBold SemiConden" pitchFamily="34" charset="0"/>
            </a:endParaRPr>
          </a:p>
        </p:txBody>
      </p:sp>
      <p:sp>
        <p:nvSpPr>
          <p:cNvPr id="5" name="ZoneTexte 4"/>
          <p:cNvSpPr txBox="1"/>
          <p:nvPr/>
        </p:nvSpPr>
        <p:spPr>
          <a:xfrm>
            <a:off x="683568" y="1202062"/>
            <a:ext cx="7632848" cy="2523768"/>
          </a:xfrm>
          <a:prstGeom prst="rect">
            <a:avLst/>
          </a:prstGeom>
          <a:noFill/>
        </p:spPr>
        <p:txBody>
          <a:bodyPr wrap="square" rtlCol="0">
            <a:spAutoFit/>
          </a:bodyPr>
          <a:lstStyle/>
          <a:p>
            <a:r>
              <a:rPr lang="fr-FR" sz="2800" b="1" dirty="0">
                <a:solidFill>
                  <a:schemeClr val="tx2">
                    <a:lumMod val="50000"/>
                  </a:schemeClr>
                </a:solidFill>
                <a:latin typeface="Arial Narrow" pitchFamily="34" charset="0"/>
                <a:cs typeface="Arial" pitchFamily="34" charset="0"/>
              </a:rPr>
              <a:t>RDBMS</a:t>
            </a:r>
            <a:r>
              <a:rPr lang="fr-FR" sz="2800" dirty="0">
                <a:solidFill>
                  <a:schemeClr val="tx2">
                    <a:lumMod val="50000"/>
                  </a:schemeClr>
                </a:solidFill>
                <a:latin typeface="Arial Narrow" pitchFamily="34" charset="0"/>
                <a:cs typeface="Arial" pitchFamily="34" charset="0"/>
              </a:rPr>
              <a:t> stands for </a:t>
            </a:r>
            <a:r>
              <a:rPr lang="fr-FR" sz="2800" i="1" dirty="0" err="1">
                <a:solidFill>
                  <a:schemeClr val="tx2">
                    <a:lumMod val="50000"/>
                  </a:schemeClr>
                </a:solidFill>
                <a:latin typeface="Arial Narrow" pitchFamily="34" charset="0"/>
                <a:cs typeface="Arial" pitchFamily="34" charset="0"/>
              </a:rPr>
              <a:t>Relational</a:t>
            </a:r>
            <a:r>
              <a:rPr lang="fr-FR" sz="2800" i="1" dirty="0">
                <a:solidFill>
                  <a:schemeClr val="tx2">
                    <a:lumMod val="50000"/>
                  </a:schemeClr>
                </a:solidFill>
                <a:latin typeface="Arial Narrow" pitchFamily="34" charset="0"/>
                <a:cs typeface="Arial" pitchFamily="34" charset="0"/>
              </a:rPr>
              <a:t> </a:t>
            </a:r>
            <a:r>
              <a:rPr lang="fr-FR" sz="2800" i="1" dirty="0" err="1">
                <a:solidFill>
                  <a:schemeClr val="tx2">
                    <a:lumMod val="50000"/>
                  </a:schemeClr>
                </a:solidFill>
                <a:latin typeface="Arial Narrow" pitchFamily="34" charset="0"/>
                <a:cs typeface="Arial" pitchFamily="34" charset="0"/>
              </a:rPr>
              <a:t>Database</a:t>
            </a:r>
            <a:r>
              <a:rPr lang="fr-FR" sz="2800" i="1" dirty="0">
                <a:solidFill>
                  <a:schemeClr val="tx2">
                    <a:lumMod val="50000"/>
                  </a:schemeClr>
                </a:solidFill>
                <a:latin typeface="Arial Narrow" pitchFamily="34" charset="0"/>
                <a:cs typeface="Arial" pitchFamily="34" charset="0"/>
              </a:rPr>
              <a:t> Management </a:t>
            </a:r>
            <a:r>
              <a:rPr lang="fr-FR" sz="2800" i="1" dirty="0" err="1">
                <a:solidFill>
                  <a:schemeClr val="tx2">
                    <a:lumMod val="50000"/>
                  </a:schemeClr>
                </a:solidFill>
                <a:latin typeface="Arial Narrow" pitchFamily="34" charset="0"/>
                <a:cs typeface="Arial" pitchFamily="34" charset="0"/>
              </a:rPr>
              <a:t>Systems</a:t>
            </a:r>
            <a:r>
              <a:rPr lang="fr-FR" sz="2800" i="1" dirty="0" smtClean="0">
                <a:solidFill>
                  <a:schemeClr val="tx2">
                    <a:lumMod val="50000"/>
                  </a:schemeClr>
                </a:solidFill>
                <a:latin typeface="Arial Narrow" pitchFamily="34" charset="0"/>
                <a:cs typeface="Arial" pitchFamily="34" charset="0"/>
              </a:rPr>
              <a:t>.</a:t>
            </a:r>
            <a:endParaRPr lang="fr-FR" sz="2800" dirty="0">
              <a:solidFill>
                <a:schemeClr val="tx2">
                  <a:lumMod val="50000"/>
                </a:schemeClr>
              </a:solidFill>
              <a:latin typeface="Arial Narrow" pitchFamily="34" charset="0"/>
              <a:cs typeface="Arial" pitchFamily="34" charset="0"/>
            </a:endParaRPr>
          </a:p>
          <a:p>
            <a:r>
              <a:rPr lang="fr-FR" sz="2800" dirty="0">
                <a:solidFill>
                  <a:schemeClr val="tx2">
                    <a:lumMod val="50000"/>
                  </a:schemeClr>
                </a:solidFill>
                <a:latin typeface="Arial Narrow" pitchFamily="34" charset="0"/>
                <a:cs typeface="Arial" pitchFamily="34" charset="0"/>
              </a:rPr>
              <a:t>All modern </a:t>
            </a:r>
            <a:r>
              <a:rPr lang="fr-FR" sz="2800" dirty="0" err="1">
                <a:solidFill>
                  <a:schemeClr val="tx2">
                    <a:lumMod val="50000"/>
                  </a:schemeClr>
                </a:solidFill>
                <a:latin typeface="Arial Narrow" pitchFamily="34" charset="0"/>
                <a:cs typeface="Arial" pitchFamily="34" charset="0"/>
              </a:rPr>
              <a:t>database</a:t>
            </a:r>
            <a:r>
              <a:rPr lang="fr-FR" sz="2800" dirty="0">
                <a:solidFill>
                  <a:schemeClr val="tx2">
                    <a:lumMod val="50000"/>
                  </a:schemeClr>
                </a:solidFill>
                <a:latin typeface="Arial Narrow" pitchFamily="34" charset="0"/>
                <a:cs typeface="Arial" pitchFamily="34" charset="0"/>
              </a:rPr>
              <a:t> management </a:t>
            </a:r>
            <a:r>
              <a:rPr lang="fr-FR" sz="2800" dirty="0" err="1">
                <a:solidFill>
                  <a:schemeClr val="tx2">
                    <a:lumMod val="50000"/>
                  </a:schemeClr>
                </a:solidFill>
                <a:latin typeface="Arial Narrow" pitchFamily="34" charset="0"/>
                <a:cs typeface="Arial" pitchFamily="34" charset="0"/>
              </a:rPr>
              <a:t>systems</a:t>
            </a:r>
            <a:r>
              <a:rPr lang="fr-FR" sz="2800" dirty="0">
                <a:solidFill>
                  <a:schemeClr val="tx2">
                    <a:lumMod val="50000"/>
                  </a:schemeClr>
                </a:solidFill>
                <a:latin typeface="Arial Narrow" pitchFamily="34" charset="0"/>
                <a:cs typeface="Arial" pitchFamily="34" charset="0"/>
              </a:rPr>
              <a:t> </a:t>
            </a:r>
            <a:r>
              <a:rPr lang="fr-FR" sz="2800" dirty="0" err="1">
                <a:solidFill>
                  <a:schemeClr val="tx2">
                    <a:lumMod val="50000"/>
                  </a:schemeClr>
                </a:solidFill>
                <a:latin typeface="Arial Narrow" pitchFamily="34" charset="0"/>
                <a:cs typeface="Arial" pitchFamily="34" charset="0"/>
              </a:rPr>
              <a:t>like</a:t>
            </a:r>
            <a:r>
              <a:rPr lang="fr-FR" sz="2800" dirty="0">
                <a:solidFill>
                  <a:schemeClr val="tx2">
                    <a:lumMod val="50000"/>
                  </a:schemeClr>
                </a:solidFill>
                <a:latin typeface="Arial Narrow" pitchFamily="34" charset="0"/>
                <a:cs typeface="Arial" pitchFamily="34" charset="0"/>
              </a:rPr>
              <a:t> SQL, MS SQL Server, IBM DB2, ORACLE, </a:t>
            </a:r>
            <a:r>
              <a:rPr lang="fr-FR" sz="2800" dirty="0" err="1">
                <a:solidFill>
                  <a:schemeClr val="tx2">
                    <a:lumMod val="50000"/>
                  </a:schemeClr>
                </a:solidFill>
                <a:latin typeface="Arial Narrow" pitchFamily="34" charset="0"/>
                <a:cs typeface="Arial" pitchFamily="34" charset="0"/>
              </a:rPr>
              <a:t>My-SQL</a:t>
            </a:r>
            <a:r>
              <a:rPr lang="fr-FR" sz="2800" dirty="0">
                <a:solidFill>
                  <a:schemeClr val="tx2">
                    <a:lumMod val="50000"/>
                  </a:schemeClr>
                </a:solidFill>
                <a:latin typeface="Arial Narrow" pitchFamily="34" charset="0"/>
                <a:cs typeface="Arial" pitchFamily="34" charset="0"/>
              </a:rPr>
              <a:t> and Microsoft Access are </a:t>
            </a:r>
            <a:r>
              <a:rPr lang="fr-FR" sz="2800" dirty="0" err="1">
                <a:solidFill>
                  <a:schemeClr val="tx2">
                    <a:lumMod val="50000"/>
                  </a:schemeClr>
                </a:solidFill>
                <a:latin typeface="Arial Narrow" pitchFamily="34" charset="0"/>
                <a:cs typeface="Arial" pitchFamily="34" charset="0"/>
              </a:rPr>
              <a:t>based</a:t>
            </a:r>
            <a:r>
              <a:rPr lang="fr-FR" sz="2800" dirty="0">
                <a:solidFill>
                  <a:schemeClr val="tx2">
                    <a:lumMod val="50000"/>
                  </a:schemeClr>
                </a:solidFill>
                <a:latin typeface="Arial Narrow" pitchFamily="34" charset="0"/>
                <a:cs typeface="Arial" pitchFamily="34" charset="0"/>
              </a:rPr>
              <a:t> on RDBMS</a:t>
            </a:r>
            <a:r>
              <a:rPr lang="fr-FR" sz="2400" dirty="0">
                <a:latin typeface="Arial Narrow" pitchFamily="34" charset="0"/>
                <a:cs typeface="Arial" pitchFamily="34" charset="0"/>
              </a:rPr>
              <a:t>.</a:t>
            </a:r>
          </a:p>
          <a:p>
            <a:endParaRPr lang="fr-FR"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25830"/>
            <a:ext cx="6912768"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19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55" y="487322"/>
            <a:ext cx="6821098" cy="1200329"/>
          </a:xfrm>
          <a:prstGeom prst="rect">
            <a:avLst/>
          </a:prstGeom>
        </p:spPr>
        <p:txBody>
          <a:bodyPr wrap="none">
            <a:spAutoFit/>
          </a:bodyPr>
          <a:lstStyle/>
          <a:p>
            <a:r>
              <a:rPr lang="fr-FR" sz="3600" dirty="0" smtClean="0">
                <a:solidFill>
                  <a:schemeClr val="accent1">
                    <a:lumMod val="50000"/>
                  </a:schemeClr>
                </a:solidFill>
                <a:latin typeface="Bahnschrift SemiBold SemiConden" pitchFamily="34" charset="0"/>
              </a:rPr>
              <a:t>MySQL vs </a:t>
            </a:r>
            <a:r>
              <a:rPr lang="fr-FR" sz="3600" dirty="0" err="1" smtClean="0">
                <a:solidFill>
                  <a:schemeClr val="accent1">
                    <a:lumMod val="50000"/>
                  </a:schemeClr>
                </a:solidFill>
                <a:latin typeface="Bahnschrift SemiBold SemiConden" pitchFamily="34" charset="0"/>
              </a:rPr>
              <a:t>PostgreSQL</a:t>
            </a:r>
            <a:r>
              <a:rPr lang="fr-FR" sz="3600" dirty="0" smtClean="0">
                <a:solidFill>
                  <a:schemeClr val="accent1">
                    <a:lumMod val="50000"/>
                  </a:schemeClr>
                </a:solidFill>
                <a:latin typeface="Bahnschrift SemiBold SemiConden" pitchFamily="34" charset="0"/>
              </a:rPr>
              <a:t> vs SQL Server</a:t>
            </a:r>
          </a:p>
          <a:p>
            <a:r>
              <a:rPr lang="fr-FR" sz="3600" dirty="0" smtClean="0">
                <a:solidFill>
                  <a:schemeClr val="accent1">
                    <a:lumMod val="50000"/>
                  </a:schemeClr>
                </a:solidFill>
                <a:latin typeface="Bahnschrift SemiBold SemiConden" pitchFamily="34" charset="0"/>
              </a:rPr>
              <a:t>  </a:t>
            </a:r>
            <a:endParaRPr lang="fr-FR" sz="3600" dirty="0">
              <a:solidFill>
                <a:schemeClr val="accent1">
                  <a:lumMod val="50000"/>
                </a:schemeClr>
              </a:solidFill>
              <a:latin typeface="Bahnschrift SemiBold SemiConden"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3973456870"/>
              </p:ext>
            </p:extLst>
          </p:nvPr>
        </p:nvGraphicFramePr>
        <p:xfrm>
          <a:off x="827584" y="2204864"/>
          <a:ext cx="7560840" cy="1706880"/>
        </p:xfrm>
        <a:graphic>
          <a:graphicData uri="http://schemas.openxmlformats.org/drawingml/2006/table">
            <a:tbl>
              <a:tblPr firstRow="1" bandRow="1">
                <a:tableStyleId>{5C22544A-7EE6-4342-B048-85BDC9FD1C3A}</a:tableStyleId>
              </a:tblPr>
              <a:tblGrid>
                <a:gridCol w="1692188"/>
                <a:gridCol w="2088232"/>
                <a:gridCol w="1368409"/>
                <a:gridCol w="2412011"/>
              </a:tblGrid>
              <a:tr h="180216">
                <a:tc>
                  <a:txBody>
                    <a:bodyPr/>
                    <a:lstStyle/>
                    <a:p>
                      <a:pPr algn="ctr"/>
                      <a:endParaRPr lang="fr-FR" sz="2000" dirty="0">
                        <a:solidFill>
                          <a:schemeClr val="accent3">
                            <a:lumMod val="40000"/>
                            <a:lumOff val="60000"/>
                          </a:schemeClr>
                        </a:solidFill>
                      </a:endParaRPr>
                    </a:p>
                  </a:txBody>
                  <a:tcPr/>
                </a:tc>
                <a:tc>
                  <a:txBody>
                    <a:bodyPr/>
                    <a:lstStyle/>
                    <a:p>
                      <a:pPr algn="ctr"/>
                      <a:r>
                        <a:rPr lang="fr-FR" sz="2000" dirty="0" smtClean="0">
                          <a:solidFill>
                            <a:schemeClr val="accent3">
                              <a:lumMod val="40000"/>
                              <a:lumOff val="60000"/>
                            </a:schemeClr>
                          </a:solidFill>
                          <a:latin typeface="Bahnschrift SemiBold SemiConden" pitchFamily="34" charset="0"/>
                        </a:rPr>
                        <a:t>MySQL</a:t>
                      </a:r>
                      <a:endParaRPr lang="fr-FR" sz="2000" dirty="0">
                        <a:solidFill>
                          <a:schemeClr val="accent3">
                            <a:lumMod val="40000"/>
                            <a:lumOff val="60000"/>
                          </a:schemeClr>
                        </a:solidFill>
                      </a:endParaRPr>
                    </a:p>
                  </a:txBody>
                  <a:tcPr/>
                </a:tc>
                <a:tc>
                  <a:txBody>
                    <a:bodyPr/>
                    <a:lstStyle/>
                    <a:p>
                      <a:pPr algn="ctr"/>
                      <a:r>
                        <a:rPr lang="fr-FR" sz="2000" dirty="0" err="1" smtClean="0">
                          <a:solidFill>
                            <a:schemeClr val="accent3">
                              <a:lumMod val="40000"/>
                              <a:lumOff val="60000"/>
                            </a:schemeClr>
                          </a:solidFill>
                          <a:latin typeface="Bahnschrift SemiBold SemiConden" pitchFamily="34" charset="0"/>
                        </a:rPr>
                        <a:t>PostgreSQL</a:t>
                      </a:r>
                      <a:endParaRPr lang="fr-FR" sz="2000" dirty="0">
                        <a:solidFill>
                          <a:schemeClr val="accent3">
                            <a:lumMod val="40000"/>
                            <a:lumOff val="60000"/>
                          </a:schemeClr>
                        </a:solidFill>
                        <a:latin typeface="Bahnschrift SemiBold SemiConden"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solidFill>
                            <a:schemeClr val="accent3">
                              <a:lumMod val="40000"/>
                              <a:lumOff val="60000"/>
                            </a:schemeClr>
                          </a:solidFill>
                          <a:latin typeface="Bahnschrift SemiBold SemiConden" pitchFamily="34" charset="0"/>
                        </a:rPr>
                        <a:t>SQL Server</a:t>
                      </a:r>
                    </a:p>
                  </a:txBody>
                  <a:tcPr/>
                </a:tc>
              </a:tr>
              <a:tr h="370840">
                <a:tc>
                  <a:txBody>
                    <a:bodyPr/>
                    <a:lstStyle/>
                    <a:p>
                      <a:pPr algn="ctr">
                        <a:lnSpc>
                          <a:spcPct val="200000"/>
                        </a:lnSpc>
                      </a:pPr>
                      <a:r>
                        <a:rPr lang="fr-FR" sz="2800" dirty="0" err="1" smtClean="0">
                          <a:solidFill>
                            <a:schemeClr val="accent3">
                              <a:lumMod val="75000"/>
                            </a:schemeClr>
                          </a:solidFill>
                        </a:rPr>
                        <a:t>Language</a:t>
                      </a:r>
                      <a:endParaRPr lang="fr-FR" sz="2800" dirty="0">
                        <a:solidFill>
                          <a:schemeClr val="accent3">
                            <a:lumMod val="75000"/>
                          </a:schemeClr>
                        </a:solidFill>
                      </a:endParaRPr>
                    </a:p>
                  </a:txBody>
                  <a:tcPr/>
                </a:tc>
                <a:tc>
                  <a:txBody>
                    <a:bodyPr/>
                    <a:lstStyle/>
                    <a:p>
                      <a:pPr algn="ctr"/>
                      <a:r>
                        <a:rPr lang="en-US" sz="1600" dirty="0" smtClean="0"/>
                        <a:t>written in C++; database management is done with Structured Query Language.</a:t>
                      </a:r>
                      <a:endParaRPr lang="fr-FR" sz="1600" dirty="0"/>
                    </a:p>
                  </a:txBody>
                  <a:tcPr/>
                </a:tc>
                <a:tc>
                  <a:txBody>
                    <a:bodyPr/>
                    <a:lstStyle/>
                    <a:p>
                      <a:pPr algn="ctr"/>
                      <a:r>
                        <a:rPr lang="fr-FR" sz="1600" b="0" dirty="0" err="1" smtClean="0"/>
                        <a:t>Written</a:t>
                      </a:r>
                      <a:r>
                        <a:rPr lang="fr-FR" sz="1600" b="0" baseline="0" dirty="0" smtClean="0"/>
                        <a:t> in C</a:t>
                      </a:r>
                      <a:endParaRPr lang="fr-FR" sz="1600" b="0" dirty="0"/>
                    </a:p>
                  </a:txBody>
                  <a:tcPr/>
                </a:tc>
                <a:tc>
                  <a:txBody>
                    <a:bodyPr/>
                    <a:lstStyle/>
                    <a:p>
                      <a:pPr algn="ctr"/>
                      <a:r>
                        <a:rPr lang="fr-FR" sz="1600" dirty="0" err="1" smtClean="0"/>
                        <a:t>Written</a:t>
                      </a:r>
                      <a:r>
                        <a:rPr lang="fr-FR" sz="1600" baseline="0" dirty="0" smtClean="0"/>
                        <a:t> in C,C++</a:t>
                      </a:r>
                      <a:endParaRPr lang="fr-FR" sz="1600" dirty="0"/>
                    </a:p>
                  </a:txBody>
                  <a:tcPr/>
                </a:tc>
              </a:tr>
            </a:tbl>
          </a:graphicData>
        </a:graphic>
      </p:graphicFrame>
    </p:spTree>
    <p:extLst>
      <p:ext uri="{BB962C8B-B14F-4D97-AF65-F5344CB8AC3E}">
        <p14:creationId xmlns:p14="http://schemas.microsoft.com/office/powerpoint/2010/main" val="1669295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55" y="620688"/>
            <a:ext cx="6821098" cy="1200329"/>
          </a:xfrm>
          <a:prstGeom prst="rect">
            <a:avLst/>
          </a:prstGeom>
        </p:spPr>
        <p:txBody>
          <a:bodyPr wrap="none">
            <a:spAutoFit/>
          </a:bodyPr>
          <a:lstStyle/>
          <a:p>
            <a:r>
              <a:rPr lang="fr-FR" sz="3600" dirty="0" smtClean="0">
                <a:solidFill>
                  <a:schemeClr val="accent1">
                    <a:lumMod val="50000"/>
                  </a:schemeClr>
                </a:solidFill>
                <a:latin typeface="Bahnschrift SemiBold SemiConden" pitchFamily="34" charset="0"/>
              </a:rPr>
              <a:t>MySQL vs </a:t>
            </a:r>
            <a:r>
              <a:rPr lang="fr-FR" sz="3600" dirty="0" err="1" smtClean="0">
                <a:solidFill>
                  <a:schemeClr val="accent1">
                    <a:lumMod val="50000"/>
                  </a:schemeClr>
                </a:solidFill>
                <a:latin typeface="Bahnschrift SemiBold SemiConden" pitchFamily="34" charset="0"/>
              </a:rPr>
              <a:t>PostgreSQL</a:t>
            </a:r>
            <a:r>
              <a:rPr lang="fr-FR" sz="3600" dirty="0" smtClean="0">
                <a:solidFill>
                  <a:schemeClr val="accent1">
                    <a:lumMod val="50000"/>
                  </a:schemeClr>
                </a:solidFill>
                <a:latin typeface="Bahnschrift SemiBold SemiConden" pitchFamily="34" charset="0"/>
              </a:rPr>
              <a:t> vs SQL Server</a:t>
            </a:r>
          </a:p>
          <a:p>
            <a:r>
              <a:rPr lang="fr-FR" sz="3600" dirty="0" smtClean="0">
                <a:solidFill>
                  <a:schemeClr val="accent1">
                    <a:lumMod val="50000"/>
                  </a:schemeClr>
                </a:solidFill>
                <a:latin typeface="Bahnschrift SemiBold SemiConden" pitchFamily="34" charset="0"/>
              </a:rPr>
              <a:t>  </a:t>
            </a:r>
            <a:endParaRPr lang="fr-FR" sz="3600" dirty="0">
              <a:solidFill>
                <a:schemeClr val="accent1">
                  <a:lumMod val="50000"/>
                </a:schemeClr>
              </a:solidFill>
              <a:latin typeface="Bahnschrift SemiBold SemiConden"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3540684020"/>
              </p:ext>
            </p:extLst>
          </p:nvPr>
        </p:nvGraphicFramePr>
        <p:xfrm>
          <a:off x="791580" y="1988840"/>
          <a:ext cx="7560840" cy="2682240"/>
        </p:xfrm>
        <a:graphic>
          <a:graphicData uri="http://schemas.openxmlformats.org/drawingml/2006/table">
            <a:tbl>
              <a:tblPr firstRow="1" bandRow="1">
                <a:tableStyleId>{5C22544A-7EE6-4342-B048-85BDC9FD1C3A}</a:tableStyleId>
              </a:tblPr>
              <a:tblGrid>
                <a:gridCol w="1692188"/>
                <a:gridCol w="2088232"/>
                <a:gridCol w="1368409"/>
                <a:gridCol w="2412011"/>
              </a:tblGrid>
              <a:tr h="180216">
                <a:tc>
                  <a:txBody>
                    <a:bodyPr/>
                    <a:lstStyle/>
                    <a:p>
                      <a:pPr algn="ctr"/>
                      <a:endParaRPr lang="fr-FR" sz="2000" dirty="0">
                        <a:solidFill>
                          <a:schemeClr val="accent3">
                            <a:lumMod val="40000"/>
                            <a:lumOff val="60000"/>
                          </a:schemeClr>
                        </a:solidFill>
                      </a:endParaRPr>
                    </a:p>
                  </a:txBody>
                  <a:tcPr/>
                </a:tc>
                <a:tc>
                  <a:txBody>
                    <a:bodyPr/>
                    <a:lstStyle/>
                    <a:p>
                      <a:pPr algn="ctr"/>
                      <a:r>
                        <a:rPr lang="fr-FR" sz="2000" dirty="0" smtClean="0">
                          <a:solidFill>
                            <a:schemeClr val="accent3">
                              <a:lumMod val="40000"/>
                              <a:lumOff val="60000"/>
                            </a:schemeClr>
                          </a:solidFill>
                          <a:latin typeface="Bahnschrift SemiBold SemiConden" pitchFamily="34" charset="0"/>
                        </a:rPr>
                        <a:t>MySQL</a:t>
                      </a:r>
                      <a:endParaRPr lang="fr-FR" sz="2000" dirty="0">
                        <a:solidFill>
                          <a:schemeClr val="accent3">
                            <a:lumMod val="40000"/>
                            <a:lumOff val="60000"/>
                          </a:schemeClr>
                        </a:solidFill>
                      </a:endParaRPr>
                    </a:p>
                  </a:txBody>
                  <a:tcPr/>
                </a:tc>
                <a:tc>
                  <a:txBody>
                    <a:bodyPr/>
                    <a:lstStyle/>
                    <a:p>
                      <a:pPr algn="ctr"/>
                      <a:r>
                        <a:rPr lang="fr-FR" sz="2000" dirty="0" err="1" smtClean="0">
                          <a:solidFill>
                            <a:schemeClr val="accent3">
                              <a:lumMod val="40000"/>
                              <a:lumOff val="60000"/>
                            </a:schemeClr>
                          </a:solidFill>
                          <a:latin typeface="Bahnschrift SemiBold SemiConden" pitchFamily="34" charset="0"/>
                        </a:rPr>
                        <a:t>PostgreSQL</a:t>
                      </a:r>
                      <a:endParaRPr lang="fr-FR" sz="2000" dirty="0">
                        <a:solidFill>
                          <a:schemeClr val="accent3">
                            <a:lumMod val="40000"/>
                            <a:lumOff val="60000"/>
                          </a:schemeClr>
                        </a:solidFill>
                        <a:latin typeface="Bahnschrift SemiBold SemiConden"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solidFill>
                            <a:schemeClr val="accent3">
                              <a:lumMod val="40000"/>
                              <a:lumOff val="60000"/>
                            </a:schemeClr>
                          </a:solidFill>
                          <a:latin typeface="Bahnschrift SemiBold SemiConden" pitchFamily="34" charset="0"/>
                        </a:rPr>
                        <a:t>SQL Server</a:t>
                      </a:r>
                    </a:p>
                  </a:txBody>
                  <a:tcPr/>
                </a:tc>
              </a:tr>
              <a:tr h="370840">
                <a:tc>
                  <a:txBody>
                    <a:bodyPr/>
                    <a:lstStyle/>
                    <a:p>
                      <a:pPr algn="ctr">
                        <a:lnSpc>
                          <a:spcPct val="500000"/>
                        </a:lnSpc>
                      </a:pPr>
                      <a:r>
                        <a:rPr lang="fr-FR" sz="2000" dirty="0" smtClean="0">
                          <a:solidFill>
                            <a:schemeClr val="accent3">
                              <a:lumMod val="75000"/>
                            </a:schemeClr>
                          </a:solidFill>
                        </a:rPr>
                        <a:t>Data</a:t>
                      </a:r>
                      <a:r>
                        <a:rPr lang="fr-FR" sz="2000" baseline="0" dirty="0" smtClean="0">
                          <a:solidFill>
                            <a:schemeClr val="accent3">
                              <a:lumMod val="75000"/>
                            </a:schemeClr>
                          </a:solidFill>
                        </a:rPr>
                        <a:t> changes</a:t>
                      </a:r>
                      <a:endParaRPr lang="fr-FR" sz="2000" dirty="0">
                        <a:solidFill>
                          <a:schemeClr val="accent3">
                            <a:lumMod val="75000"/>
                          </a:schemeClr>
                        </a:solidFill>
                      </a:endParaRPr>
                    </a:p>
                  </a:txBody>
                  <a:tcPr/>
                </a:tc>
                <a:tc>
                  <a:txBody>
                    <a:bodyPr/>
                    <a:lstStyle/>
                    <a:p>
                      <a:pPr algn="ctr"/>
                      <a:r>
                        <a:rPr lang="en-US" sz="1600" dirty="0" smtClean="0"/>
                        <a:t>a solution updates data automatically to the rollback storage. If something goes wrong, developers can always go back to the previous version.</a:t>
                      </a:r>
                      <a:endParaRPr lang="fr-FR" sz="1600" dirty="0"/>
                    </a:p>
                  </a:txBody>
                  <a:tcPr/>
                </a:tc>
                <a:tc>
                  <a:txBody>
                    <a:bodyPr/>
                    <a:lstStyle/>
                    <a:p>
                      <a:pPr algn="ctr"/>
                      <a:r>
                        <a:rPr lang="en-US" sz="1600" dirty="0" smtClean="0"/>
                        <a:t> developers insert a new column and row in order to update the database</a:t>
                      </a:r>
                      <a:endParaRPr lang="fr-FR" sz="1600" dirty="0"/>
                    </a:p>
                  </a:txBody>
                  <a:tcPr/>
                </a:tc>
                <a:tc>
                  <a:txBody>
                    <a:bodyPr/>
                    <a:lstStyle/>
                    <a:p>
                      <a:pPr algn="ctr"/>
                      <a:r>
                        <a:rPr lang="en-US" sz="1600" dirty="0" smtClean="0"/>
                        <a:t>the database has three engines that are responsible for row updates. The ROW Store handles the information on all previous row updates</a:t>
                      </a:r>
                      <a:endParaRPr lang="fr-FR" sz="1600" dirty="0"/>
                    </a:p>
                  </a:txBody>
                  <a:tcPr/>
                </a:tc>
              </a:tr>
            </a:tbl>
          </a:graphicData>
        </a:graphic>
      </p:graphicFrame>
    </p:spTree>
    <p:extLst>
      <p:ext uri="{BB962C8B-B14F-4D97-AF65-F5344CB8AC3E}">
        <p14:creationId xmlns:p14="http://schemas.microsoft.com/office/powerpoint/2010/main" val="166929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55" y="487322"/>
            <a:ext cx="6821098" cy="1200329"/>
          </a:xfrm>
          <a:prstGeom prst="rect">
            <a:avLst/>
          </a:prstGeom>
        </p:spPr>
        <p:txBody>
          <a:bodyPr wrap="none">
            <a:spAutoFit/>
          </a:bodyPr>
          <a:lstStyle/>
          <a:p>
            <a:r>
              <a:rPr lang="fr-FR" sz="3600" dirty="0" smtClean="0">
                <a:solidFill>
                  <a:schemeClr val="accent1">
                    <a:lumMod val="50000"/>
                  </a:schemeClr>
                </a:solidFill>
                <a:latin typeface="Bahnschrift SemiBold SemiConden" pitchFamily="34" charset="0"/>
              </a:rPr>
              <a:t>MySQL vs </a:t>
            </a:r>
            <a:r>
              <a:rPr lang="fr-FR" sz="3600" dirty="0" err="1" smtClean="0">
                <a:solidFill>
                  <a:schemeClr val="accent1">
                    <a:lumMod val="50000"/>
                  </a:schemeClr>
                </a:solidFill>
                <a:latin typeface="Bahnschrift SemiBold SemiConden" pitchFamily="34" charset="0"/>
              </a:rPr>
              <a:t>PostgreSQL</a:t>
            </a:r>
            <a:r>
              <a:rPr lang="fr-FR" sz="3600" dirty="0" smtClean="0">
                <a:solidFill>
                  <a:schemeClr val="accent1">
                    <a:lumMod val="50000"/>
                  </a:schemeClr>
                </a:solidFill>
                <a:latin typeface="Bahnschrift SemiBold SemiConden" pitchFamily="34" charset="0"/>
              </a:rPr>
              <a:t> vs SQL Server</a:t>
            </a:r>
          </a:p>
          <a:p>
            <a:r>
              <a:rPr lang="fr-FR" sz="3600" dirty="0" smtClean="0">
                <a:solidFill>
                  <a:schemeClr val="accent1">
                    <a:lumMod val="50000"/>
                  </a:schemeClr>
                </a:solidFill>
                <a:latin typeface="Bahnschrift SemiBold SemiConden" pitchFamily="34" charset="0"/>
              </a:rPr>
              <a:t>  </a:t>
            </a:r>
            <a:endParaRPr lang="fr-FR" sz="3600" dirty="0">
              <a:solidFill>
                <a:schemeClr val="accent1">
                  <a:lumMod val="50000"/>
                </a:schemeClr>
              </a:solidFill>
              <a:latin typeface="Bahnschrift SemiBold SemiConden"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1816325707"/>
              </p:ext>
            </p:extLst>
          </p:nvPr>
        </p:nvGraphicFramePr>
        <p:xfrm>
          <a:off x="827584" y="2204864"/>
          <a:ext cx="7560840" cy="1950720"/>
        </p:xfrm>
        <a:graphic>
          <a:graphicData uri="http://schemas.openxmlformats.org/drawingml/2006/table">
            <a:tbl>
              <a:tblPr firstRow="1" bandRow="1">
                <a:tableStyleId>{5C22544A-7EE6-4342-B048-85BDC9FD1C3A}</a:tableStyleId>
              </a:tblPr>
              <a:tblGrid>
                <a:gridCol w="1692188"/>
                <a:gridCol w="2088232"/>
                <a:gridCol w="1368409"/>
                <a:gridCol w="2412011"/>
              </a:tblGrid>
              <a:tr h="180216">
                <a:tc>
                  <a:txBody>
                    <a:bodyPr/>
                    <a:lstStyle/>
                    <a:p>
                      <a:pPr algn="ctr"/>
                      <a:endParaRPr lang="fr-FR" sz="2000" dirty="0">
                        <a:solidFill>
                          <a:schemeClr val="accent3">
                            <a:lumMod val="40000"/>
                            <a:lumOff val="60000"/>
                          </a:schemeClr>
                        </a:solidFill>
                      </a:endParaRPr>
                    </a:p>
                  </a:txBody>
                  <a:tcPr/>
                </a:tc>
                <a:tc>
                  <a:txBody>
                    <a:bodyPr/>
                    <a:lstStyle/>
                    <a:p>
                      <a:pPr algn="ctr"/>
                      <a:r>
                        <a:rPr lang="fr-FR" sz="2000" dirty="0" smtClean="0">
                          <a:solidFill>
                            <a:schemeClr val="accent3">
                              <a:lumMod val="40000"/>
                              <a:lumOff val="60000"/>
                            </a:schemeClr>
                          </a:solidFill>
                          <a:latin typeface="Bahnschrift SemiBold SemiConden" pitchFamily="34" charset="0"/>
                        </a:rPr>
                        <a:t>MySQL</a:t>
                      </a:r>
                      <a:endParaRPr lang="fr-FR" sz="2000" dirty="0">
                        <a:solidFill>
                          <a:schemeClr val="accent3">
                            <a:lumMod val="40000"/>
                            <a:lumOff val="60000"/>
                          </a:schemeClr>
                        </a:solidFill>
                      </a:endParaRPr>
                    </a:p>
                  </a:txBody>
                  <a:tcPr/>
                </a:tc>
                <a:tc>
                  <a:txBody>
                    <a:bodyPr/>
                    <a:lstStyle/>
                    <a:p>
                      <a:pPr algn="ctr"/>
                      <a:r>
                        <a:rPr lang="fr-FR" sz="2000" dirty="0" err="1" smtClean="0">
                          <a:solidFill>
                            <a:schemeClr val="accent3">
                              <a:lumMod val="40000"/>
                              <a:lumOff val="60000"/>
                            </a:schemeClr>
                          </a:solidFill>
                          <a:latin typeface="Bahnschrift SemiBold SemiConden" pitchFamily="34" charset="0"/>
                        </a:rPr>
                        <a:t>PostgreSQL</a:t>
                      </a:r>
                      <a:endParaRPr lang="fr-FR" sz="2000" dirty="0">
                        <a:solidFill>
                          <a:schemeClr val="accent3">
                            <a:lumMod val="40000"/>
                            <a:lumOff val="60000"/>
                          </a:schemeClr>
                        </a:solidFill>
                        <a:latin typeface="Bahnschrift SemiBold SemiConden"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solidFill>
                            <a:schemeClr val="accent3">
                              <a:lumMod val="40000"/>
                              <a:lumOff val="60000"/>
                            </a:schemeClr>
                          </a:solidFill>
                          <a:latin typeface="Bahnschrift SemiBold SemiConden" pitchFamily="34" charset="0"/>
                        </a:rPr>
                        <a:t>SQL Server</a:t>
                      </a:r>
                    </a:p>
                  </a:txBody>
                  <a:tcPr/>
                </a:tc>
              </a:tr>
              <a:tr h="370840">
                <a:tc>
                  <a:txBody>
                    <a:bodyPr/>
                    <a:lstStyle/>
                    <a:p>
                      <a:pPr algn="ctr">
                        <a:lnSpc>
                          <a:spcPct val="300000"/>
                        </a:lnSpc>
                      </a:pPr>
                      <a:r>
                        <a:rPr lang="fr-FR" sz="2000" dirty="0" smtClean="0">
                          <a:solidFill>
                            <a:schemeClr val="accent3">
                              <a:lumMod val="75000"/>
                            </a:schemeClr>
                          </a:solidFill>
                        </a:rPr>
                        <a:t>Data </a:t>
                      </a:r>
                      <a:r>
                        <a:rPr lang="fr-FR" sz="2000" dirty="0" err="1" smtClean="0">
                          <a:solidFill>
                            <a:schemeClr val="accent3">
                              <a:lumMod val="75000"/>
                            </a:schemeClr>
                          </a:solidFill>
                        </a:rPr>
                        <a:t>Queries</a:t>
                      </a:r>
                      <a:endParaRPr lang="fr-FR" sz="2000" dirty="0">
                        <a:solidFill>
                          <a:schemeClr val="accent3">
                            <a:lumMod val="75000"/>
                          </a:schemeClr>
                        </a:solidFill>
                      </a:endParaRPr>
                    </a:p>
                  </a:txBody>
                  <a:tcPr/>
                </a:tc>
                <a:tc>
                  <a:txBody>
                    <a:bodyPr/>
                    <a:lstStyle/>
                    <a:p>
                      <a:pPr algn="ctr">
                        <a:lnSpc>
                          <a:spcPct val="100000"/>
                        </a:lnSpc>
                      </a:pPr>
                      <a:r>
                        <a:rPr lang="en-US" sz="1600" dirty="0" smtClean="0"/>
                        <a:t>offers a scalable buffer pool – developers can set up the size of the cache according to the workload.</a:t>
                      </a:r>
                      <a:endParaRPr lang="fr-FR" sz="1600" dirty="0"/>
                    </a:p>
                  </a:txBody>
                  <a:tcPr/>
                </a:tc>
                <a:tc>
                  <a:txBody>
                    <a:bodyPr/>
                    <a:lstStyle/>
                    <a:p>
                      <a:pPr algn="ctr"/>
                      <a:r>
                        <a:rPr lang="en-US" sz="1600" b="0" dirty="0" smtClean="0"/>
                        <a:t>Each database has a separate memory and runs its own process</a:t>
                      </a:r>
                      <a:endParaRPr lang="fr-FR" sz="1600" b="0" dirty="0"/>
                    </a:p>
                  </a:txBody>
                  <a:tcPr/>
                </a:tc>
                <a:tc>
                  <a:txBody>
                    <a:bodyPr/>
                    <a:lstStyle/>
                    <a:p>
                      <a:pPr algn="ctr"/>
                      <a:r>
                        <a:rPr lang="en-US" sz="1600" dirty="0" smtClean="0"/>
                        <a:t>uses a buffer pool, and just like in MySQL, it can be limited or increased according to processing needs.</a:t>
                      </a:r>
                      <a:endParaRPr lang="fr-FR" sz="1600" dirty="0"/>
                    </a:p>
                  </a:txBody>
                  <a:tcPr/>
                </a:tc>
              </a:tr>
            </a:tbl>
          </a:graphicData>
        </a:graphic>
      </p:graphicFrame>
    </p:spTree>
    <p:extLst>
      <p:ext uri="{BB962C8B-B14F-4D97-AF65-F5344CB8AC3E}">
        <p14:creationId xmlns:p14="http://schemas.microsoft.com/office/powerpoint/2010/main" val="166929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55" y="487322"/>
            <a:ext cx="6821098" cy="1200329"/>
          </a:xfrm>
          <a:prstGeom prst="rect">
            <a:avLst/>
          </a:prstGeom>
        </p:spPr>
        <p:txBody>
          <a:bodyPr wrap="none">
            <a:spAutoFit/>
          </a:bodyPr>
          <a:lstStyle/>
          <a:p>
            <a:r>
              <a:rPr lang="fr-FR" sz="3600" dirty="0" smtClean="0">
                <a:solidFill>
                  <a:schemeClr val="accent1">
                    <a:lumMod val="50000"/>
                  </a:schemeClr>
                </a:solidFill>
                <a:latin typeface="Bahnschrift SemiBold SemiConden" pitchFamily="34" charset="0"/>
              </a:rPr>
              <a:t>MySQL vs </a:t>
            </a:r>
            <a:r>
              <a:rPr lang="fr-FR" sz="3600" dirty="0" err="1" smtClean="0">
                <a:solidFill>
                  <a:schemeClr val="accent1">
                    <a:lumMod val="50000"/>
                  </a:schemeClr>
                </a:solidFill>
                <a:latin typeface="Bahnschrift SemiBold SemiConden" pitchFamily="34" charset="0"/>
              </a:rPr>
              <a:t>PostgreSQL</a:t>
            </a:r>
            <a:r>
              <a:rPr lang="fr-FR" sz="3600" dirty="0" smtClean="0">
                <a:solidFill>
                  <a:schemeClr val="accent1">
                    <a:lumMod val="50000"/>
                  </a:schemeClr>
                </a:solidFill>
                <a:latin typeface="Bahnschrift SemiBold SemiConden" pitchFamily="34" charset="0"/>
              </a:rPr>
              <a:t> vs SQL Server</a:t>
            </a:r>
          </a:p>
          <a:p>
            <a:r>
              <a:rPr lang="fr-FR" sz="3600" dirty="0" smtClean="0">
                <a:solidFill>
                  <a:schemeClr val="accent1">
                    <a:lumMod val="50000"/>
                  </a:schemeClr>
                </a:solidFill>
                <a:latin typeface="Bahnschrift SemiBold SemiConden" pitchFamily="34" charset="0"/>
              </a:rPr>
              <a:t>  </a:t>
            </a:r>
            <a:endParaRPr lang="fr-FR" sz="3600" dirty="0">
              <a:solidFill>
                <a:schemeClr val="accent1">
                  <a:lumMod val="50000"/>
                </a:schemeClr>
              </a:solidFill>
              <a:latin typeface="Bahnschrift SemiBold SemiConden"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881372214"/>
              </p:ext>
            </p:extLst>
          </p:nvPr>
        </p:nvGraphicFramePr>
        <p:xfrm>
          <a:off x="827584" y="2204864"/>
          <a:ext cx="7560840" cy="2194560"/>
        </p:xfrm>
        <a:graphic>
          <a:graphicData uri="http://schemas.openxmlformats.org/drawingml/2006/table">
            <a:tbl>
              <a:tblPr firstRow="1" bandRow="1">
                <a:tableStyleId>{5C22544A-7EE6-4342-B048-85BDC9FD1C3A}</a:tableStyleId>
              </a:tblPr>
              <a:tblGrid>
                <a:gridCol w="1692188"/>
                <a:gridCol w="2088232"/>
                <a:gridCol w="1368409"/>
                <a:gridCol w="2412011"/>
              </a:tblGrid>
              <a:tr h="180216">
                <a:tc>
                  <a:txBody>
                    <a:bodyPr/>
                    <a:lstStyle/>
                    <a:p>
                      <a:pPr algn="ctr"/>
                      <a:endParaRPr lang="fr-FR" sz="1600" dirty="0">
                        <a:solidFill>
                          <a:schemeClr val="accent3">
                            <a:lumMod val="40000"/>
                            <a:lumOff val="60000"/>
                          </a:schemeClr>
                        </a:solidFill>
                      </a:endParaRPr>
                    </a:p>
                  </a:txBody>
                  <a:tcPr/>
                </a:tc>
                <a:tc>
                  <a:txBody>
                    <a:bodyPr/>
                    <a:lstStyle/>
                    <a:p>
                      <a:pPr algn="ctr"/>
                      <a:r>
                        <a:rPr lang="fr-FR" sz="2000" dirty="0" smtClean="0">
                          <a:solidFill>
                            <a:schemeClr val="accent3">
                              <a:lumMod val="40000"/>
                              <a:lumOff val="60000"/>
                            </a:schemeClr>
                          </a:solidFill>
                          <a:latin typeface="Bahnschrift SemiBold SemiConden" pitchFamily="34" charset="0"/>
                        </a:rPr>
                        <a:t>MySQL</a:t>
                      </a:r>
                      <a:endParaRPr lang="fr-FR" sz="2000" dirty="0">
                        <a:solidFill>
                          <a:schemeClr val="accent3">
                            <a:lumMod val="40000"/>
                            <a:lumOff val="60000"/>
                          </a:schemeClr>
                        </a:solidFill>
                      </a:endParaRPr>
                    </a:p>
                  </a:txBody>
                  <a:tcPr/>
                </a:tc>
                <a:tc>
                  <a:txBody>
                    <a:bodyPr/>
                    <a:lstStyle/>
                    <a:p>
                      <a:pPr algn="ctr"/>
                      <a:r>
                        <a:rPr lang="fr-FR" sz="2000" dirty="0" err="1" smtClean="0">
                          <a:solidFill>
                            <a:schemeClr val="accent3">
                              <a:lumMod val="40000"/>
                              <a:lumOff val="60000"/>
                            </a:schemeClr>
                          </a:solidFill>
                          <a:latin typeface="Bahnschrift SemiBold SemiConden" pitchFamily="34" charset="0"/>
                        </a:rPr>
                        <a:t>PostgreSQL</a:t>
                      </a:r>
                      <a:endParaRPr lang="fr-FR" sz="2000" dirty="0">
                        <a:solidFill>
                          <a:schemeClr val="accent3">
                            <a:lumMod val="40000"/>
                            <a:lumOff val="60000"/>
                          </a:schemeClr>
                        </a:solidFill>
                        <a:latin typeface="Bahnschrift SemiBold SemiConden"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solidFill>
                            <a:schemeClr val="accent3">
                              <a:lumMod val="40000"/>
                              <a:lumOff val="60000"/>
                            </a:schemeClr>
                          </a:solidFill>
                          <a:latin typeface="Bahnschrift SemiBold SemiConden" pitchFamily="34" charset="0"/>
                        </a:rPr>
                        <a:t>SQL Server</a:t>
                      </a:r>
                    </a:p>
                  </a:txBody>
                  <a:tcPr/>
                </a:tc>
              </a:tr>
              <a:tr h="370840">
                <a:tc>
                  <a:txBody>
                    <a:bodyPr/>
                    <a:lstStyle/>
                    <a:p>
                      <a:pPr algn="ctr">
                        <a:lnSpc>
                          <a:spcPct val="200000"/>
                        </a:lnSpc>
                      </a:pPr>
                      <a:r>
                        <a:rPr lang="fr-FR" sz="1600" dirty="0" smtClean="0">
                          <a:solidFill>
                            <a:schemeClr val="accent3">
                              <a:lumMod val="75000"/>
                            </a:schemeClr>
                          </a:solidFill>
                        </a:rPr>
                        <a:t>Memory-</a:t>
                      </a:r>
                      <a:r>
                        <a:rPr lang="fr-FR" sz="1600" dirty="0" err="1" smtClean="0">
                          <a:solidFill>
                            <a:schemeClr val="accent3">
                              <a:lumMod val="75000"/>
                            </a:schemeClr>
                          </a:solidFill>
                        </a:rPr>
                        <a:t>Optimized</a:t>
                      </a:r>
                      <a:r>
                        <a:rPr lang="fr-FR" sz="1600" dirty="0" smtClean="0">
                          <a:solidFill>
                            <a:schemeClr val="accent3">
                              <a:lumMod val="75000"/>
                            </a:schemeClr>
                          </a:solidFill>
                        </a:rPr>
                        <a:t> Tables</a:t>
                      </a:r>
                      <a:endParaRPr lang="fr-FR" sz="1600" dirty="0">
                        <a:solidFill>
                          <a:schemeClr val="accent3">
                            <a:lumMod val="75000"/>
                          </a:schemeClr>
                        </a:solidFill>
                      </a:endParaRPr>
                    </a:p>
                  </a:txBody>
                  <a:tcPr/>
                </a:tc>
                <a:tc>
                  <a:txBody>
                    <a:bodyPr/>
                    <a:lstStyle/>
                    <a:p>
                      <a:pPr algn="ctr"/>
                      <a:r>
                        <a:rPr lang="en-US" sz="1600" dirty="0" smtClean="0"/>
                        <a:t>supports the memory-stored table, but it can’t participate in transactions, and its security is highly vulnerable</a:t>
                      </a:r>
                      <a:endParaRPr lang="fr-FR" sz="1600" dirty="0"/>
                    </a:p>
                  </a:txBody>
                  <a:tcPr/>
                </a:tc>
                <a:tc>
                  <a:txBody>
                    <a:bodyPr/>
                    <a:lstStyle/>
                    <a:p>
                      <a:pPr algn="ctr"/>
                      <a:r>
                        <a:rPr lang="en-US" b="0" i="0" dirty="0" smtClean="0">
                          <a:solidFill>
                            <a:srgbClr val="252525"/>
                          </a:solidFill>
                          <a:effectLst/>
                          <a:latin typeface="+mn-lt"/>
                        </a:rPr>
                        <a:t>doesn’t support in-memory database creation.</a:t>
                      </a:r>
                      <a:endParaRPr lang="fr-FR" dirty="0">
                        <a:latin typeface="+mn-lt"/>
                      </a:endParaRPr>
                    </a:p>
                  </a:txBody>
                  <a:tcPr/>
                </a:tc>
                <a:tc>
                  <a:txBody>
                    <a:bodyPr/>
                    <a:lstStyle/>
                    <a:p>
                      <a:pPr algn="ctr"/>
                      <a:r>
                        <a:rPr lang="en-US" sz="1600" b="0" i="0" kern="1200" dirty="0" smtClean="0">
                          <a:solidFill>
                            <a:schemeClr val="dk1"/>
                          </a:solidFill>
                          <a:effectLst/>
                          <a:latin typeface="+mn-lt"/>
                          <a:ea typeface="+mn-ea"/>
                          <a:cs typeface="+mn-cs"/>
                        </a:rPr>
                        <a:t>uses an optimistic strategy to handle memory-optimized tables, which means they can participate in transactions along with ordinary tables.</a:t>
                      </a:r>
                      <a:endParaRPr lang="fr-FR" sz="1400" dirty="0"/>
                    </a:p>
                  </a:txBody>
                  <a:tcPr/>
                </a:tc>
              </a:tr>
            </a:tbl>
          </a:graphicData>
        </a:graphic>
      </p:graphicFrame>
    </p:spTree>
    <p:extLst>
      <p:ext uri="{BB962C8B-B14F-4D97-AF65-F5344CB8AC3E}">
        <p14:creationId xmlns:p14="http://schemas.microsoft.com/office/powerpoint/2010/main" val="166929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55" y="487322"/>
            <a:ext cx="6821098" cy="1200329"/>
          </a:xfrm>
          <a:prstGeom prst="rect">
            <a:avLst/>
          </a:prstGeom>
        </p:spPr>
        <p:txBody>
          <a:bodyPr wrap="none">
            <a:spAutoFit/>
          </a:bodyPr>
          <a:lstStyle/>
          <a:p>
            <a:r>
              <a:rPr lang="fr-FR" sz="3600" dirty="0" smtClean="0">
                <a:solidFill>
                  <a:schemeClr val="accent1">
                    <a:lumMod val="50000"/>
                  </a:schemeClr>
                </a:solidFill>
                <a:latin typeface="Bahnschrift SemiBold SemiConden" pitchFamily="34" charset="0"/>
              </a:rPr>
              <a:t>MySQL vs </a:t>
            </a:r>
            <a:r>
              <a:rPr lang="fr-FR" sz="3600" dirty="0" err="1" smtClean="0">
                <a:solidFill>
                  <a:schemeClr val="accent1">
                    <a:lumMod val="50000"/>
                  </a:schemeClr>
                </a:solidFill>
                <a:latin typeface="Bahnschrift SemiBold SemiConden" pitchFamily="34" charset="0"/>
              </a:rPr>
              <a:t>PostgreSQL</a:t>
            </a:r>
            <a:r>
              <a:rPr lang="fr-FR" sz="3600" dirty="0" smtClean="0">
                <a:solidFill>
                  <a:schemeClr val="accent1">
                    <a:lumMod val="50000"/>
                  </a:schemeClr>
                </a:solidFill>
                <a:latin typeface="Bahnschrift SemiBold SemiConden" pitchFamily="34" charset="0"/>
              </a:rPr>
              <a:t> vs SQL Server</a:t>
            </a:r>
          </a:p>
          <a:p>
            <a:r>
              <a:rPr lang="fr-FR" sz="3600" dirty="0" smtClean="0">
                <a:solidFill>
                  <a:schemeClr val="accent1">
                    <a:lumMod val="50000"/>
                  </a:schemeClr>
                </a:solidFill>
                <a:latin typeface="Bahnschrift SemiBold SemiConden" pitchFamily="34" charset="0"/>
              </a:rPr>
              <a:t>  </a:t>
            </a:r>
            <a:endParaRPr lang="fr-FR" sz="3600" dirty="0">
              <a:solidFill>
                <a:schemeClr val="accent1">
                  <a:lumMod val="50000"/>
                </a:schemeClr>
              </a:solidFill>
              <a:latin typeface="Bahnschrift SemiBold SemiConden"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4188467036"/>
              </p:ext>
            </p:extLst>
          </p:nvPr>
        </p:nvGraphicFramePr>
        <p:xfrm>
          <a:off x="827584" y="2204864"/>
          <a:ext cx="7560840" cy="2194560"/>
        </p:xfrm>
        <a:graphic>
          <a:graphicData uri="http://schemas.openxmlformats.org/drawingml/2006/table">
            <a:tbl>
              <a:tblPr firstRow="1" bandRow="1">
                <a:tableStyleId>{5C22544A-7EE6-4342-B048-85BDC9FD1C3A}</a:tableStyleId>
              </a:tblPr>
              <a:tblGrid>
                <a:gridCol w="1692188"/>
                <a:gridCol w="2088232"/>
                <a:gridCol w="1368409"/>
                <a:gridCol w="2412011"/>
              </a:tblGrid>
              <a:tr h="180216">
                <a:tc>
                  <a:txBody>
                    <a:bodyPr/>
                    <a:lstStyle/>
                    <a:p>
                      <a:pPr algn="ctr"/>
                      <a:endParaRPr lang="fr-FR" sz="2000" dirty="0">
                        <a:solidFill>
                          <a:schemeClr val="accent3">
                            <a:lumMod val="40000"/>
                            <a:lumOff val="60000"/>
                          </a:schemeClr>
                        </a:solidFill>
                      </a:endParaRPr>
                    </a:p>
                  </a:txBody>
                  <a:tcPr/>
                </a:tc>
                <a:tc>
                  <a:txBody>
                    <a:bodyPr/>
                    <a:lstStyle/>
                    <a:p>
                      <a:pPr algn="ctr"/>
                      <a:r>
                        <a:rPr lang="fr-FR" sz="2000" dirty="0" smtClean="0">
                          <a:solidFill>
                            <a:schemeClr val="accent3">
                              <a:lumMod val="40000"/>
                              <a:lumOff val="60000"/>
                            </a:schemeClr>
                          </a:solidFill>
                          <a:latin typeface="Bahnschrift SemiBold SemiConden" pitchFamily="34" charset="0"/>
                        </a:rPr>
                        <a:t>MySQL</a:t>
                      </a:r>
                      <a:endParaRPr lang="fr-FR" sz="2000" dirty="0">
                        <a:solidFill>
                          <a:schemeClr val="accent3">
                            <a:lumMod val="40000"/>
                            <a:lumOff val="60000"/>
                          </a:schemeClr>
                        </a:solidFill>
                      </a:endParaRPr>
                    </a:p>
                  </a:txBody>
                  <a:tcPr/>
                </a:tc>
                <a:tc>
                  <a:txBody>
                    <a:bodyPr/>
                    <a:lstStyle/>
                    <a:p>
                      <a:pPr algn="ctr"/>
                      <a:r>
                        <a:rPr lang="fr-FR" sz="2000" dirty="0" err="1" smtClean="0">
                          <a:solidFill>
                            <a:schemeClr val="accent3">
                              <a:lumMod val="40000"/>
                              <a:lumOff val="60000"/>
                            </a:schemeClr>
                          </a:solidFill>
                          <a:latin typeface="Bahnschrift SemiBold SemiConden" pitchFamily="34" charset="0"/>
                        </a:rPr>
                        <a:t>PostgreSQL</a:t>
                      </a:r>
                      <a:endParaRPr lang="fr-FR" sz="2000" dirty="0">
                        <a:solidFill>
                          <a:schemeClr val="accent3">
                            <a:lumMod val="40000"/>
                            <a:lumOff val="60000"/>
                          </a:schemeClr>
                        </a:solidFill>
                        <a:latin typeface="Bahnschrift SemiBold SemiConden"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solidFill>
                            <a:schemeClr val="accent3">
                              <a:lumMod val="40000"/>
                              <a:lumOff val="60000"/>
                            </a:schemeClr>
                          </a:solidFill>
                          <a:latin typeface="Bahnschrift SemiBold SemiConden" pitchFamily="34" charset="0"/>
                        </a:rPr>
                        <a:t>SQL Server</a:t>
                      </a:r>
                    </a:p>
                  </a:txBody>
                  <a:tcPr/>
                </a:tc>
              </a:tr>
              <a:tr h="370840">
                <a:tc>
                  <a:txBody>
                    <a:bodyPr/>
                    <a:lstStyle/>
                    <a:p>
                      <a:pPr algn="ctr">
                        <a:lnSpc>
                          <a:spcPct val="200000"/>
                        </a:lnSpc>
                      </a:pPr>
                      <a:r>
                        <a:rPr lang="fr-FR" sz="2400" dirty="0" smtClean="0">
                          <a:solidFill>
                            <a:schemeClr val="accent3">
                              <a:lumMod val="75000"/>
                            </a:schemeClr>
                          </a:solidFill>
                        </a:rPr>
                        <a:t>JSON Support</a:t>
                      </a:r>
                      <a:endParaRPr lang="fr-FR" sz="2400" dirty="0">
                        <a:solidFill>
                          <a:schemeClr val="accent3">
                            <a:lumMod val="75000"/>
                          </a:schemeClr>
                        </a:solidFill>
                      </a:endParaRPr>
                    </a:p>
                  </a:txBody>
                  <a:tcPr/>
                </a:tc>
                <a:tc>
                  <a:txBody>
                    <a:bodyPr/>
                    <a:lstStyle/>
                    <a:p>
                      <a:pPr algn="ctr"/>
                      <a:r>
                        <a:rPr lang="en-US" sz="1600" dirty="0" smtClean="0"/>
                        <a:t>supports JSON files but doesn’t allow indexing them</a:t>
                      </a:r>
                      <a:endParaRPr lang="fr-FR" sz="1600" dirty="0"/>
                    </a:p>
                  </a:txBody>
                  <a:tcPr/>
                </a:tc>
                <a:tc>
                  <a:txBody>
                    <a:bodyPr/>
                    <a:lstStyle/>
                    <a:p>
                      <a:pPr algn="ctr"/>
                      <a:r>
                        <a:rPr lang="en-US" sz="1600" b="0" i="0" kern="1200" dirty="0" smtClean="0">
                          <a:solidFill>
                            <a:schemeClr val="dk1"/>
                          </a:solidFill>
                          <a:effectLst/>
                          <a:latin typeface="+mn-lt"/>
                          <a:ea typeface="+mn-ea"/>
                          <a:cs typeface="+mn-cs"/>
                        </a:rPr>
                        <a:t>supports JSON files, as well as their indexing and partial updates.</a:t>
                      </a:r>
                      <a:endParaRPr lang="fr-FR" sz="1600" dirty="0"/>
                    </a:p>
                  </a:txBody>
                  <a:tcPr/>
                </a:tc>
                <a:tc>
                  <a:txBody>
                    <a:bodyPr/>
                    <a:lstStyle/>
                    <a:p>
                      <a:pPr algn="ctr"/>
                      <a:r>
                        <a:rPr lang="en-US" sz="1600" dirty="0" smtClean="0"/>
                        <a:t>also provides full support of JSON documents, their updates, functionality, and maintenance</a:t>
                      </a:r>
                      <a:endParaRPr lang="fr-FR" sz="1600" dirty="0"/>
                    </a:p>
                  </a:txBody>
                  <a:tcPr/>
                </a:tc>
              </a:tr>
            </a:tbl>
          </a:graphicData>
        </a:graphic>
      </p:graphicFrame>
    </p:spTree>
    <p:extLst>
      <p:ext uri="{BB962C8B-B14F-4D97-AF65-F5344CB8AC3E}">
        <p14:creationId xmlns:p14="http://schemas.microsoft.com/office/powerpoint/2010/main" val="308937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87624" y="571506"/>
            <a:ext cx="4464496" cy="646331"/>
          </a:xfrm>
          <a:prstGeom prst="rect">
            <a:avLst/>
          </a:prstGeom>
          <a:noFill/>
        </p:spPr>
        <p:txBody>
          <a:bodyPr wrap="square" rtlCol="0">
            <a:spAutoFit/>
          </a:bodyPr>
          <a:lstStyle/>
          <a:p>
            <a:r>
              <a:rPr lang="fr-FR" sz="3600" dirty="0" smtClean="0">
                <a:solidFill>
                  <a:schemeClr val="accent1">
                    <a:lumMod val="50000"/>
                  </a:schemeClr>
                </a:solidFill>
                <a:latin typeface="Bahnschrift SemiBold SemiConden" pitchFamily="34" charset="0"/>
              </a:rPr>
              <a:t>CONCLUSION</a:t>
            </a:r>
            <a:endParaRPr lang="fr-FR" sz="3600" dirty="0">
              <a:solidFill>
                <a:schemeClr val="accent1">
                  <a:lumMod val="50000"/>
                </a:schemeClr>
              </a:solidFill>
              <a:latin typeface="Bahnschrift SemiBold SemiConden" pitchFamily="34" charset="0"/>
            </a:endParaRPr>
          </a:p>
        </p:txBody>
      </p:sp>
      <p:sp>
        <p:nvSpPr>
          <p:cNvPr id="5" name="ZoneTexte 4"/>
          <p:cNvSpPr txBox="1"/>
          <p:nvPr/>
        </p:nvSpPr>
        <p:spPr>
          <a:xfrm>
            <a:off x="755576" y="1772816"/>
            <a:ext cx="7632848" cy="3108543"/>
          </a:xfrm>
          <a:prstGeom prst="rect">
            <a:avLst/>
          </a:prstGeom>
          <a:noFill/>
        </p:spPr>
        <p:txBody>
          <a:bodyPr wrap="square" rtlCol="0">
            <a:spAutoFit/>
          </a:bodyPr>
          <a:lstStyle/>
          <a:p>
            <a:r>
              <a:rPr lang="en-US" sz="2800" dirty="0" smtClean="0">
                <a:latin typeface="Arial Narrow" pitchFamily="34" charset="0"/>
              </a:rPr>
              <a:t>The choice between the three most popular databases 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endParaRPr lang="fr-FR" sz="2800" dirty="0">
              <a:latin typeface="Arial Narrow" pitchFamily="34" charset="0"/>
            </a:endParaRPr>
          </a:p>
        </p:txBody>
      </p:sp>
    </p:spTree>
    <p:extLst>
      <p:ext uri="{BB962C8B-B14F-4D97-AF65-F5344CB8AC3E}">
        <p14:creationId xmlns:p14="http://schemas.microsoft.com/office/powerpoint/2010/main" val="25676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548680"/>
            <a:ext cx="3456384" cy="923330"/>
          </a:xfrm>
          <a:prstGeom prst="rect">
            <a:avLst/>
          </a:prstGeom>
          <a:noFill/>
        </p:spPr>
        <p:txBody>
          <a:bodyPr wrap="square" rtlCol="0">
            <a:spAutoFit/>
          </a:bodyPr>
          <a:lstStyle/>
          <a:p>
            <a:r>
              <a:rPr lang="fr-FR" sz="3600" dirty="0">
                <a:solidFill>
                  <a:schemeClr val="tx2">
                    <a:lumMod val="50000"/>
                  </a:schemeClr>
                </a:solidFill>
                <a:latin typeface="Bahnschrift SemiBold SemiConden" pitchFamily="34" charset="0"/>
              </a:rPr>
              <a:t>How </a:t>
            </a:r>
            <a:r>
              <a:rPr lang="fr-FR" sz="3600" dirty="0" err="1">
                <a:solidFill>
                  <a:schemeClr val="tx2">
                    <a:lumMod val="50000"/>
                  </a:schemeClr>
                </a:solidFill>
                <a:latin typeface="Bahnschrift SemiBold SemiConden" pitchFamily="34" charset="0"/>
              </a:rPr>
              <a:t>it</a:t>
            </a:r>
            <a:r>
              <a:rPr lang="fr-FR" sz="3600" dirty="0">
                <a:solidFill>
                  <a:schemeClr val="tx2">
                    <a:lumMod val="50000"/>
                  </a:schemeClr>
                </a:solidFill>
                <a:latin typeface="Bahnschrift SemiBold SemiConden" pitchFamily="34" charset="0"/>
              </a:rPr>
              <a:t> </a:t>
            </a:r>
            <a:r>
              <a:rPr lang="fr-FR" sz="3600" dirty="0" err="1" smtClean="0">
                <a:solidFill>
                  <a:schemeClr val="tx2">
                    <a:lumMod val="50000"/>
                  </a:schemeClr>
                </a:solidFill>
                <a:latin typeface="Bahnschrift SemiBold SemiConden" pitchFamily="34" charset="0"/>
              </a:rPr>
              <a:t>works</a:t>
            </a:r>
            <a:r>
              <a:rPr lang="fr-FR" sz="3600" dirty="0" smtClean="0">
                <a:solidFill>
                  <a:schemeClr val="tx2">
                    <a:lumMod val="50000"/>
                  </a:schemeClr>
                </a:solidFill>
                <a:latin typeface="Bahnschrift SemiBold SemiConden" pitchFamily="34" charset="0"/>
              </a:rPr>
              <a:t> ?</a:t>
            </a:r>
            <a:endParaRPr lang="fr-FR" sz="3600" dirty="0">
              <a:solidFill>
                <a:schemeClr val="tx2">
                  <a:lumMod val="50000"/>
                </a:schemeClr>
              </a:solidFill>
              <a:latin typeface="Bahnschrift SemiBold SemiConden" pitchFamily="34" charset="0"/>
            </a:endParaRPr>
          </a:p>
          <a:p>
            <a:endParaRPr lang="fr-FR" dirty="0"/>
          </a:p>
        </p:txBody>
      </p:sp>
      <p:sp>
        <p:nvSpPr>
          <p:cNvPr id="4" name="ZoneTexte 3"/>
          <p:cNvSpPr txBox="1"/>
          <p:nvPr/>
        </p:nvSpPr>
        <p:spPr>
          <a:xfrm>
            <a:off x="405549" y="1700808"/>
            <a:ext cx="8280920" cy="2954655"/>
          </a:xfrm>
          <a:prstGeom prst="rect">
            <a:avLst/>
          </a:prstGeom>
          <a:noFill/>
        </p:spPr>
        <p:txBody>
          <a:bodyPr wrap="square" rtlCol="0">
            <a:spAutoFit/>
          </a:bodyPr>
          <a:lstStyle/>
          <a:p>
            <a:r>
              <a:rPr lang="en-US" sz="2800" dirty="0">
                <a:latin typeface="Arial Narrow" pitchFamily="34" charset="0"/>
              </a:rPr>
              <a:t>Data is represented in terms of tuples (rows) in RDBMS.</a:t>
            </a:r>
          </a:p>
          <a:p>
            <a:r>
              <a:rPr lang="en-US" sz="2800" dirty="0">
                <a:latin typeface="Arial Narrow" pitchFamily="34" charset="0"/>
              </a:rPr>
              <a:t>Relational database is most commonly used database. It contains number of tables and each table has its own primary key.</a:t>
            </a:r>
          </a:p>
          <a:p>
            <a:r>
              <a:rPr lang="en-US" sz="2800" dirty="0">
                <a:latin typeface="Arial Narrow" pitchFamily="34" charset="0"/>
              </a:rPr>
              <a:t>Due to a collection of organized set of tables, data can be accessed easily in RDBMS.</a:t>
            </a:r>
          </a:p>
          <a:p>
            <a:endParaRPr lang="fr-FR" dirty="0"/>
          </a:p>
        </p:txBody>
      </p:sp>
    </p:spTree>
    <p:extLst>
      <p:ext uri="{BB962C8B-B14F-4D97-AF65-F5344CB8AC3E}">
        <p14:creationId xmlns:p14="http://schemas.microsoft.com/office/powerpoint/2010/main" val="156959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90428" y="602857"/>
            <a:ext cx="3600400" cy="584775"/>
          </a:xfrm>
          <a:prstGeom prst="rect">
            <a:avLst/>
          </a:prstGeom>
          <a:noFill/>
        </p:spPr>
        <p:txBody>
          <a:bodyPr wrap="square" rtlCol="0">
            <a:spAutoFit/>
          </a:bodyPr>
          <a:lstStyle/>
          <a:p>
            <a:r>
              <a:rPr lang="fr-FR" sz="3200" dirty="0" err="1">
                <a:solidFill>
                  <a:schemeClr val="accent3">
                    <a:lumMod val="75000"/>
                  </a:schemeClr>
                </a:solidFill>
              </a:rPr>
              <a:t>What</a:t>
            </a:r>
            <a:r>
              <a:rPr lang="fr-FR" sz="3200" dirty="0">
                <a:solidFill>
                  <a:schemeClr val="accent3">
                    <a:lumMod val="75000"/>
                  </a:schemeClr>
                </a:solidFill>
              </a:rPr>
              <a:t> </a:t>
            </a:r>
            <a:r>
              <a:rPr lang="fr-FR" sz="3200" dirty="0" err="1">
                <a:solidFill>
                  <a:schemeClr val="accent3">
                    <a:lumMod val="75000"/>
                  </a:schemeClr>
                </a:solidFill>
              </a:rPr>
              <a:t>is</a:t>
            </a:r>
            <a:r>
              <a:rPr lang="fr-FR" sz="3200" dirty="0">
                <a:solidFill>
                  <a:schemeClr val="accent3">
                    <a:lumMod val="75000"/>
                  </a:schemeClr>
                </a:solidFill>
              </a:rPr>
              <a:t> MySQL</a:t>
            </a:r>
            <a:r>
              <a:rPr lang="fr-FR" sz="3200" dirty="0" smtClean="0">
                <a:solidFill>
                  <a:schemeClr val="accent3">
                    <a:lumMod val="75000"/>
                  </a:schemeClr>
                </a:solidFill>
              </a:rPr>
              <a:t>?</a:t>
            </a:r>
            <a:endParaRPr lang="fr-FR" sz="3200" dirty="0">
              <a:solidFill>
                <a:schemeClr val="accent3">
                  <a:lumMod val="75000"/>
                </a:schemeClr>
              </a:solidFill>
            </a:endParaRPr>
          </a:p>
        </p:txBody>
      </p:sp>
      <p:sp>
        <p:nvSpPr>
          <p:cNvPr id="3" name="ZoneTexte 2"/>
          <p:cNvSpPr txBox="1"/>
          <p:nvPr/>
        </p:nvSpPr>
        <p:spPr>
          <a:xfrm>
            <a:off x="611560" y="1484784"/>
            <a:ext cx="6912768" cy="2677656"/>
          </a:xfrm>
          <a:prstGeom prst="rect">
            <a:avLst/>
          </a:prstGeom>
          <a:noFill/>
        </p:spPr>
        <p:txBody>
          <a:bodyPr wrap="square" rtlCol="0">
            <a:spAutoFit/>
          </a:bodyPr>
          <a:lstStyle/>
          <a:p>
            <a:r>
              <a:rPr lang="en-US" sz="2400" dirty="0">
                <a:latin typeface="Arial Narrow" pitchFamily="34" charset="0"/>
              </a:rPr>
              <a:t>MySQL is currently the most popular database management system software used for managing the relational database. It is open-source database software, which is supported by Oracle Company</a:t>
            </a:r>
            <a:r>
              <a:rPr lang="en-US" sz="2400" dirty="0" smtClean="0">
                <a:latin typeface="Arial Narrow" pitchFamily="34" charset="0"/>
              </a:rPr>
              <a:t>.</a:t>
            </a:r>
          </a:p>
          <a:p>
            <a:r>
              <a:rPr lang="en-US" sz="2400" dirty="0">
                <a:latin typeface="Arial Narrow" pitchFamily="34" charset="0"/>
              </a:rPr>
              <a:t>It is commonly used in conjunction with </a:t>
            </a:r>
            <a:r>
              <a:rPr lang="en-US" sz="2400" dirty="0">
                <a:latin typeface="Arial Narrow" pitchFamily="34" charset="0"/>
                <a:hlinkClick r:id="rId2"/>
              </a:rPr>
              <a:t>PHP</a:t>
            </a:r>
            <a:r>
              <a:rPr lang="en-US" sz="2400" dirty="0">
                <a:latin typeface="Arial Narrow" pitchFamily="34" charset="0"/>
              </a:rPr>
              <a:t> scripts for creating powerful and dynamic server-side or web-based enterprise applications.</a:t>
            </a:r>
            <a:endParaRPr lang="fr-FR" sz="2400" dirty="0">
              <a:latin typeface="Arial Narrow" pitchFamily="34" charset="0"/>
            </a:endParaRPr>
          </a:p>
        </p:txBody>
      </p:sp>
      <p:pic>
        <p:nvPicPr>
          <p:cNvPr id="3076" name="Picture 4" descr="My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364" y="3933056"/>
            <a:ext cx="2193032"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1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332656"/>
            <a:ext cx="3744416" cy="800219"/>
          </a:xfrm>
          <a:prstGeom prst="rect">
            <a:avLst/>
          </a:prstGeom>
          <a:noFill/>
        </p:spPr>
        <p:txBody>
          <a:bodyPr wrap="square" rtlCol="0">
            <a:spAutoFit/>
          </a:bodyPr>
          <a:lstStyle/>
          <a:p>
            <a:pPr marL="285750" indent="-285750">
              <a:buFont typeface="Wingdings" pitchFamily="2" charset="2"/>
              <a:buChar char="v"/>
            </a:pPr>
            <a:r>
              <a:rPr lang="fr-FR" sz="2800" dirty="0">
                <a:solidFill>
                  <a:schemeClr val="accent3">
                    <a:lumMod val="60000"/>
                    <a:lumOff val="40000"/>
                  </a:schemeClr>
                </a:solidFill>
                <a:latin typeface="Bahnschrift SemiBold SemiConden" pitchFamily="34" charset="0"/>
              </a:rPr>
              <a:t>How MySQL Works?</a:t>
            </a:r>
          </a:p>
          <a:p>
            <a:endParaRPr lang="fr-FR" dirty="0"/>
          </a:p>
        </p:txBody>
      </p:sp>
      <p:grpSp>
        <p:nvGrpSpPr>
          <p:cNvPr id="4" name="Groupe 3"/>
          <p:cNvGrpSpPr/>
          <p:nvPr/>
        </p:nvGrpSpPr>
        <p:grpSpPr>
          <a:xfrm>
            <a:off x="395536" y="1132875"/>
            <a:ext cx="8352928" cy="4912693"/>
            <a:chOff x="395536" y="1412776"/>
            <a:chExt cx="8352928" cy="4912693"/>
          </a:xfrm>
        </p:grpSpPr>
        <p:sp>
          <p:nvSpPr>
            <p:cNvPr id="3" name="ZoneTexte 2"/>
            <p:cNvSpPr txBox="1"/>
            <p:nvPr/>
          </p:nvSpPr>
          <p:spPr>
            <a:xfrm>
              <a:off x="395536" y="1412776"/>
              <a:ext cx="8352928" cy="2677656"/>
            </a:xfrm>
            <a:prstGeom prst="rect">
              <a:avLst/>
            </a:prstGeom>
            <a:noFill/>
          </p:spPr>
          <p:txBody>
            <a:bodyPr wrap="square" rtlCol="0">
              <a:spAutoFit/>
            </a:bodyPr>
            <a:lstStyle/>
            <a:p>
              <a:r>
                <a:rPr lang="en-US" sz="2400" dirty="0">
                  <a:latin typeface="Arial Narrow" pitchFamily="34" charset="0"/>
                </a:rPr>
                <a:t>MySQL follows the working of Client-Server Architecture. This model is designed for the end-users called clients to access the resources from a central computer known as a server using network services. Here, the clients make requests through a graphical user interface (GUI), and the server will give the desired output as soon as the instructions are matched. The process of MySQL environment is the same as the client-server model.</a:t>
              </a:r>
              <a:endParaRPr lang="fr-FR" sz="2400" dirty="0">
                <a:latin typeface="Arial Narrow" pitchFamily="34" charset="0"/>
              </a:endParaRPr>
            </a:p>
          </p:txBody>
        </p:sp>
        <p:pic>
          <p:nvPicPr>
            <p:cNvPr id="4098" name="Picture 2" descr="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106581"/>
              <a:ext cx="5904656" cy="22188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3849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39552" y="602857"/>
            <a:ext cx="4320480" cy="584775"/>
          </a:xfrm>
          <a:prstGeom prst="rect">
            <a:avLst/>
          </a:prstGeom>
          <a:noFill/>
        </p:spPr>
        <p:txBody>
          <a:bodyPr wrap="square" rtlCol="0">
            <a:spAutoFit/>
          </a:bodyPr>
          <a:lstStyle/>
          <a:p>
            <a:r>
              <a:rPr lang="fr-FR" sz="3200" dirty="0" err="1" smtClean="0">
                <a:solidFill>
                  <a:schemeClr val="accent3">
                    <a:lumMod val="75000"/>
                  </a:schemeClr>
                </a:solidFill>
              </a:rPr>
              <a:t>What</a:t>
            </a:r>
            <a:r>
              <a:rPr lang="fr-FR" sz="3200" dirty="0" smtClean="0">
                <a:solidFill>
                  <a:schemeClr val="accent3">
                    <a:lumMod val="75000"/>
                  </a:schemeClr>
                </a:solidFill>
              </a:rPr>
              <a:t> </a:t>
            </a:r>
            <a:r>
              <a:rPr lang="fr-FR" sz="3200" dirty="0" err="1" smtClean="0">
                <a:solidFill>
                  <a:schemeClr val="accent3">
                    <a:lumMod val="75000"/>
                  </a:schemeClr>
                </a:solidFill>
              </a:rPr>
              <a:t>is</a:t>
            </a:r>
            <a:r>
              <a:rPr lang="fr-FR" sz="3200" dirty="0" smtClean="0">
                <a:solidFill>
                  <a:schemeClr val="accent3">
                    <a:lumMod val="75000"/>
                  </a:schemeClr>
                </a:solidFill>
              </a:rPr>
              <a:t> </a:t>
            </a:r>
            <a:r>
              <a:rPr lang="fr-FR" sz="3200" dirty="0" err="1" smtClean="0">
                <a:solidFill>
                  <a:schemeClr val="accent3">
                    <a:lumMod val="75000"/>
                  </a:schemeClr>
                </a:solidFill>
              </a:rPr>
              <a:t>PostgreSQL</a:t>
            </a:r>
            <a:r>
              <a:rPr lang="fr-FR" sz="3200" dirty="0" smtClean="0">
                <a:solidFill>
                  <a:schemeClr val="accent3">
                    <a:lumMod val="75000"/>
                  </a:schemeClr>
                </a:solidFill>
              </a:rPr>
              <a:t>?</a:t>
            </a:r>
            <a:endParaRPr lang="fr-FR" sz="3200" dirty="0">
              <a:solidFill>
                <a:schemeClr val="accent3">
                  <a:lumMod val="75000"/>
                </a:schemeClr>
              </a:solidFill>
            </a:endParaRPr>
          </a:p>
        </p:txBody>
      </p:sp>
      <p:sp>
        <p:nvSpPr>
          <p:cNvPr id="3" name="ZoneTexte 2"/>
          <p:cNvSpPr txBox="1"/>
          <p:nvPr/>
        </p:nvSpPr>
        <p:spPr>
          <a:xfrm>
            <a:off x="611560" y="1412776"/>
            <a:ext cx="6912768" cy="2677656"/>
          </a:xfrm>
          <a:prstGeom prst="rect">
            <a:avLst/>
          </a:prstGeom>
          <a:noFill/>
        </p:spPr>
        <p:txBody>
          <a:bodyPr wrap="square" rtlCol="0">
            <a:spAutoFit/>
          </a:bodyPr>
          <a:lstStyle/>
          <a:p>
            <a:r>
              <a:rPr lang="en-US" sz="2400" dirty="0" err="1" smtClean="0">
                <a:latin typeface="Arial Narrow" pitchFamily="34" charset="0"/>
              </a:rPr>
              <a:t>PostgreSQL</a:t>
            </a:r>
            <a:r>
              <a:rPr lang="en-US" sz="2400" dirty="0" smtClean="0">
                <a:latin typeface="Arial Narrow" pitchFamily="34" charset="0"/>
              </a:rPr>
              <a:t> is an ORDBMS [Open-Source Object-Relational Database Management System]. It is used to store data securely; supporting best practices, and allow recovering them when the request is processed.</a:t>
            </a:r>
          </a:p>
          <a:p>
            <a:r>
              <a:rPr lang="en-US" sz="2400" dirty="0" smtClean="0">
                <a:latin typeface="Arial Narrow" pitchFamily="34" charset="0"/>
              </a:rPr>
              <a:t>The primary objective of </a:t>
            </a:r>
            <a:r>
              <a:rPr lang="en-US" sz="2400" dirty="0" err="1" smtClean="0">
                <a:latin typeface="Arial Narrow" pitchFamily="34" charset="0"/>
              </a:rPr>
              <a:t>PostgreSQL</a:t>
            </a:r>
            <a:r>
              <a:rPr lang="en-US" sz="2400" dirty="0" smtClean="0">
                <a:latin typeface="Arial Narrow" pitchFamily="34" charset="0"/>
              </a:rPr>
              <a:t> is to handle a variety of jobs from single technologies to web service or the data warehouse with several parallel users.</a:t>
            </a:r>
          </a:p>
        </p:txBody>
      </p:sp>
      <p:pic>
        <p:nvPicPr>
          <p:cNvPr id="6146" name="Picture 2" descr="PostgreSQL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085912"/>
            <a:ext cx="2520280" cy="196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78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39552" y="602857"/>
            <a:ext cx="4320480" cy="584775"/>
          </a:xfrm>
          <a:prstGeom prst="rect">
            <a:avLst/>
          </a:prstGeom>
          <a:noFill/>
        </p:spPr>
        <p:txBody>
          <a:bodyPr wrap="square" rtlCol="0">
            <a:spAutoFit/>
          </a:bodyPr>
          <a:lstStyle/>
          <a:p>
            <a:r>
              <a:rPr lang="fr-FR" sz="3200" dirty="0" err="1" smtClean="0">
                <a:solidFill>
                  <a:schemeClr val="accent3">
                    <a:lumMod val="75000"/>
                  </a:schemeClr>
                </a:solidFill>
              </a:rPr>
              <a:t>What</a:t>
            </a:r>
            <a:r>
              <a:rPr lang="fr-FR" sz="3200" dirty="0" smtClean="0">
                <a:solidFill>
                  <a:schemeClr val="accent3">
                    <a:lumMod val="75000"/>
                  </a:schemeClr>
                </a:solidFill>
              </a:rPr>
              <a:t> </a:t>
            </a:r>
            <a:r>
              <a:rPr lang="fr-FR" sz="3200" dirty="0" err="1" smtClean="0">
                <a:solidFill>
                  <a:schemeClr val="accent3">
                    <a:lumMod val="75000"/>
                  </a:schemeClr>
                </a:solidFill>
              </a:rPr>
              <a:t>is</a:t>
            </a:r>
            <a:r>
              <a:rPr lang="fr-FR" sz="3200" dirty="0" smtClean="0">
                <a:solidFill>
                  <a:schemeClr val="accent3">
                    <a:lumMod val="75000"/>
                  </a:schemeClr>
                </a:solidFill>
              </a:rPr>
              <a:t> SQL Server?</a:t>
            </a:r>
            <a:endParaRPr lang="fr-FR" sz="3200" dirty="0">
              <a:solidFill>
                <a:schemeClr val="accent3">
                  <a:lumMod val="75000"/>
                </a:schemeClr>
              </a:solidFill>
            </a:endParaRPr>
          </a:p>
        </p:txBody>
      </p:sp>
      <p:sp>
        <p:nvSpPr>
          <p:cNvPr id="3" name="ZoneTexte 2"/>
          <p:cNvSpPr txBox="1"/>
          <p:nvPr/>
        </p:nvSpPr>
        <p:spPr>
          <a:xfrm>
            <a:off x="611560" y="1412776"/>
            <a:ext cx="6912768" cy="2246769"/>
          </a:xfrm>
          <a:prstGeom prst="rect">
            <a:avLst/>
          </a:prstGeom>
          <a:noFill/>
        </p:spPr>
        <p:txBody>
          <a:bodyPr wrap="square" rtlCol="0">
            <a:spAutoFit/>
          </a:bodyPr>
          <a:lstStyle/>
          <a:p>
            <a:r>
              <a:rPr lang="en-US" sz="2800" dirty="0" smtClean="0">
                <a:latin typeface="Arial Narrow" pitchFamily="34" charset="0"/>
              </a:rPr>
              <a:t>The relational database management system (RDBMS) is a Microsoft software product mainly used to store and retrieve data for the same or other applications. We can run these applications on the same computer or a different one.</a:t>
            </a:r>
          </a:p>
        </p:txBody>
      </p:sp>
      <p:pic>
        <p:nvPicPr>
          <p:cNvPr id="7170" name="Picture 2" descr="SQL Server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789040"/>
            <a:ext cx="3150337"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16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18420" y="594266"/>
            <a:ext cx="3744416" cy="523220"/>
          </a:xfrm>
          <a:prstGeom prst="rect">
            <a:avLst/>
          </a:prstGeom>
          <a:noFill/>
        </p:spPr>
        <p:txBody>
          <a:bodyPr wrap="square" rtlCol="0">
            <a:spAutoFit/>
          </a:bodyPr>
          <a:lstStyle/>
          <a:p>
            <a:r>
              <a:rPr lang="fr-FR" sz="2800" dirty="0" smtClean="0">
                <a:solidFill>
                  <a:schemeClr val="accent3">
                    <a:lumMod val="60000"/>
                    <a:lumOff val="40000"/>
                  </a:schemeClr>
                </a:solidFill>
                <a:latin typeface="Bahnschrift SemiBold SemiConden" pitchFamily="34" charset="0"/>
              </a:rPr>
              <a:t>Usage of SQL Server</a:t>
            </a:r>
            <a:endParaRPr lang="fr-FR" dirty="0"/>
          </a:p>
        </p:txBody>
      </p:sp>
      <p:sp>
        <p:nvSpPr>
          <p:cNvPr id="5" name="Rectangle 4"/>
          <p:cNvSpPr/>
          <p:nvPr/>
        </p:nvSpPr>
        <p:spPr>
          <a:xfrm>
            <a:off x="736471" y="1588470"/>
            <a:ext cx="7704856" cy="3416320"/>
          </a:xfrm>
          <a:prstGeom prst="rect">
            <a:avLst/>
          </a:prstGeom>
        </p:spPr>
        <p:txBody>
          <a:bodyPr wrap="square">
            <a:spAutoFit/>
          </a:bodyPr>
          <a:lstStyle/>
          <a:p>
            <a:r>
              <a:rPr lang="en-US" sz="2400" dirty="0" smtClean="0"/>
              <a:t>The following are the key usage of MS SQL Server:</a:t>
            </a:r>
          </a:p>
          <a:p>
            <a:endParaRPr lang="en-US" sz="2400" dirty="0" smtClean="0"/>
          </a:p>
          <a:p>
            <a:pPr marL="285750" indent="-285750">
              <a:buFont typeface="Wingdings" pitchFamily="2" charset="2"/>
              <a:buChar char="q"/>
            </a:pPr>
            <a:r>
              <a:rPr lang="en-US" sz="2400" dirty="0" smtClean="0"/>
              <a:t>Its main purpose is to build and maintain databases.</a:t>
            </a:r>
          </a:p>
          <a:p>
            <a:pPr marL="285750" indent="-285750">
              <a:buFont typeface="Wingdings" pitchFamily="2" charset="2"/>
              <a:buChar char="q"/>
            </a:pPr>
            <a:r>
              <a:rPr lang="en-US" sz="2400" dirty="0" smtClean="0"/>
              <a:t>It is used to analyze the data using SQL Server Analysis Services (SSAS).</a:t>
            </a:r>
          </a:p>
          <a:p>
            <a:pPr marL="285750" indent="-285750">
              <a:buFont typeface="Wingdings" pitchFamily="2" charset="2"/>
              <a:buChar char="q"/>
            </a:pPr>
            <a:r>
              <a:rPr lang="en-US" sz="2400" dirty="0" smtClean="0"/>
              <a:t>It is used to generate reports using SQL Server Reporting Services (SSRS).</a:t>
            </a:r>
          </a:p>
          <a:p>
            <a:pPr marL="285750" indent="-285750">
              <a:buFont typeface="Wingdings" pitchFamily="2" charset="2"/>
              <a:buChar char="q"/>
            </a:pPr>
            <a:r>
              <a:rPr lang="en-US" sz="2400" dirty="0" smtClean="0"/>
              <a:t>It is used to perform ETL operations using SQL Server Integration Services (SSIS).</a:t>
            </a:r>
            <a:endParaRPr lang="fr-FR" sz="2400" dirty="0"/>
          </a:p>
        </p:txBody>
      </p:sp>
    </p:spTree>
    <p:extLst>
      <p:ext uri="{BB962C8B-B14F-4D97-AF65-F5344CB8AC3E}">
        <p14:creationId xmlns:p14="http://schemas.microsoft.com/office/powerpoint/2010/main" val="17949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332656"/>
            <a:ext cx="5976664" cy="523220"/>
          </a:xfrm>
          <a:prstGeom prst="rect">
            <a:avLst/>
          </a:prstGeom>
          <a:noFill/>
        </p:spPr>
        <p:txBody>
          <a:bodyPr wrap="square" rtlCol="0">
            <a:spAutoFit/>
          </a:bodyPr>
          <a:lstStyle/>
          <a:p>
            <a:r>
              <a:rPr lang="fr-FR" sz="2800" dirty="0" smtClean="0">
                <a:solidFill>
                  <a:schemeClr val="accent3">
                    <a:lumMod val="60000"/>
                    <a:lumOff val="40000"/>
                  </a:schemeClr>
                </a:solidFill>
                <a:latin typeface="Bahnschrift SemiBold SemiConden" pitchFamily="34" charset="0"/>
              </a:rPr>
              <a:t>SQL Server as </a:t>
            </a:r>
            <a:r>
              <a:rPr lang="fr-FR" sz="2800" dirty="0" err="1" smtClean="0">
                <a:solidFill>
                  <a:schemeClr val="accent3">
                    <a:lumMod val="60000"/>
                    <a:lumOff val="40000"/>
                  </a:schemeClr>
                </a:solidFill>
                <a:latin typeface="Bahnschrift SemiBold SemiConden" pitchFamily="34" charset="0"/>
              </a:rPr>
              <a:t>Client-Server</a:t>
            </a:r>
            <a:r>
              <a:rPr lang="fr-FR" sz="2800" dirty="0" smtClean="0">
                <a:solidFill>
                  <a:schemeClr val="accent3">
                    <a:lumMod val="60000"/>
                    <a:lumOff val="40000"/>
                  </a:schemeClr>
                </a:solidFill>
                <a:latin typeface="Bahnschrift SemiBold SemiConden" pitchFamily="34" charset="0"/>
              </a:rPr>
              <a:t> Architecture</a:t>
            </a:r>
            <a:endParaRPr lang="fr-FR" dirty="0"/>
          </a:p>
        </p:txBody>
      </p:sp>
      <p:grpSp>
        <p:nvGrpSpPr>
          <p:cNvPr id="4" name="Groupe 3"/>
          <p:cNvGrpSpPr/>
          <p:nvPr/>
        </p:nvGrpSpPr>
        <p:grpSpPr>
          <a:xfrm>
            <a:off x="395536" y="1132875"/>
            <a:ext cx="8352928" cy="5176445"/>
            <a:chOff x="395536" y="1412776"/>
            <a:chExt cx="8352928" cy="5176445"/>
          </a:xfrm>
        </p:grpSpPr>
        <p:sp>
          <p:nvSpPr>
            <p:cNvPr id="3" name="ZoneTexte 2"/>
            <p:cNvSpPr txBox="1"/>
            <p:nvPr/>
          </p:nvSpPr>
          <p:spPr>
            <a:xfrm>
              <a:off x="395536" y="1412776"/>
              <a:ext cx="8352928" cy="461665"/>
            </a:xfrm>
            <a:prstGeom prst="rect">
              <a:avLst/>
            </a:prstGeom>
            <a:noFill/>
          </p:spPr>
          <p:txBody>
            <a:bodyPr wrap="square" rtlCol="0">
              <a:spAutoFit/>
            </a:bodyPr>
            <a:lstStyle/>
            <a:p>
              <a:endParaRPr lang="fr-FR" sz="2400" dirty="0">
                <a:latin typeface="Arial Narrow" pitchFamily="34" charset="0"/>
              </a:endParaRPr>
            </a:p>
          </p:txBody>
        </p:sp>
        <p:pic>
          <p:nvPicPr>
            <p:cNvPr id="4098" name="Picture 2" descr="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370333"/>
              <a:ext cx="5904656" cy="2218888"/>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539552" y="1132875"/>
            <a:ext cx="8064896" cy="2862322"/>
          </a:xfrm>
          <a:prstGeom prst="rect">
            <a:avLst/>
          </a:prstGeom>
        </p:spPr>
        <p:txBody>
          <a:bodyPr wrap="square">
            <a:spAutoFit/>
          </a:bodyPr>
          <a:lstStyle/>
          <a:p>
            <a:r>
              <a:rPr lang="en-US" sz="2000" dirty="0" smtClean="0"/>
              <a:t>SQL Server is based on a Client-Server Architecture and is intended for end-users known as clients who send requests to the MS SQL Server installed on a particular computer. The server will give the desired output as soon as the processing input data is requested. This server is available as a separate program and responsible for handling all the database instructions, statements, or commands. The SQL Server Database Engine, which controls data storage, processing, and security, is thus the core component of MS SQL Server.</a:t>
            </a:r>
            <a:endParaRPr lang="fr-FR" sz="2000" dirty="0"/>
          </a:p>
        </p:txBody>
      </p:sp>
    </p:spTree>
    <p:extLst>
      <p:ext uri="{BB962C8B-B14F-4D97-AF65-F5344CB8AC3E}">
        <p14:creationId xmlns:p14="http://schemas.microsoft.com/office/powerpoint/2010/main" val="297860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55" y="487322"/>
            <a:ext cx="6821098" cy="1200329"/>
          </a:xfrm>
          <a:prstGeom prst="rect">
            <a:avLst/>
          </a:prstGeom>
        </p:spPr>
        <p:txBody>
          <a:bodyPr wrap="none">
            <a:spAutoFit/>
          </a:bodyPr>
          <a:lstStyle/>
          <a:p>
            <a:r>
              <a:rPr lang="fr-FR" sz="3600" dirty="0" smtClean="0">
                <a:solidFill>
                  <a:schemeClr val="accent1">
                    <a:lumMod val="50000"/>
                  </a:schemeClr>
                </a:solidFill>
                <a:latin typeface="Bahnschrift SemiBold SemiConden" pitchFamily="34" charset="0"/>
              </a:rPr>
              <a:t>MySQL vs </a:t>
            </a:r>
            <a:r>
              <a:rPr lang="fr-FR" sz="3600" dirty="0" err="1" smtClean="0">
                <a:solidFill>
                  <a:schemeClr val="accent1">
                    <a:lumMod val="50000"/>
                  </a:schemeClr>
                </a:solidFill>
                <a:latin typeface="Bahnschrift SemiBold SemiConden" pitchFamily="34" charset="0"/>
              </a:rPr>
              <a:t>PostgreSQL</a:t>
            </a:r>
            <a:r>
              <a:rPr lang="fr-FR" sz="3600" dirty="0" smtClean="0">
                <a:solidFill>
                  <a:schemeClr val="accent1">
                    <a:lumMod val="50000"/>
                  </a:schemeClr>
                </a:solidFill>
                <a:latin typeface="Bahnschrift SemiBold SemiConden" pitchFamily="34" charset="0"/>
              </a:rPr>
              <a:t> vs SQL Server</a:t>
            </a:r>
          </a:p>
          <a:p>
            <a:r>
              <a:rPr lang="fr-FR" sz="3600" dirty="0" smtClean="0">
                <a:solidFill>
                  <a:schemeClr val="accent1">
                    <a:lumMod val="50000"/>
                  </a:schemeClr>
                </a:solidFill>
                <a:latin typeface="Bahnschrift SemiBold SemiConden" pitchFamily="34" charset="0"/>
              </a:rPr>
              <a:t>  </a:t>
            </a:r>
            <a:endParaRPr lang="fr-FR" sz="3600" dirty="0">
              <a:solidFill>
                <a:schemeClr val="accent1">
                  <a:lumMod val="50000"/>
                </a:schemeClr>
              </a:solidFill>
              <a:latin typeface="Bahnschrift SemiBold SemiConden" pitchFamily="34"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1165339023"/>
              </p:ext>
            </p:extLst>
          </p:nvPr>
        </p:nvGraphicFramePr>
        <p:xfrm>
          <a:off x="827584" y="2204864"/>
          <a:ext cx="7560840" cy="2682240"/>
        </p:xfrm>
        <a:graphic>
          <a:graphicData uri="http://schemas.openxmlformats.org/drawingml/2006/table">
            <a:tbl>
              <a:tblPr firstRow="1" bandRow="1">
                <a:tableStyleId>{5C22544A-7EE6-4342-B048-85BDC9FD1C3A}</a:tableStyleId>
              </a:tblPr>
              <a:tblGrid>
                <a:gridCol w="1692188"/>
                <a:gridCol w="2088232"/>
                <a:gridCol w="1368409"/>
                <a:gridCol w="2412011"/>
              </a:tblGrid>
              <a:tr h="180216">
                <a:tc>
                  <a:txBody>
                    <a:bodyPr/>
                    <a:lstStyle/>
                    <a:p>
                      <a:pPr algn="ctr"/>
                      <a:endParaRPr lang="fr-FR" sz="2000" dirty="0">
                        <a:solidFill>
                          <a:schemeClr val="accent3">
                            <a:lumMod val="40000"/>
                            <a:lumOff val="60000"/>
                          </a:schemeClr>
                        </a:solidFill>
                      </a:endParaRPr>
                    </a:p>
                  </a:txBody>
                  <a:tcPr/>
                </a:tc>
                <a:tc>
                  <a:txBody>
                    <a:bodyPr/>
                    <a:lstStyle/>
                    <a:p>
                      <a:pPr algn="ctr"/>
                      <a:r>
                        <a:rPr lang="fr-FR" sz="2000" dirty="0" smtClean="0">
                          <a:solidFill>
                            <a:schemeClr val="accent3">
                              <a:lumMod val="40000"/>
                              <a:lumOff val="60000"/>
                            </a:schemeClr>
                          </a:solidFill>
                          <a:latin typeface="Bahnschrift SemiBold SemiConden" pitchFamily="34" charset="0"/>
                        </a:rPr>
                        <a:t>MySQL</a:t>
                      </a:r>
                      <a:endParaRPr lang="fr-FR" sz="2000" dirty="0">
                        <a:solidFill>
                          <a:schemeClr val="accent3">
                            <a:lumMod val="40000"/>
                            <a:lumOff val="60000"/>
                          </a:schemeClr>
                        </a:solidFill>
                      </a:endParaRPr>
                    </a:p>
                  </a:txBody>
                  <a:tcPr/>
                </a:tc>
                <a:tc>
                  <a:txBody>
                    <a:bodyPr/>
                    <a:lstStyle/>
                    <a:p>
                      <a:pPr algn="ctr"/>
                      <a:r>
                        <a:rPr lang="fr-FR" sz="2000" dirty="0" err="1" smtClean="0">
                          <a:solidFill>
                            <a:schemeClr val="accent3">
                              <a:lumMod val="40000"/>
                              <a:lumOff val="60000"/>
                            </a:schemeClr>
                          </a:solidFill>
                          <a:latin typeface="Bahnschrift SemiBold SemiConden" pitchFamily="34" charset="0"/>
                        </a:rPr>
                        <a:t>PostgreSQL</a:t>
                      </a:r>
                      <a:endParaRPr lang="fr-FR" sz="2000" dirty="0">
                        <a:solidFill>
                          <a:schemeClr val="accent3">
                            <a:lumMod val="40000"/>
                            <a:lumOff val="60000"/>
                          </a:schemeClr>
                        </a:solidFill>
                        <a:latin typeface="Bahnschrift SemiBold SemiConden"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solidFill>
                            <a:schemeClr val="accent3">
                              <a:lumMod val="40000"/>
                              <a:lumOff val="60000"/>
                            </a:schemeClr>
                          </a:solidFill>
                          <a:latin typeface="Bahnschrift SemiBold SemiConden" pitchFamily="34" charset="0"/>
                        </a:rPr>
                        <a:t>SQL Server</a:t>
                      </a:r>
                    </a:p>
                  </a:txBody>
                  <a:tcPr/>
                </a:tc>
              </a:tr>
              <a:tr h="370840">
                <a:tc>
                  <a:txBody>
                    <a:bodyPr/>
                    <a:lstStyle/>
                    <a:p>
                      <a:pPr algn="ctr">
                        <a:lnSpc>
                          <a:spcPct val="300000"/>
                        </a:lnSpc>
                      </a:pPr>
                      <a:r>
                        <a:rPr lang="fr-FR" sz="3200" dirty="0" smtClean="0">
                          <a:solidFill>
                            <a:schemeClr val="accent3">
                              <a:lumMod val="75000"/>
                            </a:schemeClr>
                          </a:solidFill>
                        </a:rPr>
                        <a:t>Price</a:t>
                      </a:r>
                      <a:endParaRPr lang="fr-FR" sz="3200" dirty="0">
                        <a:solidFill>
                          <a:schemeClr val="accent3">
                            <a:lumMod val="75000"/>
                          </a:schemeClr>
                        </a:solidFill>
                      </a:endParaRPr>
                    </a:p>
                  </a:txBody>
                  <a:tcPr/>
                </a:tc>
                <a:tc>
                  <a:txBody>
                    <a:bodyPr/>
                    <a:lstStyle/>
                    <a:p>
                      <a:pPr algn="ctr"/>
                      <a:r>
                        <a:rPr lang="en-US" sz="1600" b="0" i="0" kern="1200" dirty="0" smtClean="0">
                          <a:solidFill>
                            <a:schemeClr val="dk1"/>
                          </a:solidFill>
                          <a:effectLst/>
                          <a:latin typeface="+mn-lt"/>
                          <a:ea typeface="+mn-ea"/>
                          <a:cs typeface="+mn-cs"/>
                        </a:rPr>
                        <a:t>has additional paid tools; the core functionality can be accessed for free.</a:t>
                      </a:r>
                      <a:endParaRPr lang="fr-FR" sz="1600" dirty="0"/>
                    </a:p>
                  </a:txBody>
                  <a:tcPr/>
                </a:tc>
                <a:tc>
                  <a:txBody>
                    <a:bodyPr/>
                    <a:lstStyle/>
                    <a:p>
                      <a:pPr algn="ctr"/>
                      <a:r>
                        <a:rPr lang="fr-FR" sz="1800" b="0" i="0" kern="1200" dirty="0" smtClean="0">
                          <a:solidFill>
                            <a:schemeClr val="dk1"/>
                          </a:solidFill>
                          <a:effectLst/>
                          <a:latin typeface="+mn-lt"/>
                          <a:ea typeface="+mn-ea"/>
                          <a:cs typeface="+mn-cs"/>
                        </a:rPr>
                        <a:t>open-source</a:t>
                      </a:r>
                      <a:endParaRPr lang="fr-FR" dirty="0"/>
                    </a:p>
                  </a:txBody>
                  <a:tcPr/>
                </a:tc>
                <a:tc>
                  <a:txBody>
                    <a:bodyPr/>
                    <a:lstStyle/>
                    <a:p>
                      <a:pPr algn="ctr"/>
                      <a:r>
                        <a:rPr lang="en-US" sz="1600" b="0" i="0" kern="1200" dirty="0" smtClean="0">
                          <a:solidFill>
                            <a:schemeClr val="dk1"/>
                          </a:solidFill>
                          <a:effectLst/>
                          <a:latin typeface="+mn-lt"/>
                          <a:ea typeface="+mn-ea"/>
                          <a:cs typeface="+mn-cs"/>
                        </a:rPr>
                        <a:t>the database has a </a:t>
                      </a:r>
                      <a:r>
                        <a:rPr lang="en-US" sz="1600" b="0" i="0" u="none" strike="noStrike" kern="1200" dirty="0" smtClean="0">
                          <a:solidFill>
                            <a:schemeClr val="dk1"/>
                          </a:solidFill>
                          <a:effectLst/>
                          <a:latin typeface="+mn-lt"/>
                          <a:ea typeface="+mn-ea"/>
                          <a:cs typeface="+mn-cs"/>
                          <a:hlinkClick r:id="rId2"/>
                        </a:rPr>
                        <a:t>free edition</a:t>
                      </a:r>
                      <a:r>
                        <a:rPr lang="en-US" sz="1600" b="0" i="0" kern="1200" dirty="0" smtClean="0">
                          <a:solidFill>
                            <a:schemeClr val="dk1"/>
                          </a:solidFill>
                          <a:effectLst/>
                          <a:latin typeface="+mn-lt"/>
                          <a:ea typeface="+mn-ea"/>
                          <a:cs typeface="+mn-cs"/>
                        </a:rPr>
                        <a:t> for developers and small businesses but only supports 1 processor, 1GB of maximum memory used by the database engine and 10GB maximum database size.</a:t>
                      </a:r>
                      <a:endParaRPr lang="fr-FR" sz="1600" dirty="0"/>
                    </a:p>
                  </a:txBody>
                  <a:tcPr/>
                </a:tc>
              </a:tr>
            </a:tbl>
          </a:graphicData>
        </a:graphic>
      </p:graphicFrame>
    </p:spTree>
    <p:extLst>
      <p:ext uri="{BB962C8B-B14F-4D97-AF65-F5344CB8AC3E}">
        <p14:creationId xmlns:p14="http://schemas.microsoft.com/office/powerpoint/2010/main" val="2882563985"/>
      </p:ext>
    </p:extLst>
  </p:cSld>
  <p:clrMapOvr>
    <a:masterClrMapping/>
  </p:clrMapOvr>
</p:sld>
</file>

<file path=ppt/theme/theme1.xml><?xml version="1.0" encoding="utf-8"?>
<a:theme xmlns:a="http://schemas.openxmlformats.org/drawingml/2006/main" name="Sillage">
  <a:themeElements>
    <a:clrScheme name="Exécutif">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104</TotalTime>
  <Words>831</Words>
  <Application>Microsoft Office PowerPoint</Application>
  <PresentationFormat>Affichage à l'écran (4:3)</PresentationFormat>
  <Paragraphs>82</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Sillage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ASUS</dc:creator>
  <cp:lastModifiedBy>ASUS</cp:lastModifiedBy>
  <cp:revision>20</cp:revision>
  <dcterms:created xsi:type="dcterms:W3CDTF">2021-11-15T00:39:43Z</dcterms:created>
  <dcterms:modified xsi:type="dcterms:W3CDTF">2021-11-15T02:23:54Z</dcterms:modified>
</cp:coreProperties>
</file>