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9"/>
  </p:notesMasterIdLst>
  <p:handoutMasterIdLst>
    <p:handoutMasterId r:id="rId10"/>
  </p:handoutMasterIdLst>
  <p:sldIdLst>
    <p:sldId id="390" r:id="rId2"/>
    <p:sldId id="417" r:id="rId3"/>
    <p:sldId id="418" r:id="rId4"/>
    <p:sldId id="419" r:id="rId5"/>
    <p:sldId id="420" r:id="rId6"/>
    <p:sldId id="421" r:id="rId7"/>
    <p:sldId id="416" r:id="rId8"/>
  </p:sldIdLst>
  <p:sldSz cx="9144000" cy="6858000" type="screen4x3"/>
  <p:notesSz cx="6797675" cy="9926638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5050"/>
    <a:srgbClr val="F3BC1B"/>
    <a:srgbClr val="F5802D"/>
    <a:srgbClr val="3C8FED"/>
    <a:srgbClr val="BDD8F3"/>
    <a:srgbClr val="8EC9FB"/>
    <a:srgbClr val="EF9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4"/>
    <p:restoredTop sz="86429"/>
  </p:normalViewPr>
  <p:slideViewPr>
    <p:cSldViewPr snapToObjects="1">
      <p:cViewPr varScale="1">
        <p:scale>
          <a:sx n="70" d="100"/>
          <a:sy n="70" d="100"/>
        </p:scale>
        <p:origin x="1340" y="5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2776"/>
    </p:cViewPr>
  </p:sorterViewPr>
  <p:notesViewPr>
    <p:cSldViewPr snapToObjects="1">
      <p:cViewPr varScale="1">
        <p:scale>
          <a:sx n="56" d="100"/>
          <a:sy n="56" d="100"/>
        </p:scale>
        <p:origin x="-1812" y="-10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D346622-EE63-6343-AA5F-BAE802F277A5}" type="datetimeFigureOut">
              <a:rPr lang="es-ES"/>
              <a:pPr>
                <a:defRPr/>
              </a:pPr>
              <a:t>06/04/2022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D740DE9-EBDA-5A4A-9B61-8CF2736AF9A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58132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F421EF1-ACB7-AE45-B8B1-89FB6FE80E04}" type="datetimeFigureOut">
              <a:rPr lang="es-ES"/>
              <a:pPr>
                <a:defRPr/>
              </a:pPr>
              <a:t>06/04/2022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90E606-8EBA-EA4E-81F2-F6C3397C4EB3}" type="slidenum">
              <a:rPr lang="es-ES" altLang="es-ES"/>
              <a:pPr>
                <a:defRPr/>
              </a:pPr>
              <a:t>‹#›</a:t>
            </a:fld>
            <a:endParaRPr lang="es-ES" altLang="es-ES"/>
          </a:p>
        </p:txBody>
      </p:sp>
      <p:pic>
        <p:nvPicPr>
          <p:cNvPr id="308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3" y="92075"/>
            <a:ext cx="32480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88900"/>
            <a:ext cx="1976438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278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68C2B-3AAA-43AD-9CC9-51CF2EBF4D17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462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68C2B-3AAA-43AD-9CC9-51CF2EBF4D17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402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68C2B-3AAA-43AD-9CC9-51CF2EBF4D17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1489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68C2B-3AAA-43AD-9CC9-51CF2EBF4D17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662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68C2B-3AAA-43AD-9CC9-51CF2EBF4D17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2273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68C2B-3AAA-43AD-9CC9-51CF2EBF4D17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67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68C2B-3AAA-43AD-9CC9-51CF2EBF4D17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8001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DA1D5-33BE-FF40-A927-274548B7B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8F526-7302-F847-A66B-0C59D5A8C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DDCEF5-7D69-F740-90E3-5DFCAA9F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4/6/2022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C8552D-E348-4E4F-9D27-DF15C58B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A830ED-C0FD-A348-8B06-C2482AB1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33035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2DE62-8FB7-4E40-818F-92172DF7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F5E945-B39B-114B-AD36-5FF2841B0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84A37-05B1-1449-B687-48AF9FCC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4/6/2022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8FF9E6-CF7A-FD40-BF9B-43F8B62C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348CE0-265C-1040-AC63-976CFFD8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79614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F67DB6-ABAE-8541-A8D6-BF2D70851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B4C67F-78E1-2840-9271-6C9CFEAA5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5D9774-E44C-484C-9D9B-87FF963E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4/6/2022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D21D9F-7A04-FE45-B2B4-E6D48B3E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FDEC37-2883-624F-A08C-BA2CA5A8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07264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F9167-5F49-9346-A535-EC9138B4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67707-BDA0-0F47-8B20-08CDEC712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333F3C-C344-C843-97D5-A214FAE7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4/6/2022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3DB0C4-0926-FB4B-85FA-C3D02EA0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6760F5-E9F7-2743-B5E1-F519D9FD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03569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83691-30BB-A943-A67C-110BEC18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06FAD1-526C-7F48-9CDC-C047E7001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BF3C1D-8488-6749-976F-86325E89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4/6/2022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C409C5-3B68-F14C-9A59-0B2C9052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99397E-01FD-214B-963D-4906B00C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87195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CDD33-1639-3E41-AD09-D534B2F4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4E772-9AF9-7746-ADE7-E9E07F262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7418DE-4E4B-3C43-8141-3A9F434A6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74F603-3EC0-BB42-88DB-77D106E5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4/6/2022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62937-A5A7-D643-92C0-C0E6C04C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15AEEC-380C-6E46-ABD0-ECDA655D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43988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ABD09-BCC7-FC4C-BCEE-68389D66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C14674-B1DA-B14C-A10A-87E534AC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02CFF6-2481-2B44-B04A-BD64D850E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78AD5B-768E-7E4C-B12A-5603B9136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A73107-A8F2-8243-AD3D-4ED04CA29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816174-FB6D-EB4B-AF77-42E8FC79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4/6/2022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8B548C-8B2E-894F-8BCC-911CD01C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753215-747D-BD49-BE98-9C9B9248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7013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83E57-E2EB-D74F-B4CF-ED663F6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F249C1-7AD9-1C42-AEDF-EFED6806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4/6/2022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7815F9-9934-9C46-B130-B5D972C8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82037C-6E94-5C49-A4BC-3E9776CB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61985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202723-C43C-E345-86A4-6B858381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4/6/2022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A6B1FA-584C-3144-A9AF-4B075961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5DEC55-E78E-3F41-8197-900EB165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25732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656EB-FBA1-6B45-8377-991CC8FB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AEDD39-E2C2-7444-8969-B7765298F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8A85B4-1B3E-0840-ACB7-9CC3A1310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7FE7AA-0479-E240-8323-5E468CA6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4/6/2022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054613-50AA-8847-BBFD-3F5A1788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CB7ED3-D97B-A441-9793-08EC5FBC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96815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25189-4EFE-DF4C-A452-BB185B89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98C2D6-499B-B741-A34B-4D4520B7A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11E359-B463-664F-B94C-3D5542707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119BD7-99C8-3E44-889B-CFA62E2C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4/6/2022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4BB6EE-06CF-0940-B970-74890D01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B16C0B-BC4F-6C47-B22B-27167BD5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31225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C02304-66A7-F046-BA97-C5B3E215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fr-F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2F20E5-9344-8844-A770-4D3E0DE80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fr-F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18809D-A435-AF40-9802-5C01A0966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AB8B80-BC74-C848-BC5B-E6F1AE5B401E}" type="datetimeFigureOut">
              <a:rPr lang="en-US" smtClean="0"/>
              <a:pPr>
                <a:defRPr/>
              </a:pPr>
              <a:t>4/6/2022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C6D736-C8CD-F242-8E6C-C24A5FFE9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970757-0EE8-3546-AA22-B40CA987C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18BE7C-3082-AF4E-97F9-50A176A66AB5}" type="slidenum">
              <a:rPr lang="en-US" altLang="es-ES" smtClean="0"/>
              <a:pPr>
                <a:defRPr/>
              </a:pPr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7661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package" Target="../embeddings/Documento_de_Microsoft_Word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4.xml"/><Relationship Id="rId7" Type="http://schemas.openxmlformats.org/officeDocument/2006/relationships/package" Target="../embeddings/Documento_de_Microsoft_Word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09600" y="1143000"/>
            <a:ext cx="8039100" cy="5289550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11"/>
          <p:cNvSpPr txBox="1"/>
          <p:nvPr/>
        </p:nvSpPr>
        <p:spPr>
          <a:xfrm>
            <a:off x="762001" y="1155700"/>
            <a:ext cx="78867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Philosopher" pitchFamily="50" charset="0"/>
              <a:cs typeface="+mn-cs"/>
            </a:endParaRPr>
          </a:p>
          <a:p>
            <a:pPr algn="ctr"/>
            <a:endParaRPr lang="en-US" sz="2400" i="1" dirty="0">
              <a:latin typeface="+mn-lt"/>
            </a:endParaRPr>
          </a:p>
          <a:p>
            <a:pPr algn="ctr">
              <a:defRPr/>
            </a:pPr>
            <a:r>
              <a:rPr lang="en-GB" sz="3200" b="1" i="1" dirty="0">
                <a:latin typeface="+mn-lt"/>
              </a:rPr>
              <a:t>Workshop Day 2: </a:t>
            </a:r>
            <a:r>
              <a:rPr lang="en-GB" sz="3200" i="1" dirty="0">
                <a:latin typeface="+mn-lt"/>
              </a:rPr>
              <a:t>SIMROUTE® Marine environmental module: methodology and calculation of Ship Emissions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i="1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solidFill>
                  <a:srgbClr val="00B0F0"/>
                </a:solidFill>
              </a:rPr>
              <a:t>Debriefing</a:t>
            </a:r>
            <a:endParaRPr lang="en-US" sz="2400" i="1" dirty="0" smtClean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i="1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Chalmers University of Technology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 smtClean="0">
                <a:latin typeface="+mn-lt"/>
              </a:rPr>
              <a:t>April 6th, 2022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+mn-cs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A91DC-C908-4AB0-A451-0EAA71C158D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B374623-8C0F-B245-8E6A-7570609745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24" y="152400"/>
            <a:ext cx="709676" cy="88584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16694FA-436F-014B-B20C-374099B19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76200"/>
            <a:ext cx="4051300" cy="10795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D62E531-EA32-334E-8EAC-AC26CAA8AF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25" y="47648"/>
            <a:ext cx="990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4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A91DC-C908-4AB0-A451-0EAA71C158D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E0A794-3AC2-9841-BB35-9702B3318B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24" y="387322"/>
            <a:ext cx="990600" cy="990600"/>
          </a:xfrm>
          <a:prstGeom prst="rect">
            <a:avLst/>
          </a:prstGeom>
        </p:spPr>
      </p:pic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BAF27FD3-931B-324F-BDF0-9DBC9F512777}"/>
              </a:ext>
            </a:extLst>
          </p:cNvPr>
          <p:cNvSpPr/>
          <p:nvPr/>
        </p:nvSpPr>
        <p:spPr>
          <a:xfrm>
            <a:off x="488886" y="2188086"/>
            <a:ext cx="8118475" cy="39079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C4C281A-5990-E547-B26F-ED2AAE782FED}"/>
              </a:ext>
            </a:extLst>
          </p:cNvPr>
          <p:cNvSpPr/>
          <p:nvPr/>
        </p:nvSpPr>
        <p:spPr>
          <a:xfrm>
            <a:off x="705880" y="2590800"/>
            <a:ext cx="777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dirty="0"/>
              <a:t>WSR software </a:t>
            </a:r>
            <a:r>
              <a:rPr lang="en-GB" sz="2000" dirty="0"/>
              <a:t>deals some </a:t>
            </a:r>
            <a:r>
              <a:rPr lang="en-GB" sz="2000" b="1" dirty="0"/>
              <a:t>specific topics </a:t>
            </a:r>
            <a:r>
              <a:rPr lang="en-GB" sz="2000" dirty="0"/>
              <a:t>(</a:t>
            </a:r>
            <a:r>
              <a:rPr lang="en-US" sz="2000" dirty="0"/>
              <a:t>marine environment, safety of navigation, ships routing, meteorology and navigation equipment) </a:t>
            </a:r>
            <a:r>
              <a:rPr lang="en-GB" sz="2000" dirty="0"/>
              <a:t>that are part of </a:t>
            </a:r>
            <a:r>
              <a:rPr lang="en-GB" sz="2000" b="1" dirty="0"/>
              <a:t>syllabus</a:t>
            </a:r>
            <a:r>
              <a:rPr lang="en-GB" sz="2000" dirty="0"/>
              <a:t> of </a:t>
            </a:r>
            <a:r>
              <a:rPr lang="en-GB" sz="2000" b="1" dirty="0"/>
              <a:t>Maritime Education Training</a:t>
            </a:r>
            <a:r>
              <a:rPr lang="en-GB" sz="2000" dirty="0"/>
              <a:t> (MET) institutions’ programs and in </a:t>
            </a:r>
            <a:r>
              <a:rPr lang="en-GB" sz="2000" b="1" dirty="0"/>
              <a:t>STCW 95/2010 Code (STCW 2011). 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b="1" dirty="0"/>
              <a:t>Inventory</a:t>
            </a:r>
            <a:r>
              <a:rPr lang="en-GB" sz="2000" dirty="0"/>
              <a:t> of which of these WSR </a:t>
            </a:r>
            <a:r>
              <a:rPr lang="en-GB" sz="2000" b="1" dirty="0"/>
              <a:t>topics</a:t>
            </a:r>
            <a:r>
              <a:rPr lang="en-GB" sz="2000" dirty="0"/>
              <a:t> are part of the </a:t>
            </a:r>
            <a:r>
              <a:rPr lang="en-GB" sz="2000" b="1" dirty="0"/>
              <a:t>knowledge</a:t>
            </a:r>
            <a:r>
              <a:rPr lang="en-GB" sz="2000" dirty="0"/>
              <a:t> (Column 2 of part A: competences tables of STCW Code) of these </a:t>
            </a:r>
            <a:r>
              <a:rPr lang="en-GB" sz="2000" b="1" dirty="0"/>
              <a:t>competences</a:t>
            </a:r>
            <a:r>
              <a:rPr lang="en-GB" sz="2000" dirty="0"/>
              <a:t>. </a:t>
            </a:r>
            <a:endParaRPr lang="es-ES_tradnl" sz="20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5948373-FDD9-4843-90C2-737E1C5BC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298422"/>
            <a:ext cx="4051300" cy="10795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016484A-F1EB-3F4C-AB7B-8E3E01EA2F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24" y="409552"/>
            <a:ext cx="709676" cy="8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0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A91DC-C908-4AB0-A451-0EAA71C158D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E0A794-3AC2-9841-BB35-9702B3318B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24" y="387322"/>
            <a:ext cx="990600" cy="990600"/>
          </a:xfrm>
          <a:prstGeom prst="rect">
            <a:avLst/>
          </a:prstGeom>
        </p:spPr>
      </p:pic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BAF27FD3-931B-324F-BDF0-9DBC9F512777}"/>
              </a:ext>
            </a:extLst>
          </p:cNvPr>
          <p:cNvSpPr/>
          <p:nvPr/>
        </p:nvSpPr>
        <p:spPr>
          <a:xfrm>
            <a:off x="488886" y="1576115"/>
            <a:ext cx="8118475" cy="45820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5948373-FDD9-4843-90C2-737E1C5BC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298422"/>
            <a:ext cx="4051300" cy="10795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016484A-F1EB-3F4C-AB7B-8E3E01EA2F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24" y="409552"/>
            <a:ext cx="709676" cy="885848"/>
          </a:xfrm>
          <a:prstGeom prst="rect">
            <a:avLst/>
          </a:prstGeom>
        </p:spPr>
      </p:pic>
      <p:graphicFrame>
        <p:nvGraphicFramePr>
          <p:cNvPr id="8" name="Objeto 2"/>
          <p:cNvGraphicFramePr>
            <a:graphicFrameLocks noChangeAspect="1"/>
          </p:cNvGraphicFramePr>
          <p:nvPr>
            <p:extLst/>
          </p:nvPr>
        </p:nvGraphicFramePr>
        <p:xfrm>
          <a:off x="2045043" y="152400"/>
          <a:ext cx="4800600" cy="6538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o" r:id="rId7" imgW="5499100" imgH="7759700" progId="Word.Document.12">
                  <p:embed/>
                </p:oleObj>
              </mc:Choice>
              <mc:Fallback>
                <p:oleObj name="Documento" r:id="rId7" imgW="5499100" imgH="7759700" progId="Word.Document.12">
                  <p:embed/>
                  <p:pic>
                    <p:nvPicPr>
                      <p:cNvPr id="8" name="Objeto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45043" y="152400"/>
                        <a:ext cx="4800600" cy="6538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784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A91DC-C908-4AB0-A451-0EAA71C158D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E0A794-3AC2-9841-BB35-9702B3318B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24" y="387322"/>
            <a:ext cx="990600" cy="990600"/>
          </a:xfrm>
          <a:prstGeom prst="rect">
            <a:avLst/>
          </a:prstGeom>
        </p:spPr>
      </p:pic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BAF27FD3-931B-324F-BDF0-9DBC9F512777}"/>
              </a:ext>
            </a:extLst>
          </p:cNvPr>
          <p:cNvSpPr/>
          <p:nvPr/>
        </p:nvSpPr>
        <p:spPr>
          <a:xfrm>
            <a:off x="488886" y="1576115"/>
            <a:ext cx="8118475" cy="45820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5948373-FDD9-4843-90C2-737E1C5BC9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298422"/>
            <a:ext cx="4051300" cy="10795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016484A-F1EB-3F4C-AB7B-8E3E01EA2F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24" y="409552"/>
            <a:ext cx="709676" cy="885848"/>
          </a:xfrm>
          <a:prstGeom prst="rect">
            <a:avLst/>
          </a:prstGeom>
        </p:spPr>
      </p:pic>
      <p:graphicFrame>
        <p:nvGraphicFramePr>
          <p:cNvPr id="11" name="Objeto 3"/>
          <p:cNvGraphicFramePr>
            <a:graphicFrameLocks noChangeAspect="1"/>
          </p:cNvGraphicFramePr>
          <p:nvPr>
            <p:extLst/>
          </p:nvPr>
        </p:nvGraphicFramePr>
        <p:xfrm>
          <a:off x="1804924" y="1700457"/>
          <a:ext cx="54864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o" r:id="rId7" imgW="5486400" imgH="4457700" progId="Word.Document.12">
                  <p:embed/>
                </p:oleObj>
              </mc:Choice>
              <mc:Fallback>
                <p:oleObj name="Documento" r:id="rId7" imgW="5486400" imgH="4457700" progId="Word.Document.12">
                  <p:embed/>
                  <p:pic>
                    <p:nvPicPr>
                      <p:cNvPr id="11" name="Objeto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4924" y="1700457"/>
                        <a:ext cx="5486400" cy="445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86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A91DC-C908-4AB0-A451-0EAA71C158D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E0A794-3AC2-9841-BB35-9702B3318B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24" y="387322"/>
            <a:ext cx="990600" cy="990600"/>
          </a:xfrm>
          <a:prstGeom prst="rect">
            <a:avLst/>
          </a:prstGeom>
        </p:spPr>
      </p:pic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BAF27FD3-931B-324F-BDF0-9DBC9F512777}"/>
              </a:ext>
            </a:extLst>
          </p:cNvPr>
          <p:cNvSpPr/>
          <p:nvPr/>
        </p:nvSpPr>
        <p:spPr>
          <a:xfrm>
            <a:off x="488886" y="2188086"/>
            <a:ext cx="8118475" cy="39079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C4C281A-5990-E547-B26F-ED2AAE782FED}"/>
              </a:ext>
            </a:extLst>
          </p:cNvPr>
          <p:cNvSpPr/>
          <p:nvPr/>
        </p:nvSpPr>
        <p:spPr>
          <a:xfrm>
            <a:off x="609600" y="2362200"/>
            <a:ext cx="790575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/>
              <a:t>We </a:t>
            </a:r>
            <a:r>
              <a:rPr lang="en-GB" sz="2400" dirty="0" smtClean="0"/>
              <a:t>want to know if knowledge </a:t>
            </a:r>
            <a:r>
              <a:rPr lang="en-GB" sz="2400" dirty="0"/>
              <a:t>of </a:t>
            </a:r>
            <a:r>
              <a:rPr lang="en-GB" sz="2400" b="1" dirty="0" smtClean="0"/>
              <a:t> </a:t>
            </a:r>
            <a:r>
              <a:rPr lang="en-GB" sz="2400" b="1" dirty="0"/>
              <a:t>competences </a:t>
            </a:r>
            <a:r>
              <a:rPr lang="en-GB" sz="2400" dirty="0"/>
              <a:t>out of all the ones described in column 1 of Tables A-II/1, A-II/2, A-III/1, A-III/2 and A-III/6 of STCW may be evaluated using proposed WSR software. 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Most of the knowledge is from </a:t>
            </a:r>
            <a:r>
              <a:rPr lang="en-US" sz="2400" b="1" dirty="0"/>
              <a:t>master and deck department</a:t>
            </a:r>
            <a:r>
              <a:rPr lang="en-GB" sz="2400" b="1" dirty="0"/>
              <a:t> </a:t>
            </a:r>
            <a:r>
              <a:rPr lang="en-GB" sz="2400" dirty="0"/>
              <a:t>competences and only competences 3, 7 and 8 from former table have the same knowledge for deck and engine </a:t>
            </a:r>
            <a:r>
              <a:rPr lang="en-GB" sz="2400" dirty="0" smtClean="0"/>
              <a:t>departments</a:t>
            </a:r>
            <a:r>
              <a:rPr lang="es-ES_tradnl" sz="2400" dirty="0"/>
              <a:t>.</a:t>
            </a:r>
            <a:endParaRPr lang="en-GB" sz="2400" dirty="0"/>
          </a:p>
          <a:p>
            <a:endParaRPr lang="en-US" sz="2800" dirty="0"/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083F2476-8EE3-294B-95DF-9211BF7269A2}"/>
              </a:ext>
            </a:extLst>
          </p:cNvPr>
          <p:cNvSpPr txBox="1"/>
          <p:nvPr/>
        </p:nvSpPr>
        <p:spPr>
          <a:xfrm>
            <a:off x="609600" y="1381780"/>
            <a:ext cx="80613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STCW competences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5948373-FDD9-4843-90C2-737E1C5BC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298422"/>
            <a:ext cx="4051300" cy="10795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016484A-F1EB-3F4C-AB7B-8E3E01EA2F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24" y="409552"/>
            <a:ext cx="709676" cy="8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2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A91DC-C908-4AB0-A451-0EAA71C158D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E0A794-3AC2-9841-BB35-9702B3318B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324" y="387322"/>
            <a:ext cx="990600" cy="990600"/>
          </a:xfrm>
          <a:prstGeom prst="rect">
            <a:avLst/>
          </a:prstGeom>
        </p:spPr>
      </p:pic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BAF27FD3-931B-324F-BDF0-9DBC9F512777}"/>
              </a:ext>
            </a:extLst>
          </p:cNvPr>
          <p:cNvSpPr/>
          <p:nvPr/>
        </p:nvSpPr>
        <p:spPr>
          <a:xfrm>
            <a:off x="488886" y="2188086"/>
            <a:ext cx="8118475" cy="39079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C4C281A-5990-E547-B26F-ED2AAE782FED}"/>
              </a:ext>
            </a:extLst>
          </p:cNvPr>
          <p:cNvSpPr/>
          <p:nvPr/>
        </p:nvSpPr>
        <p:spPr>
          <a:xfrm>
            <a:off x="609600" y="2362200"/>
            <a:ext cx="79057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 smtClean="0"/>
              <a:t>WSR </a:t>
            </a:r>
            <a:r>
              <a:rPr lang="en-GB" sz="2400" dirty="0"/>
              <a:t>software training should be included in </a:t>
            </a:r>
            <a:r>
              <a:rPr lang="en-GB" sz="2400" b="1" dirty="0"/>
              <a:t>the approved laboratory equipment training</a:t>
            </a:r>
            <a:r>
              <a:rPr lang="en-GB" sz="2400" dirty="0"/>
              <a:t> and only competences 1, 4, 5 and 9 may be evaluated with WSR software.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Nevertheless Marine environment protection module could be introduced to reinforce this specific knowledge.</a:t>
            </a:r>
            <a:r>
              <a:rPr lang="es-ES_tradnl" sz="2400" dirty="0"/>
              <a:t>  </a:t>
            </a:r>
            <a:endParaRPr lang="en-GB" sz="2400" dirty="0"/>
          </a:p>
          <a:p>
            <a:endParaRPr lang="en-US" sz="2800" dirty="0"/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083F2476-8EE3-294B-95DF-9211BF7269A2}"/>
              </a:ext>
            </a:extLst>
          </p:cNvPr>
          <p:cNvSpPr txBox="1"/>
          <p:nvPr/>
        </p:nvSpPr>
        <p:spPr>
          <a:xfrm>
            <a:off x="609600" y="1381780"/>
            <a:ext cx="80613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STCW competences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5948373-FDD9-4843-90C2-737E1C5BC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298422"/>
            <a:ext cx="4051300" cy="10795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016484A-F1EB-3F4C-AB7B-8E3E01EA2F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24" y="409552"/>
            <a:ext cx="709676" cy="8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A91DC-C908-4AB0-A451-0EAA71C158D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E0A794-3AC2-9841-BB35-9702B3318B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76200"/>
            <a:ext cx="990600" cy="990600"/>
          </a:xfrm>
          <a:prstGeom prst="rect">
            <a:avLst/>
          </a:prstGeom>
        </p:spPr>
      </p:pic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BAF27FD3-931B-324F-BDF0-9DBC9F512777}"/>
              </a:ext>
            </a:extLst>
          </p:cNvPr>
          <p:cNvSpPr/>
          <p:nvPr/>
        </p:nvSpPr>
        <p:spPr>
          <a:xfrm>
            <a:off x="534147" y="1493122"/>
            <a:ext cx="8228105" cy="5045791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DB4A853-3DB9-0349-8944-522637A45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6200"/>
            <a:ext cx="4051300" cy="10795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5C86AE8-63FF-3946-9181-9C71FE9692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"/>
            <a:ext cx="709676" cy="885848"/>
          </a:xfrm>
          <a:prstGeom prst="rect">
            <a:avLst/>
          </a:prstGeom>
        </p:spPr>
      </p:pic>
      <p:sp>
        <p:nvSpPr>
          <p:cNvPr id="8" name="13 CuadroTexto">
            <a:extLst>
              <a:ext uri="{FF2B5EF4-FFF2-40B4-BE49-F238E27FC236}">
                <a16:creationId xmlns:a16="http://schemas.microsoft.com/office/drawing/2014/main" id="{FEECAB55-C2C6-164D-AD0C-9F857C4B7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701" y="2362200"/>
            <a:ext cx="7829551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endParaRPr lang="en-US" sz="2000" dirty="0" smtClean="0">
              <a:latin typeface="Calibri" charset="0"/>
            </a:endParaRPr>
          </a:p>
          <a:p>
            <a:pPr algn="just"/>
            <a:r>
              <a:rPr lang="en-US" sz="3200" b="1" dirty="0" smtClean="0">
                <a:latin typeface="Calibri" charset="0"/>
              </a:rPr>
              <a:t>Debriefing Test</a:t>
            </a:r>
          </a:p>
          <a:p>
            <a:pPr algn="just"/>
            <a:endParaRPr lang="en-US" sz="2000" dirty="0">
              <a:latin typeface="Calibri" charset="0"/>
            </a:endParaRPr>
          </a:p>
          <a:p>
            <a:pPr algn="just"/>
            <a:endParaRPr lang="en-US" sz="2000" dirty="0">
              <a:latin typeface="Calibri" charset="0"/>
            </a:endParaRPr>
          </a:p>
          <a:p>
            <a:pPr algn="just"/>
            <a:r>
              <a:rPr lang="en-US" sz="3200" dirty="0">
                <a:latin typeface="Calibri" charset="0"/>
              </a:rPr>
              <a:t>https://forms.gle/BtPBHSVUQTucFXck7</a:t>
            </a:r>
          </a:p>
        </p:txBody>
      </p:sp>
    </p:spTree>
    <p:extLst>
      <p:ext uri="{BB962C8B-B14F-4D97-AF65-F5344CB8AC3E}">
        <p14:creationId xmlns:p14="http://schemas.microsoft.com/office/powerpoint/2010/main" val="11901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</TotalTime>
  <Words>236</Words>
  <Application>Microsoft Office PowerPoint</Application>
  <PresentationFormat>Presentació en pantalla (4:3)</PresentationFormat>
  <Paragraphs>38</Paragraphs>
  <Slides>7</Slides>
  <Notes>7</Notes>
  <HiddenSlides>0</HiddenSlides>
  <MMClips>0</MMClips>
  <ScaleCrop>false</ScaleCrop>
  <HeadingPairs>
    <vt:vector size="8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Servidors OLE incrustats</vt:lpstr>
      </vt:variant>
      <vt:variant>
        <vt:i4>1</vt:i4>
      </vt:variant>
      <vt:variant>
        <vt:lpstr>Títols de les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Philosopher</vt:lpstr>
      <vt:lpstr>Tema de Office</vt:lpstr>
      <vt:lpstr>Documento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UPC</cp:lastModifiedBy>
  <cp:revision>244</cp:revision>
  <cp:lastPrinted>2014-05-14T08:34:02Z</cp:lastPrinted>
  <dcterms:created xsi:type="dcterms:W3CDTF">2017-04-11T06:21:04Z</dcterms:created>
  <dcterms:modified xsi:type="dcterms:W3CDTF">2022-04-06T05:13:01Z</dcterms:modified>
</cp:coreProperties>
</file>