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
      <p:font typeface="Montserrat"/>
      <p:regular r:id="rId34"/>
      <p:bold r:id="rId35"/>
      <p:italic r:id="rId36"/>
      <p:boldItalic r:id="rId37"/>
    </p:embeddedFont>
    <p:embeddedFont>
      <p:font typeface="Lora"/>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ora-italic.fntdata"/><Relationship Id="rId20" Type="http://schemas.openxmlformats.org/officeDocument/2006/relationships/slide" Target="slides/slide15.xml"/><Relationship Id="rId41" Type="http://schemas.openxmlformats.org/officeDocument/2006/relationships/font" Target="fonts/Lora-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35" Type="http://schemas.openxmlformats.org/officeDocument/2006/relationships/font" Target="fonts/Montserrat-bold.fntdata"/><Relationship Id="rId12" Type="http://schemas.openxmlformats.org/officeDocument/2006/relationships/slide" Target="slides/slide7.xml"/><Relationship Id="rId34" Type="http://schemas.openxmlformats.org/officeDocument/2006/relationships/font" Target="fonts/Montserrat-regular.fntdata"/><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italic.fntdata"/><Relationship Id="rId17" Type="http://schemas.openxmlformats.org/officeDocument/2006/relationships/slide" Target="slides/slide12.xml"/><Relationship Id="rId39" Type="http://schemas.openxmlformats.org/officeDocument/2006/relationships/font" Target="fonts/Lora-bold.fntdata"/><Relationship Id="rId16" Type="http://schemas.openxmlformats.org/officeDocument/2006/relationships/slide" Target="slides/slide11.xml"/><Relationship Id="rId38" Type="http://schemas.openxmlformats.org/officeDocument/2006/relationships/font" Target="fonts/Lora-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e84c976d0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e84c976d0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e84c976d0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e84c976d0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e846984a8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e846984a8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e84c976d0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e84c976d0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e84c976d0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e84c976d0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e84c976d0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e84c976d0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e84c976d08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e84c976d08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8cf0492d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8cf0492d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8cf0492d6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8cf0492d6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8cf0492d6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8cf0492d6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e846984a8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e846984a8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8cf0492d6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8cf0492d6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8657ab0039_4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8657ab0039_4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e846984a8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e846984a8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8657ab0039_4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8657ab0039_4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e846984a8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e846984a8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e84c976d0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e84c976d0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e84c976d0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e84c976d0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e84c976d0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e84c976d0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freepik.com/" TargetMode="External"/><Relationship Id="rId4" Type="http://schemas.openxmlformats.org/officeDocument/2006/relationships/hyperlink" Target="https://www.pinterest.com/pin/57857188336433641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PT"/>
              <a:t>SIE - Report</a:t>
            </a:r>
            <a:endParaRPr/>
          </a:p>
          <a:p>
            <a:pPr indent="0" lvl="0" marL="0" rtl="0" algn="l">
              <a:spcBef>
                <a:spcPts val="0"/>
              </a:spcBef>
              <a:spcAft>
                <a:spcPts val="0"/>
              </a:spcAft>
              <a:buNone/>
            </a:pPr>
            <a:r>
              <a:rPr lang="pt-PT"/>
              <a:t>IEEE Café</a:t>
            </a:r>
            <a:endParaRPr/>
          </a:p>
        </p:txBody>
      </p:sp>
      <p:sp>
        <p:nvSpPr>
          <p:cNvPr id="87" name="Google Shape;87;p13"/>
          <p:cNvSpPr txBox="1"/>
          <p:nvPr>
            <p:ph idx="1" type="subTitle"/>
          </p:nvPr>
        </p:nvSpPr>
        <p:spPr>
          <a:xfrm>
            <a:off x="729625" y="3172900"/>
            <a:ext cx="7688100" cy="846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pt-PT"/>
              <a:t>Manuel Cerqueira da Silva,</a:t>
            </a:r>
            <a:endParaRPr/>
          </a:p>
          <a:p>
            <a:pPr indent="0" lvl="0" marL="0" rtl="0" algn="l">
              <a:spcBef>
                <a:spcPts val="0"/>
              </a:spcBef>
              <a:spcAft>
                <a:spcPts val="0"/>
              </a:spcAft>
              <a:buNone/>
            </a:pPr>
            <a:r>
              <a:rPr lang="pt-PT"/>
              <a:t>Mestrado em  Engenharia </a:t>
            </a:r>
            <a:r>
              <a:rPr lang="pt-PT"/>
              <a:t>Electrotécnica</a:t>
            </a:r>
            <a:r>
              <a:rPr lang="pt-PT"/>
              <a:t> e de Computadores</a:t>
            </a:r>
            <a:endParaRPr/>
          </a:p>
          <a:p>
            <a:pPr indent="0" lvl="0" marL="0" rtl="0" algn="l">
              <a:spcBef>
                <a:spcPts val="0"/>
              </a:spcBef>
              <a:spcAft>
                <a:spcPts val="0"/>
              </a:spcAft>
              <a:buNone/>
            </a:pPr>
            <a:r>
              <a:rPr lang="pt-PT"/>
              <a:t>up201806391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Colors and Fonts</a:t>
            </a:r>
            <a:endParaRPr/>
          </a:p>
        </p:txBody>
      </p:sp>
      <p:sp>
        <p:nvSpPr>
          <p:cNvPr id="182" name="Google Shape;182;p22"/>
          <p:cNvSpPr txBox="1"/>
          <p:nvPr>
            <p:ph idx="1" type="body"/>
          </p:nvPr>
        </p:nvSpPr>
        <p:spPr>
          <a:xfrm>
            <a:off x="729450" y="2078875"/>
            <a:ext cx="28878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PT"/>
              <a:t>I used a total of four colors:</a:t>
            </a:r>
            <a:endParaRPr/>
          </a:p>
          <a:p>
            <a:pPr indent="-311150" lvl="0" marL="457200" rtl="0" algn="l">
              <a:lnSpc>
                <a:spcPct val="200000"/>
              </a:lnSpc>
              <a:spcBef>
                <a:spcPts val="1200"/>
              </a:spcBef>
              <a:spcAft>
                <a:spcPts val="0"/>
              </a:spcAft>
              <a:buSzPts val="1300"/>
              <a:buChar char="●"/>
            </a:pPr>
            <a:r>
              <a:rPr lang="pt-PT"/>
              <a:t>#1  Coffee</a:t>
            </a:r>
            <a:endParaRPr/>
          </a:p>
          <a:p>
            <a:pPr indent="-311150" lvl="0" marL="457200" rtl="0" algn="l">
              <a:lnSpc>
                <a:spcPct val="200000"/>
              </a:lnSpc>
              <a:spcBef>
                <a:spcPts val="0"/>
              </a:spcBef>
              <a:spcAft>
                <a:spcPts val="0"/>
              </a:spcAft>
              <a:buSzPts val="1300"/>
              <a:buChar char="●"/>
            </a:pPr>
            <a:r>
              <a:rPr lang="pt-PT"/>
              <a:t>#2 Iced coffee</a:t>
            </a:r>
            <a:endParaRPr/>
          </a:p>
          <a:p>
            <a:pPr indent="-311150" lvl="0" marL="457200" rtl="0" algn="l">
              <a:lnSpc>
                <a:spcPct val="200000"/>
              </a:lnSpc>
              <a:spcBef>
                <a:spcPts val="0"/>
              </a:spcBef>
              <a:spcAft>
                <a:spcPts val="0"/>
              </a:spcAft>
              <a:buSzPts val="1300"/>
              <a:buChar char="●"/>
            </a:pPr>
            <a:r>
              <a:rPr lang="pt-PT"/>
              <a:t>#3 White</a:t>
            </a:r>
            <a:endParaRPr/>
          </a:p>
          <a:p>
            <a:pPr indent="-311150" lvl="0" marL="457200" rtl="0" algn="l">
              <a:lnSpc>
                <a:spcPct val="200000"/>
              </a:lnSpc>
              <a:spcBef>
                <a:spcPts val="0"/>
              </a:spcBef>
              <a:spcAft>
                <a:spcPts val="0"/>
              </a:spcAft>
              <a:buSzPts val="1300"/>
              <a:buChar char="●"/>
            </a:pPr>
            <a:r>
              <a:rPr lang="pt-PT"/>
              <a:t>#4 IEEE blue</a:t>
            </a:r>
            <a:endParaRPr/>
          </a:p>
        </p:txBody>
      </p:sp>
      <p:sp>
        <p:nvSpPr>
          <p:cNvPr id="183" name="Google Shape;183;p22"/>
          <p:cNvSpPr/>
          <p:nvPr/>
        </p:nvSpPr>
        <p:spPr>
          <a:xfrm>
            <a:off x="823875" y="2526825"/>
            <a:ext cx="300900" cy="286200"/>
          </a:xfrm>
          <a:prstGeom prst="rect">
            <a:avLst/>
          </a:prstGeom>
          <a:solidFill>
            <a:srgbClr val="BD6F2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 name="Google Shape;184;p22"/>
          <p:cNvSpPr/>
          <p:nvPr/>
        </p:nvSpPr>
        <p:spPr>
          <a:xfrm>
            <a:off x="823875" y="3727975"/>
            <a:ext cx="300900" cy="286200"/>
          </a:xfrm>
          <a:prstGeom prst="rect">
            <a:avLst/>
          </a:prstGeom>
          <a:solidFill>
            <a:srgbClr val="00629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5" name="Google Shape;185;p22"/>
          <p:cNvSpPr/>
          <p:nvPr/>
        </p:nvSpPr>
        <p:spPr>
          <a:xfrm>
            <a:off x="823875" y="3325150"/>
            <a:ext cx="300900" cy="286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 name="Google Shape;186;p22"/>
          <p:cNvSpPr/>
          <p:nvPr/>
        </p:nvSpPr>
        <p:spPr>
          <a:xfrm>
            <a:off x="823875" y="2925988"/>
            <a:ext cx="300900" cy="286200"/>
          </a:xfrm>
          <a:prstGeom prst="rect">
            <a:avLst/>
          </a:prstGeom>
          <a:solidFill>
            <a:srgbClr val="E8A36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 name="Google Shape;187;p22"/>
          <p:cNvSpPr txBox="1"/>
          <p:nvPr>
            <p:ph idx="1" type="body"/>
          </p:nvPr>
        </p:nvSpPr>
        <p:spPr>
          <a:xfrm>
            <a:off x="4236300" y="2078875"/>
            <a:ext cx="28878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PT"/>
              <a:t>And for different fonts</a:t>
            </a:r>
            <a:endParaRPr/>
          </a:p>
          <a:p>
            <a:pPr indent="-311150" lvl="0" marL="457200" rtl="0" algn="l">
              <a:lnSpc>
                <a:spcPct val="200000"/>
              </a:lnSpc>
              <a:spcBef>
                <a:spcPts val="1200"/>
              </a:spcBef>
              <a:spcAft>
                <a:spcPts val="0"/>
              </a:spcAft>
              <a:buSzPts val="1300"/>
              <a:buFont typeface="Montserrat"/>
              <a:buChar char="●"/>
            </a:pPr>
            <a:r>
              <a:rPr lang="pt-PT">
                <a:latin typeface="Montserrat"/>
                <a:ea typeface="Montserrat"/>
                <a:cs typeface="Montserrat"/>
                <a:sym typeface="Montserrat"/>
              </a:rPr>
              <a:t>Monteserrat</a:t>
            </a:r>
            <a:endParaRPr>
              <a:latin typeface="Montserrat"/>
              <a:ea typeface="Montserrat"/>
              <a:cs typeface="Montserrat"/>
              <a:sym typeface="Montserrat"/>
            </a:endParaRPr>
          </a:p>
          <a:p>
            <a:pPr indent="-311150" lvl="0" marL="457200" rtl="0" algn="l">
              <a:lnSpc>
                <a:spcPct val="200000"/>
              </a:lnSpc>
              <a:spcBef>
                <a:spcPts val="0"/>
              </a:spcBef>
              <a:spcAft>
                <a:spcPts val="0"/>
              </a:spcAft>
              <a:buSzPts val="1300"/>
              <a:buFont typeface="Lora"/>
              <a:buChar char="●"/>
            </a:pPr>
            <a:r>
              <a:rPr lang="pt-PT">
                <a:latin typeface="Lora"/>
                <a:ea typeface="Lora"/>
                <a:cs typeface="Lora"/>
                <a:sym typeface="Lora"/>
              </a:rPr>
              <a:t>Lora</a:t>
            </a:r>
            <a:endParaRPr>
              <a:latin typeface="Lora"/>
              <a:ea typeface="Lora"/>
              <a:cs typeface="Lora"/>
              <a:sym typeface="Lora"/>
            </a:endParaRPr>
          </a:p>
          <a:p>
            <a:pPr indent="-311150" lvl="0" marL="457200" rtl="0" algn="l">
              <a:lnSpc>
                <a:spcPct val="200000"/>
              </a:lnSpc>
              <a:spcBef>
                <a:spcPts val="0"/>
              </a:spcBef>
              <a:spcAft>
                <a:spcPts val="0"/>
              </a:spcAft>
              <a:buSzPts val="1300"/>
              <a:buChar char="●"/>
            </a:pPr>
            <a:r>
              <a:rPr lang="pt-PT"/>
              <a:t>Biryani (This is not Biryani)</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Text</a:t>
            </a:r>
            <a:endParaRPr/>
          </a:p>
        </p:txBody>
      </p:sp>
      <p:sp>
        <p:nvSpPr>
          <p:cNvPr id="193" name="Google Shape;193;p23"/>
          <p:cNvSpPr txBox="1"/>
          <p:nvPr>
            <p:ph idx="1" type="body"/>
          </p:nvPr>
        </p:nvSpPr>
        <p:spPr>
          <a:xfrm>
            <a:off x="112350" y="2884050"/>
            <a:ext cx="2885100" cy="18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PT" sz="1100"/>
              <a:t>.title {</a:t>
            </a:r>
            <a:endParaRPr sz="1100"/>
          </a:p>
          <a:p>
            <a:pPr indent="0" lvl="0" marL="0" rtl="0" algn="l">
              <a:spcBef>
                <a:spcPts val="1200"/>
              </a:spcBef>
              <a:spcAft>
                <a:spcPts val="0"/>
              </a:spcAft>
              <a:buNone/>
            </a:pPr>
            <a:r>
              <a:rPr lang="pt-PT" sz="1100"/>
              <a:t>  	color: #bd6f28; </a:t>
            </a:r>
            <a:r>
              <a:rPr lang="pt-PT" sz="1100"/>
              <a:t>/* Color #1*/</a:t>
            </a:r>
            <a:endParaRPr sz="1100"/>
          </a:p>
          <a:p>
            <a:pPr indent="0" lvl="0" marL="0" rtl="0" algn="l">
              <a:spcBef>
                <a:spcPts val="1200"/>
              </a:spcBef>
              <a:spcAft>
                <a:spcPts val="0"/>
              </a:spcAft>
              <a:buNone/>
            </a:pPr>
            <a:r>
              <a:rPr lang="pt-PT" sz="1100"/>
              <a:t>  	font-family: 'Montserrat', sans-serif;</a:t>
            </a:r>
            <a:endParaRPr sz="1100"/>
          </a:p>
          <a:p>
            <a:pPr indent="457200" lvl="0" marL="0" rtl="0" algn="l">
              <a:spcBef>
                <a:spcPts val="1200"/>
              </a:spcBef>
              <a:spcAft>
                <a:spcPts val="0"/>
              </a:spcAft>
              <a:buNone/>
            </a:pPr>
            <a:r>
              <a:rPr lang="pt-PT" sz="1100"/>
              <a:t>/* Font #1*/</a:t>
            </a:r>
            <a:endParaRPr sz="1100"/>
          </a:p>
          <a:p>
            <a:pPr indent="0" lvl="0" marL="0" rtl="0" algn="l">
              <a:spcBef>
                <a:spcPts val="1200"/>
              </a:spcBef>
              <a:spcAft>
                <a:spcPts val="1200"/>
              </a:spcAft>
              <a:buNone/>
            </a:pPr>
            <a:r>
              <a:rPr lang="pt-PT" sz="1100"/>
              <a:t>}</a:t>
            </a:r>
            <a:endParaRPr sz="300"/>
          </a:p>
        </p:txBody>
      </p:sp>
      <p:sp>
        <p:nvSpPr>
          <p:cNvPr id="194" name="Google Shape;194;p23"/>
          <p:cNvSpPr txBox="1"/>
          <p:nvPr/>
        </p:nvSpPr>
        <p:spPr>
          <a:xfrm>
            <a:off x="3420525" y="2916450"/>
            <a:ext cx="2192400" cy="209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t-PT" sz="1100">
                <a:solidFill>
                  <a:schemeClr val="accent1"/>
                </a:solidFill>
                <a:latin typeface="Lato"/>
                <a:ea typeface="Lato"/>
                <a:cs typeface="Lato"/>
                <a:sym typeface="Lato"/>
              </a:rPr>
              <a:t>.subtitle {</a:t>
            </a:r>
            <a:endParaRPr sz="1100">
              <a:solidFill>
                <a:schemeClr val="accent1"/>
              </a:solidFill>
              <a:latin typeface="Lato"/>
              <a:ea typeface="Lato"/>
              <a:cs typeface="Lato"/>
              <a:sym typeface="Lato"/>
            </a:endParaRPr>
          </a:p>
          <a:p>
            <a:pPr indent="0" lvl="0" marL="457200" rtl="0" algn="l">
              <a:lnSpc>
                <a:spcPct val="115000"/>
              </a:lnSpc>
              <a:spcBef>
                <a:spcPts val="1200"/>
              </a:spcBef>
              <a:spcAft>
                <a:spcPts val="0"/>
              </a:spcAft>
              <a:buNone/>
            </a:pPr>
            <a:r>
              <a:rPr lang="pt-PT" sz="1100">
                <a:solidFill>
                  <a:schemeClr val="accent1"/>
                </a:solidFill>
                <a:latin typeface="Lato"/>
                <a:ea typeface="Lato"/>
                <a:cs typeface="Lato"/>
                <a:sym typeface="Lato"/>
              </a:rPr>
              <a:t>  color: #e8a361; </a:t>
            </a:r>
            <a:endParaRPr sz="1100">
              <a:solidFill>
                <a:schemeClr val="accent1"/>
              </a:solidFill>
              <a:latin typeface="Lato"/>
              <a:ea typeface="Lato"/>
              <a:cs typeface="Lato"/>
              <a:sym typeface="Lato"/>
            </a:endParaRPr>
          </a:p>
          <a:p>
            <a:pPr indent="0" lvl="0" marL="457200" rtl="0" algn="l">
              <a:lnSpc>
                <a:spcPct val="115000"/>
              </a:lnSpc>
              <a:spcBef>
                <a:spcPts val="1200"/>
              </a:spcBef>
              <a:spcAft>
                <a:spcPts val="0"/>
              </a:spcAft>
              <a:buNone/>
            </a:pPr>
            <a:r>
              <a:rPr lang="pt-PT" sz="1100">
                <a:solidFill>
                  <a:schemeClr val="accent1"/>
                </a:solidFill>
                <a:latin typeface="Lato"/>
                <a:ea typeface="Lato"/>
                <a:cs typeface="Lato"/>
                <a:sym typeface="Lato"/>
              </a:rPr>
              <a:t>/* Color #2*/</a:t>
            </a:r>
            <a:endParaRPr sz="1100">
              <a:solidFill>
                <a:schemeClr val="accent1"/>
              </a:solidFill>
              <a:latin typeface="Lato"/>
              <a:ea typeface="Lato"/>
              <a:cs typeface="Lato"/>
              <a:sym typeface="Lato"/>
            </a:endParaRPr>
          </a:p>
          <a:p>
            <a:pPr indent="0" lvl="0" marL="457200" rtl="0" algn="l">
              <a:lnSpc>
                <a:spcPct val="115000"/>
              </a:lnSpc>
              <a:spcBef>
                <a:spcPts val="1200"/>
              </a:spcBef>
              <a:spcAft>
                <a:spcPts val="0"/>
              </a:spcAft>
              <a:buNone/>
            </a:pPr>
            <a:r>
              <a:rPr lang="pt-PT" sz="1100">
                <a:solidFill>
                  <a:schemeClr val="accent1"/>
                </a:solidFill>
                <a:latin typeface="Lato"/>
                <a:ea typeface="Lato"/>
                <a:cs typeface="Lato"/>
                <a:sym typeface="Lato"/>
              </a:rPr>
              <a:t>  font-family: 'Lora', serif;</a:t>
            </a:r>
            <a:endParaRPr sz="1100">
              <a:solidFill>
                <a:schemeClr val="accent1"/>
              </a:solidFill>
              <a:latin typeface="Lato"/>
              <a:ea typeface="Lato"/>
              <a:cs typeface="Lato"/>
              <a:sym typeface="Lato"/>
            </a:endParaRPr>
          </a:p>
          <a:p>
            <a:pPr indent="457200" lvl="0" marL="0" rtl="0" algn="l">
              <a:lnSpc>
                <a:spcPct val="115000"/>
              </a:lnSpc>
              <a:spcBef>
                <a:spcPts val="1200"/>
              </a:spcBef>
              <a:spcAft>
                <a:spcPts val="0"/>
              </a:spcAft>
              <a:buNone/>
            </a:pPr>
            <a:r>
              <a:rPr lang="pt-PT" sz="1100">
                <a:solidFill>
                  <a:schemeClr val="accent1"/>
                </a:solidFill>
                <a:latin typeface="Lato"/>
                <a:ea typeface="Lato"/>
                <a:cs typeface="Lato"/>
                <a:sym typeface="Lato"/>
              </a:rPr>
              <a:t>/* Font #2*/</a:t>
            </a:r>
            <a:endParaRPr sz="1100">
              <a:solidFill>
                <a:schemeClr val="accent1"/>
              </a:solidFill>
              <a:latin typeface="Lato"/>
              <a:ea typeface="Lato"/>
              <a:cs typeface="Lato"/>
              <a:sym typeface="Lato"/>
            </a:endParaRPr>
          </a:p>
          <a:p>
            <a:pPr indent="0" lvl="0" marL="0" rtl="0" algn="l">
              <a:lnSpc>
                <a:spcPct val="115000"/>
              </a:lnSpc>
              <a:spcBef>
                <a:spcPts val="1200"/>
              </a:spcBef>
              <a:spcAft>
                <a:spcPts val="1200"/>
              </a:spcAft>
              <a:buNone/>
            </a:pPr>
            <a:r>
              <a:rPr lang="pt-PT" sz="1100">
                <a:solidFill>
                  <a:schemeClr val="accent1"/>
                </a:solidFill>
                <a:latin typeface="Lato"/>
                <a:ea typeface="Lato"/>
                <a:cs typeface="Lato"/>
                <a:sym typeface="Lato"/>
              </a:rPr>
              <a:t>}</a:t>
            </a:r>
            <a:endParaRPr sz="1100"/>
          </a:p>
        </p:txBody>
      </p:sp>
      <p:sp>
        <p:nvSpPr>
          <p:cNvPr id="195" name="Google Shape;195;p23"/>
          <p:cNvSpPr txBox="1"/>
          <p:nvPr/>
        </p:nvSpPr>
        <p:spPr>
          <a:xfrm>
            <a:off x="6036000" y="2916450"/>
            <a:ext cx="2885100" cy="209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t-PT" sz="1100">
                <a:solidFill>
                  <a:schemeClr val="accent1"/>
                </a:solidFill>
                <a:latin typeface="Lato"/>
                <a:ea typeface="Lato"/>
                <a:cs typeface="Lato"/>
                <a:sym typeface="Lato"/>
              </a:rPr>
              <a:t>.paragraph {</a:t>
            </a:r>
            <a:endParaRPr sz="1100">
              <a:solidFill>
                <a:schemeClr val="accent1"/>
              </a:solidFill>
              <a:latin typeface="Lato"/>
              <a:ea typeface="Lato"/>
              <a:cs typeface="Lato"/>
              <a:sym typeface="Lato"/>
            </a:endParaRPr>
          </a:p>
          <a:p>
            <a:pPr indent="0" lvl="0" marL="457200" rtl="0" algn="l">
              <a:lnSpc>
                <a:spcPct val="115000"/>
              </a:lnSpc>
              <a:spcBef>
                <a:spcPts val="1200"/>
              </a:spcBef>
              <a:spcAft>
                <a:spcPts val="0"/>
              </a:spcAft>
              <a:buNone/>
            </a:pPr>
            <a:r>
              <a:rPr lang="pt-PT" sz="1100">
                <a:solidFill>
                  <a:schemeClr val="accent1"/>
                </a:solidFill>
                <a:latin typeface="Lato"/>
                <a:ea typeface="Lato"/>
                <a:cs typeface="Lato"/>
                <a:sym typeface="Lato"/>
              </a:rPr>
              <a:t>  color: white;</a:t>
            </a:r>
            <a:endParaRPr sz="1100">
              <a:solidFill>
                <a:schemeClr val="accent1"/>
              </a:solidFill>
              <a:latin typeface="Lato"/>
              <a:ea typeface="Lato"/>
              <a:cs typeface="Lato"/>
              <a:sym typeface="Lato"/>
            </a:endParaRPr>
          </a:p>
          <a:p>
            <a:pPr indent="0" lvl="0" marL="457200" rtl="0" algn="l">
              <a:lnSpc>
                <a:spcPct val="115000"/>
              </a:lnSpc>
              <a:spcBef>
                <a:spcPts val="1200"/>
              </a:spcBef>
              <a:spcAft>
                <a:spcPts val="0"/>
              </a:spcAft>
              <a:buNone/>
            </a:pPr>
            <a:r>
              <a:rPr lang="pt-PT" sz="1100">
                <a:solidFill>
                  <a:schemeClr val="accent1"/>
                </a:solidFill>
                <a:latin typeface="Lato"/>
                <a:ea typeface="Lato"/>
                <a:cs typeface="Lato"/>
                <a:sym typeface="Lato"/>
              </a:rPr>
              <a:t>/* Color #3*/</a:t>
            </a:r>
            <a:endParaRPr sz="1100">
              <a:solidFill>
                <a:schemeClr val="accent1"/>
              </a:solidFill>
              <a:latin typeface="Lato"/>
              <a:ea typeface="Lato"/>
              <a:cs typeface="Lato"/>
              <a:sym typeface="Lato"/>
            </a:endParaRPr>
          </a:p>
          <a:p>
            <a:pPr indent="0" lvl="0" marL="457200" rtl="0" algn="l">
              <a:lnSpc>
                <a:spcPct val="115000"/>
              </a:lnSpc>
              <a:spcBef>
                <a:spcPts val="1200"/>
              </a:spcBef>
              <a:spcAft>
                <a:spcPts val="0"/>
              </a:spcAft>
              <a:buNone/>
            </a:pPr>
            <a:r>
              <a:rPr lang="pt-PT" sz="1100">
                <a:solidFill>
                  <a:schemeClr val="accent1"/>
                </a:solidFill>
                <a:latin typeface="Lato"/>
                <a:ea typeface="Lato"/>
                <a:cs typeface="Lato"/>
                <a:sym typeface="Lato"/>
              </a:rPr>
              <a:t>  font-family: 'Biryani', sans-serif;</a:t>
            </a:r>
            <a:endParaRPr sz="1100">
              <a:solidFill>
                <a:schemeClr val="accent1"/>
              </a:solidFill>
              <a:latin typeface="Lato"/>
              <a:ea typeface="Lato"/>
              <a:cs typeface="Lato"/>
              <a:sym typeface="Lato"/>
            </a:endParaRPr>
          </a:p>
          <a:p>
            <a:pPr indent="0" lvl="0" marL="457200" rtl="0" algn="l">
              <a:lnSpc>
                <a:spcPct val="115000"/>
              </a:lnSpc>
              <a:spcBef>
                <a:spcPts val="1200"/>
              </a:spcBef>
              <a:spcAft>
                <a:spcPts val="0"/>
              </a:spcAft>
              <a:buNone/>
            </a:pPr>
            <a:r>
              <a:rPr lang="pt-PT" sz="1100">
                <a:solidFill>
                  <a:schemeClr val="accent1"/>
                </a:solidFill>
                <a:latin typeface="Lato"/>
                <a:ea typeface="Lato"/>
                <a:cs typeface="Lato"/>
                <a:sym typeface="Lato"/>
              </a:rPr>
              <a:t>/* Font#3*/</a:t>
            </a:r>
            <a:endParaRPr sz="1100">
              <a:solidFill>
                <a:schemeClr val="accent1"/>
              </a:solidFill>
              <a:latin typeface="Lato"/>
              <a:ea typeface="Lato"/>
              <a:cs typeface="Lato"/>
              <a:sym typeface="Lato"/>
            </a:endParaRPr>
          </a:p>
          <a:p>
            <a:pPr indent="0" lvl="0" marL="0" rtl="0" algn="l">
              <a:lnSpc>
                <a:spcPct val="115000"/>
              </a:lnSpc>
              <a:spcBef>
                <a:spcPts val="1200"/>
              </a:spcBef>
              <a:spcAft>
                <a:spcPts val="1200"/>
              </a:spcAft>
              <a:buNone/>
            </a:pPr>
            <a:r>
              <a:rPr lang="pt-PT" sz="1100">
                <a:solidFill>
                  <a:schemeClr val="accent1"/>
                </a:solidFill>
                <a:latin typeface="Lato"/>
                <a:ea typeface="Lato"/>
                <a:cs typeface="Lato"/>
                <a:sym typeface="Lato"/>
              </a:rPr>
              <a:t>}</a:t>
            </a:r>
            <a:endParaRPr sz="1100"/>
          </a:p>
        </p:txBody>
      </p:sp>
      <p:sp>
        <p:nvSpPr>
          <p:cNvPr id="196" name="Google Shape;196;p23"/>
          <p:cNvSpPr txBox="1"/>
          <p:nvPr/>
        </p:nvSpPr>
        <p:spPr>
          <a:xfrm>
            <a:off x="729450" y="1956750"/>
            <a:ext cx="30000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pt-PT">
                <a:solidFill>
                  <a:schemeClr val="accent1"/>
                </a:solidFill>
                <a:latin typeface="Lato"/>
                <a:ea typeface="Lato"/>
                <a:cs typeface="Lato"/>
                <a:sym typeface="Lato"/>
              </a:rPr>
              <a:t>I used 3 types of text configuration templates:</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Header</a:t>
            </a:r>
            <a:endParaRPr/>
          </a:p>
        </p:txBody>
      </p:sp>
      <p:pic>
        <p:nvPicPr>
          <p:cNvPr id="202" name="Google Shape;202;p24"/>
          <p:cNvPicPr preferRelativeResize="0"/>
          <p:nvPr/>
        </p:nvPicPr>
        <p:blipFill>
          <a:blip r:embed="rId3">
            <a:alphaModFix/>
          </a:blip>
          <a:stretch>
            <a:fillRect/>
          </a:stretch>
        </p:blipFill>
        <p:spPr>
          <a:xfrm>
            <a:off x="229525" y="1838250"/>
            <a:ext cx="8839200" cy="847688"/>
          </a:xfrm>
          <a:prstGeom prst="rect">
            <a:avLst/>
          </a:prstGeom>
          <a:noFill/>
          <a:ln>
            <a:noFill/>
          </a:ln>
        </p:spPr>
      </p:pic>
      <p:sp>
        <p:nvSpPr>
          <p:cNvPr id="203" name="Google Shape;203;p24"/>
          <p:cNvSpPr txBox="1"/>
          <p:nvPr>
            <p:ph idx="1" type="body"/>
          </p:nvPr>
        </p:nvSpPr>
        <p:spPr>
          <a:xfrm>
            <a:off x="641275" y="2608875"/>
            <a:ext cx="3558300" cy="2499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pt-PT" sz="1125"/>
              <a:t>.header {</a:t>
            </a:r>
            <a:endParaRPr sz="1125"/>
          </a:p>
          <a:p>
            <a:pPr indent="0" lvl="0" marL="457200" rtl="0" algn="l">
              <a:lnSpc>
                <a:spcPct val="95000"/>
              </a:lnSpc>
              <a:spcBef>
                <a:spcPts val="1200"/>
              </a:spcBef>
              <a:spcAft>
                <a:spcPts val="0"/>
              </a:spcAft>
              <a:buSzPts val="275"/>
              <a:buNone/>
            </a:pPr>
            <a:r>
              <a:rPr lang="pt-PT" sz="1125"/>
              <a:t>  background-color: #bd6f28;</a:t>
            </a:r>
            <a:endParaRPr sz="1125"/>
          </a:p>
          <a:p>
            <a:pPr indent="457200" lvl="0" marL="0" rtl="0" algn="l">
              <a:spcBef>
                <a:spcPts val="1200"/>
              </a:spcBef>
              <a:spcAft>
                <a:spcPts val="0"/>
              </a:spcAft>
              <a:buNone/>
            </a:pPr>
            <a:r>
              <a:rPr lang="pt-PT" sz="1100"/>
              <a:t>/* Color #1*/</a:t>
            </a:r>
            <a:endParaRPr sz="1125"/>
          </a:p>
          <a:p>
            <a:pPr indent="0" lvl="0" marL="457200" rtl="0" algn="l">
              <a:lnSpc>
                <a:spcPct val="95000"/>
              </a:lnSpc>
              <a:spcBef>
                <a:spcPts val="1200"/>
              </a:spcBef>
              <a:spcAft>
                <a:spcPts val="0"/>
              </a:spcAft>
              <a:buSzPts val="275"/>
              <a:buNone/>
            </a:pPr>
            <a:r>
              <a:rPr lang="pt-PT" sz="1125"/>
              <a:t>  border-bottom-left-radius: 20px; </a:t>
            </a:r>
            <a:endParaRPr sz="1125"/>
          </a:p>
          <a:p>
            <a:pPr indent="0" lvl="0" marL="457200" rtl="0" algn="l">
              <a:lnSpc>
                <a:spcPct val="95000"/>
              </a:lnSpc>
              <a:spcBef>
                <a:spcPts val="1200"/>
              </a:spcBef>
              <a:spcAft>
                <a:spcPts val="0"/>
              </a:spcAft>
              <a:buSzPts val="275"/>
              <a:buNone/>
            </a:pPr>
            <a:r>
              <a:rPr lang="pt-PT" sz="1122"/>
              <a:t>/* Adjust the radius as needed */</a:t>
            </a:r>
            <a:endParaRPr sz="1125"/>
          </a:p>
          <a:p>
            <a:pPr indent="0" lvl="0" marL="457200" rtl="0" algn="l">
              <a:lnSpc>
                <a:spcPct val="95000"/>
              </a:lnSpc>
              <a:spcBef>
                <a:spcPts val="1200"/>
              </a:spcBef>
              <a:spcAft>
                <a:spcPts val="0"/>
              </a:spcAft>
              <a:buSzPts val="275"/>
              <a:buNone/>
            </a:pPr>
            <a:r>
              <a:rPr lang="pt-PT" sz="1125"/>
              <a:t>  border-bottom-right-radius: 20px;</a:t>
            </a:r>
            <a:endParaRPr sz="1125"/>
          </a:p>
          <a:p>
            <a:pPr indent="0" lvl="0" marL="457200" rtl="0" algn="l">
              <a:lnSpc>
                <a:spcPct val="95000"/>
              </a:lnSpc>
              <a:spcBef>
                <a:spcPts val="1200"/>
              </a:spcBef>
              <a:spcAft>
                <a:spcPts val="0"/>
              </a:spcAft>
              <a:buSzPts val="275"/>
              <a:buNone/>
            </a:pPr>
            <a:r>
              <a:rPr lang="pt-PT" sz="1125"/>
              <a:t> </a:t>
            </a:r>
            <a:r>
              <a:rPr lang="pt-PT" sz="1122"/>
              <a:t>/* Adjust the radius as needed */</a:t>
            </a:r>
            <a:endParaRPr sz="1125"/>
          </a:p>
          <a:p>
            <a:pPr indent="0" lvl="0" marL="0" rtl="0" algn="l">
              <a:lnSpc>
                <a:spcPct val="95000"/>
              </a:lnSpc>
              <a:spcBef>
                <a:spcPts val="1200"/>
              </a:spcBef>
              <a:spcAft>
                <a:spcPts val="0"/>
              </a:spcAft>
              <a:buSzPts val="275"/>
              <a:buNone/>
            </a:pPr>
            <a:r>
              <a:rPr lang="pt-PT" sz="1125"/>
              <a:t>}</a:t>
            </a:r>
            <a:endParaRPr sz="1125"/>
          </a:p>
          <a:p>
            <a:pPr indent="0" lvl="0" marL="0" rtl="0" algn="l">
              <a:lnSpc>
                <a:spcPct val="95000"/>
              </a:lnSpc>
              <a:spcBef>
                <a:spcPts val="1200"/>
              </a:spcBef>
              <a:spcAft>
                <a:spcPts val="1200"/>
              </a:spcAft>
              <a:buSzPts val="275"/>
              <a:buNone/>
            </a:pPr>
            <a:r>
              <a:t/>
            </a:r>
            <a:endParaRPr sz="825"/>
          </a:p>
        </p:txBody>
      </p:sp>
      <p:sp>
        <p:nvSpPr>
          <p:cNvPr id="204" name="Google Shape;204;p24"/>
          <p:cNvSpPr txBox="1"/>
          <p:nvPr>
            <p:ph idx="1" type="body"/>
          </p:nvPr>
        </p:nvSpPr>
        <p:spPr>
          <a:xfrm>
            <a:off x="5233875" y="2685950"/>
            <a:ext cx="2580000" cy="1138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pt-PT" sz="1125"/>
              <a:t>.logo {</a:t>
            </a:r>
            <a:endParaRPr sz="1125"/>
          </a:p>
          <a:p>
            <a:pPr indent="0" lvl="0" marL="457200" rtl="0" algn="l">
              <a:lnSpc>
                <a:spcPct val="95000"/>
              </a:lnSpc>
              <a:spcBef>
                <a:spcPts val="1200"/>
              </a:spcBef>
              <a:spcAft>
                <a:spcPts val="0"/>
              </a:spcAft>
              <a:buNone/>
            </a:pPr>
            <a:r>
              <a:rPr lang="pt-PT" sz="1125"/>
              <a:t>  max-width: 100%;</a:t>
            </a:r>
            <a:endParaRPr sz="1125"/>
          </a:p>
          <a:p>
            <a:pPr indent="0" lvl="0" marL="457200" rtl="0" algn="l">
              <a:lnSpc>
                <a:spcPct val="95000"/>
              </a:lnSpc>
              <a:spcBef>
                <a:spcPts val="1200"/>
              </a:spcBef>
              <a:spcAft>
                <a:spcPts val="0"/>
              </a:spcAft>
              <a:buNone/>
            </a:pPr>
            <a:r>
              <a:rPr lang="pt-PT" sz="1125"/>
              <a:t>  height: auto;</a:t>
            </a:r>
            <a:endParaRPr sz="1125"/>
          </a:p>
          <a:p>
            <a:pPr indent="0" lvl="0" marL="0" rtl="0" algn="l">
              <a:lnSpc>
                <a:spcPct val="95000"/>
              </a:lnSpc>
              <a:spcBef>
                <a:spcPts val="1200"/>
              </a:spcBef>
              <a:spcAft>
                <a:spcPts val="0"/>
              </a:spcAft>
              <a:buSzPts val="275"/>
              <a:buNone/>
            </a:pPr>
            <a:r>
              <a:rPr lang="pt-PT" sz="1125"/>
              <a:t>}</a:t>
            </a:r>
            <a:endParaRPr sz="1125"/>
          </a:p>
          <a:p>
            <a:pPr indent="0" lvl="0" marL="0" rtl="0" algn="l">
              <a:lnSpc>
                <a:spcPct val="95000"/>
              </a:lnSpc>
              <a:spcBef>
                <a:spcPts val="1200"/>
              </a:spcBef>
              <a:spcAft>
                <a:spcPts val="1200"/>
              </a:spcAft>
              <a:buSzPts val="275"/>
              <a:buNone/>
            </a:pPr>
            <a:r>
              <a:t/>
            </a:r>
            <a:endParaRPr sz="825"/>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idx="1" type="body"/>
          </p:nvPr>
        </p:nvSpPr>
        <p:spPr>
          <a:xfrm>
            <a:off x="598350" y="1697850"/>
            <a:ext cx="7688700" cy="756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pt-PT"/>
              <a:t>I opted to choose I simple navigation scheme using a navbar in the top of every page. In my  opinion,  this simplicity make the website be easy to navigate and to implement. The template of the CSS is very similar to the header</a:t>
            </a:r>
            <a:endParaRPr/>
          </a:p>
        </p:txBody>
      </p:sp>
      <p:sp>
        <p:nvSpPr>
          <p:cNvPr id="210" name="Google Shape;210;p25"/>
          <p:cNvSpPr txBox="1"/>
          <p:nvPr>
            <p:ph type="title"/>
          </p:nvPr>
        </p:nvSpPr>
        <p:spPr>
          <a:xfrm>
            <a:off x="729450" y="1242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The  navbar</a:t>
            </a:r>
            <a:endParaRPr/>
          </a:p>
        </p:txBody>
      </p:sp>
      <p:sp>
        <p:nvSpPr>
          <p:cNvPr id="211" name="Google Shape;211;p25"/>
          <p:cNvSpPr txBox="1"/>
          <p:nvPr>
            <p:ph idx="1" type="body"/>
          </p:nvPr>
        </p:nvSpPr>
        <p:spPr>
          <a:xfrm>
            <a:off x="598350" y="2789275"/>
            <a:ext cx="7688700" cy="22515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Clr>
                <a:srgbClr val="000000"/>
              </a:buClr>
              <a:buSzPts val="440"/>
              <a:buFont typeface="Arial"/>
              <a:buNone/>
            </a:pPr>
            <a:r>
              <a:rPr lang="pt-PT" sz="1100"/>
              <a:t>.header {</a:t>
            </a:r>
            <a:endParaRPr sz="1100"/>
          </a:p>
          <a:p>
            <a:pPr indent="0" lvl="0" marL="457200" rtl="0" algn="l">
              <a:lnSpc>
                <a:spcPct val="75000"/>
              </a:lnSpc>
              <a:spcBef>
                <a:spcPts val="1200"/>
              </a:spcBef>
              <a:spcAft>
                <a:spcPts val="0"/>
              </a:spcAft>
              <a:buClr>
                <a:srgbClr val="000000"/>
              </a:buClr>
              <a:buSzPts val="440"/>
              <a:buFont typeface="Arial"/>
              <a:buNone/>
            </a:pPr>
            <a:r>
              <a:rPr lang="pt-PT" sz="1100"/>
              <a:t>  background-color: #bd6f28;</a:t>
            </a:r>
            <a:endParaRPr sz="1100"/>
          </a:p>
          <a:p>
            <a:pPr indent="457200" lvl="0" marL="0" rtl="0" algn="l">
              <a:lnSpc>
                <a:spcPct val="95000"/>
              </a:lnSpc>
              <a:spcBef>
                <a:spcPts val="1200"/>
              </a:spcBef>
              <a:spcAft>
                <a:spcPts val="0"/>
              </a:spcAft>
              <a:buSzPts val="440"/>
              <a:buNone/>
            </a:pPr>
            <a:r>
              <a:rPr lang="pt-PT" sz="1100"/>
              <a:t>/* Color #1*/</a:t>
            </a:r>
            <a:endParaRPr sz="1100"/>
          </a:p>
          <a:p>
            <a:pPr indent="0" lvl="0" marL="457200" rtl="0" algn="l">
              <a:lnSpc>
                <a:spcPct val="75000"/>
              </a:lnSpc>
              <a:spcBef>
                <a:spcPts val="1200"/>
              </a:spcBef>
              <a:spcAft>
                <a:spcPts val="0"/>
              </a:spcAft>
              <a:buClr>
                <a:srgbClr val="000000"/>
              </a:buClr>
              <a:buSzPts val="440"/>
              <a:buFont typeface="Arial"/>
              <a:buNone/>
            </a:pPr>
            <a:r>
              <a:rPr lang="pt-PT" sz="1100"/>
              <a:t>  border-bottom-left-radius: 20px; </a:t>
            </a:r>
            <a:endParaRPr sz="1100"/>
          </a:p>
          <a:p>
            <a:pPr indent="0" lvl="0" marL="457200" rtl="0" algn="l">
              <a:lnSpc>
                <a:spcPct val="75000"/>
              </a:lnSpc>
              <a:spcBef>
                <a:spcPts val="1200"/>
              </a:spcBef>
              <a:spcAft>
                <a:spcPts val="0"/>
              </a:spcAft>
              <a:buClr>
                <a:srgbClr val="000000"/>
              </a:buClr>
              <a:buSzPts val="440"/>
              <a:buFont typeface="Arial"/>
              <a:buNone/>
            </a:pPr>
            <a:r>
              <a:rPr lang="pt-PT" sz="1100"/>
              <a:t>/* Adjust the radius as needed */</a:t>
            </a:r>
            <a:endParaRPr sz="1100"/>
          </a:p>
          <a:p>
            <a:pPr indent="0" lvl="0" marL="457200" rtl="0" algn="l">
              <a:lnSpc>
                <a:spcPct val="75000"/>
              </a:lnSpc>
              <a:spcBef>
                <a:spcPts val="1200"/>
              </a:spcBef>
              <a:spcAft>
                <a:spcPts val="0"/>
              </a:spcAft>
              <a:buClr>
                <a:srgbClr val="000000"/>
              </a:buClr>
              <a:buSzPts val="440"/>
              <a:buFont typeface="Arial"/>
              <a:buNone/>
            </a:pPr>
            <a:r>
              <a:rPr lang="pt-PT" sz="1100"/>
              <a:t>  border-bottom-right-radius: 20px;</a:t>
            </a:r>
            <a:endParaRPr sz="1100"/>
          </a:p>
          <a:p>
            <a:pPr indent="0" lvl="0" marL="457200" rtl="0" algn="l">
              <a:lnSpc>
                <a:spcPct val="75000"/>
              </a:lnSpc>
              <a:spcBef>
                <a:spcPts val="1200"/>
              </a:spcBef>
              <a:spcAft>
                <a:spcPts val="0"/>
              </a:spcAft>
              <a:buClr>
                <a:srgbClr val="000000"/>
              </a:buClr>
              <a:buSzPts val="440"/>
              <a:buFont typeface="Arial"/>
              <a:buNone/>
            </a:pPr>
            <a:r>
              <a:rPr lang="pt-PT" sz="1100"/>
              <a:t> /* Adjust the radius as needed */</a:t>
            </a:r>
            <a:endParaRPr sz="1100"/>
          </a:p>
          <a:p>
            <a:pPr indent="0" lvl="0" marL="0" rtl="0" algn="l">
              <a:lnSpc>
                <a:spcPct val="75000"/>
              </a:lnSpc>
              <a:spcBef>
                <a:spcPts val="1200"/>
              </a:spcBef>
              <a:spcAft>
                <a:spcPts val="1200"/>
              </a:spcAft>
              <a:buClr>
                <a:srgbClr val="000000"/>
              </a:buClr>
              <a:buSzPts val="440"/>
              <a:buFont typeface="Arial"/>
              <a:buNone/>
            </a:pPr>
            <a:r>
              <a:rPr lang="pt-PT" sz="1100"/>
              <a:t>}</a:t>
            </a:r>
            <a:endParaRPr sz="1100"/>
          </a:p>
        </p:txBody>
      </p:sp>
      <p:pic>
        <p:nvPicPr>
          <p:cNvPr id="212" name="Google Shape;212;p25"/>
          <p:cNvPicPr preferRelativeResize="0"/>
          <p:nvPr/>
        </p:nvPicPr>
        <p:blipFill>
          <a:blip r:embed="rId3">
            <a:alphaModFix/>
          </a:blip>
          <a:stretch>
            <a:fillRect/>
          </a:stretch>
        </p:blipFill>
        <p:spPr>
          <a:xfrm>
            <a:off x="152400" y="2378550"/>
            <a:ext cx="8839202" cy="48693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idx="1" type="body"/>
          </p:nvPr>
        </p:nvSpPr>
        <p:spPr>
          <a:xfrm>
            <a:off x="598350" y="2002650"/>
            <a:ext cx="7688700" cy="998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PT"/>
              <a:t>The</a:t>
            </a:r>
            <a:r>
              <a:rPr lang="pt-PT"/>
              <a:t> “Content Container” is designed to hold the majority of the website's content and is one of the most frequently used HTML structures.</a:t>
            </a:r>
            <a:endParaRPr/>
          </a:p>
        </p:txBody>
      </p:sp>
      <p:sp>
        <p:nvSpPr>
          <p:cNvPr id="218" name="Google Shape;218;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Content container</a:t>
            </a:r>
            <a:endParaRPr/>
          </a:p>
        </p:txBody>
      </p:sp>
      <p:sp>
        <p:nvSpPr>
          <p:cNvPr id="219" name="Google Shape;219;p26"/>
          <p:cNvSpPr txBox="1"/>
          <p:nvPr>
            <p:ph idx="1" type="body"/>
          </p:nvPr>
        </p:nvSpPr>
        <p:spPr>
          <a:xfrm>
            <a:off x="3900450" y="2778325"/>
            <a:ext cx="4817700" cy="1931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358"/>
              <a:buNone/>
            </a:pPr>
            <a:r>
              <a:rPr lang="pt-PT" sz="1122"/>
              <a:t>.container {</a:t>
            </a:r>
            <a:endParaRPr sz="1122"/>
          </a:p>
          <a:p>
            <a:pPr indent="0" lvl="0" marL="457200" rtl="0" algn="l">
              <a:lnSpc>
                <a:spcPct val="105000"/>
              </a:lnSpc>
              <a:spcBef>
                <a:spcPts val="1200"/>
              </a:spcBef>
              <a:spcAft>
                <a:spcPts val="0"/>
              </a:spcAft>
              <a:buSzPts val="358"/>
              <a:buNone/>
            </a:pPr>
            <a:r>
              <a:rPr lang="pt-PT" sz="1122"/>
              <a:t>  background-color: #e8a361; </a:t>
            </a:r>
            <a:r>
              <a:rPr lang="pt-PT" sz="1122"/>
              <a:t>/* The color #2*/</a:t>
            </a:r>
            <a:endParaRPr sz="1122"/>
          </a:p>
          <a:p>
            <a:pPr indent="0" lvl="0" marL="457200" rtl="0" algn="l">
              <a:lnSpc>
                <a:spcPct val="105000"/>
              </a:lnSpc>
              <a:spcBef>
                <a:spcPts val="1200"/>
              </a:spcBef>
              <a:spcAft>
                <a:spcPts val="0"/>
              </a:spcAft>
              <a:buSzPts val="358"/>
              <a:buNone/>
            </a:pPr>
            <a:r>
              <a:rPr lang="pt-PT" sz="1122"/>
              <a:t>  border-radius: 10px; /* Adjust the radius as needed */</a:t>
            </a:r>
            <a:endParaRPr sz="1122"/>
          </a:p>
          <a:p>
            <a:pPr indent="0" lvl="0" marL="457200" rtl="0" algn="l">
              <a:lnSpc>
                <a:spcPct val="105000"/>
              </a:lnSpc>
              <a:spcBef>
                <a:spcPts val="1200"/>
              </a:spcBef>
              <a:spcAft>
                <a:spcPts val="0"/>
              </a:spcAft>
              <a:buSzPts val="358"/>
              <a:buNone/>
            </a:pPr>
            <a:r>
              <a:rPr lang="pt-PT" sz="1122"/>
              <a:t>  padding: 20px; /* Add padding for spacing inside the container */</a:t>
            </a:r>
            <a:endParaRPr sz="1122"/>
          </a:p>
          <a:p>
            <a:pPr indent="0" lvl="0" marL="0" rtl="0" algn="l">
              <a:lnSpc>
                <a:spcPct val="105000"/>
              </a:lnSpc>
              <a:spcBef>
                <a:spcPts val="1200"/>
              </a:spcBef>
              <a:spcAft>
                <a:spcPts val="1200"/>
              </a:spcAft>
              <a:buSzPts val="358"/>
              <a:buNone/>
            </a:pPr>
            <a:r>
              <a:rPr lang="pt-PT" sz="1122"/>
              <a:t>}</a:t>
            </a:r>
            <a:endParaRPr sz="1122"/>
          </a:p>
        </p:txBody>
      </p:sp>
      <p:pic>
        <p:nvPicPr>
          <p:cNvPr id="220" name="Google Shape;220;p26"/>
          <p:cNvPicPr preferRelativeResize="0"/>
          <p:nvPr/>
        </p:nvPicPr>
        <p:blipFill>
          <a:blip r:embed="rId3">
            <a:alphaModFix/>
          </a:blip>
          <a:stretch>
            <a:fillRect/>
          </a:stretch>
        </p:blipFill>
        <p:spPr>
          <a:xfrm>
            <a:off x="764776" y="3208889"/>
            <a:ext cx="2525400" cy="10702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idx="1" type="body"/>
          </p:nvPr>
        </p:nvSpPr>
        <p:spPr>
          <a:xfrm>
            <a:off x="598350" y="2002650"/>
            <a:ext cx="7688700" cy="49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PT"/>
              <a:t>All the button in the website follows this template, including the ones in the navbar</a:t>
            </a:r>
            <a:endParaRPr/>
          </a:p>
        </p:txBody>
      </p:sp>
      <p:sp>
        <p:nvSpPr>
          <p:cNvPr id="226" name="Google Shape;226;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Button</a:t>
            </a:r>
            <a:endParaRPr/>
          </a:p>
        </p:txBody>
      </p:sp>
      <p:sp>
        <p:nvSpPr>
          <p:cNvPr id="227" name="Google Shape;227;p27"/>
          <p:cNvSpPr txBox="1"/>
          <p:nvPr>
            <p:ph idx="1" type="body"/>
          </p:nvPr>
        </p:nvSpPr>
        <p:spPr>
          <a:xfrm>
            <a:off x="598350" y="3137050"/>
            <a:ext cx="2451300" cy="18672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pt-PT"/>
              <a:t>.button {</a:t>
            </a:r>
            <a:endParaRPr/>
          </a:p>
          <a:p>
            <a:pPr indent="0" lvl="0" marL="457200" rtl="0" algn="l">
              <a:lnSpc>
                <a:spcPct val="100000"/>
              </a:lnSpc>
              <a:spcBef>
                <a:spcPts val="1200"/>
              </a:spcBef>
              <a:spcAft>
                <a:spcPts val="0"/>
              </a:spcAft>
              <a:buNone/>
            </a:pPr>
            <a:r>
              <a:rPr lang="pt-PT"/>
              <a:t>  background-color: #bd6f28;</a:t>
            </a:r>
            <a:endParaRPr/>
          </a:p>
          <a:p>
            <a:pPr indent="0" lvl="0" marL="457200" rtl="0" algn="l">
              <a:lnSpc>
                <a:spcPct val="100000"/>
              </a:lnSpc>
              <a:spcBef>
                <a:spcPts val="1200"/>
              </a:spcBef>
              <a:spcAft>
                <a:spcPts val="0"/>
              </a:spcAft>
              <a:buNone/>
            </a:pPr>
            <a:r>
              <a:rPr lang="pt-PT"/>
              <a:t>/*Color #1*/</a:t>
            </a:r>
            <a:endParaRPr/>
          </a:p>
          <a:p>
            <a:pPr indent="0" lvl="0" marL="457200" rtl="0" algn="l">
              <a:lnSpc>
                <a:spcPct val="100000"/>
              </a:lnSpc>
              <a:spcBef>
                <a:spcPts val="1200"/>
              </a:spcBef>
              <a:spcAft>
                <a:spcPts val="0"/>
              </a:spcAft>
              <a:buNone/>
            </a:pPr>
            <a:r>
              <a:rPr lang="pt-PT"/>
              <a:t>  color: #fff; </a:t>
            </a:r>
            <a:r>
              <a:rPr lang="pt-PT"/>
              <a:t>/*Color #2*/</a:t>
            </a:r>
            <a:endParaRPr/>
          </a:p>
          <a:p>
            <a:pPr indent="0" lvl="0" marL="457200" rtl="0" algn="l">
              <a:lnSpc>
                <a:spcPct val="100000"/>
              </a:lnSpc>
              <a:spcBef>
                <a:spcPts val="1200"/>
              </a:spcBef>
              <a:spcAft>
                <a:spcPts val="0"/>
              </a:spcAft>
              <a:buNone/>
            </a:pPr>
            <a:r>
              <a:rPr lang="pt-PT"/>
              <a:t>  border-radius: 5px; /* Adjust the radius as needed */</a:t>
            </a:r>
            <a:endParaRPr/>
          </a:p>
          <a:p>
            <a:pPr indent="0" lvl="0" marL="0" rtl="0" algn="l">
              <a:lnSpc>
                <a:spcPct val="100000"/>
              </a:lnSpc>
              <a:spcBef>
                <a:spcPts val="1200"/>
              </a:spcBef>
              <a:spcAft>
                <a:spcPts val="1200"/>
              </a:spcAft>
              <a:buNone/>
            </a:pPr>
            <a:r>
              <a:rPr lang="pt-PT"/>
              <a:t>}</a:t>
            </a:r>
            <a:endParaRPr/>
          </a:p>
        </p:txBody>
      </p:sp>
      <p:pic>
        <p:nvPicPr>
          <p:cNvPr id="228" name="Google Shape;228;p27"/>
          <p:cNvPicPr preferRelativeResize="0"/>
          <p:nvPr/>
        </p:nvPicPr>
        <p:blipFill>
          <a:blip r:embed="rId3">
            <a:alphaModFix/>
          </a:blip>
          <a:stretch>
            <a:fillRect/>
          </a:stretch>
        </p:blipFill>
        <p:spPr>
          <a:xfrm>
            <a:off x="491700" y="2426875"/>
            <a:ext cx="1619250" cy="609600"/>
          </a:xfrm>
          <a:prstGeom prst="rect">
            <a:avLst/>
          </a:prstGeom>
          <a:noFill/>
          <a:ln>
            <a:noFill/>
          </a:ln>
        </p:spPr>
      </p:pic>
      <p:pic>
        <p:nvPicPr>
          <p:cNvPr id="229" name="Google Shape;229;p27"/>
          <p:cNvPicPr preferRelativeResize="0"/>
          <p:nvPr/>
        </p:nvPicPr>
        <p:blipFill>
          <a:blip r:embed="rId4">
            <a:alphaModFix/>
          </a:blip>
          <a:stretch>
            <a:fillRect/>
          </a:stretch>
        </p:blipFill>
        <p:spPr>
          <a:xfrm>
            <a:off x="4114550" y="2426875"/>
            <a:ext cx="1619250" cy="609600"/>
          </a:xfrm>
          <a:prstGeom prst="rect">
            <a:avLst/>
          </a:prstGeom>
          <a:noFill/>
          <a:ln>
            <a:noFill/>
          </a:ln>
        </p:spPr>
      </p:pic>
      <p:sp>
        <p:nvSpPr>
          <p:cNvPr id="230" name="Google Shape;230;p27"/>
          <p:cNvSpPr txBox="1"/>
          <p:nvPr/>
        </p:nvSpPr>
        <p:spPr>
          <a:xfrm>
            <a:off x="3788325" y="3303250"/>
            <a:ext cx="30000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100">
                <a:solidFill>
                  <a:schemeClr val="accent1"/>
                </a:solidFill>
                <a:latin typeface="Lato"/>
                <a:ea typeface="Lato"/>
                <a:cs typeface="Lato"/>
                <a:sym typeface="Lato"/>
              </a:rPr>
              <a:t>button:hover {</a:t>
            </a:r>
            <a:endParaRPr sz="1100">
              <a:solidFill>
                <a:schemeClr val="accent1"/>
              </a:solidFill>
              <a:latin typeface="Lato"/>
              <a:ea typeface="Lato"/>
              <a:cs typeface="Lato"/>
              <a:sym typeface="Lato"/>
            </a:endParaRPr>
          </a:p>
          <a:p>
            <a:pPr indent="457200" lvl="0" marL="0" rtl="0" algn="l">
              <a:spcBef>
                <a:spcPts val="1200"/>
              </a:spcBef>
              <a:spcAft>
                <a:spcPts val="0"/>
              </a:spcAft>
              <a:buNone/>
            </a:pPr>
            <a:r>
              <a:rPr lang="pt-PT" sz="1100">
                <a:solidFill>
                  <a:schemeClr val="accent1"/>
                </a:solidFill>
                <a:latin typeface="Lato"/>
                <a:ea typeface="Lato"/>
                <a:cs typeface="Lato"/>
                <a:sym typeface="Lato"/>
              </a:rPr>
              <a:t>  background-color: #e8a361; </a:t>
            </a:r>
            <a:endParaRPr sz="1100">
              <a:solidFill>
                <a:schemeClr val="accent1"/>
              </a:solidFill>
              <a:latin typeface="Lato"/>
              <a:ea typeface="Lato"/>
              <a:cs typeface="Lato"/>
              <a:sym typeface="Lato"/>
            </a:endParaRPr>
          </a:p>
          <a:p>
            <a:pPr indent="0" lvl="0" marL="457200" rtl="0" algn="l">
              <a:spcBef>
                <a:spcPts val="1200"/>
              </a:spcBef>
              <a:spcAft>
                <a:spcPts val="0"/>
              </a:spcAft>
              <a:buNone/>
            </a:pPr>
            <a:r>
              <a:rPr lang="pt-PT" sz="1100">
                <a:solidFill>
                  <a:schemeClr val="accent1"/>
                </a:solidFill>
                <a:latin typeface="Lato"/>
                <a:ea typeface="Lato"/>
                <a:cs typeface="Lato"/>
                <a:sym typeface="Lato"/>
              </a:rPr>
              <a:t>/* Change the color on hover to the color #3*/</a:t>
            </a:r>
            <a:endParaRPr sz="1100">
              <a:solidFill>
                <a:schemeClr val="accent1"/>
              </a:solidFill>
              <a:latin typeface="Lato"/>
              <a:ea typeface="Lato"/>
              <a:cs typeface="Lato"/>
              <a:sym typeface="Lato"/>
            </a:endParaRPr>
          </a:p>
          <a:p>
            <a:pPr indent="0" lvl="0" marL="0" rtl="0" algn="l">
              <a:spcBef>
                <a:spcPts val="1200"/>
              </a:spcBef>
              <a:spcAft>
                <a:spcPts val="1200"/>
              </a:spcAft>
              <a:buNone/>
            </a:pPr>
            <a:r>
              <a:rPr lang="pt-PT" sz="1100">
                <a:solidFill>
                  <a:schemeClr val="accent1"/>
                </a:solidFill>
                <a:latin typeface="Lato"/>
                <a:ea typeface="Lato"/>
                <a:cs typeface="Lato"/>
                <a:sym typeface="Lato"/>
              </a:rPr>
              <a:t>}</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txBox="1"/>
          <p:nvPr>
            <p:ph idx="1" type="body"/>
          </p:nvPr>
        </p:nvSpPr>
        <p:spPr>
          <a:xfrm>
            <a:off x="598350" y="1853850"/>
            <a:ext cx="7688700" cy="998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PT"/>
              <a:t>The </a:t>
            </a:r>
            <a:r>
              <a:rPr lang="pt-PT"/>
              <a:t>footer is adorned with a captivating image, resembling the gentle ripples of a freshly brewed cup of coffee. </a:t>
            </a:r>
            <a:endParaRPr/>
          </a:p>
        </p:txBody>
      </p:sp>
      <p:sp>
        <p:nvSpPr>
          <p:cNvPr id="236" name="Google Shape;236;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Fotter</a:t>
            </a:r>
            <a:endParaRPr/>
          </a:p>
        </p:txBody>
      </p:sp>
      <p:sp>
        <p:nvSpPr>
          <p:cNvPr id="237" name="Google Shape;237;p28"/>
          <p:cNvSpPr txBox="1"/>
          <p:nvPr>
            <p:ph idx="1" type="body"/>
          </p:nvPr>
        </p:nvSpPr>
        <p:spPr>
          <a:xfrm>
            <a:off x="2800200" y="3752150"/>
            <a:ext cx="3543600" cy="1138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pt-PT" sz="4500"/>
              <a:t>.footer {</a:t>
            </a:r>
            <a:endParaRPr sz="4500"/>
          </a:p>
          <a:p>
            <a:pPr indent="0" lvl="0" marL="457200" rtl="0" algn="l">
              <a:spcBef>
                <a:spcPts val="1200"/>
              </a:spcBef>
              <a:spcAft>
                <a:spcPts val="0"/>
              </a:spcAft>
              <a:buNone/>
            </a:pPr>
            <a:r>
              <a:rPr lang="pt-PT" sz="4500"/>
              <a:t>  background-image: url('coffee_waves.jpg');</a:t>
            </a:r>
            <a:endParaRPr sz="4500"/>
          </a:p>
          <a:p>
            <a:pPr indent="0" lvl="0" marL="457200" rtl="0" algn="l">
              <a:spcBef>
                <a:spcPts val="1200"/>
              </a:spcBef>
              <a:spcAft>
                <a:spcPts val="0"/>
              </a:spcAft>
              <a:buNone/>
            </a:pPr>
            <a:r>
              <a:rPr lang="pt-PT" sz="4500"/>
              <a:t> with: 100%</a:t>
            </a:r>
            <a:endParaRPr sz="4500"/>
          </a:p>
          <a:p>
            <a:pPr indent="0" lvl="0" marL="0" rtl="0" algn="l">
              <a:spcBef>
                <a:spcPts val="1200"/>
              </a:spcBef>
              <a:spcAft>
                <a:spcPts val="0"/>
              </a:spcAft>
              <a:buNone/>
            </a:pPr>
            <a:r>
              <a:rPr lang="pt-PT" sz="4500"/>
              <a:t>}</a:t>
            </a:r>
            <a:endParaRPr sz="4500"/>
          </a:p>
          <a:p>
            <a:pPr indent="0" lvl="0" marL="0" rtl="0" algn="l">
              <a:spcBef>
                <a:spcPts val="1200"/>
              </a:spcBef>
              <a:spcAft>
                <a:spcPts val="1200"/>
              </a:spcAft>
              <a:buNone/>
            </a:pPr>
            <a:r>
              <a:t/>
            </a:r>
            <a:endParaRPr/>
          </a:p>
        </p:txBody>
      </p:sp>
      <p:pic>
        <p:nvPicPr>
          <p:cNvPr id="238" name="Google Shape;238;p28"/>
          <p:cNvPicPr preferRelativeResize="0"/>
          <p:nvPr/>
        </p:nvPicPr>
        <p:blipFill>
          <a:blip r:embed="rId3">
            <a:alphaModFix/>
          </a:blip>
          <a:stretch>
            <a:fillRect/>
          </a:stretch>
        </p:blipFill>
        <p:spPr>
          <a:xfrm>
            <a:off x="1362813" y="2378254"/>
            <a:ext cx="6418367" cy="1138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Changes</a:t>
            </a:r>
            <a:endParaRPr/>
          </a:p>
        </p:txBody>
      </p:sp>
      <p:sp>
        <p:nvSpPr>
          <p:cNvPr id="244" name="Google Shape;244;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pt-PT"/>
              <a:t>Image Replacement in "Take a Coffee" Page</a:t>
            </a:r>
            <a:r>
              <a:rPr lang="pt-PT"/>
              <a:t>: Initially, I used a capsule image in the "Take a Coffee" page. However, based on feedback of my classmates and design considerations, I replaced it with the coffee cup presented in the website's logo. This change aligns the design with the rest of the website identity and enhances visual consistency.</a:t>
            </a:r>
            <a:endParaRPr/>
          </a:p>
          <a:p>
            <a:pPr indent="0" lvl="0" marL="0" rtl="0" algn="l">
              <a:spcBef>
                <a:spcPts val="1200"/>
              </a:spcBef>
              <a:spcAft>
                <a:spcPts val="0"/>
              </a:spcAft>
              <a:buNone/>
            </a:pPr>
            <a:r>
              <a:rPr b="1" lang="pt-PT"/>
              <a:t>Switch from Display Flex to Static Elements</a:t>
            </a:r>
            <a:r>
              <a:rPr lang="pt-PT"/>
              <a:t>: I initially used display flex for layout in both the "Take a Coffee" and "Mugs" pages. This choice was driven by the simplicity and ease of styling, and it ensures a consistent design experience.</a:t>
            </a:r>
            <a:endParaRPr/>
          </a:p>
          <a:p>
            <a:pPr indent="0" lvl="0" marL="0" rtl="0" algn="l">
              <a:spcBef>
                <a:spcPts val="1200"/>
              </a:spcBef>
              <a:spcAft>
                <a:spcPts val="1200"/>
              </a:spcAft>
              <a:buNone/>
            </a:pPr>
            <a:r>
              <a:rPr b="1" lang="pt-PT"/>
              <a:t>Introducing a Parent Div for Positioning</a:t>
            </a:r>
            <a:r>
              <a:rPr lang="pt-PT"/>
              <a:t>: To enhance control over positioning and styling, I introduced a parent &lt;div&gt; element that encapsulates the content container. This parent div simplifies the organization of our webpage structure and streamlines the application of styles.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pt-PT"/>
              <a:t>Removal of Slideshow Feature: </a:t>
            </a:r>
            <a:r>
              <a:rPr lang="pt-PT"/>
              <a:t>Originally, I planned to implement a slideshow feature on the website. However, given the limitations of using HTML and CSS alone, I  decided to remove the slideshow component. Future iterations of the project may consider incorporating JavaScript to address this feature.</a:t>
            </a:r>
            <a:endParaRPr/>
          </a:p>
          <a:p>
            <a:pPr indent="0" lvl="0" marL="0" rtl="0" algn="l">
              <a:spcBef>
                <a:spcPts val="1200"/>
              </a:spcBef>
              <a:spcAft>
                <a:spcPts val="0"/>
              </a:spcAft>
              <a:buNone/>
            </a:pPr>
            <a:r>
              <a:rPr b="1" lang="pt-PT"/>
              <a:t>Dedicated CSS for Text Styling: </a:t>
            </a:r>
            <a:r>
              <a:rPr lang="pt-PT"/>
              <a:t>I developed a dedicated CSS file exclusively for text styling. This approach allows to maintain a cleaner and more organized codebase, making it easier to manage and update text-related styles across the website.</a:t>
            </a:r>
            <a:endParaRPr b="1"/>
          </a:p>
          <a:p>
            <a:pPr indent="0" lvl="0" marL="0" rtl="0" algn="l">
              <a:spcBef>
                <a:spcPts val="1200"/>
              </a:spcBef>
              <a:spcAft>
                <a:spcPts val="1200"/>
              </a:spcAft>
              <a:buNone/>
            </a:pPr>
            <a:r>
              <a:rPr b="1" lang="pt-PT"/>
              <a:t>Change of Button Color: </a:t>
            </a:r>
            <a:r>
              <a:rPr lang="pt-PT"/>
              <a:t>As part of design adjustments, we substituted the IEEE blue color with brown for the buttons on the website. This change offers a more cohesive and appealing user experience.</a:t>
            </a:r>
            <a:endParaRPr/>
          </a:p>
        </p:txBody>
      </p:sp>
      <p:sp>
        <p:nvSpPr>
          <p:cNvPr id="250" name="Google Shape;250;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Changes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Navbar </a:t>
            </a:r>
            <a:r>
              <a:rPr lang="pt-PT"/>
              <a:t>implementation</a:t>
            </a:r>
            <a:endParaRPr/>
          </a:p>
        </p:txBody>
      </p:sp>
      <p:sp>
        <p:nvSpPr>
          <p:cNvPr id="256" name="Google Shape;256;p31"/>
          <p:cNvSpPr txBox="1"/>
          <p:nvPr>
            <p:ph idx="1" type="body"/>
          </p:nvPr>
        </p:nvSpPr>
        <p:spPr>
          <a:xfrm>
            <a:off x="729450" y="2078875"/>
            <a:ext cx="7688700" cy="28563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pt-PT"/>
              <a:t>This is a brief explanation how my navbar was implemented </a:t>
            </a:r>
            <a:r>
              <a:rPr lang="pt-PT"/>
              <a:t>regarding</a:t>
            </a:r>
            <a:r>
              <a:rPr lang="pt-PT"/>
              <a:t> html and css:</a:t>
            </a:r>
            <a:endParaRPr/>
          </a:p>
          <a:p>
            <a:pPr indent="-311150" lvl="0" marL="457200" rtl="0" algn="l">
              <a:spcBef>
                <a:spcPts val="1200"/>
              </a:spcBef>
              <a:spcAft>
                <a:spcPts val="0"/>
              </a:spcAft>
              <a:buSzPts val="1300"/>
              <a:buChar char="●"/>
            </a:pPr>
            <a:r>
              <a:rPr b="1" lang="pt-PT"/>
              <a:t>HTML Structure</a:t>
            </a:r>
            <a:r>
              <a:rPr lang="pt-PT"/>
              <a:t>: The navigation bar is structured with a &lt;nav&gt; element containing an unordered list (&lt;ul) that holds a list of navigation items.</a:t>
            </a:r>
            <a:endParaRPr/>
          </a:p>
          <a:p>
            <a:pPr indent="-311150" lvl="0" marL="457200" rtl="0" algn="l">
              <a:spcBef>
                <a:spcPts val="0"/>
              </a:spcBef>
              <a:spcAft>
                <a:spcPts val="0"/>
              </a:spcAft>
              <a:buSzPts val="1300"/>
              <a:buChar char="●"/>
            </a:pPr>
            <a:r>
              <a:rPr b="1" lang="pt-PT"/>
              <a:t>List Items</a:t>
            </a:r>
            <a:r>
              <a:rPr lang="pt-PT"/>
              <a:t>: Each list item (&lt;li&gt;) represents a navigation link. These links are defined using anchor (&lt;a&gt;) elements with href attributes pointing to different pages.</a:t>
            </a:r>
            <a:endParaRPr/>
          </a:p>
          <a:p>
            <a:pPr indent="-311150" lvl="0" marL="457200" rtl="0" algn="l">
              <a:spcBef>
                <a:spcPts val="0"/>
              </a:spcBef>
              <a:spcAft>
                <a:spcPts val="0"/>
              </a:spcAft>
              <a:buSzPts val="1300"/>
              <a:buChar char="●"/>
            </a:pPr>
            <a:r>
              <a:rPr b="1" lang="pt-PT"/>
              <a:t>CSS Styling</a:t>
            </a:r>
            <a:r>
              <a:rPr lang="pt-PT"/>
              <a:t>: The CSS code styles the navigation bar:</a:t>
            </a:r>
            <a:endParaRPr/>
          </a:p>
          <a:p>
            <a:pPr indent="-298450" lvl="1" marL="914400" rtl="0" algn="l">
              <a:spcBef>
                <a:spcPts val="0"/>
              </a:spcBef>
              <a:spcAft>
                <a:spcPts val="0"/>
              </a:spcAft>
              <a:buSzPts val="1100"/>
              <a:buChar char="○"/>
            </a:pPr>
            <a:r>
              <a:rPr lang="pt-PT"/>
              <a:t>Removes bullet points from the list.</a:t>
            </a:r>
            <a:endParaRPr/>
          </a:p>
          <a:p>
            <a:pPr indent="-298450" lvl="1" marL="914400" rtl="0" algn="l">
              <a:spcBef>
                <a:spcPts val="0"/>
              </a:spcBef>
              <a:spcAft>
                <a:spcPts val="0"/>
              </a:spcAft>
              <a:buSzPts val="1100"/>
              <a:buChar char="○"/>
            </a:pPr>
            <a:r>
              <a:rPr lang="pt-PT"/>
              <a:t>Arranges list items horizontally using flexbox.</a:t>
            </a:r>
            <a:endParaRPr/>
          </a:p>
          <a:p>
            <a:pPr indent="-298450" lvl="1" marL="914400" rtl="0" algn="l">
              <a:spcBef>
                <a:spcPts val="0"/>
              </a:spcBef>
              <a:spcAft>
                <a:spcPts val="0"/>
              </a:spcAft>
              <a:buSzPts val="1100"/>
              <a:buChar char="○"/>
            </a:pPr>
            <a:r>
              <a:rPr lang="pt-PT"/>
              <a:t>Styles list items as buttons with rounded corners and hover effects.</a:t>
            </a:r>
            <a:endParaRPr/>
          </a:p>
          <a:p>
            <a:pPr indent="-298450" lvl="1" marL="914400" rtl="0" algn="l">
              <a:spcBef>
                <a:spcPts val="0"/>
              </a:spcBef>
              <a:spcAft>
                <a:spcPts val="0"/>
              </a:spcAft>
              <a:buSzPts val="1100"/>
              <a:buChar char="○"/>
            </a:pPr>
            <a:r>
              <a:rPr lang="pt-PT"/>
              <a:t>Makes the anchor elements block-level for better clickability.</a:t>
            </a:r>
            <a:endParaRPr/>
          </a:p>
          <a:p>
            <a:pPr indent="-298450" lvl="1" marL="914400" rtl="0" algn="l">
              <a:spcBef>
                <a:spcPts val="0"/>
              </a:spcBef>
              <a:spcAft>
                <a:spcPts val="0"/>
              </a:spcAft>
              <a:buSzPts val="1100"/>
              <a:buChar char="○"/>
            </a:pPr>
            <a:r>
              <a:rPr lang="pt-PT"/>
              <a:t>Navigation Links: Each link directs users to specific pages on the website. One link allows users to download a file with the specified filename.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idx="1" type="body"/>
          </p:nvPr>
        </p:nvSpPr>
        <p:spPr>
          <a:xfrm>
            <a:off x="729450" y="2078875"/>
            <a:ext cx="7688700" cy="278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PT"/>
              <a:t>As stated in the main page:</a:t>
            </a:r>
            <a:endParaRPr/>
          </a:p>
          <a:p>
            <a:pPr indent="0" lvl="0" marL="0" rtl="0" algn="just">
              <a:spcBef>
                <a:spcPts val="1200"/>
              </a:spcBef>
              <a:spcAft>
                <a:spcPts val="0"/>
              </a:spcAft>
              <a:buNone/>
            </a:pPr>
            <a:r>
              <a:rPr i="1" lang="pt-PT" sz="1400"/>
              <a:t>“</a:t>
            </a:r>
            <a:r>
              <a:rPr i="1" lang="pt-PT" sz="1400"/>
              <a:t>At IEEE, we believe that innovation should be powered by great ideas and, of course, a great cup of coffee right in the comfort of the IEEE room at  University of Porto.</a:t>
            </a:r>
            <a:br>
              <a:rPr i="1" lang="pt-PT" sz="1400"/>
            </a:br>
            <a:r>
              <a:rPr i="1" lang="pt-PT" sz="1400"/>
              <a:t>This website manages our coffee capsule machine and showcases custom-designed mugs tailored specifically for our lounge.”</a:t>
            </a:r>
            <a:endParaRPr i="1" sz="1400"/>
          </a:p>
          <a:p>
            <a:pPr indent="0" lvl="0" marL="0" rtl="0" algn="just">
              <a:spcBef>
                <a:spcPts val="1200"/>
              </a:spcBef>
              <a:spcAft>
                <a:spcPts val="1200"/>
              </a:spcAft>
              <a:buNone/>
            </a:pPr>
            <a:r>
              <a:rPr lang="pt-PT"/>
              <a:t>This work emerges in the context of creating a web application for </a:t>
            </a:r>
            <a:r>
              <a:rPr b="1" lang="pt-PT"/>
              <a:t>managing a coffee capsule machine</a:t>
            </a:r>
            <a:r>
              <a:rPr lang="pt-PT"/>
              <a:t>, which is currently under development, in the IEEE lounge at the University of Porto.  </a:t>
            </a:r>
            <a:r>
              <a:rPr lang="pt-PT"/>
              <a:t>Furthermore, I consider this to be a great opportunity to </a:t>
            </a:r>
            <a:r>
              <a:rPr b="1" lang="pt-PT"/>
              <a:t>showcase some of the custom-designed personal mugs </a:t>
            </a:r>
            <a:r>
              <a:rPr lang="pt-PT"/>
              <a:t>created specifically to keep in this room. </a:t>
            </a:r>
            <a:endParaRPr/>
          </a:p>
        </p:txBody>
      </p:sp>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The </a:t>
            </a:r>
            <a:r>
              <a:rPr lang="pt-PT"/>
              <a:t>purpose</a:t>
            </a:r>
            <a:endParaRPr/>
          </a:p>
        </p:txBody>
      </p:sp>
      <p:cxnSp>
        <p:nvCxnSpPr>
          <p:cNvPr id="94" name="Google Shape;94;p14"/>
          <p:cNvCxnSpPr/>
          <p:nvPr/>
        </p:nvCxnSpPr>
        <p:spPr>
          <a:xfrm>
            <a:off x="724350" y="2467625"/>
            <a:ext cx="7695300" cy="0"/>
          </a:xfrm>
          <a:prstGeom prst="straightConnector1">
            <a:avLst/>
          </a:prstGeom>
          <a:noFill/>
          <a:ln cap="flat" cmpd="sng" w="9525">
            <a:solidFill>
              <a:schemeClr val="dk2"/>
            </a:solidFill>
            <a:prstDash val="solid"/>
            <a:round/>
            <a:headEnd len="med" w="med" type="none"/>
            <a:tailEnd len="med" w="med" type="none"/>
          </a:ln>
        </p:spPr>
      </p:cxnSp>
      <p:cxnSp>
        <p:nvCxnSpPr>
          <p:cNvPr id="95" name="Google Shape;95;p14"/>
          <p:cNvCxnSpPr/>
          <p:nvPr/>
        </p:nvCxnSpPr>
        <p:spPr>
          <a:xfrm>
            <a:off x="726150" y="3590275"/>
            <a:ext cx="7695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Key </a:t>
            </a:r>
            <a:r>
              <a:rPr lang="pt-PT"/>
              <a:t>aspects for evaluation</a:t>
            </a:r>
            <a:endParaRPr/>
          </a:p>
        </p:txBody>
      </p:sp>
      <p:sp>
        <p:nvSpPr>
          <p:cNvPr id="262" name="Google Shape;262;p32"/>
          <p:cNvSpPr txBox="1"/>
          <p:nvPr>
            <p:ph idx="1" type="body"/>
          </p:nvPr>
        </p:nvSpPr>
        <p:spPr>
          <a:xfrm>
            <a:off x="729450" y="1850275"/>
            <a:ext cx="7688700" cy="2261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pt-PT" sz="5738"/>
              <a:t>This webpage has been tested and is compatible with Google Chrome and Firefox. For the best user experience, please use a screen resolution of 1920x1080 pixels.</a:t>
            </a:r>
            <a:endParaRPr sz="5738"/>
          </a:p>
          <a:p>
            <a:pPr indent="0" lvl="0" marL="0" rtl="0" algn="l">
              <a:spcBef>
                <a:spcPts val="1200"/>
              </a:spcBef>
              <a:spcAft>
                <a:spcPts val="0"/>
              </a:spcAft>
              <a:buNone/>
            </a:pPr>
            <a:r>
              <a:rPr lang="pt-PT" sz="5738"/>
              <a:t>The implementation of style sheets allows for quick and easy adjustments to the website's appearance by modifying both the color palette and text styles.</a:t>
            </a:r>
            <a:endParaRPr sz="5738"/>
          </a:p>
          <a:p>
            <a:pPr indent="0" lvl="0" marL="0" rtl="0" algn="l">
              <a:spcBef>
                <a:spcPts val="1200"/>
              </a:spcBef>
              <a:spcAft>
                <a:spcPts val="0"/>
              </a:spcAft>
              <a:buNone/>
            </a:pPr>
            <a:r>
              <a:t/>
            </a:r>
            <a:endParaRPr sz="5738"/>
          </a:p>
          <a:p>
            <a:pPr indent="0" lvl="0" marL="0" rtl="0" algn="l">
              <a:spcBef>
                <a:spcPts val="1200"/>
              </a:spcBef>
              <a:spcAft>
                <a:spcPts val="0"/>
              </a:spcAft>
              <a:buNone/>
            </a:pPr>
            <a:r>
              <a:rPr lang="pt-PT" sz="5738"/>
              <a:t>As an illustration, consider the </a:t>
            </a:r>
            <a:endParaRPr sz="5738"/>
          </a:p>
          <a:p>
            <a:pPr indent="0" lvl="0" marL="0" rtl="0" algn="l">
              <a:spcBef>
                <a:spcPts val="1200"/>
              </a:spcBef>
              <a:spcAft>
                <a:spcPts val="0"/>
              </a:spcAft>
              <a:buNone/>
            </a:pPr>
            <a:r>
              <a:rPr lang="pt-PT" sz="5738"/>
              <a:t>following </a:t>
            </a:r>
            <a:r>
              <a:rPr lang="pt-PT" sz="5738"/>
              <a:t>alternative</a:t>
            </a:r>
            <a:r>
              <a:rPr lang="pt-PT" sz="5738"/>
              <a:t> theme:</a:t>
            </a:r>
            <a:endParaRPr sz="5738"/>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63" name="Google Shape;263;p32"/>
          <p:cNvPicPr preferRelativeResize="0"/>
          <p:nvPr/>
        </p:nvPicPr>
        <p:blipFill rotWithShape="1">
          <a:blip r:embed="rId3">
            <a:alphaModFix/>
          </a:blip>
          <a:srcRect b="0" l="0" r="0" t="6498"/>
          <a:stretch/>
        </p:blipFill>
        <p:spPr>
          <a:xfrm>
            <a:off x="3905575" y="3083700"/>
            <a:ext cx="3528048" cy="18555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idx="1" type="body"/>
          </p:nvPr>
        </p:nvSpPr>
        <p:spPr>
          <a:xfrm>
            <a:off x="729450" y="2078875"/>
            <a:ext cx="7688700" cy="2685300"/>
          </a:xfrm>
          <a:prstGeom prst="rect">
            <a:avLst/>
          </a:prstGeom>
        </p:spPr>
        <p:txBody>
          <a:bodyPr anchorCtr="0" anchor="t" bIns="91425" lIns="91425" spcFirstLastPara="1" rIns="91425" wrap="square" tIns="91425">
            <a:noAutofit/>
          </a:bodyPr>
          <a:lstStyle/>
          <a:p>
            <a:pPr indent="-301781" lvl="0" marL="457200" rtl="0" algn="l">
              <a:lnSpc>
                <a:spcPct val="200000"/>
              </a:lnSpc>
              <a:spcBef>
                <a:spcPts val="0"/>
              </a:spcBef>
              <a:spcAft>
                <a:spcPts val="0"/>
              </a:spcAft>
              <a:buSzPts val="1152"/>
              <a:buChar char="●"/>
            </a:pPr>
            <a:r>
              <a:rPr lang="pt-PT" sz="1152"/>
              <a:t>IEEE room, like the ideias and the picture of the mugs</a:t>
            </a:r>
            <a:endParaRPr sz="1152"/>
          </a:p>
          <a:p>
            <a:pPr indent="-301781" lvl="0" marL="457200" rtl="0" algn="l">
              <a:lnSpc>
                <a:spcPct val="200000"/>
              </a:lnSpc>
              <a:spcBef>
                <a:spcPts val="0"/>
              </a:spcBef>
              <a:spcAft>
                <a:spcPts val="0"/>
              </a:spcAft>
              <a:buSzPts val="1152"/>
              <a:buChar char="●"/>
            </a:pPr>
            <a:r>
              <a:rPr lang="pt-PT" sz="1152"/>
              <a:t>The image of the coffee capsule came from  the Nespresso webpage</a:t>
            </a:r>
            <a:endParaRPr sz="1152"/>
          </a:p>
          <a:p>
            <a:pPr indent="-301781" lvl="0" marL="457200" rtl="0" algn="l">
              <a:lnSpc>
                <a:spcPct val="200000"/>
              </a:lnSpc>
              <a:spcBef>
                <a:spcPts val="0"/>
              </a:spcBef>
              <a:spcAft>
                <a:spcPts val="0"/>
              </a:spcAft>
              <a:buSzPts val="1152"/>
              <a:buChar char="●"/>
            </a:pPr>
            <a:r>
              <a:rPr lang="pt-PT" sz="1152"/>
              <a:t>The  current  image of a mug in the current mockup is a temporary sample image, because it’s been difficult to take pictures of the mugs that fit in this project like the sample image</a:t>
            </a:r>
            <a:endParaRPr sz="1152"/>
          </a:p>
          <a:p>
            <a:pPr indent="-301781" lvl="0" marL="457200" rtl="0" algn="l">
              <a:lnSpc>
                <a:spcPct val="200000"/>
              </a:lnSpc>
              <a:spcBef>
                <a:spcPts val="0"/>
              </a:spcBef>
              <a:spcAft>
                <a:spcPts val="0"/>
              </a:spcAft>
              <a:buSzPts val="1152"/>
              <a:buChar char="●"/>
            </a:pPr>
            <a:r>
              <a:rPr lang="pt-PT" sz="1152"/>
              <a:t>The logo is a mixture of Java programming language logo (</a:t>
            </a:r>
            <a:r>
              <a:rPr lang="pt-PT" sz="1152"/>
              <a:t>from </a:t>
            </a:r>
            <a:r>
              <a:rPr lang="pt-PT" sz="1152" u="sng">
                <a:solidFill>
                  <a:schemeClr val="accent5"/>
                </a:solidFill>
                <a:hlinkClick r:id="rId3">
                  <a:extLst>
                    <a:ext uri="{A12FA001-AC4F-418D-AE19-62706E023703}">
                      <ahyp:hlinkClr val="tx"/>
                    </a:ext>
                  </a:extLst>
                </a:hlinkClick>
              </a:rPr>
              <a:t>https://www.freepik.com/</a:t>
            </a:r>
            <a:r>
              <a:rPr lang="pt-PT" sz="1152"/>
              <a:t>) and IEEE’s  logo</a:t>
            </a:r>
            <a:endParaRPr sz="1152"/>
          </a:p>
          <a:p>
            <a:pPr indent="-301781" lvl="0" marL="457200" rtl="0" algn="l">
              <a:lnSpc>
                <a:spcPct val="200000"/>
              </a:lnSpc>
              <a:spcBef>
                <a:spcPts val="0"/>
              </a:spcBef>
              <a:spcAft>
                <a:spcPts val="0"/>
              </a:spcAft>
              <a:buSzPts val="1152"/>
              <a:buChar char="●"/>
            </a:pPr>
            <a:r>
              <a:rPr lang="pt-PT" sz="1152"/>
              <a:t>Fontify.com was used for font combination </a:t>
            </a:r>
            <a:endParaRPr sz="1152"/>
          </a:p>
          <a:p>
            <a:pPr indent="-301781" lvl="0" marL="457200" rtl="0" algn="l">
              <a:lnSpc>
                <a:spcPct val="200000"/>
              </a:lnSpc>
              <a:spcBef>
                <a:spcPts val="0"/>
              </a:spcBef>
              <a:spcAft>
                <a:spcPts val="0"/>
              </a:spcAft>
              <a:buSzPts val="1152"/>
              <a:buChar char="●"/>
            </a:pPr>
            <a:r>
              <a:rPr lang="pt-PT" sz="1152"/>
              <a:t>The </a:t>
            </a:r>
            <a:r>
              <a:rPr lang="pt-PT" sz="1152"/>
              <a:t>colors </a:t>
            </a:r>
            <a:r>
              <a:rPr lang="pt-PT" sz="1152"/>
              <a:t>pallet</a:t>
            </a:r>
            <a:r>
              <a:rPr lang="pt-PT" sz="1152"/>
              <a:t> were inspired in:  </a:t>
            </a:r>
            <a:r>
              <a:rPr lang="pt-PT" sz="1152" u="sng">
                <a:solidFill>
                  <a:schemeClr val="hlink"/>
                </a:solidFill>
                <a:hlinkClick r:id="rId4"/>
              </a:rPr>
              <a:t>https://www.pinterest.com/pin/578571883364336416/</a:t>
            </a:r>
            <a:endParaRPr sz="717"/>
          </a:p>
        </p:txBody>
      </p:sp>
      <p:sp>
        <p:nvSpPr>
          <p:cNvPr id="101" name="Google Shape;101;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Information sources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Structure</a:t>
            </a:r>
            <a:endParaRPr/>
          </a:p>
        </p:txBody>
      </p:sp>
      <p:sp>
        <p:nvSpPr>
          <p:cNvPr id="107" name="Google Shape;107;p16"/>
          <p:cNvSpPr txBox="1"/>
          <p:nvPr/>
        </p:nvSpPr>
        <p:spPr>
          <a:xfrm>
            <a:off x="727650" y="2095500"/>
            <a:ext cx="7688700" cy="2308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pt-PT">
                <a:solidFill>
                  <a:schemeClr val="accent1"/>
                </a:solidFill>
                <a:latin typeface="Lato"/>
                <a:ea typeface="Lato"/>
                <a:cs typeface="Lato"/>
                <a:sym typeface="Lato"/>
              </a:rPr>
              <a:t>Home:</a:t>
            </a:r>
            <a:r>
              <a:rPr lang="pt-PT">
                <a:solidFill>
                  <a:schemeClr val="accent1"/>
                </a:solidFill>
                <a:latin typeface="Lato"/>
                <a:ea typeface="Lato"/>
                <a:cs typeface="Lato"/>
                <a:sym typeface="Lato"/>
              </a:rPr>
              <a:t> Explain  the purpose of the webpage.</a:t>
            </a:r>
            <a:endParaRPr>
              <a:solidFill>
                <a:schemeClr val="accent1"/>
              </a:solidFill>
              <a:latin typeface="Lato"/>
              <a:ea typeface="Lato"/>
              <a:cs typeface="Lato"/>
              <a:sym typeface="Lato"/>
            </a:endParaRPr>
          </a:p>
          <a:p>
            <a:pPr indent="0" lvl="0" marL="0" rtl="0" algn="l">
              <a:lnSpc>
                <a:spcPct val="150000"/>
              </a:lnSpc>
              <a:spcBef>
                <a:spcPts val="1200"/>
              </a:spcBef>
              <a:spcAft>
                <a:spcPts val="0"/>
              </a:spcAft>
              <a:buNone/>
            </a:pPr>
            <a:r>
              <a:rPr b="1" lang="pt-PT">
                <a:solidFill>
                  <a:schemeClr val="accent1"/>
                </a:solidFill>
                <a:latin typeface="Lato"/>
                <a:ea typeface="Lato"/>
                <a:cs typeface="Lato"/>
                <a:sym typeface="Lato"/>
              </a:rPr>
              <a:t>Take a coffee: </a:t>
            </a:r>
            <a:r>
              <a:rPr lang="pt-PT">
                <a:solidFill>
                  <a:schemeClr val="accent1"/>
                </a:solidFill>
                <a:latin typeface="Lato"/>
                <a:ea typeface="Lato"/>
                <a:cs typeface="Lato"/>
                <a:sym typeface="Lato"/>
              </a:rPr>
              <a:t>Where can the user ask for a capsule from the machine.</a:t>
            </a:r>
            <a:endParaRPr>
              <a:solidFill>
                <a:schemeClr val="accent1"/>
              </a:solidFill>
              <a:latin typeface="Lato"/>
              <a:ea typeface="Lato"/>
              <a:cs typeface="Lato"/>
              <a:sym typeface="Lato"/>
            </a:endParaRPr>
          </a:p>
          <a:p>
            <a:pPr indent="0" lvl="0" marL="0" rtl="0" algn="l">
              <a:lnSpc>
                <a:spcPct val="150000"/>
              </a:lnSpc>
              <a:spcBef>
                <a:spcPts val="1200"/>
              </a:spcBef>
              <a:spcAft>
                <a:spcPts val="0"/>
              </a:spcAft>
              <a:buNone/>
            </a:pPr>
            <a:r>
              <a:rPr b="1" lang="pt-PT">
                <a:solidFill>
                  <a:schemeClr val="accent1"/>
                </a:solidFill>
                <a:latin typeface="Lato"/>
                <a:ea typeface="Lato"/>
                <a:cs typeface="Lato"/>
                <a:sym typeface="Lato"/>
              </a:rPr>
              <a:t>Mugs: </a:t>
            </a:r>
            <a:r>
              <a:rPr lang="pt-PT">
                <a:solidFill>
                  <a:schemeClr val="accent1"/>
                </a:solidFill>
                <a:latin typeface="Lato"/>
                <a:ea typeface="Lato"/>
                <a:cs typeface="Lato"/>
                <a:sym typeface="Lato"/>
              </a:rPr>
              <a:t>Show some of the special mugs from the IEEE University of  Porto members.</a:t>
            </a:r>
            <a:endParaRPr>
              <a:solidFill>
                <a:schemeClr val="accent1"/>
              </a:solidFill>
              <a:latin typeface="Lato"/>
              <a:ea typeface="Lato"/>
              <a:cs typeface="Lato"/>
              <a:sym typeface="Lato"/>
            </a:endParaRPr>
          </a:p>
          <a:p>
            <a:pPr indent="0" lvl="0" marL="0" rtl="0" algn="l">
              <a:lnSpc>
                <a:spcPct val="150000"/>
              </a:lnSpc>
              <a:spcBef>
                <a:spcPts val="1200"/>
              </a:spcBef>
              <a:spcAft>
                <a:spcPts val="0"/>
              </a:spcAft>
              <a:buNone/>
            </a:pPr>
            <a:r>
              <a:rPr b="1" lang="pt-PT">
                <a:solidFill>
                  <a:schemeClr val="accent1"/>
                </a:solidFill>
                <a:latin typeface="Lato"/>
                <a:ea typeface="Lato"/>
                <a:cs typeface="Lato"/>
                <a:sym typeface="Lato"/>
              </a:rPr>
              <a:t>Chairman: </a:t>
            </a:r>
            <a:r>
              <a:rPr lang="pt-PT">
                <a:solidFill>
                  <a:schemeClr val="accent1"/>
                </a:solidFill>
                <a:latin typeface="Lato"/>
                <a:ea typeface="Lato"/>
                <a:cs typeface="Lato"/>
                <a:sym typeface="Lato"/>
              </a:rPr>
              <a:t>Info about me.</a:t>
            </a:r>
            <a:endParaRPr>
              <a:solidFill>
                <a:schemeClr val="accent1"/>
              </a:solidFill>
              <a:latin typeface="Lato"/>
              <a:ea typeface="Lato"/>
              <a:cs typeface="Lato"/>
              <a:sym typeface="Lato"/>
            </a:endParaRPr>
          </a:p>
          <a:p>
            <a:pPr indent="0" lvl="0" marL="0" rtl="0" algn="l">
              <a:lnSpc>
                <a:spcPct val="150000"/>
              </a:lnSpc>
              <a:spcBef>
                <a:spcPts val="1200"/>
              </a:spcBef>
              <a:spcAft>
                <a:spcPts val="1200"/>
              </a:spcAft>
              <a:buNone/>
            </a:pPr>
            <a:r>
              <a:rPr b="1" lang="pt-PT">
                <a:solidFill>
                  <a:schemeClr val="accent1"/>
                </a:solidFill>
                <a:latin typeface="Lato"/>
                <a:ea typeface="Lato"/>
                <a:cs typeface="Lato"/>
                <a:sym typeface="Lato"/>
              </a:rPr>
              <a:t>Downloads:  </a:t>
            </a:r>
            <a:r>
              <a:rPr lang="pt-PT">
                <a:solidFill>
                  <a:schemeClr val="accent1"/>
                </a:solidFill>
                <a:latin typeface="Lato"/>
                <a:ea typeface="Lato"/>
                <a:cs typeface="Lato"/>
                <a:sym typeface="Lato"/>
              </a:rPr>
              <a:t>To download the code and the report</a:t>
            </a:r>
            <a:endParaRPr>
              <a:solidFill>
                <a:schemeClr val="accent1"/>
              </a:solidFill>
              <a:latin typeface="Lato"/>
              <a:ea typeface="Lato"/>
              <a:cs typeface="Lato"/>
              <a:sym typeface="Lato"/>
            </a:endParaRPr>
          </a:p>
        </p:txBody>
      </p:sp>
      <p:pic>
        <p:nvPicPr>
          <p:cNvPr id="108" name="Google Shape;108;p16"/>
          <p:cNvPicPr preferRelativeResize="0"/>
          <p:nvPr/>
        </p:nvPicPr>
        <p:blipFill>
          <a:blip r:embed="rId3">
            <a:alphaModFix/>
          </a:blip>
          <a:stretch>
            <a:fillRect/>
          </a:stretch>
        </p:blipFill>
        <p:spPr>
          <a:xfrm>
            <a:off x="2439675" y="1017600"/>
            <a:ext cx="5976676" cy="83625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7"/>
          <p:cNvPicPr preferRelativeResize="0"/>
          <p:nvPr/>
        </p:nvPicPr>
        <p:blipFill>
          <a:blip r:embed="rId3">
            <a:alphaModFix/>
          </a:blip>
          <a:stretch>
            <a:fillRect/>
          </a:stretch>
        </p:blipFill>
        <p:spPr>
          <a:xfrm>
            <a:off x="-1" y="-5"/>
            <a:ext cx="9144000" cy="5143505"/>
          </a:xfrm>
          <a:prstGeom prst="rect">
            <a:avLst/>
          </a:prstGeom>
          <a:noFill/>
          <a:ln>
            <a:noFill/>
          </a:ln>
        </p:spPr>
      </p:pic>
      <p:sp>
        <p:nvSpPr>
          <p:cNvPr id="114" name="Google Shape;114;p17"/>
          <p:cNvSpPr txBox="1"/>
          <p:nvPr>
            <p:ph type="title"/>
          </p:nvPr>
        </p:nvSpPr>
        <p:spPr>
          <a:xfrm>
            <a:off x="1030175" y="200525"/>
            <a:ext cx="12915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PT" sz="1940"/>
              <a:t>Header</a:t>
            </a:r>
            <a:endParaRPr sz="1940"/>
          </a:p>
        </p:txBody>
      </p:sp>
      <p:sp>
        <p:nvSpPr>
          <p:cNvPr id="115" name="Google Shape;115;p17"/>
          <p:cNvSpPr txBox="1"/>
          <p:nvPr>
            <p:ph type="title"/>
          </p:nvPr>
        </p:nvSpPr>
        <p:spPr>
          <a:xfrm>
            <a:off x="8068825" y="1162625"/>
            <a:ext cx="12471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PT" sz="1940"/>
              <a:t>Navbar</a:t>
            </a:r>
            <a:endParaRPr sz="1940"/>
          </a:p>
        </p:txBody>
      </p:sp>
      <p:sp>
        <p:nvSpPr>
          <p:cNvPr id="116" name="Google Shape;116;p17"/>
          <p:cNvSpPr txBox="1"/>
          <p:nvPr>
            <p:ph type="title"/>
          </p:nvPr>
        </p:nvSpPr>
        <p:spPr>
          <a:xfrm>
            <a:off x="33400" y="2470500"/>
            <a:ext cx="12471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PT" sz="1940"/>
              <a:t>Subtitle</a:t>
            </a:r>
            <a:endParaRPr sz="1940"/>
          </a:p>
        </p:txBody>
      </p:sp>
      <p:sp>
        <p:nvSpPr>
          <p:cNvPr id="117" name="Google Shape;117;p17"/>
          <p:cNvSpPr txBox="1"/>
          <p:nvPr>
            <p:ph type="title"/>
          </p:nvPr>
        </p:nvSpPr>
        <p:spPr>
          <a:xfrm>
            <a:off x="1987500" y="2673000"/>
            <a:ext cx="12471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PT" sz="1940"/>
              <a:t>Title</a:t>
            </a:r>
            <a:endParaRPr sz="1940"/>
          </a:p>
        </p:txBody>
      </p:sp>
      <p:sp>
        <p:nvSpPr>
          <p:cNvPr id="118" name="Google Shape;118;p17"/>
          <p:cNvSpPr txBox="1"/>
          <p:nvPr>
            <p:ph type="title"/>
          </p:nvPr>
        </p:nvSpPr>
        <p:spPr>
          <a:xfrm>
            <a:off x="7559125" y="2324525"/>
            <a:ext cx="1247100" cy="737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030"/>
              <a:buNone/>
            </a:pPr>
            <a:r>
              <a:rPr lang="pt-PT" sz="1940"/>
              <a:t>Content container</a:t>
            </a:r>
            <a:endParaRPr sz="1940"/>
          </a:p>
        </p:txBody>
      </p:sp>
      <p:sp>
        <p:nvSpPr>
          <p:cNvPr id="119" name="Google Shape;119;p17"/>
          <p:cNvSpPr txBox="1"/>
          <p:nvPr>
            <p:ph type="title"/>
          </p:nvPr>
        </p:nvSpPr>
        <p:spPr>
          <a:xfrm>
            <a:off x="7788225" y="3567650"/>
            <a:ext cx="15939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PT" sz="1940"/>
              <a:t>Paragraph</a:t>
            </a:r>
            <a:endParaRPr sz="1940"/>
          </a:p>
        </p:txBody>
      </p:sp>
      <p:sp>
        <p:nvSpPr>
          <p:cNvPr id="120" name="Google Shape;120;p17"/>
          <p:cNvSpPr txBox="1"/>
          <p:nvPr>
            <p:ph type="title"/>
          </p:nvPr>
        </p:nvSpPr>
        <p:spPr>
          <a:xfrm>
            <a:off x="286525" y="1162625"/>
            <a:ext cx="12915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PT" sz="1940"/>
              <a:t>Button</a:t>
            </a:r>
            <a:endParaRPr sz="1940"/>
          </a:p>
        </p:txBody>
      </p:sp>
      <p:sp>
        <p:nvSpPr>
          <p:cNvPr id="121" name="Google Shape;121;p17"/>
          <p:cNvSpPr txBox="1"/>
          <p:nvPr>
            <p:ph type="title"/>
          </p:nvPr>
        </p:nvSpPr>
        <p:spPr>
          <a:xfrm>
            <a:off x="2250600" y="1145925"/>
            <a:ext cx="2072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PT" sz="1940"/>
              <a:t>Button on hover</a:t>
            </a:r>
            <a:endParaRPr sz="1940"/>
          </a:p>
        </p:txBody>
      </p:sp>
      <p:cxnSp>
        <p:nvCxnSpPr>
          <p:cNvPr id="122" name="Google Shape;122;p17"/>
          <p:cNvCxnSpPr/>
          <p:nvPr/>
        </p:nvCxnSpPr>
        <p:spPr>
          <a:xfrm flipH="1" rot="10800000">
            <a:off x="2649000" y="2926350"/>
            <a:ext cx="429900" cy="11700"/>
          </a:xfrm>
          <a:prstGeom prst="straightConnector1">
            <a:avLst/>
          </a:prstGeom>
          <a:noFill/>
          <a:ln cap="flat" cmpd="sng" w="9525">
            <a:solidFill>
              <a:schemeClr val="dk2"/>
            </a:solidFill>
            <a:prstDash val="solid"/>
            <a:round/>
            <a:headEnd len="med" w="med" type="none"/>
            <a:tailEnd len="med" w="med" type="triangle"/>
          </a:ln>
        </p:spPr>
      </p:cxnSp>
      <p:cxnSp>
        <p:nvCxnSpPr>
          <p:cNvPr id="123" name="Google Shape;123;p17"/>
          <p:cNvCxnSpPr/>
          <p:nvPr/>
        </p:nvCxnSpPr>
        <p:spPr>
          <a:xfrm flipH="1">
            <a:off x="2733425" y="1051525"/>
            <a:ext cx="129300" cy="190200"/>
          </a:xfrm>
          <a:prstGeom prst="straightConnector1">
            <a:avLst/>
          </a:prstGeom>
          <a:noFill/>
          <a:ln cap="flat" cmpd="sng" w="9525">
            <a:solidFill>
              <a:schemeClr val="dk2"/>
            </a:solidFill>
            <a:prstDash val="solid"/>
            <a:round/>
            <a:headEnd len="med" w="med" type="none"/>
            <a:tailEnd len="med" w="med" type="triangle"/>
          </a:ln>
        </p:spPr>
      </p:cxnSp>
      <p:cxnSp>
        <p:nvCxnSpPr>
          <p:cNvPr id="124" name="Google Shape;124;p17"/>
          <p:cNvCxnSpPr/>
          <p:nvPr/>
        </p:nvCxnSpPr>
        <p:spPr>
          <a:xfrm>
            <a:off x="931575" y="1084175"/>
            <a:ext cx="9900" cy="228000"/>
          </a:xfrm>
          <a:prstGeom prst="straightConnector1">
            <a:avLst/>
          </a:prstGeom>
          <a:noFill/>
          <a:ln cap="flat" cmpd="sng" w="9525">
            <a:solidFill>
              <a:schemeClr val="dk2"/>
            </a:solidFill>
            <a:prstDash val="solid"/>
            <a:round/>
            <a:headEnd len="med" w="med" type="none"/>
            <a:tailEnd len="med" w="med" type="triangle"/>
          </a:ln>
        </p:spPr>
      </p:cxnSp>
      <p:sp>
        <p:nvSpPr>
          <p:cNvPr id="125" name="Google Shape;125;p17"/>
          <p:cNvSpPr/>
          <p:nvPr/>
        </p:nvSpPr>
        <p:spPr>
          <a:xfrm>
            <a:off x="8729425" y="729875"/>
            <a:ext cx="76800" cy="535200"/>
          </a:xfrm>
          <a:prstGeom prst="rightBracket">
            <a:avLst>
              <a:gd fmla="val 8333"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 name="Google Shape;126;p17"/>
          <p:cNvSpPr/>
          <p:nvPr/>
        </p:nvSpPr>
        <p:spPr>
          <a:xfrm flipH="1">
            <a:off x="592300" y="1550400"/>
            <a:ext cx="129300" cy="1021500"/>
          </a:xfrm>
          <a:prstGeom prst="rightBracket">
            <a:avLst>
              <a:gd fmla="val 8333"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 name="Google Shape;127;p17"/>
          <p:cNvSpPr/>
          <p:nvPr/>
        </p:nvSpPr>
        <p:spPr>
          <a:xfrm flipH="1" rot="10800000">
            <a:off x="7693275" y="3410150"/>
            <a:ext cx="129300" cy="850200"/>
          </a:xfrm>
          <a:prstGeom prst="rightBracket">
            <a:avLst>
              <a:gd fmla="val 8333"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28" name="Google Shape;128;p17"/>
          <p:cNvCxnSpPr>
            <a:stCxn id="118" idx="1"/>
          </p:cNvCxnSpPr>
          <p:nvPr/>
        </p:nvCxnSpPr>
        <p:spPr>
          <a:xfrm flipH="1">
            <a:off x="7248025" y="2693375"/>
            <a:ext cx="311100" cy="493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18"/>
          <p:cNvPicPr preferRelativeResize="0"/>
          <p:nvPr/>
        </p:nvPicPr>
        <p:blipFill>
          <a:blip r:embed="rId3">
            <a:alphaModFix/>
          </a:blip>
          <a:stretch>
            <a:fillRect/>
          </a:stretch>
        </p:blipFill>
        <p:spPr>
          <a:xfrm>
            <a:off x="0" y="10"/>
            <a:ext cx="9144000" cy="5143489"/>
          </a:xfrm>
          <a:prstGeom prst="rect">
            <a:avLst/>
          </a:prstGeom>
          <a:noFill/>
          <a:ln>
            <a:noFill/>
          </a:ln>
        </p:spPr>
      </p:pic>
      <p:sp>
        <p:nvSpPr>
          <p:cNvPr id="134" name="Google Shape;134;p18"/>
          <p:cNvSpPr txBox="1"/>
          <p:nvPr>
            <p:ph type="title"/>
          </p:nvPr>
        </p:nvSpPr>
        <p:spPr>
          <a:xfrm>
            <a:off x="6204825" y="1512925"/>
            <a:ext cx="1247100" cy="737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030"/>
              <a:buNone/>
            </a:pPr>
            <a:r>
              <a:rPr lang="pt-PT" sz="1940"/>
              <a:t>Content container</a:t>
            </a:r>
            <a:endParaRPr sz="1940"/>
          </a:p>
        </p:txBody>
      </p:sp>
      <p:sp>
        <p:nvSpPr>
          <p:cNvPr id="135" name="Google Shape;135;p18"/>
          <p:cNvSpPr txBox="1"/>
          <p:nvPr>
            <p:ph type="title"/>
          </p:nvPr>
        </p:nvSpPr>
        <p:spPr>
          <a:xfrm>
            <a:off x="3603975" y="2304150"/>
            <a:ext cx="12915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PT" sz="1940"/>
              <a:t>Text box</a:t>
            </a:r>
            <a:endParaRPr sz="1940"/>
          </a:p>
        </p:txBody>
      </p:sp>
      <p:sp>
        <p:nvSpPr>
          <p:cNvPr id="136" name="Google Shape;136;p18"/>
          <p:cNvSpPr txBox="1"/>
          <p:nvPr>
            <p:ph type="title"/>
          </p:nvPr>
        </p:nvSpPr>
        <p:spPr>
          <a:xfrm>
            <a:off x="3833475" y="3613000"/>
            <a:ext cx="12915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PT" sz="1940"/>
              <a:t>Botton</a:t>
            </a:r>
            <a:endParaRPr sz="1940"/>
          </a:p>
        </p:txBody>
      </p:sp>
      <p:sp>
        <p:nvSpPr>
          <p:cNvPr id="137" name="Google Shape;137;p18"/>
          <p:cNvSpPr txBox="1"/>
          <p:nvPr>
            <p:ph type="title"/>
          </p:nvPr>
        </p:nvSpPr>
        <p:spPr>
          <a:xfrm>
            <a:off x="4572000" y="4491625"/>
            <a:ext cx="22668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030"/>
              <a:buNone/>
            </a:pPr>
            <a:r>
              <a:rPr lang="pt-PT" sz="1940"/>
              <a:t>Coffee waves footer</a:t>
            </a:r>
            <a:endParaRPr sz="1940"/>
          </a:p>
        </p:txBody>
      </p:sp>
      <p:cxnSp>
        <p:nvCxnSpPr>
          <p:cNvPr id="138" name="Google Shape;138;p18"/>
          <p:cNvCxnSpPr>
            <a:stCxn id="135" idx="2"/>
          </p:cNvCxnSpPr>
          <p:nvPr/>
        </p:nvCxnSpPr>
        <p:spPr>
          <a:xfrm>
            <a:off x="4249725" y="2839350"/>
            <a:ext cx="779100" cy="157200"/>
          </a:xfrm>
          <a:prstGeom prst="straightConnector1">
            <a:avLst/>
          </a:prstGeom>
          <a:noFill/>
          <a:ln cap="flat" cmpd="sng" w="9525">
            <a:solidFill>
              <a:schemeClr val="dk2"/>
            </a:solidFill>
            <a:prstDash val="solid"/>
            <a:round/>
            <a:headEnd len="med" w="med" type="none"/>
            <a:tailEnd len="med" w="med" type="triangle"/>
          </a:ln>
        </p:spPr>
      </p:cxnSp>
      <p:cxnSp>
        <p:nvCxnSpPr>
          <p:cNvPr id="139" name="Google Shape;139;p18"/>
          <p:cNvCxnSpPr>
            <a:stCxn id="136" idx="3"/>
          </p:cNvCxnSpPr>
          <p:nvPr/>
        </p:nvCxnSpPr>
        <p:spPr>
          <a:xfrm flipH="1" rot="10800000">
            <a:off x="5124975" y="3681700"/>
            <a:ext cx="489000" cy="198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19"/>
          <p:cNvPicPr preferRelativeResize="0"/>
          <p:nvPr/>
        </p:nvPicPr>
        <p:blipFill>
          <a:blip r:embed="rId3">
            <a:alphaModFix/>
          </a:blip>
          <a:stretch>
            <a:fillRect/>
          </a:stretch>
        </p:blipFill>
        <p:spPr>
          <a:xfrm>
            <a:off x="0" y="0"/>
            <a:ext cx="9144000" cy="5143500"/>
          </a:xfrm>
          <a:prstGeom prst="rect">
            <a:avLst/>
          </a:prstGeom>
          <a:noFill/>
          <a:ln>
            <a:noFill/>
          </a:ln>
        </p:spPr>
      </p:pic>
      <p:sp>
        <p:nvSpPr>
          <p:cNvPr id="145" name="Google Shape;145;p19"/>
          <p:cNvSpPr txBox="1"/>
          <p:nvPr>
            <p:ph type="title"/>
          </p:nvPr>
        </p:nvSpPr>
        <p:spPr>
          <a:xfrm>
            <a:off x="6964275" y="3403500"/>
            <a:ext cx="1291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030"/>
              <a:buNone/>
            </a:pPr>
            <a:r>
              <a:rPr lang="pt-PT" sz="1940"/>
              <a:t>Button on hover</a:t>
            </a:r>
            <a:endParaRPr sz="1940"/>
          </a:p>
        </p:txBody>
      </p:sp>
      <p:cxnSp>
        <p:nvCxnSpPr>
          <p:cNvPr id="146" name="Google Shape;146;p19"/>
          <p:cNvCxnSpPr>
            <a:stCxn id="145" idx="1"/>
          </p:cNvCxnSpPr>
          <p:nvPr/>
        </p:nvCxnSpPr>
        <p:spPr>
          <a:xfrm flipH="1">
            <a:off x="6468675" y="3671100"/>
            <a:ext cx="495600" cy="26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2" name="Google Shape;152;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20"/>
          <p:cNvPicPr preferRelativeResize="0"/>
          <p:nvPr/>
        </p:nvPicPr>
        <p:blipFill>
          <a:blip r:embed="rId3">
            <a:alphaModFix/>
          </a:blip>
          <a:stretch>
            <a:fillRect/>
          </a:stretch>
        </p:blipFill>
        <p:spPr>
          <a:xfrm>
            <a:off x="0" y="0"/>
            <a:ext cx="9144000" cy="5143500"/>
          </a:xfrm>
          <a:prstGeom prst="rect">
            <a:avLst/>
          </a:prstGeom>
          <a:noFill/>
          <a:ln>
            <a:noFill/>
          </a:ln>
        </p:spPr>
      </p:pic>
      <p:sp>
        <p:nvSpPr>
          <p:cNvPr id="154" name="Google Shape;154;p20"/>
          <p:cNvSpPr txBox="1"/>
          <p:nvPr>
            <p:ph type="title"/>
          </p:nvPr>
        </p:nvSpPr>
        <p:spPr>
          <a:xfrm>
            <a:off x="7801175" y="2078875"/>
            <a:ext cx="1247100" cy="737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030"/>
              <a:buNone/>
            </a:pPr>
            <a:r>
              <a:rPr lang="pt-PT" sz="1940"/>
              <a:t>Content container</a:t>
            </a:r>
            <a:endParaRPr sz="1940"/>
          </a:p>
        </p:txBody>
      </p:sp>
      <p:sp>
        <p:nvSpPr>
          <p:cNvPr id="155" name="Google Shape;155;p20"/>
          <p:cNvSpPr txBox="1"/>
          <p:nvPr>
            <p:ph type="title"/>
          </p:nvPr>
        </p:nvSpPr>
        <p:spPr>
          <a:xfrm>
            <a:off x="805100" y="3602275"/>
            <a:ext cx="1609200" cy="73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PT" sz="1940"/>
              <a:t>Slideshow</a:t>
            </a:r>
            <a:endParaRPr sz="1940"/>
          </a:p>
        </p:txBody>
      </p:sp>
      <p:sp>
        <p:nvSpPr>
          <p:cNvPr id="156" name="Google Shape;156;p20"/>
          <p:cNvSpPr txBox="1"/>
          <p:nvPr>
            <p:ph type="title"/>
          </p:nvPr>
        </p:nvSpPr>
        <p:spPr>
          <a:xfrm>
            <a:off x="2414300" y="1946950"/>
            <a:ext cx="12471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PT" sz="1940"/>
              <a:t>Title</a:t>
            </a:r>
            <a:endParaRPr sz="1940"/>
          </a:p>
        </p:txBody>
      </p:sp>
      <p:sp>
        <p:nvSpPr>
          <p:cNvPr id="157" name="Google Shape;157;p20"/>
          <p:cNvSpPr txBox="1"/>
          <p:nvPr>
            <p:ph type="title"/>
          </p:nvPr>
        </p:nvSpPr>
        <p:spPr>
          <a:xfrm>
            <a:off x="6509300" y="2189550"/>
            <a:ext cx="12471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PT" sz="1940"/>
              <a:t>Subtitle</a:t>
            </a:r>
            <a:endParaRPr sz="1940"/>
          </a:p>
        </p:txBody>
      </p:sp>
      <p:sp>
        <p:nvSpPr>
          <p:cNvPr id="158" name="Google Shape;158;p20"/>
          <p:cNvSpPr txBox="1"/>
          <p:nvPr>
            <p:ph type="title"/>
          </p:nvPr>
        </p:nvSpPr>
        <p:spPr>
          <a:xfrm>
            <a:off x="2785625" y="3518850"/>
            <a:ext cx="15939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PT" sz="1940"/>
              <a:t>Paragraph</a:t>
            </a:r>
            <a:endParaRPr sz="1940"/>
          </a:p>
        </p:txBody>
      </p:sp>
      <p:cxnSp>
        <p:nvCxnSpPr>
          <p:cNvPr id="159" name="Google Shape;159;p20"/>
          <p:cNvCxnSpPr/>
          <p:nvPr/>
        </p:nvCxnSpPr>
        <p:spPr>
          <a:xfrm flipH="1" rot="10800000">
            <a:off x="3134475" y="1987850"/>
            <a:ext cx="831600" cy="207900"/>
          </a:xfrm>
          <a:prstGeom prst="straightConnector1">
            <a:avLst/>
          </a:prstGeom>
          <a:noFill/>
          <a:ln cap="flat" cmpd="sng" w="9525">
            <a:solidFill>
              <a:schemeClr val="dk2"/>
            </a:solidFill>
            <a:prstDash val="solid"/>
            <a:round/>
            <a:headEnd len="med" w="med" type="none"/>
            <a:tailEnd len="med" w="med" type="triangle"/>
          </a:ln>
        </p:spPr>
      </p:cxnSp>
      <p:cxnSp>
        <p:nvCxnSpPr>
          <p:cNvPr id="160" name="Google Shape;160;p20"/>
          <p:cNvCxnSpPr>
            <a:stCxn id="157" idx="1"/>
          </p:cNvCxnSpPr>
          <p:nvPr/>
        </p:nvCxnSpPr>
        <p:spPr>
          <a:xfrm flipH="1">
            <a:off x="5860100" y="2457150"/>
            <a:ext cx="649200" cy="108300"/>
          </a:xfrm>
          <a:prstGeom prst="straightConnector1">
            <a:avLst/>
          </a:prstGeom>
          <a:noFill/>
          <a:ln cap="flat" cmpd="sng" w="9525">
            <a:solidFill>
              <a:schemeClr val="dk2"/>
            </a:solidFill>
            <a:prstDash val="solid"/>
            <a:round/>
            <a:headEnd len="med" w="med" type="none"/>
            <a:tailEnd len="med" w="med" type="triangle"/>
          </a:ln>
        </p:spPr>
      </p:cxnSp>
      <p:cxnSp>
        <p:nvCxnSpPr>
          <p:cNvPr id="161" name="Google Shape;161;p20"/>
          <p:cNvCxnSpPr/>
          <p:nvPr/>
        </p:nvCxnSpPr>
        <p:spPr>
          <a:xfrm flipH="1" rot="10800000">
            <a:off x="4227850" y="3343100"/>
            <a:ext cx="616200" cy="338700"/>
          </a:xfrm>
          <a:prstGeom prst="straightConnector1">
            <a:avLst/>
          </a:prstGeom>
          <a:noFill/>
          <a:ln cap="flat" cmpd="sng" w="9525">
            <a:solidFill>
              <a:schemeClr val="dk2"/>
            </a:solidFill>
            <a:prstDash val="solid"/>
            <a:round/>
            <a:headEnd len="med" w="med" type="none"/>
            <a:tailEnd len="med" w="med" type="triangle"/>
          </a:ln>
        </p:spPr>
      </p:cxnSp>
      <p:cxnSp>
        <p:nvCxnSpPr>
          <p:cNvPr id="162" name="Google Shape;162;p20"/>
          <p:cNvCxnSpPr/>
          <p:nvPr/>
        </p:nvCxnSpPr>
        <p:spPr>
          <a:xfrm flipH="1" rot="10800000">
            <a:off x="2093400" y="3419900"/>
            <a:ext cx="117000" cy="321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8" name="Google Shape;168;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21"/>
          <p:cNvPicPr preferRelativeResize="0"/>
          <p:nvPr/>
        </p:nvPicPr>
        <p:blipFill>
          <a:blip r:embed="rId3">
            <a:alphaModFix/>
          </a:blip>
          <a:stretch>
            <a:fillRect/>
          </a:stretch>
        </p:blipFill>
        <p:spPr>
          <a:xfrm>
            <a:off x="0" y="0"/>
            <a:ext cx="9144000" cy="5143500"/>
          </a:xfrm>
          <a:prstGeom prst="rect">
            <a:avLst/>
          </a:prstGeom>
          <a:noFill/>
          <a:ln>
            <a:noFill/>
          </a:ln>
        </p:spPr>
      </p:pic>
      <p:sp>
        <p:nvSpPr>
          <p:cNvPr id="170" name="Google Shape;170;p21"/>
          <p:cNvSpPr txBox="1"/>
          <p:nvPr>
            <p:ph type="title"/>
          </p:nvPr>
        </p:nvSpPr>
        <p:spPr>
          <a:xfrm>
            <a:off x="1124900" y="1932175"/>
            <a:ext cx="12471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PT" sz="1940"/>
              <a:t>Title</a:t>
            </a:r>
            <a:endParaRPr sz="1940"/>
          </a:p>
        </p:txBody>
      </p:sp>
      <p:sp>
        <p:nvSpPr>
          <p:cNvPr id="171" name="Google Shape;171;p21"/>
          <p:cNvSpPr txBox="1"/>
          <p:nvPr>
            <p:ph type="title"/>
          </p:nvPr>
        </p:nvSpPr>
        <p:spPr>
          <a:xfrm>
            <a:off x="7788600" y="1396975"/>
            <a:ext cx="12471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PT" sz="1940"/>
              <a:t>Subtitle</a:t>
            </a:r>
            <a:endParaRPr sz="1940"/>
          </a:p>
        </p:txBody>
      </p:sp>
      <p:sp>
        <p:nvSpPr>
          <p:cNvPr id="172" name="Google Shape;172;p21"/>
          <p:cNvSpPr txBox="1"/>
          <p:nvPr>
            <p:ph type="title"/>
          </p:nvPr>
        </p:nvSpPr>
        <p:spPr>
          <a:xfrm>
            <a:off x="6620675" y="2529800"/>
            <a:ext cx="1247100" cy="737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030"/>
              <a:buNone/>
            </a:pPr>
            <a:r>
              <a:rPr lang="pt-PT" sz="1940"/>
              <a:t>Content container</a:t>
            </a:r>
            <a:endParaRPr sz="1940"/>
          </a:p>
        </p:txBody>
      </p:sp>
      <p:sp>
        <p:nvSpPr>
          <p:cNvPr id="173" name="Google Shape;173;p21"/>
          <p:cNvSpPr txBox="1"/>
          <p:nvPr>
            <p:ph type="title"/>
          </p:nvPr>
        </p:nvSpPr>
        <p:spPr>
          <a:xfrm>
            <a:off x="3085200" y="2732300"/>
            <a:ext cx="15939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PT" sz="1940"/>
              <a:t>Paragraph</a:t>
            </a:r>
            <a:endParaRPr sz="1940"/>
          </a:p>
        </p:txBody>
      </p:sp>
      <p:cxnSp>
        <p:nvCxnSpPr>
          <p:cNvPr id="174" name="Google Shape;174;p21"/>
          <p:cNvCxnSpPr/>
          <p:nvPr/>
        </p:nvCxnSpPr>
        <p:spPr>
          <a:xfrm>
            <a:off x="4481950" y="2910450"/>
            <a:ext cx="631500" cy="286200"/>
          </a:xfrm>
          <a:prstGeom prst="straightConnector1">
            <a:avLst/>
          </a:prstGeom>
          <a:noFill/>
          <a:ln cap="flat" cmpd="sng" w="9525">
            <a:solidFill>
              <a:schemeClr val="dk2"/>
            </a:solidFill>
            <a:prstDash val="solid"/>
            <a:round/>
            <a:headEnd len="med" w="med" type="none"/>
            <a:tailEnd len="med" w="med" type="triangle"/>
          </a:ln>
        </p:spPr>
      </p:cxnSp>
      <p:cxnSp>
        <p:nvCxnSpPr>
          <p:cNvPr id="175" name="Google Shape;175;p21"/>
          <p:cNvCxnSpPr/>
          <p:nvPr/>
        </p:nvCxnSpPr>
        <p:spPr>
          <a:xfrm flipH="1" rot="10800000">
            <a:off x="1879400" y="2080150"/>
            <a:ext cx="1239600" cy="100200"/>
          </a:xfrm>
          <a:prstGeom prst="straightConnector1">
            <a:avLst/>
          </a:prstGeom>
          <a:noFill/>
          <a:ln cap="flat" cmpd="sng" w="9525">
            <a:solidFill>
              <a:schemeClr val="dk2"/>
            </a:solidFill>
            <a:prstDash val="solid"/>
            <a:round/>
            <a:headEnd len="med" w="med" type="none"/>
            <a:tailEnd len="med" w="med" type="triangle"/>
          </a:ln>
        </p:spPr>
      </p:cxnSp>
      <p:cxnSp>
        <p:nvCxnSpPr>
          <p:cNvPr id="176" name="Google Shape;176;p21"/>
          <p:cNvCxnSpPr>
            <a:stCxn id="171" idx="1"/>
          </p:cNvCxnSpPr>
          <p:nvPr/>
        </p:nvCxnSpPr>
        <p:spPr>
          <a:xfrm rot="10800000">
            <a:off x="6922800" y="1602775"/>
            <a:ext cx="865800" cy="61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