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4" r:id="rId4"/>
    <p:sldId id="258" r:id="rId5"/>
    <p:sldId id="259" r:id="rId6"/>
    <p:sldId id="260" r:id="rId7"/>
    <p:sldId id="263" r:id="rId8"/>
    <p:sldId id="261" r:id="rId9"/>
    <p:sldId id="265" r:id="rId10"/>
    <p:sldId id="266" r:id="rId11"/>
    <p:sldId id="267" r:id="rId12"/>
    <p:sldId id="268" r:id="rId13"/>
    <p:sldId id="269" r:id="rId14"/>
    <p:sldId id="278" r:id="rId15"/>
    <p:sldId id="272" r:id="rId16"/>
    <p:sldId id="274" r:id="rId17"/>
    <p:sldId id="277" r:id="rId18"/>
    <p:sldId id="276"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C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snapToGrid="0">
      <p:cViewPr varScale="1">
        <p:scale>
          <a:sx n="81" d="100"/>
          <a:sy n="81" d="100"/>
        </p:scale>
        <p:origin x="8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DD170-F70D-4921-9E36-7294D95829A6}" type="datetimeFigureOut">
              <a:rPr lang="fr-FR" smtClean="0"/>
              <a:t>29/03/2024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22303-397D-4136-8348-829DAACC59D0}" type="slidenum">
              <a:rPr lang="fr-FR" smtClean="0"/>
              <a:t>‹N°›</a:t>
            </a:fld>
            <a:endParaRPr lang="fr-FR"/>
          </a:p>
        </p:txBody>
      </p:sp>
    </p:spTree>
    <p:extLst>
      <p:ext uri="{BB962C8B-B14F-4D97-AF65-F5344CB8AC3E}">
        <p14:creationId xmlns:p14="http://schemas.microsoft.com/office/powerpoint/2010/main" val="21304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7422303-397D-4136-8348-829DAACC59D0}" type="slidenum">
              <a:rPr lang="fr-FR" smtClean="0"/>
              <a:t>8</a:t>
            </a:fld>
            <a:endParaRPr lang="fr-FR"/>
          </a:p>
        </p:txBody>
      </p:sp>
    </p:spTree>
    <p:extLst>
      <p:ext uri="{BB962C8B-B14F-4D97-AF65-F5344CB8AC3E}">
        <p14:creationId xmlns:p14="http://schemas.microsoft.com/office/powerpoint/2010/main" val="215075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D5163-9A3E-0784-93C3-2FD82C9501D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66D523C-087F-39A4-8C6B-0D7FAC8DA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59DBC22-8641-997C-C0E4-50244447F1C1}"/>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5" name="Espace réservé du pied de page 4">
            <a:extLst>
              <a:ext uri="{FF2B5EF4-FFF2-40B4-BE49-F238E27FC236}">
                <a16:creationId xmlns:a16="http://schemas.microsoft.com/office/drawing/2014/main" id="{7DD76E43-A24E-04DF-3C44-07DFB1A2F8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7BB9D5-BCF3-FC3C-5B8B-207F541E9A78}"/>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428821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4D1EC-EB7C-AC7E-7631-85308957055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B4107B1-BE47-B851-E610-98CA5C6D8B5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C807F3-07B2-E707-1921-A689A1C6B6C5}"/>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5" name="Espace réservé du pied de page 4">
            <a:extLst>
              <a:ext uri="{FF2B5EF4-FFF2-40B4-BE49-F238E27FC236}">
                <a16:creationId xmlns:a16="http://schemas.microsoft.com/office/drawing/2014/main" id="{4974522E-56B8-55DC-5601-679EE114D8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2D51EC-05B1-FC6D-276F-7EE8C05B98AA}"/>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12934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E47CF88-A450-4F92-77F0-8C8DAFFC5A8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96E2335-3063-A1E7-B121-312E77CFEB9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738F3E-9A5C-1EA6-7641-3FB186FE3573}"/>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5" name="Espace réservé du pied de page 4">
            <a:extLst>
              <a:ext uri="{FF2B5EF4-FFF2-40B4-BE49-F238E27FC236}">
                <a16:creationId xmlns:a16="http://schemas.microsoft.com/office/drawing/2014/main" id="{6CE5AF2B-7ED4-E2DA-120C-839D2F15AA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B0C8FC-B17D-0D01-2FCD-061F2B3302D7}"/>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89468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41166-1B0D-6398-5502-03C7C00EA3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4B9AC1C-E57B-DD7C-C275-369C0FFF39D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730963-8DC5-4E42-8F48-1B0509B94392}"/>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5" name="Espace réservé du pied de page 4">
            <a:extLst>
              <a:ext uri="{FF2B5EF4-FFF2-40B4-BE49-F238E27FC236}">
                <a16:creationId xmlns:a16="http://schemas.microsoft.com/office/drawing/2014/main" id="{6023C13D-578F-045A-9762-3A9B8ADB23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73ED2B-D199-43A9-7029-3A2B16524386}"/>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57678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61D46-684C-8368-A9CD-2F15AD16FF8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E4F1A80-A87E-B2F0-17B6-C976F62EF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B48F142-3F56-07B9-DEC5-5251600CC6D0}"/>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5" name="Espace réservé du pied de page 4">
            <a:extLst>
              <a:ext uri="{FF2B5EF4-FFF2-40B4-BE49-F238E27FC236}">
                <a16:creationId xmlns:a16="http://schemas.microsoft.com/office/drawing/2014/main" id="{D74FF11B-7790-C987-A404-6806803BFD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40DDB2-4458-9794-2218-EB47C103F7BA}"/>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57078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7D7532-6D82-74A0-792D-A7AAA62723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D3EF8F-6F2D-EA63-0BE6-0F73E0CAB41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E4F3E1B-B996-D9A9-3371-D355A318912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0C853EE-3126-C932-703B-0016CF221F16}"/>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6" name="Espace réservé du pied de page 5">
            <a:extLst>
              <a:ext uri="{FF2B5EF4-FFF2-40B4-BE49-F238E27FC236}">
                <a16:creationId xmlns:a16="http://schemas.microsoft.com/office/drawing/2014/main" id="{6609938E-C105-7568-867B-DFBEF14847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0BFC2A-4287-B6A9-1F5A-0A42C6AF66B1}"/>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211485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C0FE0-654D-24E8-36DF-D6DD74F9870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F34E643-B5C3-A27F-5876-033833BFD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525F0CA-E34F-587D-CCD9-E5ABAB9BEAC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EA5A914-A17A-E412-C8C0-7EDA7607F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0AD2E42-7B27-4228-591C-BD968AFDFC9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D5EE114-AFFC-BBAE-ABC0-A13F1B799678}"/>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8" name="Espace réservé du pied de page 7">
            <a:extLst>
              <a:ext uri="{FF2B5EF4-FFF2-40B4-BE49-F238E27FC236}">
                <a16:creationId xmlns:a16="http://schemas.microsoft.com/office/drawing/2014/main" id="{B52CD7DE-51D3-049C-8EC1-54200D57A2A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2892366-B0E9-9DB5-DEFB-A9D8EED9EA63}"/>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416223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D480A0-CEF6-B89E-D09A-202F2F1460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9356AA-112C-5AA2-D62E-1C973A66C3BD}"/>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4" name="Espace réservé du pied de page 3">
            <a:extLst>
              <a:ext uri="{FF2B5EF4-FFF2-40B4-BE49-F238E27FC236}">
                <a16:creationId xmlns:a16="http://schemas.microsoft.com/office/drawing/2014/main" id="{895A57C8-748C-4F17-7BDB-7732DFACDC5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99283B4-A85C-4C8F-835F-E8E86207DAB3}"/>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268630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170E034-B305-B901-2ECC-596DEF2B6473}"/>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3" name="Espace réservé du pied de page 2">
            <a:extLst>
              <a:ext uri="{FF2B5EF4-FFF2-40B4-BE49-F238E27FC236}">
                <a16:creationId xmlns:a16="http://schemas.microsoft.com/office/drawing/2014/main" id="{0F59E14D-AEC8-1EF8-DB05-FA8B43E063D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316C4F1-D616-0B95-2850-195306791DAB}"/>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339088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B1C73-FF0D-1465-7836-77B09A6684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A6BDCBC-BC92-5C90-0F87-16DB28AB8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23396A6-BCE4-B94F-35E2-A76B509E5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8F9D63-5509-CEB1-268C-F9FBC3DF43E4}"/>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6" name="Espace réservé du pied de page 5">
            <a:extLst>
              <a:ext uri="{FF2B5EF4-FFF2-40B4-BE49-F238E27FC236}">
                <a16:creationId xmlns:a16="http://schemas.microsoft.com/office/drawing/2014/main" id="{445E8F21-2FD7-841B-A782-83C1E5BA11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5820C3-FFC3-422E-26D4-3B1DE3133721}"/>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170584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51ABA-7E81-30E7-7E82-DE5F527E24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1656A49-F33B-57A5-52FB-05EF164D7B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726D10A-9EDD-60F5-9E30-5A693368E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3F285E-E7E5-F9E9-CAFD-1AF2307ECC04}"/>
              </a:ext>
            </a:extLst>
          </p:cNvPr>
          <p:cNvSpPr>
            <a:spLocks noGrp="1"/>
          </p:cNvSpPr>
          <p:nvPr>
            <p:ph type="dt" sz="half" idx="10"/>
          </p:nvPr>
        </p:nvSpPr>
        <p:spPr/>
        <p:txBody>
          <a:bodyPr/>
          <a:lstStyle/>
          <a:p>
            <a:fld id="{8CC41EBD-9728-4ADB-BD85-202EBC68D826}" type="datetimeFigureOut">
              <a:rPr lang="fr-FR" smtClean="0"/>
              <a:t>29/03/2024</a:t>
            </a:fld>
            <a:endParaRPr lang="fr-FR"/>
          </a:p>
        </p:txBody>
      </p:sp>
      <p:sp>
        <p:nvSpPr>
          <p:cNvPr id="6" name="Espace réservé du pied de page 5">
            <a:extLst>
              <a:ext uri="{FF2B5EF4-FFF2-40B4-BE49-F238E27FC236}">
                <a16:creationId xmlns:a16="http://schemas.microsoft.com/office/drawing/2014/main" id="{27D9E0B4-13D9-88BE-6504-7E03630693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197F7D-AFFB-4F5A-CD1D-DFD8A3F5B76D}"/>
              </a:ext>
            </a:extLst>
          </p:cNvPr>
          <p:cNvSpPr>
            <a:spLocks noGrp="1"/>
          </p:cNvSpPr>
          <p:nvPr>
            <p:ph type="sldNum" sz="quarter" idx="12"/>
          </p:nvPr>
        </p:nvSpPr>
        <p:spPr/>
        <p:txBody>
          <a:bodyPr/>
          <a:lstStyle/>
          <a:p>
            <a:fld id="{94C4EB07-3443-48E4-A186-72E398AC5723}" type="slidenum">
              <a:rPr lang="fr-FR" smtClean="0"/>
              <a:t>‹N°›</a:t>
            </a:fld>
            <a:endParaRPr lang="fr-FR"/>
          </a:p>
        </p:txBody>
      </p:sp>
    </p:spTree>
    <p:extLst>
      <p:ext uri="{BB962C8B-B14F-4D97-AF65-F5344CB8AC3E}">
        <p14:creationId xmlns:p14="http://schemas.microsoft.com/office/powerpoint/2010/main" val="418763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9724AB-F861-646B-52A3-ACD1FAA53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25F9A39-183B-F1CE-AEE8-6448EBAA6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373C0F-D1BC-D8C1-1C03-84B80FBAE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41EBD-9728-4ADB-BD85-202EBC68D826}" type="datetimeFigureOut">
              <a:rPr lang="fr-FR" smtClean="0"/>
              <a:t>29/03/2024</a:t>
            </a:fld>
            <a:endParaRPr lang="fr-FR"/>
          </a:p>
        </p:txBody>
      </p:sp>
      <p:sp>
        <p:nvSpPr>
          <p:cNvPr id="5" name="Espace réservé du pied de page 4">
            <a:extLst>
              <a:ext uri="{FF2B5EF4-FFF2-40B4-BE49-F238E27FC236}">
                <a16:creationId xmlns:a16="http://schemas.microsoft.com/office/drawing/2014/main" id="{65A3AEE0-3551-CB75-3C1A-4383E1019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30F1EDF-EBBE-C30D-2BF6-342E28D77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4EB07-3443-48E4-A186-72E398AC5723}" type="slidenum">
              <a:rPr lang="fr-FR" smtClean="0"/>
              <a:t>‹N°›</a:t>
            </a:fld>
            <a:endParaRPr lang="fr-FR"/>
          </a:p>
        </p:txBody>
      </p:sp>
    </p:spTree>
    <p:extLst>
      <p:ext uri="{BB962C8B-B14F-4D97-AF65-F5344CB8AC3E}">
        <p14:creationId xmlns:p14="http://schemas.microsoft.com/office/powerpoint/2010/main" val="81373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ih.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C78-9A65-33C0-1E72-CAA5471B221B}"/>
              </a:ext>
            </a:extLst>
          </p:cNvPr>
          <p:cNvSpPr>
            <a:spLocks noGrp="1"/>
          </p:cNvSpPr>
          <p:nvPr>
            <p:ph type="ctrTitle"/>
          </p:nvPr>
        </p:nvSpPr>
        <p:spPr>
          <a:xfrm>
            <a:off x="1410878" y="1443166"/>
            <a:ext cx="9144000" cy="2387600"/>
          </a:xfrm>
        </p:spPr>
        <p:txBody>
          <a:bodyPr>
            <a:normAutofit/>
          </a:bodyPr>
          <a:lstStyle/>
          <a:p>
            <a:pPr>
              <a:lnSpc>
                <a:spcPct val="150000"/>
              </a:lnSpc>
            </a:pPr>
            <a:r>
              <a:rPr lang="fr-FR" sz="3200" b="1" dirty="0">
                <a:latin typeface="Times New Roman" panose="02020603050405020304" pitchFamily="18" charset="0"/>
                <a:cs typeface="Times New Roman" panose="02020603050405020304" pitchFamily="18" charset="0"/>
              </a:rPr>
              <a:t>TP1 :</a:t>
            </a:r>
            <a:r>
              <a:rPr lang="fr-FR" sz="3200" b="1" dirty="0" err="1">
                <a:latin typeface="Times New Roman" panose="02020603050405020304" pitchFamily="18" charset="0"/>
                <a:cs typeface="Times New Roman" panose="02020603050405020304" pitchFamily="18" charset="0"/>
              </a:rPr>
              <a:t>Practical</a:t>
            </a:r>
            <a:r>
              <a:rPr lang="fr-FR" sz="3200" b="1" dirty="0">
                <a:latin typeface="Times New Roman" panose="02020603050405020304" pitchFamily="18" charset="0"/>
                <a:cs typeface="Times New Roman" panose="02020603050405020304" pitchFamily="18" charset="0"/>
              </a:rPr>
              <a:t> comparative structural modeling</a:t>
            </a:r>
            <a:br>
              <a:rPr lang="fr-FR" sz="3200" dirty="0">
                <a:latin typeface="Times New Roman" panose="02020603050405020304" pitchFamily="18" charset="0"/>
                <a:cs typeface="Times New Roman" panose="02020603050405020304" pitchFamily="18" charset="0"/>
              </a:rPr>
            </a:br>
            <a:r>
              <a:rPr lang="fr-FR" sz="32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Case </a:t>
            </a:r>
            <a:r>
              <a:rPr lang="fr-FR" sz="2400" b="1" dirty="0" err="1">
                <a:latin typeface="Times New Roman" panose="02020603050405020304" pitchFamily="18" charset="0"/>
                <a:cs typeface="Times New Roman" panose="02020603050405020304" pitchFamily="18" charset="0"/>
              </a:rPr>
              <a:t>study</a:t>
            </a:r>
            <a:r>
              <a:rPr lang="fr-FR" sz="2400" b="1" dirty="0">
                <a:latin typeface="Times New Roman" panose="02020603050405020304" pitchFamily="18" charset="0"/>
                <a:cs typeface="Times New Roman" panose="02020603050405020304" pitchFamily="18" charset="0"/>
              </a:rPr>
              <a:t> : </a:t>
            </a:r>
            <a:r>
              <a:rPr lang="el-GR" sz="2400" dirty="0">
                <a:latin typeface="Times New Roman" panose="02020603050405020304" pitchFamily="18" charset="0"/>
                <a:cs typeface="Times New Roman" panose="02020603050405020304" pitchFamily="18" charset="0"/>
              </a:rPr>
              <a:t>α-</a:t>
            </a:r>
            <a:r>
              <a:rPr lang="fr-FR" sz="2400" dirty="0">
                <a:latin typeface="Times New Roman" panose="02020603050405020304" pitchFamily="18" charset="0"/>
                <a:cs typeface="Times New Roman" panose="02020603050405020304" pitchFamily="18" charset="0"/>
              </a:rPr>
              <a:t>amylase </a:t>
            </a:r>
            <a:r>
              <a:rPr lang="fr-FR" sz="2400" dirty="0" err="1">
                <a:latin typeface="Times New Roman" panose="02020603050405020304" pitchFamily="18" charset="0"/>
                <a:cs typeface="Times New Roman" panose="02020603050405020304" pitchFamily="18" charset="0"/>
              </a:rPr>
              <a:t>from</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Alteromonas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haloplanktis</a:t>
            </a:r>
            <a:br>
              <a:rPr lang="fr-FR" sz="2400" dirty="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8C2EE6-C2DF-F690-C2C9-B330F32590B6}"/>
              </a:ext>
            </a:extLst>
          </p:cNvPr>
          <p:cNvSpPr>
            <a:spLocks noGrp="1"/>
          </p:cNvSpPr>
          <p:nvPr>
            <p:ph type="subTitle" idx="1"/>
          </p:nvPr>
        </p:nvSpPr>
        <p:spPr>
          <a:xfrm>
            <a:off x="8008470" y="4734341"/>
            <a:ext cx="4820239" cy="781423"/>
          </a:xfrm>
        </p:spPr>
        <p:txBody>
          <a:bodyPr>
            <a:normAutofit/>
          </a:bodyPr>
          <a:lstStyle/>
          <a:p>
            <a:r>
              <a:rPr lang="fr-FR" dirty="0">
                <a:latin typeface="Times New Roman" panose="02020603050405020304" pitchFamily="18" charset="0"/>
                <a:cs typeface="Times New Roman" panose="02020603050405020304" pitchFamily="18" charset="0"/>
              </a:rPr>
              <a:t>Manel Ben </a:t>
            </a:r>
            <a:r>
              <a:rPr lang="fr-FR" dirty="0" err="1">
                <a:latin typeface="Times New Roman" panose="02020603050405020304" pitchFamily="18" charset="0"/>
                <a:cs typeface="Times New Roman" panose="02020603050405020304" pitchFamily="18" charset="0"/>
              </a:rPr>
              <a:t>Dassi</a:t>
            </a:r>
            <a:endParaRPr lang="fr-FR" dirty="0">
              <a:latin typeface="Times New Roman" panose="02020603050405020304" pitchFamily="18" charset="0"/>
              <a:cs typeface="Times New Roman" panose="02020603050405020304" pitchFamily="18" charset="0"/>
            </a:endParaRPr>
          </a:p>
          <a:p>
            <a:r>
              <a:rPr lang="fr-FR" sz="1700" dirty="0">
                <a:latin typeface="Times New Roman" panose="02020603050405020304" pitchFamily="18" charset="0"/>
                <a:cs typeface="Times New Roman" panose="02020603050405020304" pitchFamily="18" charset="0"/>
              </a:rPr>
              <a:t>M</a:t>
            </a:r>
            <a:r>
              <a:rPr lang="fr-FR" sz="1700" b="0" dirty="0">
                <a:effectLst/>
                <a:latin typeface="Times New Roman" panose="02020603050405020304" pitchFamily="18" charset="0"/>
                <a:cs typeface="Times New Roman" panose="02020603050405020304" pitchFamily="18" charset="0"/>
              </a:rPr>
              <a:t>aster 1 </a:t>
            </a:r>
            <a:r>
              <a:rPr lang="fr-FR" sz="1700" dirty="0">
                <a:latin typeface="Times New Roman" panose="02020603050405020304" pitchFamily="18" charset="0"/>
                <a:cs typeface="Times New Roman" panose="02020603050405020304" pitchFamily="18" charset="0"/>
              </a:rPr>
              <a:t>in </a:t>
            </a:r>
            <a:r>
              <a:rPr lang="fr-FR" sz="1700" b="0" dirty="0" err="1">
                <a:effectLst/>
                <a:latin typeface="Times New Roman" panose="02020603050405020304" pitchFamily="18" charset="0"/>
                <a:cs typeface="Times New Roman" panose="02020603050405020304" pitchFamily="18" charset="0"/>
              </a:rPr>
              <a:t>Bioinformatics</a:t>
            </a:r>
            <a:endParaRPr lang="fr-FR" sz="1700" b="0" dirty="0">
              <a:effectLst/>
              <a:latin typeface="Times New Roman" panose="02020603050405020304" pitchFamily="18" charset="0"/>
              <a:cs typeface="Times New Roman" panose="02020603050405020304" pitchFamily="18" charset="0"/>
            </a:endParaRPr>
          </a:p>
          <a:p>
            <a:endParaRPr lang="fr-FR" u="sng"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p>
          <a:p>
            <a:endParaRPr lang="fr-FR" dirty="0"/>
          </a:p>
          <a:p>
            <a:endParaRPr lang="fr-FR" dirty="0"/>
          </a:p>
        </p:txBody>
      </p:sp>
      <p:sp>
        <p:nvSpPr>
          <p:cNvPr id="4" name="TextBox 3">
            <a:extLst>
              <a:ext uri="{FF2B5EF4-FFF2-40B4-BE49-F238E27FC236}">
                <a16:creationId xmlns:a16="http://schemas.microsoft.com/office/drawing/2014/main" id="{0C7CF4D3-F599-2E00-C01C-8078BCE4FA28}"/>
              </a:ext>
            </a:extLst>
          </p:cNvPr>
          <p:cNvSpPr txBox="1"/>
          <p:nvPr/>
        </p:nvSpPr>
        <p:spPr>
          <a:xfrm>
            <a:off x="489025" y="3543890"/>
            <a:ext cx="11213949" cy="1477328"/>
          </a:xfrm>
          <a:prstGeom prst="rect">
            <a:avLst/>
          </a:prstGeom>
          <a:noFill/>
        </p:spPr>
        <p:txBody>
          <a:bodyPr wrap="square" rtlCol="0">
            <a:spAutoFit/>
          </a:bodyPr>
          <a:lstStyle/>
          <a:p>
            <a:pPr>
              <a:lnSpc>
                <a:spcPct val="150000"/>
              </a:lnSpc>
            </a:pPr>
            <a:r>
              <a:rPr lang="fr-FR" b="1" dirty="0">
                <a:latin typeface="Times New Roman" panose="02020603050405020304" pitchFamily="18" charset="0"/>
                <a:cs typeface="Times New Roman" panose="02020603050405020304" pitchFamily="18" charset="0"/>
              </a:rPr>
              <a:t>Objectif </a:t>
            </a:r>
            <a:r>
              <a:rPr lang="fr-F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generate theoretical models of protein structure using a homologous protein structure</a:t>
            </a:r>
            <a:r>
              <a:rPr lang="fr-FR" dirty="0">
                <a:latin typeface="Times New Roman" panose="02020603050405020304" pitchFamily="18" charset="0"/>
                <a:ea typeface="Tahoma" panose="020B0604030504040204" pitchFamily="34" charset="0"/>
                <a:cs typeface="Times New Roman" panose="02020603050405020304" pitchFamily="18" charset="0"/>
              </a:rPr>
              <a:t> </a:t>
            </a:r>
          </a:p>
          <a:p>
            <a:pPr>
              <a:lnSpc>
                <a:spcPct val="150000"/>
              </a:lnSpc>
            </a:pPr>
            <a:endParaRPr lang="fr-FR" sz="1600" dirty="0">
              <a:latin typeface="Times New Roman" panose="02020603050405020304" pitchFamily="18" charset="0"/>
              <a:ea typeface="Tahoma" panose="020B0604030504040204" pitchFamily="34" charset="0"/>
              <a:cs typeface="Times New Roman" panose="02020603050405020304" pitchFamily="18" charset="0"/>
            </a:endParaRPr>
          </a:p>
          <a:p>
            <a:endParaRPr lang="fr-FR" dirty="0"/>
          </a:p>
          <a:p>
            <a:endParaRPr lang="fr-FR" dirty="0"/>
          </a:p>
        </p:txBody>
      </p:sp>
      <p:sp>
        <p:nvSpPr>
          <p:cNvPr id="5" name="ZoneTexte 4">
            <a:extLst>
              <a:ext uri="{FF2B5EF4-FFF2-40B4-BE49-F238E27FC236}">
                <a16:creationId xmlns:a16="http://schemas.microsoft.com/office/drawing/2014/main" id="{DB2E91C6-5B46-239A-1964-0EC37747A730}"/>
              </a:ext>
            </a:extLst>
          </p:cNvPr>
          <p:cNvSpPr txBox="1"/>
          <p:nvPr/>
        </p:nvSpPr>
        <p:spPr>
          <a:xfrm>
            <a:off x="10690858" y="6211669"/>
            <a:ext cx="1775381" cy="646331"/>
          </a:xfrm>
          <a:prstGeom prst="rect">
            <a:avLst/>
          </a:prstGeom>
          <a:noFill/>
        </p:spPr>
        <p:txBody>
          <a:bodyPr wrap="square" rtlCol="0">
            <a:spAutoFit/>
          </a:bodyPr>
          <a:lstStyle/>
          <a:p>
            <a:r>
              <a:rPr lang="fr-FR" sz="1800" dirty="0"/>
              <a:t>2023/2024</a:t>
            </a:r>
          </a:p>
          <a:p>
            <a:endParaRPr lang="fr-FR" dirty="0"/>
          </a:p>
        </p:txBody>
      </p:sp>
      <p:pic>
        <p:nvPicPr>
          <p:cNvPr id="7" name="Image 6">
            <a:extLst>
              <a:ext uri="{FF2B5EF4-FFF2-40B4-BE49-F238E27FC236}">
                <a16:creationId xmlns:a16="http://schemas.microsoft.com/office/drawing/2014/main" id="{AC2F5F70-446B-94FF-2314-98C629A52340}"/>
              </a:ext>
            </a:extLst>
          </p:cNvPr>
          <p:cNvPicPr>
            <a:picLocks noChangeAspect="1"/>
          </p:cNvPicPr>
          <p:nvPr/>
        </p:nvPicPr>
        <p:blipFill>
          <a:blip r:embed="rId2"/>
          <a:stretch>
            <a:fillRect/>
          </a:stretch>
        </p:blipFill>
        <p:spPr>
          <a:xfrm>
            <a:off x="10171545" y="278977"/>
            <a:ext cx="1001448" cy="944113"/>
          </a:xfrm>
          <a:prstGeom prst="rect">
            <a:avLst/>
          </a:prstGeom>
        </p:spPr>
      </p:pic>
      <p:pic>
        <p:nvPicPr>
          <p:cNvPr id="9" name="Image 8">
            <a:extLst>
              <a:ext uri="{FF2B5EF4-FFF2-40B4-BE49-F238E27FC236}">
                <a16:creationId xmlns:a16="http://schemas.microsoft.com/office/drawing/2014/main" id="{2E1C6BD6-3D95-AEC3-5401-0C4A278B59C4}"/>
              </a:ext>
            </a:extLst>
          </p:cNvPr>
          <p:cNvPicPr>
            <a:picLocks noChangeAspect="1"/>
          </p:cNvPicPr>
          <p:nvPr/>
        </p:nvPicPr>
        <p:blipFill>
          <a:blip r:embed="rId3"/>
          <a:stretch>
            <a:fillRect/>
          </a:stretch>
        </p:blipFill>
        <p:spPr>
          <a:xfrm>
            <a:off x="823877" y="278976"/>
            <a:ext cx="1001448" cy="944113"/>
          </a:xfrm>
          <a:prstGeom prst="rect">
            <a:avLst/>
          </a:prstGeom>
        </p:spPr>
      </p:pic>
      <p:pic>
        <p:nvPicPr>
          <p:cNvPr id="11" name="Image 10">
            <a:extLst>
              <a:ext uri="{FF2B5EF4-FFF2-40B4-BE49-F238E27FC236}">
                <a16:creationId xmlns:a16="http://schemas.microsoft.com/office/drawing/2014/main" id="{9F784335-403E-FF9A-5E11-9CE52A994E60}"/>
              </a:ext>
            </a:extLst>
          </p:cNvPr>
          <p:cNvPicPr>
            <a:picLocks noChangeAspect="1"/>
          </p:cNvPicPr>
          <p:nvPr/>
        </p:nvPicPr>
        <p:blipFill>
          <a:blip r:embed="rId4"/>
          <a:stretch>
            <a:fillRect/>
          </a:stretch>
        </p:blipFill>
        <p:spPr>
          <a:xfrm>
            <a:off x="5437060" y="278976"/>
            <a:ext cx="1001448" cy="1011054"/>
          </a:xfrm>
          <a:prstGeom prst="rect">
            <a:avLst/>
          </a:prstGeom>
        </p:spPr>
      </p:pic>
    </p:spTree>
    <p:extLst>
      <p:ext uri="{BB962C8B-B14F-4D97-AF65-F5344CB8AC3E}">
        <p14:creationId xmlns:p14="http://schemas.microsoft.com/office/powerpoint/2010/main" val="111802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35A007-040E-2815-EA24-765B687057AB}"/>
              </a:ext>
            </a:extLst>
          </p:cNvPr>
          <p:cNvSpPr txBox="1"/>
          <p:nvPr/>
        </p:nvSpPr>
        <p:spPr>
          <a:xfrm>
            <a:off x="392783" y="239540"/>
            <a:ext cx="10476322" cy="78675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fr-FR" sz="1600" b="0" dirty="0" err="1">
                <a:effectLst/>
                <a:latin typeface="Times New Roman" panose="02020603050405020304" pitchFamily="18" charset="0"/>
                <a:cs typeface="Times New Roman" panose="02020603050405020304" pitchFamily="18" charset="0"/>
              </a:rPr>
              <a:t>Alignment</a:t>
            </a:r>
            <a:r>
              <a:rPr lang="fr-FR" sz="1600" b="0" dirty="0">
                <a:effectLst/>
                <a:latin typeface="Times New Roman" panose="02020603050405020304" pitchFamily="18" charset="0"/>
                <a:cs typeface="Times New Roman" panose="02020603050405020304" pitchFamily="18" charset="0"/>
              </a:rPr>
              <a:t> file: </a:t>
            </a:r>
            <a:r>
              <a:rPr lang="fr-FR" sz="1600" b="0" dirty="0" err="1">
                <a:effectLst/>
                <a:latin typeface="Times New Roman" panose="02020603050405020304" pitchFamily="18" charset="0"/>
                <a:cs typeface="Times New Roman" panose="02020603050405020304" pitchFamily="18" charset="0"/>
              </a:rPr>
              <a:t>pir</a:t>
            </a:r>
            <a:r>
              <a:rPr lang="fr-FR" sz="1600" b="0" dirty="0">
                <a:effectLst/>
                <a:latin typeface="Times New Roman" panose="02020603050405020304" pitchFamily="18" charset="0"/>
                <a:cs typeface="Times New Roman" panose="02020603050405020304" pitchFamily="18" charset="0"/>
              </a:rPr>
              <a:t> format</a:t>
            </a:r>
          </a:p>
          <a:p>
            <a:pPr>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fasta</a:t>
            </a:r>
            <a:r>
              <a:rPr lang="en-US" sz="1600" dirty="0">
                <a:latin typeface="Times New Roman" panose="02020603050405020304" pitchFamily="18" charset="0"/>
                <a:cs typeface="Times New Roman" panose="02020603050405020304" pitchFamily="18" charset="0"/>
              </a:rPr>
              <a:t> file alignment extension is converted to the pir extension manually</a:t>
            </a:r>
            <a:endParaRPr lang="fr-FR" sz="16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0AF2DC35-3F70-773B-0BD5-37CF59B82757}"/>
              </a:ext>
            </a:extLst>
          </p:cNvPr>
          <p:cNvPicPr>
            <a:picLocks noChangeAspect="1"/>
          </p:cNvPicPr>
          <p:nvPr/>
        </p:nvPicPr>
        <p:blipFill>
          <a:blip r:embed="rId2"/>
          <a:stretch>
            <a:fillRect/>
          </a:stretch>
        </p:blipFill>
        <p:spPr>
          <a:xfrm>
            <a:off x="623961" y="1235660"/>
            <a:ext cx="8472906" cy="5127433"/>
          </a:xfrm>
          <a:prstGeom prst="rect">
            <a:avLst/>
          </a:prstGeom>
        </p:spPr>
      </p:pic>
    </p:spTree>
    <p:extLst>
      <p:ext uri="{BB962C8B-B14F-4D97-AF65-F5344CB8AC3E}">
        <p14:creationId xmlns:p14="http://schemas.microsoft.com/office/powerpoint/2010/main" val="281726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D03C84C-EAA1-CEB3-2F2D-8CFC6E880CCB}"/>
              </a:ext>
            </a:extLst>
          </p:cNvPr>
          <p:cNvSpPr txBox="1"/>
          <p:nvPr/>
        </p:nvSpPr>
        <p:spPr>
          <a:xfrm>
            <a:off x="311083" y="414779"/>
            <a:ext cx="10595729" cy="620362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b="0" dirty="0">
                <a:solidFill>
                  <a:srgbClr val="151526"/>
                </a:solidFill>
                <a:effectLst/>
                <a:latin typeface="Times New Roman" panose="02020603050405020304" pitchFamily="18" charset="0"/>
                <a:cs typeface="Times New Roman" panose="02020603050405020304" pitchFamily="18" charset="0"/>
              </a:rPr>
              <a:t>Execute the script by using the command </a:t>
            </a:r>
            <a:r>
              <a:rPr lang="en-US" sz="1600" b="1" u="sng" dirty="0">
                <a:solidFill>
                  <a:srgbClr val="151526"/>
                </a:solidFill>
                <a:effectLst/>
                <a:latin typeface="Times New Roman" panose="02020603050405020304" pitchFamily="18" charset="0"/>
                <a:cs typeface="Times New Roman" panose="02020603050405020304" pitchFamily="18" charset="0"/>
              </a:rPr>
              <a:t>mod 10.5 script name.py</a:t>
            </a:r>
            <a:endParaRPr lang="en-US" sz="1600" b="1" u="sng" dirty="0">
              <a:solidFill>
                <a:srgbClr val="151526"/>
              </a:solidFill>
              <a:latin typeface="Times New Roman" panose="02020603050405020304" pitchFamily="18" charset="0"/>
              <a:cs typeface="Times New Roman" panose="02020603050405020304" pitchFamily="18" charset="0"/>
            </a:endParaRPr>
          </a:p>
          <a:p>
            <a:pPr algn="l">
              <a:lnSpc>
                <a:spcPct val="150000"/>
              </a:lnSpc>
            </a:pPr>
            <a:r>
              <a:rPr lang="en-US" sz="1600" b="1" u="sng" dirty="0">
                <a:solidFill>
                  <a:srgbClr val="151526"/>
                </a:solidFill>
                <a:latin typeface="Times New Roman" panose="02020603050405020304" pitchFamily="18" charset="0"/>
                <a:cs typeface="Times New Roman" panose="02020603050405020304" pitchFamily="18" charset="0"/>
              </a:rPr>
              <a:t>Out put of the </a:t>
            </a:r>
            <a:r>
              <a:rPr lang="en-US" sz="1600" b="1" u="sng" dirty="0" err="1">
                <a:solidFill>
                  <a:srgbClr val="151526"/>
                </a:solidFill>
                <a:latin typeface="Times New Roman" panose="02020603050405020304" pitchFamily="18" charset="0"/>
                <a:cs typeface="Times New Roman" panose="02020603050405020304" pitchFamily="18" charset="0"/>
              </a:rPr>
              <a:t>modeller</a:t>
            </a:r>
            <a:r>
              <a:rPr lang="en-US" sz="1600" b="1" u="sng" dirty="0">
                <a:solidFill>
                  <a:srgbClr val="151526"/>
                </a:solidFill>
                <a:latin typeface="Times New Roman" panose="02020603050405020304" pitchFamily="18" charset="0"/>
                <a:cs typeface="Times New Roman" panose="02020603050405020304" pitchFamily="18" charset="0"/>
              </a:rPr>
              <a:t> :</a:t>
            </a:r>
          </a:p>
          <a:p>
            <a:pPr algn="l"/>
            <a:r>
              <a:rPr lang="en-US" sz="1600" dirty="0">
                <a:solidFill>
                  <a:srgbClr val="151526"/>
                </a:solidFill>
                <a:latin typeface="Times New Roman" panose="02020603050405020304" pitchFamily="18" charset="0"/>
                <a:cs typeface="Times New Roman" panose="02020603050405020304" pitchFamily="18" charset="0"/>
              </a:rPr>
              <a:t>34 elements : </a:t>
            </a:r>
          </a:p>
          <a:p>
            <a:pPr marL="742950" lvl="1" indent="-285750">
              <a:lnSpc>
                <a:spcPct val="150000"/>
              </a:lnSpc>
              <a:buFont typeface="Wingdings" panose="05000000000000000000" pitchFamily="2" charset="2"/>
              <a:buChar char="ü"/>
            </a:pPr>
            <a:r>
              <a:rPr lang="fr-FR" sz="1600" dirty="0" err="1">
                <a:solidFill>
                  <a:srgbClr val="3C4043"/>
                </a:solidFill>
                <a:latin typeface="Times New Roman" panose="02020603050405020304" pitchFamily="18" charset="0"/>
                <a:cs typeface="Times New Roman" panose="02020603050405020304" pitchFamily="18" charset="0"/>
              </a:rPr>
              <a:t>Ten</a:t>
            </a:r>
            <a:r>
              <a:rPr lang="fr-FR" sz="1600" dirty="0">
                <a:solidFill>
                  <a:srgbClr val="3C4043"/>
                </a:solidFill>
                <a:latin typeface="Times New Roman" panose="02020603050405020304" pitchFamily="18" charset="0"/>
                <a:cs typeface="Times New Roman" panose="02020603050405020304" pitchFamily="18" charset="0"/>
              </a:rPr>
              <a:t> </a:t>
            </a:r>
            <a:r>
              <a:rPr lang="fr-FR" sz="1600" dirty="0">
                <a:solidFill>
                  <a:srgbClr val="3C4043"/>
                </a:solidFill>
                <a:effectLst/>
                <a:latin typeface="Times New Roman" panose="02020603050405020304" pitchFamily="18" charset="0"/>
                <a:cs typeface="Times New Roman" panose="02020603050405020304" pitchFamily="18" charset="0"/>
              </a:rPr>
              <a:t>3D structures </a:t>
            </a:r>
            <a:r>
              <a:rPr lang="fr-FR" sz="1600" dirty="0" err="1">
                <a:solidFill>
                  <a:srgbClr val="3C4043"/>
                </a:solidFill>
                <a:effectLst/>
                <a:latin typeface="Times New Roman" panose="02020603050405020304" pitchFamily="18" charset="0"/>
                <a:cs typeface="Times New Roman" panose="02020603050405020304" pitchFamily="18" charset="0"/>
              </a:rPr>
              <a:t>models</a:t>
            </a:r>
            <a:r>
              <a:rPr lang="fr-FR" sz="1600" dirty="0">
                <a:solidFill>
                  <a:srgbClr val="3C4043"/>
                </a:solidFill>
                <a:effectLst/>
                <a:latin typeface="Times New Roman" panose="02020603050405020304" pitchFamily="18" charset="0"/>
                <a:cs typeface="Times New Roman" panose="02020603050405020304" pitchFamily="18" charset="0"/>
              </a:rPr>
              <a:t> (.pdb file)</a:t>
            </a:r>
          </a:p>
          <a:p>
            <a:pPr marL="742950" lvl="1" indent="-285750">
              <a:lnSpc>
                <a:spcPct val="150000"/>
              </a:lnSpc>
              <a:buFont typeface="Wingdings" panose="05000000000000000000" pitchFamily="2" charset="2"/>
              <a:buChar char="ü"/>
            </a:pPr>
            <a:r>
              <a:rPr lang="en-US" sz="1600" dirty="0">
                <a:solidFill>
                  <a:srgbClr val="3C4043"/>
                </a:solidFill>
                <a:effectLst/>
                <a:latin typeface="Times New Roman" panose="02020603050405020304" pitchFamily="18" charset="0"/>
                <a:cs typeface="Times New Roman" panose="02020603050405020304" pitchFamily="18" charset="0"/>
              </a:rPr>
              <a:t>One file contains a summary of models that have been successfully produced (.log file )</a:t>
            </a:r>
          </a:p>
          <a:p>
            <a:pPr lvl="1">
              <a:lnSpc>
                <a:spcPct val="150000"/>
              </a:lnSpc>
            </a:pPr>
            <a:r>
              <a:rPr lang="en-US" sz="1600" dirty="0">
                <a:solidFill>
                  <a:srgbClr val="3C4043"/>
                </a:solidFill>
                <a:effectLst/>
                <a:latin typeface="Times New Roman" panose="02020603050405020304" pitchFamily="18" charset="0"/>
                <a:cs typeface="Times New Roman" panose="02020603050405020304" pitchFamily="18" charset="0"/>
              </a:rPr>
              <a:t> </a:t>
            </a:r>
            <a:endParaRPr lang="en-US" sz="1600" dirty="0">
              <a:solidFill>
                <a:srgbClr val="151526"/>
              </a:solidFill>
              <a:latin typeface="Times New Roman" panose="02020603050405020304" pitchFamily="18" charset="0"/>
              <a:cs typeface="Times New Roman" panose="02020603050405020304" pitchFamily="18" charset="0"/>
            </a:endParaRPr>
          </a:p>
          <a:p>
            <a:pPr algn="l"/>
            <a:r>
              <a:rPr lang="en-US" sz="1600" b="1" u="sng" dirty="0">
                <a:solidFill>
                  <a:srgbClr val="151526"/>
                </a:solidFill>
                <a:latin typeface="Times New Roman" panose="02020603050405020304" pitchFamily="18" charset="0"/>
                <a:cs typeface="Times New Roman" panose="02020603050405020304" pitchFamily="18" charset="0"/>
              </a:rPr>
              <a:t> </a:t>
            </a:r>
          </a:p>
          <a:p>
            <a:pPr algn="l"/>
            <a:endParaRPr lang="en-US" sz="1600" b="1" u="sng" dirty="0">
              <a:solidFill>
                <a:srgbClr val="151526"/>
              </a:solidFill>
              <a:latin typeface="Times New Roman" panose="02020603050405020304" pitchFamily="18" charset="0"/>
              <a:cs typeface="Times New Roman" panose="02020603050405020304" pitchFamily="18" charset="0"/>
            </a:endParaRPr>
          </a:p>
          <a:p>
            <a:pPr algn="l"/>
            <a:endParaRPr lang="en-US" sz="1600" b="1" u="sng" dirty="0">
              <a:solidFill>
                <a:srgbClr val="151526"/>
              </a:solidFill>
              <a:effectLst/>
              <a:latin typeface="Times New Roman" panose="02020603050405020304" pitchFamily="18" charset="0"/>
              <a:cs typeface="Times New Roman" panose="02020603050405020304" pitchFamily="18" charset="0"/>
            </a:endParaRPr>
          </a:p>
          <a:p>
            <a:pPr algn="l"/>
            <a:endParaRPr lang="en-US" sz="1600" b="1" u="sng" dirty="0">
              <a:solidFill>
                <a:srgbClr val="151526"/>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b="0" dirty="0">
              <a:solidFill>
                <a:srgbClr val="151526"/>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dirty="0">
              <a:solidFill>
                <a:srgbClr val="151526"/>
              </a:solidFill>
              <a:latin typeface="Times New Roman" panose="02020603050405020304" pitchFamily="18" charset="0"/>
              <a:cs typeface="Times New Roman" panose="02020603050405020304" pitchFamily="18" charset="0"/>
            </a:endParaRPr>
          </a:p>
          <a:p>
            <a:pPr algn="l"/>
            <a:endParaRPr lang="en-US" sz="1600" dirty="0">
              <a:solidFill>
                <a:srgbClr val="151526"/>
              </a:solidFill>
              <a:latin typeface="Times New Roman" panose="02020603050405020304" pitchFamily="18" charset="0"/>
              <a:cs typeface="Times New Roman" panose="02020603050405020304" pitchFamily="18" charset="0"/>
            </a:endParaRPr>
          </a:p>
          <a:p>
            <a:pPr algn="l"/>
            <a:endParaRPr lang="en-US" sz="1600" dirty="0">
              <a:solidFill>
                <a:srgbClr val="151526"/>
              </a:solidFill>
              <a:latin typeface="Times New Roman" panose="02020603050405020304" pitchFamily="18" charset="0"/>
              <a:cs typeface="Times New Roman" panose="02020603050405020304" pitchFamily="18" charset="0"/>
            </a:endParaRPr>
          </a:p>
          <a:p>
            <a:pPr algn="l"/>
            <a:endParaRPr lang="en-US" sz="1600" dirty="0">
              <a:solidFill>
                <a:srgbClr val="151526"/>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lang="en-US" sz="1600" dirty="0">
                <a:solidFill>
                  <a:srgbClr val="151526"/>
                </a:solidFill>
                <a:latin typeface="Times New Roman" panose="02020603050405020304" pitchFamily="18" charset="0"/>
                <a:cs typeface="Times New Roman" panose="02020603050405020304" pitchFamily="18" charset="0"/>
              </a:rPr>
              <a:t>Ten file contains conjugate gradients optimization of each structure model</a:t>
            </a:r>
          </a:p>
          <a:p>
            <a:pPr marL="742950" lvl="1" indent="-285750">
              <a:lnSpc>
                <a:spcPct val="150000"/>
              </a:lnSpc>
              <a:buFont typeface="Wingdings" panose="05000000000000000000" pitchFamily="2" charset="2"/>
              <a:buChar char="ü"/>
            </a:pPr>
            <a:r>
              <a:rPr lang="en-US" sz="1600" b="0" dirty="0">
                <a:solidFill>
                  <a:srgbClr val="151526"/>
                </a:solidFill>
                <a:effectLst/>
                <a:latin typeface="Times New Roman" panose="02020603050405020304" pitchFamily="18" charset="0"/>
                <a:cs typeface="Times New Roman" panose="02020603050405020304" pitchFamily="18" charset="0"/>
              </a:rPr>
              <a:t>One file contains </a:t>
            </a:r>
            <a:r>
              <a:rPr lang="en-US" sz="1600" dirty="0">
                <a:solidFill>
                  <a:srgbClr val="151526"/>
                </a:solidFill>
                <a:latin typeface="Times New Roman" panose="02020603050405020304" pitchFamily="18" charset="0"/>
                <a:cs typeface="Times New Roman" panose="02020603050405020304" pitchFamily="18" charset="0"/>
              </a:rPr>
              <a:t>c</a:t>
            </a:r>
            <a:r>
              <a:rPr lang="en-US" sz="1600" b="0" dirty="0">
                <a:solidFill>
                  <a:srgbClr val="151526"/>
                </a:solidFill>
                <a:effectLst/>
                <a:latin typeface="Times New Roman" panose="02020603050405020304" pitchFamily="18" charset="0"/>
                <a:cs typeface="Times New Roman" panose="02020603050405020304" pitchFamily="18" charset="0"/>
              </a:rPr>
              <a:t>onfiguration settings (.</a:t>
            </a:r>
            <a:r>
              <a:rPr lang="en-US" sz="1600" b="0" dirty="0" err="1">
                <a:solidFill>
                  <a:srgbClr val="151526"/>
                </a:solidFill>
                <a:effectLst/>
                <a:latin typeface="Times New Roman" panose="02020603050405020304" pitchFamily="18" charset="0"/>
                <a:cs typeface="Times New Roman" panose="02020603050405020304" pitchFamily="18" charset="0"/>
              </a:rPr>
              <a:t>ini</a:t>
            </a:r>
            <a:r>
              <a:rPr lang="en-US" sz="1600" b="0" dirty="0">
                <a:solidFill>
                  <a:srgbClr val="151526"/>
                </a:solidFill>
                <a:effectLst/>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ü"/>
            </a:pPr>
            <a:r>
              <a:rPr lang="en-US" sz="1600" dirty="0">
                <a:solidFill>
                  <a:srgbClr val="151526"/>
                </a:solidFill>
                <a:latin typeface="Times New Roman" panose="02020603050405020304" pitchFamily="18" charset="0"/>
                <a:cs typeface="Times New Roman" panose="02020603050405020304" pitchFamily="18" charset="0"/>
              </a:rPr>
              <a:t>One file (.</a:t>
            </a:r>
            <a:r>
              <a:rPr lang="en-US" sz="1600" dirty="0" err="1">
                <a:solidFill>
                  <a:srgbClr val="151526"/>
                </a:solidFill>
                <a:latin typeface="Times New Roman" panose="02020603050405020304" pitchFamily="18" charset="0"/>
                <a:cs typeface="Times New Roman" panose="02020603050405020304" pitchFamily="18" charset="0"/>
              </a:rPr>
              <a:t>rsr</a:t>
            </a:r>
            <a:r>
              <a:rPr lang="en-US" sz="1600" dirty="0">
                <a:solidFill>
                  <a:srgbClr val="151526"/>
                </a:solidFill>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ü"/>
            </a:pPr>
            <a:r>
              <a:rPr lang="en-US" sz="1600" b="0" dirty="0">
                <a:solidFill>
                  <a:srgbClr val="151526"/>
                </a:solidFill>
                <a:effectLst/>
                <a:latin typeface="Times New Roman" panose="02020603050405020304" pitchFamily="18" charset="0"/>
                <a:cs typeface="Times New Roman" panose="02020603050405020304" pitchFamily="18" charset="0"/>
              </a:rPr>
              <a:t>One file  (.sch)</a:t>
            </a:r>
          </a:p>
          <a:p>
            <a:pPr marL="742950" lvl="1" indent="-285750">
              <a:lnSpc>
                <a:spcPct val="150000"/>
              </a:lnSpc>
              <a:buFont typeface="Wingdings" panose="05000000000000000000" pitchFamily="2" charset="2"/>
              <a:buChar char="ü"/>
            </a:pPr>
            <a:r>
              <a:rPr lang="en-US" sz="1600" dirty="0">
                <a:solidFill>
                  <a:srgbClr val="151526"/>
                </a:solidFill>
                <a:latin typeface="Times New Roman" panose="02020603050405020304" pitchFamily="18" charset="0"/>
                <a:cs typeface="Times New Roman" panose="02020603050405020304" pitchFamily="18" charset="0"/>
              </a:rPr>
              <a:t>Ten file contain heavy relative violations of each residue of each </a:t>
            </a:r>
            <a:r>
              <a:rPr lang="fr-FR" sz="1600" dirty="0" err="1">
                <a:latin typeface="Times New Roman" panose="02020603050405020304" pitchFamily="18" charset="0"/>
                <a:cs typeface="Times New Roman" panose="02020603050405020304" pitchFamily="18" charset="0"/>
              </a:rPr>
              <a:t>generated</a:t>
            </a:r>
            <a:r>
              <a:rPr lang="fr-FR" sz="1600" dirty="0">
                <a:latin typeface="Times New Roman" panose="02020603050405020304" pitchFamily="18" charset="0"/>
                <a:cs typeface="Times New Roman" panose="02020603050405020304" pitchFamily="18" charset="0"/>
              </a:rPr>
              <a:t> structure</a:t>
            </a:r>
            <a:endParaRPr lang="en-US" sz="1600" b="0" dirty="0">
              <a:solidFill>
                <a:srgbClr val="151526"/>
              </a:solidFill>
              <a:effectLst/>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1DE5BD52-9538-0919-64CB-B25EB8967450}"/>
              </a:ext>
            </a:extLst>
          </p:cNvPr>
          <p:cNvPicPr>
            <a:picLocks noChangeAspect="1"/>
          </p:cNvPicPr>
          <p:nvPr/>
        </p:nvPicPr>
        <p:blipFill>
          <a:blip r:embed="rId2"/>
          <a:stretch>
            <a:fillRect/>
          </a:stretch>
        </p:blipFill>
        <p:spPr>
          <a:xfrm>
            <a:off x="1049077" y="2269281"/>
            <a:ext cx="6492803" cy="2415749"/>
          </a:xfrm>
          <a:prstGeom prst="rect">
            <a:avLst/>
          </a:prstGeom>
        </p:spPr>
      </p:pic>
    </p:spTree>
    <p:extLst>
      <p:ext uri="{BB962C8B-B14F-4D97-AF65-F5344CB8AC3E}">
        <p14:creationId xmlns:p14="http://schemas.microsoft.com/office/powerpoint/2010/main" val="304410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DE648EE-9AFE-3CFB-6F43-2D3E451113C7}"/>
              </a:ext>
            </a:extLst>
          </p:cNvPr>
          <p:cNvSpPr txBox="1"/>
          <p:nvPr/>
        </p:nvSpPr>
        <p:spPr>
          <a:xfrm>
            <a:off x="501976" y="175107"/>
            <a:ext cx="11394649" cy="1892826"/>
          </a:xfrm>
          <a:prstGeom prst="rect">
            <a:avLst/>
          </a:prstGeom>
          <a:noFill/>
        </p:spPr>
        <p:txBody>
          <a:bodyPr wrap="square">
            <a:spAutoFit/>
          </a:bodyPr>
          <a:lstStyle/>
          <a:p>
            <a:pPr>
              <a:lnSpc>
                <a:spcPct val="150000"/>
              </a:lnSpc>
            </a:pPr>
            <a:r>
              <a:rPr lang="en-US" b="1" dirty="0">
                <a:solidFill>
                  <a:srgbClr val="002060"/>
                </a:solidFill>
                <a:latin typeface="Times New Roman" panose="02020603050405020304" pitchFamily="18" charset="0"/>
                <a:cs typeface="Times New Roman" panose="02020603050405020304" pitchFamily="18" charset="0"/>
              </a:rPr>
              <a:t>Step 4 :Quality assessment of the homology model</a:t>
            </a:r>
          </a:p>
          <a:p>
            <a:pPr marL="285750" indent="-285750">
              <a:lnSpc>
                <a:spcPct val="150000"/>
              </a:lnSpc>
              <a:buFont typeface="Arial" panose="020B0604020202020204" pitchFamily="34" charset="0"/>
              <a:buChar char="•"/>
            </a:pPr>
            <a:r>
              <a:rPr lang="fr-FR" sz="1600" b="1" dirty="0" err="1">
                <a:latin typeface="Times New Roman" panose="02020603050405020304" pitchFamily="18" charset="0"/>
                <a:ea typeface="Tahoma" panose="020B0604030504040204" pitchFamily="34" charset="0"/>
                <a:cs typeface="Times New Roman" panose="02020603050405020304" pitchFamily="18" charset="0"/>
              </a:rPr>
              <a:t>Selection</a:t>
            </a:r>
            <a:r>
              <a:rPr lang="fr-FR" sz="1600" b="1" dirty="0">
                <a:latin typeface="Times New Roman" panose="02020603050405020304" pitchFamily="18" charset="0"/>
                <a:ea typeface="Tahoma" panose="020B0604030504040204" pitchFamily="34" charset="0"/>
                <a:cs typeface="Times New Roman" panose="02020603050405020304" pitchFamily="18" charset="0"/>
              </a:rPr>
              <a:t> of the best model:</a:t>
            </a:r>
          </a:p>
          <a:p>
            <a:pPr>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The selection is made according to the </a:t>
            </a:r>
            <a:r>
              <a:rPr lang="en-US" sz="1600" b="1" dirty="0">
                <a:latin typeface="Times New Roman" panose="02020603050405020304" pitchFamily="18" charset="0"/>
                <a:ea typeface="Tahoma" panose="020B0604030504040204" pitchFamily="34" charset="0"/>
                <a:cs typeface="Times New Roman" panose="02020603050405020304" pitchFamily="18" charset="0"/>
              </a:rPr>
              <a:t>DOPE</a:t>
            </a:r>
            <a:r>
              <a:rPr lang="en-US" sz="1600" dirty="0">
                <a:latin typeface="Times New Roman" panose="02020603050405020304" pitchFamily="18" charset="0"/>
                <a:ea typeface="Tahoma" panose="020B0604030504040204" pitchFamily="34" charset="0"/>
                <a:cs typeface="Times New Roman" panose="02020603050405020304" pitchFamily="18" charset="0"/>
              </a:rPr>
              <a:t> and GA341 scores</a:t>
            </a:r>
          </a:p>
          <a:p>
            <a:pPr>
              <a:lnSpc>
                <a:spcPct val="150000"/>
              </a:lnSpc>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fr-FR" b="1" dirty="0">
              <a:latin typeface="Times New Roman" panose="02020603050405020304" pitchFamily="18" charset="0"/>
              <a:cs typeface="Times New Roman" panose="02020603050405020304" pitchFamily="18" charset="0"/>
            </a:endParaRPr>
          </a:p>
        </p:txBody>
      </p:sp>
      <p:grpSp>
        <p:nvGrpSpPr>
          <p:cNvPr id="26" name="Groupe 25">
            <a:extLst>
              <a:ext uri="{FF2B5EF4-FFF2-40B4-BE49-F238E27FC236}">
                <a16:creationId xmlns:a16="http://schemas.microsoft.com/office/drawing/2014/main" id="{816AE02B-7E3A-CDC8-5C96-9C9E96B30427}"/>
              </a:ext>
            </a:extLst>
          </p:cNvPr>
          <p:cNvGrpSpPr/>
          <p:nvPr/>
        </p:nvGrpSpPr>
        <p:grpSpPr>
          <a:xfrm>
            <a:off x="659876" y="1568073"/>
            <a:ext cx="11481627" cy="2717819"/>
            <a:chOff x="659876" y="1888584"/>
            <a:chExt cx="11481627" cy="2457669"/>
          </a:xfrm>
        </p:grpSpPr>
        <p:pic>
          <p:nvPicPr>
            <p:cNvPr id="2" name="Image 1">
              <a:extLst>
                <a:ext uri="{FF2B5EF4-FFF2-40B4-BE49-F238E27FC236}">
                  <a16:creationId xmlns:a16="http://schemas.microsoft.com/office/drawing/2014/main" id="{1B2BA9E9-1A86-3FA1-7B0D-9345D379D884}"/>
                </a:ext>
              </a:extLst>
            </p:cNvPr>
            <p:cNvPicPr>
              <a:picLocks noChangeAspect="1"/>
            </p:cNvPicPr>
            <p:nvPr/>
          </p:nvPicPr>
          <p:blipFill>
            <a:blip r:embed="rId2"/>
            <a:stretch>
              <a:fillRect/>
            </a:stretch>
          </p:blipFill>
          <p:spPr>
            <a:xfrm>
              <a:off x="662579" y="1888584"/>
              <a:ext cx="6492803" cy="2457669"/>
            </a:xfrm>
            <a:prstGeom prst="rect">
              <a:avLst/>
            </a:prstGeom>
          </p:spPr>
        </p:pic>
        <p:sp>
          <p:nvSpPr>
            <p:cNvPr id="4" name="Rectangle 3">
              <a:extLst>
                <a:ext uri="{FF2B5EF4-FFF2-40B4-BE49-F238E27FC236}">
                  <a16:creationId xmlns:a16="http://schemas.microsoft.com/office/drawing/2014/main" id="{A794CFAF-FA6A-DC78-F6A0-E2F364507F1F}"/>
                </a:ext>
              </a:extLst>
            </p:cNvPr>
            <p:cNvSpPr/>
            <p:nvPr/>
          </p:nvSpPr>
          <p:spPr>
            <a:xfrm>
              <a:off x="659876" y="2441544"/>
              <a:ext cx="6127423" cy="14040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3CA75E6A-B26E-8053-4B17-2D42300A2018}"/>
                </a:ext>
              </a:extLst>
            </p:cNvPr>
            <p:cNvSpPr txBox="1"/>
            <p:nvPr/>
          </p:nvSpPr>
          <p:spPr>
            <a:xfrm>
              <a:off x="7710122" y="2025949"/>
              <a:ext cx="4431381" cy="789954"/>
            </a:xfrm>
            <a:prstGeom prst="rect">
              <a:avLst/>
            </a:prstGeom>
            <a:noFill/>
          </p:spPr>
          <p:txBody>
            <a:bodyPr wrap="square" rtlCol="0">
              <a:spAutoFit/>
            </a:bodyPr>
            <a:lstStyle/>
            <a:p>
              <a:pPr>
                <a:lnSpc>
                  <a:spcPct val="150000"/>
                </a:lnSpc>
              </a:pPr>
              <a:r>
                <a:rPr lang="fr-FR" dirty="0" err="1">
                  <a:latin typeface="Times New Roman" panose="02020603050405020304" pitchFamily="18" charset="0"/>
                  <a:cs typeface="Times New Roman" panose="02020603050405020304" pitchFamily="18" charset="0"/>
                </a:rPr>
                <a:t>Lowest</a:t>
              </a:r>
              <a:r>
                <a:rPr lang="fr-FR" dirty="0">
                  <a:latin typeface="Times New Roman" panose="02020603050405020304" pitchFamily="18" charset="0"/>
                  <a:cs typeface="Times New Roman" panose="02020603050405020304" pitchFamily="18" charset="0"/>
                </a:rPr>
                <a:t> DOPE score: -53639.77734</a:t>
              </a:r>
            </a:p>
            <a:p>
              <a:pPr>
                <a:lnSpc>
                  <a:spcPct val="150000"/>
                </a:lnSpc>
              </a:pPr>
              <a:r>
                <a:rPr lang="fr-FR" dirty="0" err="1">
                  <a:latin typeface="Times New Roman" panose="02020603050405020304" pitchFamily="18" charset="0"/>
                  <a:cs typeface="Times New Roman" panose="02020603050405020304" pitchFamily="18" charset="0"/>
                </a:rPr>
                <a:t>Highest</a:t>
              </a:r>
              <a:r>
                <a:rPr lang="fr-FR" dirty="0">
                  <a:latin typeface="Times New Roman" panose="02020603050405020304" pitchFamily="18" charset="0"/>
                  <a:cs typeface="Times New Roman" panose="02020603050405020304" pitchFamily="18" charset="0"/>
                </a:rPr>
                <a:t> GA341 score: 1</a:t>
              </a:r>
            </a:p>
          </p:txBody>
        </p:sp>
        <p:cxnSp>
          <p:nvCxnSpPr>
            <p:cNvPr id="7" name="Connecteur droit avec flèche 6">
              <a:extLst>
                <a:ext uri="{FF2B5EF4-FFF2-40B4-BE49-F238E27FC236}">
                  <a16:creationId xmlns:a16="http://schemas.microsoft.com/office/drawing/2014/main" id="{534B7A63-6DAF-8CE9-D450-499769FAE07E}"/>
                </a:ext>
              </a:extLst>
            </p:cNvPr>
            <p:cNvCxnSpPr/>
            <p:nvPr/>
          </p:nvCxnSpPr>
          <p:spPr>
            <a:xfrm>
              <a:off x="6796726" y="2511747"/>
              <a:ext cx="848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ZoneTexte 8">
            <a:extLst>
              <a:ext uri="{FF2B5EF4-FFF2-40B4-BE49-F238E27FC236}">
                <a16:creationId xmlns:a16="http://schemas.microsoft.com/office/drawing/2014/main" id="{4970ED45-3017-DE12-9C34-F5F546517377}"/>
              </a:ext>
            </a:extLst>
          </p:cNvPr>
          <p:cNvSpPr txBox="1"/>
          <p:nvPr/>
        </p:nvSpPr>
        <p:spPr>
          <a:xfrm>
            <a:off x="435988" y="4300440"/>
            <a:ext cx="7859600" cy="30433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Evaluation of the </a:t>
            </a:r>
            <a:r>
              <a:rPr lang="fr-FR" sz="1600" b="1" dirty="0" err="1">
                <a:latin typeface="Times New Roman" panose="02020603050405020304" pitchFamily="18" charset="0"/>
                <a:cs typeface="Times New Roman" panose="02020603050405020304" pitchFamily="18" charset="0"/>
              </a:rPr>
              <a:t>model's</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quality</a:t>
            </a:r>
            <a:endParaRPr lang="fr-FR" sz="1600" b="1" dirty="0">
              <a:latin typeface="Times New Roman" panose="02020603050405020304" pitchFamily="18" charset="0"/>
              <a:cs typeface="Times New Roman" panose="02020603050405020304" pitchFamily="18" charset="0"/>
            </a:endParaRPr>
          </a:p>
          <a:p>
            <a:pPr>
              <a:lnSpc>
                <a:spcPct val="150000"/>
              </a:lnSpc>
            </a:pPr>
            <a:r>
              <a:rPr lang="fr-FR" sz="1600" b="1" dirty="0">
                <a:latin typeface="Times New Roman" panose="02020603050405020304" pitchFamily="18" charset="0"/>
                <a:cs typeface="Times New Roman" panose="02020603050405020304" pitchFamily="18" charset="0"/>
              </a:rPr>
              <a:t>1st  </a:t>
            </a:r>
            <a:r>
              <a:rPr lang="fr-FR" sz="1600" b="1" dirty="0" err="1">
                <a:latin typeface="Times New Roman" panose="02020603050405020304" pitchFamily="18" charset="0"/>
                <a:cs typeface="Times New Roman" panose="02020603050405020304" pitchFamily="18" charset="0"/>
              </a:rPr>
              <a:t>tool</a:t>
            </a:r>
            <a:r>
              <a:rPr lang="fr-FR"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Ramachandran plots  to check the stereochemical quality</a:t>
            </a:r>
          </a:p>
          <a:p>
            <a:pPr>
              <a:lnSpc>
                <a:spcPct val="150000"/>
              </a:lnSpc>
            </a:pPr>
            <a:r>
              <a:rPr lang="en-US" sz="1600" dirty="0">
                <a:latin typeface="Times New Roman" panose="02020603050405020304" pitchFamily="18" charset="0"/>
                <a:cs typeface="Times New Roman" panose="02020603050405020304" pitchFamily="18" charset="0"/>
              </a:rPr>
              <a:t>Phi (φ) and Psi (ψ) Angles: These angles represent the rotation around specific bonds in the protein backbone. </a:t>
            </a:r>
          </a:p>
          <a:p>
            <a:pPr>
              <a:lnSpc>
                <a:spcPct val="150000"/>
              </a:lnSpc>
            </a:pPr>
            <a:r>
              <a:rPr lang="en-US" sz="1600" dirty="0">
                <a:latin typeface="Times New Roman" panose="02020603050405020304" pitchFamily="18" charset="0"/>
                <a:cs typeface="Times New Roman" panose="02020603050405020304" pitchFamily="18" charset="0"/>
              </a:rPr>
              <a:t>The Ramachandran plot depicts the allowed regions for these angles, which correspond to sterically unhindered and energetically stable protein conformations.</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fr-FR" dirty="0">
              <a:latin typeface="Times New Roman" panose="02020603050405020304" pitchFamily="18" charset="0"/>
              <a:cs typeface="Times New Roman" panose="02020603050405020304" pitchFamily="18" charset="0"/>
            </a:endParaRPr>
          </a:p>
        </p:txBody>
      </p:sp>
      <p:grpSp>
        <p:nvGrpSpPr>
          <p:cNvPr id="27" name="Groupe 26">
            <a:extLst>
              <a:ext uri="{FF2B5EF4-FFF2-40B4-BE49-F238E27FC236}">
                <a16:creationId xmlns:a16="http://schemas.microsoft.com/office/drawing/2014/main" id="{9E73F40D-3209-4757-9C23-CED7C5F34BF5}"/>
              </a:ext>
            </a:extLst>
          </p:cNvPr>
          <p:cNvGrpSpPr/>
          <p:nvPr/>
        </p:nvGrpSpPr>
        <p:grpSpPr>
          <a:xfrm>
            <a:off x="6947552" y="3170256"/>
            <a:ext cx="5580671" cy="3687744"/>
            <a:chOff x="6579907" y="3193467"/>
            <a:chExt cx="5580671" cy="3687744"/>
          </a:xfrm>
        </p:grpSpPr>
        <p:pic>
          <p:nvPicPr>
            <p:cNvPr id="17" name="Image 16">
              <a:extLst>
                <a:ext uri="{FF2B5EF4-FFF2-40B4-BE49-F238E27FC236}">
                  <a16:creationId xmlns:a16="http://schemas.microsoft.com/office/drawing/2014/main" id="{06896352-9BBE-C942-CE96-87EBD4D8B8A9}"/>
                </a:ext>
              </a:extLst>
            </p:cNvPr>
            <p:cNvPicPr>
              <a:picLocks noChangeAspect="1"/>
            </p:cNvPicPr>
            <p:nvPr/>
          </p:nvPicPr>
          <p:blipFill>
            <a:blip r:embed="rId3"/>
            <a:stretch>
              <a:fillRect/>
            </a:stretch>
          </p:blipFill>
          <p:spPr>
            <a:xfrm>
              <a:off x="8001437" y="3195857"/>
              <a:ext cx="3454047" cy="3422163"/>
            </a:xfrm>
            <a:prstGeom prst="rect">
              <a:avLst/>
            </a:prstGeom>
          </p:spPr>
        </p:pic>
        <p:sp>
          <p:nvSpPr>
            <p:cNvPr id="18" name="Rectangle 17">
              <a:extLst>
                <a:ext uri="{FF2B5EF4-FFF2-40B4-BE49-F238E27FC236}">
                  <a16:creationId xmlns:a16="http://schemas.microsoft.com/office/drawing/2014/main" id="{69E1D18A-407B-7445-1E4E-37FC417A4C40}"/>
                </a:ext>
              </a:extLst>
            </p:cNvPr>
            <p:cNvSpPr/>
            <p:nvPr/>
          </p:nvSpPr>
          <p:spPr>
            <a:xfrm>
              <a:off x="8001437" y="6546559"/>
              <a:ext cx="3810349" cy="3346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Ramachandran plots for the chosen structure</a:t>
              </a:r>
              <a:endParaRPr lang="fr-FR" sz="1400" dirty="0">
                <a:solidFill>
                  <a:schemeClr val="tx1"/>
                </a:solidFill>
              </a:endParaRPr>
            </a:p>
          </p:txBody>
        </p:sp>
        <p:sp>
          <p:nvSpPr>
            <p:cNvPr id="19" name="Rectangle 18">
              <a:extLst>
                <a:ext uri="{FF2B5EF4-FFF2-40B4-BE49-F238E27FC236}">
                  <a16:creationId xmlns:a16="http://schemas.microsoft.com/office/drawing/2014/main" id="{89F60280-ED95-35E7-943B-FBCDCF479130}"/>
                </a:ext>
              </a:extLst>
            </p:cNvPr>
            <p:cNvSpPr/>
            <p:nvPr/>
          </p:nvSpPr>
          <p:spPr>
            <a:xfrm>
              <a:off x="9822730" y="3884370"/>
              <a:ext cx="2337848" cy="1011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err="1">
                  <a:solidFill>
                    <a:schemeClr val="tx1"/>
                  </a:solidFill>
                  <a:latin typeface="Times New Roman" panose="02020603050405020304" pitchFamily="18" charset="0"/>
                  <a:cs typeface="Times New Roman" panose="02020603050405020304" pitchFamily="18" charset="0"/>
                </a:rPr>
                <a:t>Left</a:t>
              </a:r>
              <a:r>
                <a:rPr lang="fr-FR" sz="1200" b="1" dirty="0">
                  <a:solidFill>
                    <a:schemeClr val="tx1"/>
                  </a:solidFill>
                  <a:latin typeface="Times New Roman" panose="02020603050405020304" pitchFamily="18" charset="0"/>
                  <a:cs typeface="Times New Roman" panose="02020603050405020304" pitchFamily="18" charset="0"/>
                </a:rPr>
                <a:t> </a:t>
              </a:r>
            </a:p>
            <a:p>
              <a:pPr algn="ctr"/>
              <a:r>
                <a:rPr lang="fr-FR" sz="1200" b="1" dirty="0" err="1">
                  <a:solidFill>
                    <a:schemeClr val="tx1"/>
                  </a:solidFill>
                  <a:latin typeface="Times New Roman" panose="02020603050405020304" pitchFamily="18" charset="0"/>
                  <a:cs typeface="Times New Roman" panose="02020603050405020304" pitchFamily="18" charset="0"/>
                </a:rPr>
                <a:t>handed</a:t>
              </a:r>
              <a:endParaRPr lang="fr-FR" sz="1200" b="1" dirty="0">
                <a:solidFill>
                  <a:schemeClr val="tx1"/>
                </a:solidFill>
                <a:latin typeface="Times New Roman" panose="02020603050405020304" pitchFamily="18" charset="0"/>
                <a:cs typeface="Times New Roman" panose="02020603050405020304" pitchFamily="18" charset="0"/>
              </a:endParaRPr>
            </a:p>
            <a:p>
              <a:pPr algn="ctr"/>
              <a:r>
                <a:rPr lang="fr-FR" sz="1200" b="1" dirty="0">
                  <a:solidFill>
                    <a:schemeClr val="tx1"/>
                  </a:solidFill>
                  <a:latin typeface="Times New Roman" panose="02020603050405020304" pitchFamily="18" charset="0"/>
                  <a:cs typeface="Times New Roman" panose="02020603050405020304" pitchFamily="18" charset="0"/>
                </a:rPr>
                <a:t> alpha-</a:t>
              </a:r>
              <a:r>
                <a:rPr lang="fr-FR" sz="1200" b="1" dirty="0" err="1">
                  <a:solidFill>
                    <a:schemeClr val="tx1"/>
                  </a:solidFill>
                  <a:latin typeface="Times New Roman" panose="02020603050405020304" pitchFamily="18" charset="0"/>
                  <a:cs typeface="Times New Roman" panose="02020603050405020304" pitchFamily="18" charset="0"/>
                </a:rPr>
                <a:t>helix</a:t>
              </a:r>
              <a:endParaRPr lang="fr-FR" sz="1200"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17F256A-B200-680F-1165-CC5EC1187505}"/>
                </a:ext>
              </a:extLst>
            </p:cNvPr>
            <p:cNvSpPr/>
            <p:nvPr/>
          </p:nvSpPr>
          <p:spPr>
            <a:xfrm>
              <a:off x="6579907" y="3193467"/>
              <a:ext cx="2337848" cy="1011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latin typeface="Times New Roman" panose="02020603050405020304" pitchFamily="18" charset="0"/>
                  <a:cs typeface="Times New Roman" panose="02020603050405020304" pitchFamily="18" charset="0"/>
                </a:rPr>
                <a:t>Beta-</a:t>
              </a:r>
              <a:r>
                <a:rPr lang="fr-FR" sz="1200" b="1" dirty="0" err="1">
                  <a:solidFill>
                    <a:schemeClr val="tx1"/>
                  </a:solidFill>
                  <a:latin typeface="Times New Roman" panose="02020603050405020304" pitchFamily="18" charset="0"/>
                  <a:cs typeface="Times New Roman" panose="02020603050405020304" pitchFamily="18" charset="0"/>
                </a:rPr>
                <a:t>sheet</a:t>
              </a:r>
              <a:endParaRPr lang="fr-FR" sz="1200" b="1" dirty="0">
                <a:solidFill>
                  <a:schemeClr val="tx1"/>
                </a:solidFill>
                <a:latin typeface="Times New Roman" panose="02020603050405020304" pitchFamily="18" charset="0"/>
                <a:cs typeface="Times New Roman" panose="02020603050405020304" pitchFamily="18" charset="0"/>
              </a:endParaRPr>
            </a:p>
          </p:txBody>
        </p:sp>
        <p:cxnSp>
          <p:nvCxnSpPr>
            <p:cNvPr id="23" name="Connecteur droit 22">
              <a:extLst>
                <a:ext uri="{FF2B5EF4-FFF2-40B4-BE49-F238E27FC236}">
                  <a16:creationId xmlns:a16="http://schemas.microsoft.com/office/drawing/2014/main" id="{65A5CBFD-2D7A-66C0-1E78-83641949582A}"/>
                </a:ext>
              </a:extLst>
            </p:cNvPr>
            <p:cNvCxnSpPr>
              <a:cxnSpLocks/>
            </p:cNvCxnSpPr>
            <p:nvPr/>
          </p:nvCxnSpPr>
          <p:spPr>
            <a:xfrm>
              <a:off x="8154186" y="3733014"/>
              <a:ext cx="848412" cy="0"/>
            </a:xfrm>
            <a:prstGeom prst="line">
              <a:avLst/>
            </a:prstGeom>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B3A365B-17E9-AA5B-E6AF-8575BFE2E0E0}"/>
                </a:ext>
              </a:extLst>
            </p:cNvPr>
            <p:cNvSpPr/>
            <p:nvPr/>
          </p:nvSpPr>
          <p:spPr>
            <a:xfrm>
              <a:off x="7602539" y="4785766"/>
              <a:ext cx="2572737" cy="1011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latin typeface="Times New Roman" panose="02020603050405020304" pitchFamily="18" charset="0"/>
                  <a:cs typeface="Times New Roman" panose="02020603050405020304" pitchFamily="18" charset="0"/>
                </a:rPr>
                <a:t>Right </a:t>
              </a:r>
              <a:r>
                <a:rPr lang="fr-FR" sz="1200" b="1" dirty="0" err="1">
                  <a:solidFill>
                    <a:schemeClr val="tx1"/>
                  </a:solidFill>
                  <a:latin typeface="Times New Roman" panose="02020603050405020304" pitchFamily="18" charset="0"/>
                  <a:cs typeface="Times New Roman" panose="02020603050405020304" pitchFamily="18" charset="0"/>
                </a:rPr>
                <a:t>handed</a:t>
              </a:r>
              <a:endParaRPr lang="fr-FR" sz="1200" b="1" dirty="0">
                <a:solidFill>
                  <a:schemeClr val="tx1"/>
                </a:solidFill>
                <a:latin typeface="Times New Roman" panose="02020603050405020304" pitchFamily="18" charset="0"/>
                <a:cs typeface="Times New Roman" panose="02020603050405020304" pitchFamily="18" charset="0"/>
              </a:endParaRPr>
            </a:p>
            <a:p>
              <a:pPr algn="ctr"/>
              <a:r>
                <a:rPr lang="fr-FR" sz="1200" b="1" dirty="0">
                  <a:solidFill>
                    <a:schemeClr val="tx1"/>
                  </a:solidFill>
                  <a:latin typeface="Times New Roman" panose="02020603050405020304" pitchFamily="18" charset="0"/>
                  <a:cs typeface="Times New Roman" panose="02020603050405020304" pitchFamily="18" charset="0"/>
                </a:rPr>
                <a:t> alpha-</a:t>
              </a:r>
              <a:r>
                <a:rPr lang="fr-FR" sz="1200" b="1" dirty="0" err="1">
                  <a:solidFill>
                    <a:schemeClr val="tx1"/>
                  </a:solidFill>
                  <a:latin typeface="Times New Roman" panose="02020603050405020304" pitchFamily="18" charset="0"/>
                  <a:cs typeface="Times New Roman" panose="02020603050405020304" pitchFamily="18" charset="0"/>
                </a:rPr>
                <a:t>helix</a:t>
              </a:r>
              <a:endParaRPr lang="fr-FR" sz="1200" b="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842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DAD6DDA-CE76-D38B-101E-A85E149A2C3B}"/>
              </a:ext>
            </a:extLst>
          </p:cNvPr>
          <p:cNvSpPr txBox="1"/>
          <p:nvPr/>
        </p:nvSpPr>
        <p:spPr>
          <a:xfrm>
            <a:off x="341722" y="230113"/>
            <a:ext cx="6094428" cy="338554"/>
          </a:xfrm>
          <a:prstGeom prst="rect">
            <a:avLst/>
          </a:prstGeom>
          <a:noFill/>
        </p:spPr>
        <p:txBody>
          <a:bodyPr wrap="square">
            <a:spAutoFit/>
          </a:bodyPr>
          <a:lstStyle/>
          <a:p>
            <a:r>
              <a:rPr lang="fr-FR" sz="1600" b="0" i="0" dirty="0" err="1">
                <a:effectLst/>
                <a:latin typeface="Times New Roman" panose="02020603050405020304" pitchFamily="18" charset="0"/>
                <a:cs typeface="Times New Roman" panose="02020603050405020304" pitchFamily="18" charset="0"/>
              </a:rPr>
              <a:t>MolProbity</a:t>
            </a:r>
            <a:r>
              <a:rPr lang="fr-FR" sz="1600" b="0" i="0" dirty="0">
                <a:effectLst/>
                <a:latin typeface="Times New Roman" panose="02020603050405020304" pitchFamily="18" charset="0"/>
                <a:cs typeface="Times New Roman" panose="02020603050405020304" pitchFamily="18" charset="0"/>
              </a:rPr>
              <a:t> </a:t>
            </a:r>
            <a:r>
              <a:rPr lang="fr-FR" sz="1600" b="0" i="0" dirty="0" err="1">
                <a:effectLst/>
                <a:latin typeface="Times New Roman" panose="02020603050405020304" pitchFamily="18" charset="0"/>
                <a:cs typeface="Times New Roman" panose="02020603050405020304" pitchFamily="18" charset="0"/>
              </a:rPr>
              <a:t>Results</a:t>
            </a:r>
            <a:r>
              <a:rPr lang="fr-FR" sz="1600" b="0" i="0" dirty="0">
                <a:effectLst/>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p:txBody>
      </p:sp>
      <p:graphicFrame>
        <p:nvGraphicFramePr>
          <p:cNvPr id="4" name="Tableau 3">
            <a:extLst>
              <a:ext uri="{FF2B5EF4-FFF2-40B4-BE49-F238E27FC236}">
                <a16:creationId xmlns:a16="http://schemas.microsoft.com/office/drawing/2014/main" id="{872EA2AF-D8EC-E2E0-058A-937AD73E8AB7}"/>
              </a:ext>
            </a:extLst>
          </p:cNvPr>
          <p:cNvGraphicFramePr>
            <a:graphicFrameLocks noGrp="1"/>
          </p:cNvGraphicFramePr>
          <p:nvPr>
            <p:extLst>
              <p:ext uri="{D42A27DB-BD31-4B8C-83A1-F6EECF244321}">
                <p14:modId xmlns:p14="http://schemas.microsoft.com/office/powerpoint/2010/main" val="593605694"/>
              </p:ext>
            </p:extLst>
          </p:nvPr>
        </p:nvGraphicFramePr>
        <p:xfrm>
          <a:off x="471338" y="678489"/>
          <a:ext cx="11406433" cy="4166289"/>
        </p:xfrm>
        <a:graphic>
          <a:graphicData uri="http://schemas.openxmlformats.org/drawingml/2006/table">
            <a:tbl>
              <a:tblPr firstRow="1" bandRow="1">
                <a:tableStyleId>{5940675A-B579-460E-94D1-54222C63F5DA}</a:tableStyleId>
              </a:tblPr>
              <a:tblGrid>
                <a:gridCol w="2574104">
                  <a:extLst>
                    <a:ext uri="{9D8B030D-6E8A-4147-A177-3AD203B41FA5}">
                      <a16:colId xmlns:a16="http://schemas.microsoft.com/office/drawing/2014/main" val="17667494"/>
                    </a:ext>
                  </a:extLst>
                </a:gridCol>
                <a:gridCol w="1444942">
                  <a:extLst>
                    <a:ext uri="{9D8B030D-6E8A-4147-A177-3AD203B41FA5}">
                      <a16:colId xmlns:a16="http://schemas.microsoft.com/office/drawing/2014/main" val="938605504"/>
                    </a:ext>
                  </a:extLst>
                </a:gridCol>
                <a:gridCol w="7387387">
                  <a:extLst>
                    <a:ext uri="{9D8B030D-6E8A-4147-A177-3AD203B41FA5}">
                      <a16:colId xmlns:a16="http://schemas.microsoft.com/office/drawing/2014/main" val="1528374905"/>
                    </a:ext>
                  </a:extLst>
                </a:gridCol>
              </a:tblGrid>
              <a:tr h="374069">
                <a:tc>
                  <a:txBody>
                    <a:bodyPr/>
                    <a:lstStyle/>
                    <a:p>
                      <a:pPr algn="ctr"/>
                      <a:r>
                        <a:rPr lang="fr-FR" sz="1400" b="1" dirty="0" err="1">
                          <a:effectLst/>
                          <a:latin typeface="Times New Roman" panose="02020603050405020304" pitchFamily="18" charset="0"/>
                          <a:cs typeface="Times New Roman" panose="02020603050405020304" pitchFamily="18" charset="0"/>
                        </a:rPr>
                        <a:t>parameters</a:t>
                      </a:r>
                      <a:endParaRPr lang="fr-FR" sz="1400" b="1" dirty="0">
                        <a:effectLst/>
                        <a:latin typeface="Times New Roman" panose="02020603050405020304" pitchFamily="18" charset="0"/>
                        <a:cs typeface="Times New Roman" panose="02020603050405020304" pitchFamily="18" charset="0"/>
                      </a:endParaRPr>
                    </a:p>
                  </a:txBody>
                  <a:tcPr marT="38100" marB="38100" anchor="ctr"/>
                </a:tc>
                <a:tc>
                  <a:txBody>
                    <a:bodyPr/>
                    <a:lstStyle/>
                    <a:p>
                      <a:pPr algn="ctr"/>
                      <a:r>
                        <a:rPr lang="fr-FR" sz="1400" b="1" dirty="0">
                          <a:effectLst/>
                          <a:latin typeface="Times New Roman" panose="02020603050405020304" pitchFamily="18" charset="0"/>
                          <a:cs typeface="Times New Roman" panose="02020603050405020304" pitchFamily="18" charset="0"/>
                        </a:rPr>
                        <a:t>Score </a:t>
                      </a:r>
                    </a:p>
                  </a:txBody>
                  <a:tcPr marT="38100" marB="38100" anchor="ctr"/>
                </a:tc>
                <a:tc>
                  <a:txBody>
                    <a:bodyPr/>
                    <a:lstStyle/>
                    <a:p>
                      <a:pPr algn="ctr"/>
                      <a:r>
                        <a:rPr lang="fr-FR" sz="1400" b="1" dirty="0" err="1">
                          <a:latin typeface="Times New Roman" panose="02020603050405020304" pitchFamily="18" charset="0"/>
                          <a:cs typeface="Times New Roman" panose="02020603050405020304" pitchFamily="18" charset="0"/>
                        </a:rPr>
                        <a:t>analysis</a:t>
                      </a:r>
                      <a:endParaRPr lang="fr-FR"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3963761"/>
                  </a:ext>
                </a:extLst>
              </a:tr>
              <a:tr h="370840">
                <a:tc>
                  <a:txBody>
                    <a:bodyPr/>
                    <a:lstStyle/>
                    <a:p>
                      <a:r>
                        <a:rPr lang="fr-FR" sz="1400" dirty="0" err="1">
                          <a:effectLst/>
                          <a:latin typeface="Times New Roman" panose="02020603050405020304" pitchFamily="18" charset="0"/>
                          <a:cs typeface="Times New Roman" panose="02020603050405020304" pitchFamily="18" charset="0"/>
                        </a:rPr>
                        <a:t>MolProbity</a:t>
                      </a:r>
                      <a:r>
                        <a:rPr lang="fr-FR" sz="1400" dirty="0">
                          <a:effectLst/>
                          <a:latin typeface="Times New Roman" panose="02020603050405020304" pitchFamily="18" charset="0"/>
                          <a:cs typeface="Times New Roman" panose="02020603050405020304" pitchFamily="18" charset="0"/>
                        </a:rPr>
                        <a:t> Score</a:t>
                      </a:r>
                    </a:p>
                  </a:txBody>
                  <a:tcPr marT="3810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2.96</a:t>
                      </a:r>
                    </a:p>
                  </a:txBody>
                  <a:tcPr marT="3810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indicates the overall quality of the protein structure. A lower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MolProbity</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score typically suggests a higher quality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9643202"/>
                  </a:ext>
                </a:extLst>
              </a:tr>
              <a:tr h="370840">
                <a:tc>
                  <a:txBody>
                    <a:bodyPr/>
                    <a:lstStyle/>
                    <a:p>
                      <a:r>
                        <a:rPr lang="fr-FR" sz="1400" b="0" i="0" dirty="0">
                          <a:effectLst/>
                          <a:latin typeface="Times New Roman" panose="02020603050405020304" pitchFamily="18" charset="0"/>
                          <a:cs typeface="Times New Roman" panose="02020603050405020304" pitchFamily="18" charset="0"/>
                        </a:rPr>
                        <a:t>Clash Score</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63.13</a:t>
                      </a:r>
                    </a:p>
                  </a:txBody>
                  <a:tcPr marT="60960" marB="38100" anchor="ctr"/>
                </a:tc>
                <a:tc>
                  <a:txBody>
                    <a:bodyPr/>
                    <a:lstStyle/>
                    <a:p>
                      <a:r>
                        <a:rPr lang="en-US" sz="1400" dirty="0">
                          <a:latin typeface="Times New Roman" panose="02020603050405020304" pitchFamily="18" charset="0"/>
                          <a:cs typeface="Times New Roman" panose="02020603050405020304" pitchFamily="18" charset="0"/>
                        </a:rPr>
                        <a:t>indicates the number of steric clashes within the structure. Lower clash scores are preferred as they indicate better packing of atoms within the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8840351"/>
                  </a:ext>
                </a:extLst>
              </a:tr>
              <a:tr h="370840">
                <a:tc>
                  <a:txBody>
                    <a:bodyPr/>
                    <a:lstStyle/>
                    <a:p>
                      <a:r>
                        <a:rPr lang="fr-FR" sz="1400" dirty="0">
                          <a:effectLst/>
                          <a:latin typeface="Times New Roman" panose="02020603050405020304" pitchFamily="18" charset="0"/>
                          <a:cs typeface="Times New Roman" panose="02020603050405020304" pitchFamily="18" charset="0"/>
                        </a:rPr>
                        <a:t>Ramachandran </a:t>
                      </a:r>
                      <a:r>
                        <a:rPr lang="fr-FR" sz="1400" dirty="0" err="1">
                          <a:effectLst/>
                          <a:latin typeface="Times New Roman" panose="02020603050405020304" pitchFamily="18" charset="0"/>
                          <a:cs typeface="Times New Roman" panose="02020603050405020304" pitchFamily="18" charset="0"/>
                        </a:rPr>
                        <a:t>Favoured</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93.78%</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indicates the percentage of amino acid residues in the protein that have phi-psi angles within the allowed regions of the Ramachandran plot. It indicating a well-folded protein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804328"/>
                  </a:ext>
                </a:extLst>
              </a:tr>
              <a:tr h="370840">
                <a:tc>
                  <a:txBody>
                    <a:bodyPr/>
                    <a:lstStyle/>
                    <a:p>
                      <a:r>
                        <a:rPr lang="fr-FR" sz="1400" b="0" i="0" dirty="0">
                          <a:effectLst/>
                          <a:latin typeface="Times New Roman" panose="02020603050405020304" pitchFamily="18" charset="0"/>
                          <a:cs typeface="Times New Roman" panose="02020603050405020304" pitchFamily="18" charset="0"/>
                        </a:rPr>
                        <a:t>Ramachandran </a:t>
                      </a:r>
                      <a:r>
                        <a:rPr lang="fr-FR" sz="1400" b="0" i="0" dirty="0" err="1">
                          <a:effectLst/>
                          <a:latin typeface="Times New Roman" panose="02020603050405020304" pitchFamily="18" charset="0"/>
                          <a:cs typeface="Times New Roman" panose="02020603050405020304" pitchFamily="18" charset="0"/>
                        </a:rPr>
                        <a:t>Outliers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1.40%</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represents the percentage of residues with phi-psi angles outside the allowed regions, which is relatively low and suggests a good quality structure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9345617"/>
                  </a:ext>
                </a:extLst>
              </a:tr>
              <a:tr h="370840">
                <a:tc>
                  <a:txBody>
                    <a:bodyPr/>
                    <a:lstStyle/>
                    <a:p>
                      <a:r>
                        <a:rPr lang="fr-FR" sz="1400" b="0" i="0" dirty="0" err="1">
                          <a:effectLst/>
                          <a:latin typeface="Times New Roman" panose="02020603050405020304" pitchFamily="18" charset="0"/>
                          <a:cs typeface="Times New Roman" panose="02020603050405020304" pitchFamily="18" charset="0"/>
                        </a:rPr>
                        <a:t>Rotamer</a:t>
                      </a:r>
                      <a:r>
                        <a:rPr lang="fr-FR" sz="1400" b="0" i="0" dirty="0">
                          <a:effectLst/>
                          <a:latin typeface="Times New Roman" panose="02020603050405020304" pitchFamily="18" charset="0"/>
                          <a:cs typeface="Times New Roman" panose="02020603050405020304" pitchFamily="18" charset="0"/>
                        </a:rPr>
                        <a:t> </a:t>
                      </a:r>
                      <a:r>
                        <a:rPr lang="fr-FR" sz="1400" b="0" i="0" dirty="0" err="1">
                          <a:effectLst/>
                          <a:latin typeface="Times New Roman" panose="02020603050405020304" pitchFamily="18" charset="0"/>
                          <a:cs typeface="Times New Roman" panose="02020603050405020304" pitchFamily="18" charset="0"/>
                        </a:rPr>
                        <a:t>Outliers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2.28%</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this value represents the percentage of amino acid side in unusual conformations. Outliers here could suggest issues in the side chain packing or potential errors in the model.</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2506572"/>
                  </a:ext>
                </a:extLst>
              </a:tr>
              <a:tr h="370840">
                <a:tc>
                  <a:txBody>
                    <a:bodyPr/>
                    <a:lstStyle/>
                    <a:p>
                      <a:r>
                        <a:rPr lang="fr-FR" sz="1400" b="0" i="0" dirty="0">
                          <a:effectLst/>
                          <a:latin typeface="Times New Roman" panose="02020603050405020304" pitchFamily="18" charset="0"/>
                          <a:cs typeface="Times New Roman" panose="02020603050405020304" pitchFamily="18" charset="0"/>
                        </a:rPr>
                        <a:t>C-Beta </a:t>
                      </a:r>
                      <a:r>
                        <a:rPr lang="fr-FR" sz="1400" b="0" i="0" dirty="0" err="1">
                          <a:effectLst/>
                          <a:latin typeface="Times New Roman" panose="02020603050405020304" pitchFamily="18" charset="0"/>
                          <a:cs typeface="Times New Roman" panose="02020603050405020304" pitchFamily="18" charset="0"/>
                        </a:rPr>
                        <a:t>Deviations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7</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7 residues have significant deviations in their side chain torsion angles. These deviations could be caused by an incompatibility between the side chain and backbone conformation</a:t>
                      </a:r>
                    </a:p>
                  </a:txBody>
                  <a:tcPr/>
                </a:tc>
                <a:extLst>
                  <a:ext uri="{0D108BD9-81ED-4DB2-BD59-A6C34878D82A}">
                    <a16:rowId xmlns:a16="http://schemas.microsoft.com/office/drawing/2014/main" val="3248672095"/>
                  </a:ext>
                </a:extLst>
              </a:tr>
              <a:tr h="370840">
                <a:tc>
                  <a:txBody>
                    <a:bodyPr/>
                    <a:lstStyle/>
                    <a:p>
                      <a:r>
                        <a:rPr lang="fr-FR" sz="1400" b="0" i="0" dirty="0">
                          <a:effectLst/>
                          <a:latin typeface="Times New Roman" panose="02020603050405020304" pitchFamily="18" charset="0"/>
                          <a:cs typeface="Times New Roman" panose="02020603050405020304" pitchFamily="18" charset="0"/>
                        </a:rPr>
                        <a:t>Bad Bonds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17 / 5131</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17 out of 5131 bonds in the protein structure have lengths outside the expected range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726910"/>
                  </a:ext>
                </a:extLst>
              </a:tr>
              <a:tr h="155979">
                <a:tc>
                  <a:txBody>
                    <a:bodyPr/>
                    <a:lstStyle/>
                    <a:p>
                      <a:r>
                        <a:rPr lang="fr-FR" sz="1400" b="0" i="0" dirty="0">
                          <a:effectLst/>
                          <a:latin typeface="Times New Roman" panose="02020603050405020304" pitchFamily="18" charset="0"/>
                          <a:cs typeface="Times New Roman" panose="02020603050405020304" pitchFamily="18" charset="0"/>
                        </a:rPr>
                        <a:t>Bad Angles</a:t>
                      </a:r>
                      <a:endParaRPr lang="fr-FR" sz="1400" dirty="0">
                        <a:effectLst/>
                        <a:latin typeface="Times New Roman" panose="02020603050405020304" pitchFamily="18" charset="0"/>
                        <a:cs typeface="Times New Roman" panose="02020603050405020304" pitchFamily="18" charset="0"/>
                      </a:endParaRPr>
                    </a:p>
                  </a:txBody>
                  <a:tcPr marT="60960" marB="38100" anchor="ctr"/>
                </a:tc>
                <a:tc>
                  <a:txBody>
                    <a:bodyPr/>
                    <a:lstStyle/>
                    <a:p>
                      <a:pPr algn="ctr"/>
                      <a:r>
                        <a:rPr lang="fr-FR" sz="1400" dirty="0">
                          <a:effectLst/>
                          <a:latin typeface="Times New Roman" panose="02020603050405020304" pitchFamily="18" charset="0"/>
                          <a:cs typeface="Times New Roman" panose="02020603050405020304" pitchFamily="18" charset="0"/>
                        </a:rPr>
                        <a:t>144 / 6989</a:t>
                      </a:r>
                    </a:p>
                  </a:txBody>
                  <a:tcPr marT="60960" marB="38100" anchor="ct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144 out of 6989 angles in the protein structure have values outside the expected range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8884426"/>
                  </a:ext>
                </a:extLst>
              </a:tr>
            </a:tbl>
          </a:graphicData>
        </a:graphic>
      </p:graphicFrame>
      <p:sp>
        <p:nvSpPr>
          <p:cNvPr id="6" name="ZoneTexte 5">
            <a:extLst>
              <a:ext uri="{FF2B5EF4-FFF2-40B4-BE49-F238E27FC236}">
                <a16:creationId xmlns:a16="http://schemas.microsoft.com/office/drawing/2014/main" id="{559C72B5-BB07-D0D4-468D-128341DAC512}"/>
              </a:ext>
            </a:extLst>
          </p:cNvPr>
          <p:cNvSpPr txBox="1"/>
          <p:nvPr/>
        </p:nvSpPr>
        <p:spPr>
          <a:xfrm>
            <a:off x="341722" y="4954600"/>
            <a:ext cx="11406434" cy="1525418"/>
          </a:xfrm>
          <a:prstGeom prst="rect">
            <a:avLst/>
          </a:prstGeom>
          <a:noFill/>
        </p:spPr>
        <p:txBody>
          <a:bodyPr wrap="square">
            <a:spAutoFit/>
          </a:bodyPr>
          <a:lstStyle/>
          <a:p>
            <a:pPr>
              <a:lnSpc>
                <a:spcPct val="150000"/>
              </a:lnSpc>
            </a:pPr>
            <a:r>
              <a:rPr lang="fr-FR" sz="1600" dirty="0" err="1">
                <a:latin typeface="Times New Roman" panose="02020603050405020304" pitchFamily="18" charset="0"/>
                <a:cs typeface="Times New Roman" panose="02020603050405020304" pitchFamily="18" charset="0"/>
              </a:rPr>
              <a:t>Overall</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Analysis</a:t>
            </a:r>
            <a:r>
              <a:rPr lang="fr-FR" sz="1600" dirty="0">
                <a:latin typeface="Times New Roman" panose="02020603050405020304" pitchFamily="18" charset="0"/>
                <a:cs typeface="Times New Roman" panose="02020603050405020304" pitchFamily="18" charset="0"/>
              </a:rPr>
              <a:t>:</a:t>
            </a:r>
          </a:p>
          <a:p>
            <a:pPr>
              <a:lnSpc>
                <a:spcPct val="150000"/>
              </a:lnSpc>
            </a:pPr>
            <a:r>
              <a:rPr lang="fr-FR" sz="1600" dirty="0" err="1">
                <a:latin typeface="Times New Roman" panose="02020603050405020304" pitchFamily="18" charset="0"/>
                <a:cs typeface="Times New Roman" panose="02020603050405020304" pitchFamily="18" charset="0"/>
              </a:rPr>
              <a:t>While</a:t>
            </a:r>
            <a:r>
              <a:rPr lang="fr-FR" sz="1600" dirty="0">
                <a:latin typeface="Times New Roman" panose="02020603050405020304" pitchFamily="18" charset="0"/>
                <a:cs typeface="Times New Roman" panose="02020603050405020304" pitchFamily="18" charset="0"/>
              </a:rPr>
              <a:t> the Ramachandran plot </a:t>
            </a:r>
            <a:r>
              <a:rPr lang="fr-FR" sz="1600" dirty="0" err="1">
                <a:latin typeface="Times New Roman" panose="02020603050405020304" pitchFamily="18" charset="0"/>
                <a:cs typeface="Times New Roman" panose="02020603050405020304" pitchFamily="18" charset="0"/>
              </a:rPr>
              <a:t>analysis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suggests</a:t>
            </a:r>
            <a:r>
              <a:rPr lang="fr-FR" sz="1600" dirty="0">
                <a:latin typeface="Times New Roman" panose="02020603050405020304" pitchFamily="18" charset="0"/>
                <a:cs typeface="Times New Roman" panose="02020603050405020304" pitchFamily="18" charset="0"/>
              </a:rPr>
              <a:t> a good </a:t>
            </a:r>
            <a:r>
              <a:rPr lang="fr-FR" sz="1600" dirty="0" err="1">
                <a:latin typeface="Times New Roman" panose="02020603050405020304" pitchFamily="18" charset="0"/>
                <a:cs typeface="Times New Roman" panose="02020603050405020304" pitchFamily="18" charset="0"/>
              </a:rPr>
              <a:t>quality</a:t>
            </a:r>
            <a:r>
              <a:rPr lang="fr-FR" sz="1600" dirty="0">
                <a:latin typeface="Times New Roman" panose="02020603050405020304" pitchFamily="18" charset="0"/>
                <a:cs typeface="Times New Roman" panose="02020603050405020304" pitchFamily="18" charset="0"/>
              </a:rPr>
              <a:t> structure (</a:t>
            </a:r>
            <a:r>
              <a:rPr lang="fr-FR" sz="1600" dirty="0" err="1">
                <a:latin typeface="Times New Roman" panose="02020603050405020304" pitchFamily="18" charset="0"/>
                <a:cs typeface="Times New Roman" panose="02020603050405020304" pitchFamily="18" charset="0"/>
              </a:rPr>
              <a:t>with</a:t>
            </a:r>
            <a:r>
              <a:rPr lang="fr-FR" sz="1600" dirty="0">
                <a:latin typeface="Times New Roman" panose="02020603050405020304" pitchFamily="18" charset="0"/>
                <a:cs typeface="Times New Roman" panose="02020603050405020304" pitchFamily="18" charset="0"/>
              </a:rPr>
              <a:t> over 93% of </a:t>
            </a:r>
            <a:r>
              <a:rPr lang="fr-FR" sz="1600" dirty="0" err="1">
                <a:latin typeface="Times New Roman" panose="02020603050405020304" pitchFamily="18" charset="0"/>
                <a:cs typeface="Times New Roman" panose="02020603050405020304" pitchFamily="18" charset="0"/>
              </a:rPr>
              <a:t>residues</a:t>
            </a:r>
            <a:r>
              <a:rPr lang="fr-FR" sz="1600" dirty="0">
                <a:latin typeface="Times New Roman" panose="02020603050405020304" pitchFamily="18" charset="0"/>
                <a:cs typeface="Times New Roman" panose="02020603050405020304" pitchFamily="18" charset="0"/>
              </a:rPr>
              <a:t> in </a:t>
            </a:r>
            <a:r>
              <a:rPr lang="fr-FR" sz="1600" dirty="0" err="1">
                <a:latin typeface="Times New Roman" panose="02020603050405020304" pitchFamily="18" charset="0"/>
                <a:cs typeface="Times New Roman" panose="02020603050405020304" pitchFamily="18" charset="0"/>
              </a:rPr>
              <a:t>allowed</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regions</a:t>
            </a:r>
            <a:r>
              <a:rPr lang="fr-FR" sz="1600" dirty="0">
                <a:latin typeface="Times New Roman" panose="02020603050405020304" pitchFamily="18" charset="0"/>
                <a:cs typeface="Times New Roman" panose="02020603050405020304" pitchFamily="18" charset="0"/>
              </a:rPr>
              <a:t> and </a:t>
            </a:r>
            <a:r>
              <a:rPr lang="fr-FR" sz="1600" dirty="0" err="1">
                <a:latin typeface="Times New Roman" panose="02020603050405020304" pitchFamily="18" charset="0"/>
                <a:cs typeface="Times New Roman" panose="02020603050405020304" pitchFamily="18" charset="0"/>
              </a:rPr>
              <a:t>low</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outlier</a:t>
            </a:r>
            <a:r>
              <a:rPr lang="fr-FR" sz="1600" dirty="0">
                <a:latin typeface="Times New Roman" panose="02020603050405020304" pitchFamily="18" charset="0"/>
                <a:cs typeface="Times New Roman" panose="02020603050405020304" pitchFamily="18" charset="0"/>
              </a:rPr>
              <a:t> percentages ), the </a:t>
            </a:r>
            <a:r>
              <a:rPr lang="fr-FR" sz="1600" dirty="0" err="1">
                <a:latin typeface="Times New Roman" panose="02020603050405020304" pitchFamily="18" charset="0"/>
                <a:cs typeface="Times New Roman" panose="02020603050405020304" pitchFamily="18" charset="0"/>
              </a:rPr>
              <a:t>presence</a:t>
            </a:r>
            <a:r>
              <a:rPr lang="fr-FR" sz="1600" dirty="0">
                <a:latin typeface="Times New Roman" panose="02020603050405020304" pitchFamily="18" charset="0"/>
                <a:cs typeface="Times New Roman" panose="02020603050405020304" pitchFamily="18" charset="0"/>
              </a:rPr>
              <a:t> of C-Beta </a:t>
            </a:r>
            <a:r>
              <a:rPr lang="fr-FR" sz="1600" dirty="0" err="1">
                <a:latin typeface="Times New Roman" panose="02020603050405020304" pitchFamily="18" charset="0"/>
                <a:cs typeface="Times New Roman" panose="02020603050405020304" pitchFamily="18" charset="0"/>
              </a:rPr>
              <a:t>deviations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bad</a:t>
            </a:r>
            <a:r>
              <a:rPr lang="fr-FR" sz="1600" dirty="0">
                <a:latin typeface="Times New Roman" panose="02020603050405020304" pitchFamily="18" charset="0"/>
                <a:cs typeface="Times New Roman" panose="02020603050405020304" pitchFamily="18" charset="0"/>
              </a:rPr>
              <a:t> bonds, and </a:t>
            </a:r>
            <a:r>
              <a:rPr lang="fr-FR" sz="1600" dirty="0" err="1">
                <a:latin typeface="Times New Roman" panose="02020603050405020304" pitchFamily="18" charset="0"/>
                <a:cs typeface="Times New Roman" panose="02020603050405020304" pitchFamily="18" charset="0"/>
              </a:rPr>
              <a:t>bad</a:t>
            </a:r>
            <a:r>
              <a:rPr lang="fr-FR" sz="1600" dirty="0">
                <a:latin typeface="Times New Roman" panose="02020603050405020304" pitchFamily="18" charset="0"/>
                <a:cs typeface="Times New Roman" panose="02020603050405020304" pitchFamily="18" charset="0"/>
              </a:rPr>
              <a:t> angles </a:t>
            </a:r>
            <a:r>
              <a:rPr lang="fr-FR" sz="1600" dirty="0" err="1">
                <a:latin typeface="Times New Roman" panose="02020603050405020304" pitchFamily="18" charset="0"/>
                <a:cs typeface="Times New Roman" panose="02020603050405020304" pitchFamily="18" charset="0"/>
              </a:rPr>
              <a:t>indicates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some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potential</a:t>
            </a:r>
            <a:r>
              <a:rPr lang="fr-FR" sz="1600" dirty="0">
                <a:latin typeface="Times New Roman" panose="02020603050405020304" pitchFamily="18" charset="0"/>
                <a:cs typeface="Times New Roman" panose="02020603050405020304" pitchFamily="18" charset="0"/>
              </a:rPr>
              <a:t> issues </a:t>
            </a:r>
            <a:r>
              <a:rPr lang="fr-FR" sz="1600" dirty="0" err="1">
                <a:latin typeface="Times New Roman" panose="02020603050405020304" pitchFamily="18" charset="0"/>
                <a:cs typeface="Times New Roman" panose="02020603050405020304" pitchFamily="18" charset="0"/>
              </a:rPr>
              <a:t>that</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could</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addressed</a:t>
            </a:r>
            <a:r>
              <a:rPr lang="fr-FR" sz="1600" dirty="0">
                <a:latin typeface="Times New Roman" panose="02020603050405020304" pitchFamily="18" charset="0"/>
                <a:cs typeface="Times New Roman" panose="02020603050405020304" pitchFamily="18" charset="0"/>
              </a:rPr>
              <a:t> to </a:t>
            </a:r>
            <a:r>
              <a:rPr lang="fr-FR" sz="1600" dirty="0" err="1">
                <a:latin typeface="Times New Roman" panose="02020603050405020304" pitchFamily="18" charset="0"/>
                <a:cs typeface="Times New Roman" panose="02020603050405020304" pitchFamily="18" charset="0"/>
              </a:rPr>
              <a:t>improve</a:t>
            </a:r>
            <a:r>
              <a:rPr lang="fr-FR" sz="1600" dirty="0">
                <a:latin typeface="Times New Roman" panose="02020603050405020304" pitchFamily="18" charset="0"/>
                <a:cs typeface="Times New Roman" panose="02020603050405020304" pitchFamily="18" charset="0"/>
              </a:rPr>
              <a:t> the </a:t>
            </a:r>
            <a:r>
              <a:rPr lang="fr-FR" sz="1600" dirty="0" err="1">
                <a:latin typeface="Times New Roman" panose="02020603050405020304" pitchFamily="18" charset="0"/>
                <a:cs typeface="Times New Roman" panose="02020603050405020304" pitchFamily="18" charset="0"/>
              </a:rPr>
              <a:t>overall</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quality</a:t>
            </a:r>
            <a:r>
              <a:rPr lang="fr-FR" sz="1600" dirty="0">
                <a:latin typeface="Times New Roman" panose="02020603050405020304" pitchFamily="18" charset="0"/>
                <a:cs typeface="Times New Roman" panose="02020603050405020304" pitchFamily="18" charset="0"/>
              </a:rPr>
              <a:t> of the structure.</a:t>
            </a:r>
          </a:p>
        </p:txBody>
      </p:sp>
    </p:spTree>
    <p:extLst>
      <p:ext uri="{BB962C8B-B14F-4D97-AF65-F5344CB8AC3E}">
        <p14:creationId xmlns:p14="http://schemas.microsoft.com/office/powerpoint/2010/main" val="160714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2F685CE-954E-F818-EB4C-5CA0F7F11E99}"/>
              </a:ext>
            </a:extLst>
          </p:cNvPr>
          <p:cNvSpPr txBox="1"/>
          <p:nvPr/>
        </p:nvSpPr>
        <p:spPr>
          <a:xfrm>
            <a:off x="407710" y="228276"/>
            <a:ext cx="6094428" cy="1196738"/>
          </a:xfrm>
          <a:prstGeom prst="rect">
            <a:avLst/>
          </a:prstGeom>
          <a:noFill/>
        </p:spPr>
        <p:txBody>
          <a:bodyPr wrap="square">
            <a:spAutoFit/>
          </a:bodyPr>
          <a:lstStyle/>
          <a:p>
            <a:pPr>
              <a:lnSpc>
                <a:spcPct val="150000"/>
              </a:lnSpc>
            </a:pPr>
            <a:r>
              <a:rPr lang="fr-FR" sz="1600" b="1" dirty="0">
                <a:latin typeface="Times New Roman" panose="02020603050405020304" pitchFamily="18" charset="0"/>
                <a:cs typeface="Times New Roman" panose="02020603050405020304" pitchFamily="18" charset="0"/>
              </a:rPr>
              <a:t>2</a:t>
            </a:r>
            <a:r>
              <a:rPr lang="fr-FR" sz="1600" b="1" baseline="30000" dirty="0">
                <a:latin typeface="Times New Roman" panose="02020603050405020304" pitchFamily="18" charset="0"/>
                <a:cs typeface="Times New Roman" panose="02020603050405020304" pitchFamily="18" charset="0"/>
              </a:rPr>
              <a:t>nd</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tool</a:t>
            </a:r>
            <a:r>
              <a:rPr lang="fr-FR" sz="1600" b="1" dirty="0">
                <a:latin typeface="Times New Roman" panose="02020603050405020304" pitchFamily="18" charset="0"/>
                <a:cs typeface="Times New Roman" panose="02020603050405020304" pitchFamily="18" charset="0"/>
              </a:rPr>
              <a:t> : </a:t>
            </a:r>
            <a:r>
              <a:rPr lang="fr-FR" sz="1600" dirty="0" err="1">
                <a:latin typeface="Times New Roman" panose="02020603050405020304" pitchFamily="18" charset="0"/>
                <a:cs typeface="Times New Roman" panose="02020603050405020304" pitchFamily="18" charset="0"/>
              </a:rPr>
              <a:t>Prosa</a:t>
            </a:r>
            <a:r>
              <a:rPr lang="fr-F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check the local quality of the model</a:t>
            </a:r>
          </a:p>
          <a:p>
            <a:pPr>
              <a:lnSpc>
                <a:spcPct val="150000"/>
              </a:lnSpc>
            </a:pPr>
            <a:r>
              <a:rPr lang="en-US" sz="1600" dirty="0" err="1">
                <a:latin typeface="Times New Roman" panose="02020603050405020304" pitchFamily="18" charset="0"/>
                <a:cs typeface="Times New Roman" panose="02020603050405020304" pitchFamily="18" charset="0"/>
              </a:rPr>
              <a:t>Prosa</a:t>
            </a:r>
            <a:r>
              <a:rPr lang="en-US" sz="1600" dirty="0">
                <a:latin typeface="Times New Roman" panose="02020603050405020304" pitchFamily="18" charset="0"/>
                <a:cs typeface="Times New Roman" panose="02020603050405020304" pitchFamily="18" charset="0"/>
              </a:rPr>
              <a:t> </a:t>
            </a:r>
            <a:r>
              <a:rPr lang="fr-FR" sz="1600" b="0" i="0" dirty="0" err="1">
                <a:effectLst/>
                <a:latin typeface="Times New Roman" panose="02020603050405020304" pitchFamily="18" charset="0"/>
                <a:cs typeface="Times New Roman" panose="02020603050405020304" pitchFamily="18" charset="0"/>
              </a:rPr>
              <a:t>Results</a:t>
            </a:r>
            <a:r>
              <a:rPr lang="en-US" sz="1600" b="0" i="0" dirty="0">
                <a:effectLst/>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a:p>
            <a:pPr>
              <a:lnSpc>
                <a:spcPct val="150000"/>
              </a:lnSpc>
            </a:pPr>
            <a:endParaRPr lang="en-US" dirty="0">
              <a:latin typeface="Times New Roman" panose="02020603050405020304" pitchFamily="18" charset="0"/>
              <a:cs typeface="Times New Roman" panose="02020603050405020304" pitchFamily="18" charset="0"/>
            </a:endParaRPr>
          </a:p>
        </p:txBody>
      </p:sp>
      <p:grpSp>
        <p:nvGrpSpPr>
          <p:cNvPr id="9" name="Groupe 8">
            <a:extLst>
              <a:ext uri="{FF2B5EF4-FFF2-40B4-BE49-F238E27FC236}">
                <a16:creationId xmlns:a16="http://schemas.microsoft.com/office/drawing/2014/main" id="{A303DA9F-11E9-0CD5-63C0-C8907BDB10DE}"/>
              </a:ext>
            </a:extLst>
          </p:cNvPr>
          <p:cNvGrpSpPr/>
          <p:nvPr/>
        </p:nvGrpSpPr>
        <p:grpSpPr>
          <a:xfrm>
            <a:off x="4697555" y="1036431"/>
            <a:ext cx="3789575" cy="4126069"/>
            <a:chOff x="6905580" y="1196624"/>
            <a:chExt cx="4206605" cy="4748430"/>
          </a:xfrm>
        </p:grpSpPr>
        <p:pic>
          <p:nvPicPr>
            <p:cNvPr id="7" name="Image 6">
              <a:extLst>
                <a:ext uri="{FF2B5EF4-FFF2-40B4-BE49-F238E27FC236}">
                  <a16:creationId xmlns:a16="http://schemas.microsoft.com/office/drawing/2014/main" id="{055B02F5-E224-2AD1-D62F-1EB0175452B9}"/>
                </a:ext>
              </a:extLst>
            </p:cNvPr>
            <p:cNvPicPr>
              <a:picLocks noChangeAspect="1"/>
            </p:cNvPicPr>
            <p:nvPr/>
          </p:nvPicPr>
          <p:blipFill>
            <a:blip r:embed="rId2"/>
            <a:stretch>
              <a:fillRect/>
            </a:stretch>
          </p:blipFill>
          <p:spPr>
            <a:xfrm>
              <a:off x="6905580" y="1319313"/>
              <a:ext cx="4206605" cy="4625741"/>
            </a:xfrm>
            <a:prstGeom prst="rect">
              <a:avLst/>
            </a:prstGeom>
          </p:spPr>
        </p:pic>
        <p:sp>
          <p:nvSpPr>
            <p:cNvPr id="8" name="Rectangle 7">
              <a:extLst>
                <a:ext uri="{FF2B5EF4-FFF2-40B4-BE49-F238E27FC236}">
                  <a16:creationId xmlns:a16="http://schemas.microsoft.com/office/drawing/2014/main" id="{B844F8F6-F096-0898-9AAE-68EDB75C4B0C}"/>
                </a:ext>
              </a:extLst>
            </p:cNvPr>
            <p:cNvSpPr/>
            <p:nvPr/>
          </p:nvSpPr>
          <p:spPr>
            <a:xfrm>
              <a:off x="10433455" y="1196624"/>
              <a:ext cx="678730" cy="4713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a:solidFill>
                    <a:srgbClr val="FFFFFF"/>
                  </a:solidFill>
                </a:ln>
                <a:solidFill>
                  <a:schemeClr val="bg1">
                    <a:lumMod val="95000"/>
                  </a:schemeClr>
                </a:solidFill>
              </a:endParaRPr>
            </a:p>
          </p:txBody>
        </p:sp>
      </p:grpSp>
      <p:pic>
        <p:nvPicPr>
          <p:cNvPr id="2" name="Image 1">
            <a:extLst>
              <a:ext uri="{FF2B5EF4-FFF2-40B4-BE49-F238E27FC236}">
                <a16:creationId xmlns:a16="http://schemas.microsoft.com/office/drawing/2014/main" id="{B49F6A85-5920-38ED-6744-A4D13FCEFA3A}"/>
              </a:ext>
            </a:extLst>
          </p:cNvPr>
          <p:cNvPicPr>
            <a:picLocks noChangeAspect="1"/>
          </p:cNvPicPr>
          <p:nvPr/>
        </p:nvPicPr>
        <p:blipFill>
          <a:blip r:embed="rId3"/>
          <a:stretch>
            <a:fillRect/>
          </a:stretch>
        </p:blipFill>
        <p:spPr>
          <a:xfrm>
            <a:off x="275104" y="1385221"/>
            <a:ext cx="3955942" cy="4400251"/>
          </a:xfrm>
          <a:prstGeom prst="rect">
            <a:avLst/>
          </a:prstGeom>
        </p:spPr>
      </p:pic>
      <p:sp>
        <p:nvSpPr>
          <p:cNvPr id="4" name="ZoneTexte 3">
            <a:extLst>
              <a:ext uri="{FF2B5EF4-FFF2-40B4-BE49-F238E27FC236}">
                <a16:creationId xmlns:a16="http://schemas.microsoft.com/office/drawing/2014/main" id="{C392D579-D4EC-7797-E423-F4142CAD1D7B}"/>
              </a:ext>
            </a:extLst>
          </p:cNvPr>
          <p:cNvSpPr txBox="1"/>
          <p:nvPr/>
        </p:nvSpPr>
        <p:spPr>
          <a:xfrm>
            <a:off x="8487130" y="1561512"/>
            <a:ext cx="3588607" cy="45779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plot of local model quality, shows the energy of each amino acid residue in the protein chain is plotted along the x-axis according to its position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in the sequence.</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Lower energy scores typically indicate more favorable and stable conformations for the residue.</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Higher scores suggest less favorable interactions or potential strain.</a:t>
            </a:r>
          </a:p>
          <a:p>
            <a:pPr marL="285750" indent="-285750">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Window size refers to the number of amino acids that are considered together when calculating the local model quality. The smoother the curve, the better the local model quality is predicted to be.</a:t>
            </a:r>
            <a:endParaRPr lang="fr-FR" sz="14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32788BAA-2F22-F298-3FA5-FCDF8A6C89C6}"/>
              </a:ext>
            </a:extLst>
          </p:cNvPr>
          <p:cNvSpPr txBox="1"/>
          <p:nvPr/>
        </p:nvSpPr>
        <p:spPr>
          <a:xfrm>
            <a:off x="548481" y="5472779"/>
            <a:ext cx="6542202" cy="1017907"/>
          </a:xfrm>
          <a:prstGeom prst="rect">
            <a:avLst/>
          </a:prstGeom>
          <a:noFill/>
        </p:spPr>
        <p:txBody>
          <a:bodyPr wrap="square" rtlCol="0">
            <a:spAutoFit/>
          </a:bodyPr>
          <a:lstStyle/>
          <a:p>
            <a:pPr>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The theoretical model's Z-score value is similar </a:t>
            </a:r>
          </a:p>
          <a:p>
            <a:pPr>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to the Z-score of the experimental structure solved </a:t>
            </a:r>
          </a:p>
          <a:p>
            <a:pPr>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by X-rays.</a:t>
            </a:r>
            <a:endParaRPr lang="fr-F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555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F45EB7A-401E-2DA0-4A83-227BCBBB1F11}"/>
              </a:ext>
            </a:extLst>
          </p:cNvPr>
          <p:cNvSpPr txBox="1"/>
          <p:nvPr/>
        </p:nvSpPr>
        <p:spPr>
          <a:xfrm>
            <a:off x="219173" y="-202199"/>
            <a:ext cx="11988539" cy="1479251"/>
          </a:xfrm>
          <a:prstGeom prst="rect">
            <a:avLst/>
          </a:prstGeom>
          <a:noFill/>
        </p:spPr>
        <p:txBody>
          <a:bodyPr wrap="square">
            <a:spAutoFit/>
          </a:bodyPr>
          <a:lstStyle/>
          <a:p>
            <a:endParaRPr lang="fr-FR" dirty="0">
              <a:latin typeface="Times New Roman" panose="02020603050405020304" pitchFamily="18" charset="0"/>
              <a:cs typeface="Times New Roman" panose="02020603050405020304" pitchFamily="18" charset="0"/>
            </a:endParaRPr>
          </a:p>
          <a:p>
            <a:pPr>
              <a:lnSpc>
                <a:spcPct val="150000"/>
              </a:lnSpc>
            </a:pPr>
            <a:r>
              <a:rPr lang="en-US" b="1" dirty="0">
                <a:solidFill>
                  <a:srgbClr val="002060"/>
                </a:solidFill>
                <a:latin typeface="Times New Roman" panose="02020603050405020304" pitchFamily="18" charset="0"/>
                <a:cs typeface="Times New Roman" panose="02020603050405020304" pitchFamily="18" charset="0"/>
              </a:rPr>
              <a:t>Step 5: </a:t>
            </a:r>
            <a:r>
              <a:rPr lang="fr-FR" b="1" dirty="0" err="1">
                <a:solidFill>
                  <a:srgbClr val="002060"/>
                </a:solidFill>
                <a:latin typeface="Times New Roman" panose="02020603050405020304" pitchFamily="18" charset="0"/>
                <a:cs typeface="Times New Roman" panose="02020603050405020304" pitchFamily="18" charset="0"/>
              </a:rPr>
              <a:t>Alignment</a:t>
            </a:r>
            <a:r>
              <a:rPr lang="fr-FR" b="1" dirty="0">
                <a:solidFill>
                  <a:srgbClr val="002060"/>
                </a:solidFill>
                <a:latin typeface="Times New Roman" panose="02020603050405020304" pitchFamily="18" charset="0"/>
                <a:cs typeface="Times New Roman" panose="02020603050405020304" pitchFamily="18" charset="0"/>
              </a:rPr>
              <a:t> of the 3D model </a:t>
            </a:r>
            <a:r>
              <a:rPr lang="fr-FR" b="1" dirty="0" err="1">
                <a:solidFill>
                  <a:srgbClr val="002060"/>
                </a:solidFill>
                <a:latin typeface="Times New Roman" panose="02020603050405020304" pitchFamily="18" charset="0"/>
                <a:cs typeface="Times New Roman" panose="02020603050405020304" pitchFamily="18" charset="0"/>
              </a:rPr>
              <a:t>selected</a:t>
            </a:r>
            <a:r>
              <a:rPr lang="fr-FR" b="1" dirty="0">
                <a:solidFill>
                  <a:srgbClr val="002060"/>
                </a:solidFill>
                <a:latin typeface="Times New Roman" panose="02020603050405020304" pitchFamily="18" charset="0"/>
                <a:cs typeface="Times New Roman" panose="02020603050405020304" pitchFamily="18" charset="0"/>
              </a:rPr>
              <a:t>  </a:t>
            </a:r>
            <a:r>
              <a:rPr lang="fr-FR" b="1" dirty="0" err="1">
                <a:solidFill>
                  <a:srgbClr val="002060"/>
                </a:solidFill>
                <a:latin typeface="Times New Roman" panose="02020603050405020304" pitchFamily="18" charset="0"/>
                <a:cs typeface="Times New Roman" panose="02020603050405020304" pitchFamily="18" charset="0"/>
              </a:rPr>
              <a:t>with</a:t>
            </a:r>
            <a:r>
              <a:rPr lang="fr-FR" b="1" dirty="0">
                <a:solidFill>
                  <a:srgbClr val="002060"/>
                </a:solidFill>
                <a:latin typeface="Times New Roman" panose="02020603050405020304" pitchFamily="18" charset="0"/>
                <a:cs typeface="Times New Roman" panose="02020603050405020304" pitchFamily="18" charset="0"/>
              </a:rPr>
              <a:t> the </a:t>
            </a:r>
            <a:r>
              <a:rPr lang="fr-FR" b="1" dirty="0" err="1">
                <a:solidFill>
                  <a:srgbClr val="002060"/>
                </a:solidFill>
                <a:latin typeface="Times New Roman" panose="02020603050405020304" pitchFamily="18" charset="0"/>
                <a:cs typeface="Times New Roman" panose="02020603050405020304" pitchFamily="18" charset="0"/>
              </a:rPr>
              <a:t>experimentally</a:t>
            </a:r>
            <a:r>
              <a:rPr lang="fr-FR" b="1" dirty="0">
                <a:solidFill>
                  <a:srgbClr val="002060"/>
                </a:solidFill>
                <a:latin typeface="Times New Roman" panose="02020603050405020304" pitchFamily="18" charset="0"/>
                <a:cs typeface="Times New Roman" panose="02020603050405020304" pitchFamily="18" charset="0"/>
              </a:rPr>
              <a:t> </a:t>
            </a:r>
            <a:r>
              <a:rPr lang="fr-FR" b="1" dirty="0" err="1">
                <a:solidFill>
                  <a:srgbClr val="002060"/>
                </a:solidFill>
                <a:latin typeface="Times New Roman" panose="02020603050405020304" pitchFamily="18" charset="0"/>
                <a:cs typeface="Times New Roman" panose="02020603050405020304" pitchFamily="18" charset="0"/>
              </a:rPr>
              <a:t>solved</a:t>
            </a:r>
            <a:r>
              <a:rPr lang="fr-FR" b="1" dirty="0">
                <a:solidFill>
                  <a:srgbClr val="002060"/>
                </a:solidFill>
                <a:latin typeface="Times New Roman" panose="02020603050405020304" pitchFamily="18" charset="0"/>
                <a:cs typeface="Times New Roman" panose="02020603050405020304" pitchFamily="18" charset="0"/>
              </a:rPr>
              <a:t> structure (1AQM)</a:t>
            </a:r>
            <a:endParaRPr lang="fr-FR"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Tool used</a:t>
            </a:r>
            <a:r>
              <a:rPr lang="fr-FR" sz="1600" dirty="0">
                <a:latin typeface="Times New Roman" panose="02020603050405020304" pitchFamily="18" charset="0"/>
                <a:cs typeface="Times New Roman" panose="02020603050405020304" pitchFamily="18" charset="0"/>
              </a:rPr>
              <a:t>: </a:t>
            </a:r>
            <a:r>
              <a:rPr lang="fr-FR" sz="1600" u="sng" dirty="0" err="1">
                <a:latin typeface="Times New Roman" panose="02020603050405020304" pitchFamily="18" charset="0"/>
                <a:cs typeface="Times New Roman" panose="02020603050405020304" pitchFamily="18" charset="0"/>
              </a:rPr>
              <a:t>Pymol</a:t>
            </a:r>
            <a:r>
              <a:rPr lang="fr-FR" sz="1600" u="sng"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to compare two structures)</a:t>
            </a:r>
            <a:endParaRPr lang="fr-FR" sz="1600" u="sng" dirty="0">
              <a:latin typeface="Times New Roman" panose="02020603050405020304" pitchFamily="18" charset="0"/>
              <a:cs typeface="Times New Roman" panose="02020603050405020304" pitchFamily="18" charset="0"/>
            </a:endParaRPr>
          </a:p>
          <a:p>
            <a:pPr>
              <a:lnSpc>
                <a:spcPct val="150000"/>
              </a:lnSpc>
            </a:pPr>
            <a:r>
              <a:rPr lang="fr-FR" sz="1600" u="sng" dirty="0">
                <a:latin typeface="Times New Roman" panose="02020603050405020304" pitchFamily="18" charset="0"/>
                <a:cs typeface="Times New Roman" panose="02020603050405020304" pitchFamily="18" charset="0"/>
              </a:rPr>
              <a:t>Method : </a:t>
            </a:r>
            <a:r>
              <a:rPr lang="fr-FR" sz="1600" b="0" i="0" dirty="0">
                <a:effectLst/>
                <a:latin typeface="Times New Roman" panose="02020603050405020304" pitchFamily="18" charset="0"/>
                <a:cs typeface="Times New Roman" panose="02020603050405020304" pitchFamily="18" charset="0"/>
              </a:rPr>
              <a:t>Root </a:t>
            </a:r>
            <a:r>
              <a:rPr lang="fr-FR" sz="1600" b="0" i="0" dirty="0" err="1">
                <a:effectLst/>
                <a:latin typeface="Times New Roman" panose="02020603050405020304" pitchFamily="18" charset="0"/>
                <a:cs typeface="Times New Roman" panose="02020603050405020304" pitchFamily="18" charset="0"/>
              </a:rPr>
              <a:t>Mean</a:t>
            </a:r>
            <a:r>
              <a:rPr lang="fr-FR" sz="1600" b="0" i="0" dirty="0">
                <a:effectLst/>
                <a:latin typeface="Times New Roman" panose="02020603050405020304" pitchFamily="18" charset="0"/>
                <a:cs typeface="Times New Roman" panose="02020603050405020304" pitchFamily="18" charset="0"/>
              </a:rPr>
              <a:t> Square </a:t>
            </a:r>
            <a:r>
              <a:rPr lang="fr-FR" sz="1600" b="0" i="0" dirty="0" err="1">
                <a:effectLst/>
                <a:latin typeface="Times New Roman" panose="02020603050405020304" pitchFamily="18" charset="0"/>
                <a:cs typeface="Times New Roman" panose="02020603050405020304" pitchFamily="18" charset="0"/>
              </a:rPr>
              <a:t>Deviation</a:t>
            </a:r>
            <a:r>
              <a:rPr lang="fr-FR" sz="1600" dirty="0">
                <a:latin typeface="Times New Roman" panose="02020603050405020304" pitchFamily="18" charset="0"/>
                <a:cs typeface="Times New Roman" panose="02020603050405020304" pitchFamily="18" charset="0"/>
              </a:rPr>
              <a:t> (RMSD)</a:t>
            </a:r>
          </a:p>
        </p:txBody>
      </p:sp>
      <p:sp>
        <p:nvSpPr>
          <p:cNvPr id="4" name="ZoneTexte 3">
            <a:extLst>
              <a:ext uri="{FF2B5EF4-FFF2-40B4-BE49-F238E27FC236}">
                <a16:creationId xmlns:a16="http://schemas.microsoft.com/office/drawing/2014/main" id="{42A3BF73-CB1A-081F-3557-12AD2B141171}"/>
              </a:ext>
            </a:extLst>
          </p:cNvPr>
          <p:cNvSpPr txBox="1"/>
          <p:nvPr/>
        </p:nvSpPr>
        <p:spPr>
          <a:xfrm>
            <a:off x="226241" y="1212173"/>
            <a:ext cx="11472901" cy="4708981"/>
          </a:xfrm>
          <a:prstGeom prst="rect">
            <a:avLst/>
          </a:prstGeom>
          <a:noFill/>
        </p:spPr>
        <p:txBody>
          <a:bodyPr wrap="square">
            <a:spAutoFit/>
          </a:bodyPr>
          <a:lstStyle/>
          <a:p>
            <a:pPr algn="l">
              <a:lnSpc>
                <a:spcPct val="150000"/>
              </a:lnSpc>
            </a:pPr>
            <a:r>
              <a:rPr lang="en-US" sz="1600" b="0" dirty="0">
                <a:solidFill>
                  <a:srgbClr val="151526"/>
                </a:solidFill>
                <a:effectLst/>
                <a:latin typeface="Times New Roman" panose="02020603050405020304" pitchFamily="18" charset="0"/>
                <a:cs typeface="Times New Roman" panose="02020603050405020304" pitchFamily="18" charset="0"/>
              </a:rPr>
              <a:t>The RMSD value should be the average of the root mean square deviations between the observed values and the predicted values. A lower RMSD value, means a more accurate prediction model. In general, an RMSD value less than 1 is considered good, but this can differ depending on the modeling context.</a:t>
            </a:r>
          </a:p>
          <a:p>
            <a:endParaRPr lang="fr-FR" u="sng" dirty="0">
              <a:latin typeface="Times New Roman" panose="02020603050405020304" pitchFamily="18" charset="0"/>
              <a:cs typeface="Times New Roman" panose="02020603050405020304" pitchFamily="18" charset="0"/>
            </a:endParaRPr>
          </a:p>
          <a:p>
            <a:endParaRPr lang="fr-FR" u="sng" dirty="0">
              <a:latin typeface="Times New Roman" panose="02020603050405020304" pitchFamily="18" charset="0"/>
              <a:cs typeface="Times New Roman" panose="02020603050405020304" pitchFamily="18" charset="0"/>
            </a:endParaRPr>
          </a:p>
          <a:p>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aligning</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residues</a:t>
            </a:r>
            <a:r>
              <a:rPr lang="fr-FR" sz="1600" dirty="0">
                <a:effectLst/>
                <a:latin typeface="Times New Roman" panose="02020603050405020304" pitchFamily="18" charset="0"/>
                <a:cs typeface="Times New Roman" panose="02020603050405020304" pitchFamily="18" charset="0"/>
              </a:rPr>
              <a:t> (645 vs 449)    </a:t>
            </a:r>
            <a:r>
              <a:rPr lang="en-US" sz="1600" dirty="0">
                <a:effectLst/>
                <a:latin typeface="Times New Roman" panose="02020603050405020304" pitchFamily="18" charset="0"/>
                <a:cs typeface="Times New Roman" panose="02020603050405020304" pitchFamily="18" charset="0"/>
              </a:rPr>
              <a:t>This section reports the results of the initial alignment process</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score 2421.000</a:t>
            </a:r>
          </a:p>
          <a:p>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ExecutiveAlign</a:t>
            </a:r>
            <a:r>
              <a:rPr lang="fr-FR" sz="1600" dirty="0">
                <a:effectLst/>
                <a:latin typeface="Times New Roman" panose="02020603050405020304" pitchFamily="18" charset="0"/>
                <a:cs typeface="Times New Roman" panose="02020603050405020304" pitchFamily="18" charset="0"/>
              </a:rPr>
              <a:t>: 448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aligned</a:t>
            </a:r>
            <a:r>
              <a:rPr lang="fr-FR" sz="160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This section refers to a further refinement step in the alignment process</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p>
          <a:p>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29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1 (RMSD=3.13).              </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30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2 (RMSD=1.53).</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16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3 (RMSD=1.00).</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13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4 (RMSD=0.86).</a:t>
            </a:r>
            <a:br>
              <a:rPr lang="fr-FR" sz="1600" dirty="0">
                <a:effectLst/>
                <a:latin typeface="Times New Roman" panose="02020603050405020304" pitchFamily="18" charset="0"/>
                <a:cs typeface="Times New Roman" panose="02020603050405020304" pitchFamily="18" charset="0"/>
              </a:rPr>
            </a:b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11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5 (RMSD=0.80).</a:t>
            </a:r>
          </a:p>
          <a:p>
            <a:endParaRPr lang="fr-FR" sz="1600" dirty="0">
              <a:latin typeface="Times New Roman" panose="02020603050405020304" pitchFamily="18" charset="0"/>
              <a:cs typeface="Times New Roman" panose="02020603050405020304" pitchFamily="18" charset="0"/>
            </a:endParaRPr>
          </a:p>
          <a:p>
            <a:r>
              <a:rPr lang="fr-FR" sz="1600" dirty="0" err="1">
                <a:effectLst/>
                <a:latin typeface="Times New Roman" panose="02020603050405020304" pitchFamily="18" charset="0"/>
                <a:cs typeface="Times New Roman" panose="02020603050405020304" pitchFamily="18" charset="0"/>
              </a:rPr>
              <a:t>Executive</a:t>
            </a:r>
            <a:r>
              <a:rPr lang="fr-FR" sz="1600" dirty="0">
                <a:effectLst/>
                <a:latin typeface="Times New Roman" panose="02020603050405020304" pitchFamily="18" charset="0"/>
                <a:cs typeface="Times New Roman" panose="02020603050405020304" pitchFamily="18" charset="0"/>
              </a:rPr>
              <a:t>: RMSD =    </a:t>
            </a:r>
            <a:r>
              <a:rPr lang="fr-FR" sz="1600" b="1" dirty="0">
                <a:solidFill>
                  <a:srgbClr val="FF0000"/>
                </a:solidFill>
                <a:effectLst/>
                <a:latin typeface="Times New Roman" panose="02020603050405020304" pitchFamily="18" charset="0"/>
                <a:cs typeface="Times New Roman" panose="02020603050405020304" pitchFamily="18" charset="0"/>
              </a:rPr>
              <a:t>0.755</a:t>
            </a:r>
            <a:r>
              <a:rPr lang="fr-FR" sz="1600" dirty="0">
                <a:effectLst/>
                <a:latin typeface="Times New Roman" panose="02020603050405020304" pitchFamily="18" charset="0"/>
                <a:cs typeface="Times New Roman" panose="02020603050405020304" pitchFamily="18" charset="0"/>
              </a:rPr>
              <a:t> (349 to 349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a:t>
            </a:r>
            <a:endParaRPr lang="fr-FR" sz="1600" dirty="0"/>
          </a:p>
        </p:txBody>
      </p:sp>
      <p:cxnSp>
        <p:nvCxnSpPr>
          <p:cNvPr id="5" name="Connecteur droit avec flèche 4">
            <a:extLst>
              <a:ext uri="{FF2B5EF4-FFF2-40B4-BE49-F238E27FC236}">
                <a16:creationId xmlns:a16="http://schemas.microsoft.com/office/drawing/2014/main" id="{3BDF6FF0-E41A-98E0-EE27-C163BFED3EB8}"/>
              </a:ext>
            </a:extLst>
          </p:cNvPr>
          <p:cNvCxnSpPr/>
          <p:nvPr/>
        </p:nvCxnSpPr>
        <p:spPr>
          <a:xfrm>
            <a:off x="3277967" y="3780661"/>
            <a:ext cx="452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E2AC4B51-4546-5FBD-04B2-43439DD43543}"/>
              </a:ext>
            </a:extLst>
          </p:cNvPr>
          <p:cNvSpPr txBox="1"/>
          <p:nvPr/>
        </p:nvSpPr>
        <p:spPr>
          <a:xfrm>
            <a:off x="5991723" y="4172460"/>
            <a:ext cx="5340112" cy="1077218"/>
          </a:xfrm>
          <a:prstGeom prst="rect">
            <a:avLst/>
          </a:prstGeom>
          <a:noFill/>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This section shows the root-mean-square deviation (RMSD) between the aligned structures. The results show multiple cycles of refinement, with a gradual decrease in RMSD in each cycle</a:t>
            </a:r>
            <a:endParaRPr lang="fr-FR" sz="1600" dirty="0">
              <a:latin typeface="Times New Roman" panose="02020603050405020304" pitchFamily="18" charset="0"/>
              <a:cs typeface="Times New Roman" panose="02020603050405020304" pitchFamily="18" charset="0"/>
            </a:endParaRPr>
          </a:p>
        </p:txBody>
      </p:sp>
      <p:cxnSp>
        <p:nvCxnSpPr>
          <p:cNvPr id="11" name="Connecteur droit avec flèche 10">
            <a:extLst>
              <a:ext uri="{FF2B5EF4-FFF2-40B4-BE49-F238E27FC236}">
                <a16:creationId xmlns:a16="http://schemas.microsoft.com/office/drawing/2014/main" id="{24F44232-400B-D8A2-12BA-CE45EE2ADF9A}"/>
              </a:ext>
            </a:extLst>
          </p:cNvPr>
          <p:cNvCxnSpPr/>
          <p:nvPr/>
        </p:nvCxnSpPr>
        <p:spPr>
          <a:xfrm>
            <a:off x="4386574" y="5718722"/>
            <a:ext cx="452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D44F85E5-A766-6B2B-38F9-34CC4E3EC089}"/>
              </a:ext>
            </a:extLst>
          </p:cNvPr>
          <p:cNvSpPr txBox="1"/>
          <p:nvPr/>
        </p:nvSpPr>
        <p:spPr>
          <a:xfrm>
            <a:off x="4839061" y="5495070"/>
            <a:ext cx="6930270" cy="1107996"/>
          </a:xfrm>
          <a:prstGeom prst="rect">
            <a:avLst/>
          </a:prstGeom>
          <a:noFill/>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The last line states the final RMSD after the refinement cycles. This indicates a good alignment between the two structures, with an average difference of 0.755 </a:t>
            </a:r>
            <a:r>
              <a:rPr lang="en-US" sz="1600" b="0" i="0" dirty="0" err="1">
                <a:effectLst/>
                <a:latin typeface="Times New Roman" panose="02020603050405020304" pitchFamily="18" charset="0"/>
                <a:cs typeface="Times New Roman" panose="02020603050405020304" pitchFamily="18" charset="0"/>
              </a:rPr>
              <a:t>Ångströms</a:t>
            </a:r>
            <a:r>
              <a:rPr lang="en-US" sz="1600" b="0" i="0" dirty="0">
                <a:effectLst/>
                <a:latin typeface="Times New Roman" panose="02020603050405020304" pitchFamily="18" charset="0"/>
                <a:cs typeface="Times New Roman" panose="02020603050405020304" pitchFamily="18" charset="0"/>
              </a:rPr>
              <a:t> between the aligned atoms.</a:t>
            </a:r>
          </a:p>
          <a:p>
            <a:endParaRPr lang="fr-FR" dirty="0"/>
          </a:p>
        </p:txBody>
      </p:sp>
      <p:sp>
        <p:nvSpPr>
          <p:cNvPr id="14" name="Rectangle 13">
            <a:extLst>
              <a:ext uri="{FF2B5EF4-FFF2-40B4-BE49-F238E27FC236}">
                <a16:creationId xmlns:a16="http://schemas.microsoft.com/office/drawing/2014/main" id="{7CB533F3-F6D0-CC58-9F32-80E2F8BEDE16}"/>
              </a:ext>
            </a:extLst>
          </p:cNvPr>
          <p:cNvSpPr/>
          <p:nvPr/>
        </p:nvSpPr>
        <p:spPr>
          <a:xfrm>
            <a:off x="226241" y="2477009"/>
            <a:ext cx="2253007" cy="2733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600" b="1" u="sng" dirty="0" err="1">
                <a:solidFill>
                  <a:schemeClr val="tx1"/>
                </a:solidFill>
                <a:latin typeface="Times New Roman" panose="02020603050405020304" pitchFamily="18" charset="0"/>
                <a:cs typeface="Times New Roman" panose="02020603050405020304" pitchFamily="18" charset="0"/>
              </a:rPr>
              <a:t>Pymol</a:t>
            </a:r>
            <a:r>
              <a:rPr lang="fr-FR" sz="1600" b="1" u="sng" dirty="0">
                <a:solidFill>
                  <a:schemeClr val="tx1"/>
                </a:solidFill>
                <a:latin typeface="Times New Roman" panose="02020603050405020304" pitchFamily="18" charset="0"/>
                <a:cs typeface="Times New Roman" panose="02020603050405020304" pitchFamily="18" charset="0"/>
              </a:rPr>
              <a:t> </a:t>
            </a:r>
            <a:r>
              <a:rPr lang="fr-FR" sz="1600" b="1" u="sng" dirty="0" err="1">
                <a:solidFill>
                  <a:schemeClr val="tx1"/>
                </a:solidFill>
                <a:latin typeface="Times New Roman" panose="02020603050405020304" pitchFamily="18" charset="0"/>
                <a:cs typeface="Times New Roman" panose="02020603050405020304" pitchFamily="18" charset="0"/>
              </a:rPr>
              <a:t>results</a:t>
            </a:r>
            <a:r>
              <a:rPr lang="fr-FR" sz="1600" b="1" u="sng" dirty="0">
                <a:solidFill>
                  <a:schemeClr val="tx1"/>
                </a:solidFill>
                <a:latin typeface="Times New Roman" panose="02020603050405020304" pitchFamily="18" charset="0"/>
                <a:cs typeface="Times New Roman" panose="02020603050405020304" pitchFamily="18" charset="0"/>
              </a:rPr>
              <a:t>:</a:t>
            </a:r>
          </a:p>
        </p:txBody>
      </p:sp>
      <p:sp>
        <p:nvSpPr>
          <p:cNvPr id="12" name="Accolade fermante 11">
            <a:extLst>
              <a:ext uri="{FF2B5EF4-FFF2-40B4-BE49-F238E27FC236}">
                <a16:creationId xmlns:a16="http://schemas.microsoft.com/office/drawing/2014/main" id="{BD9FC4C2-C52A-FEE5-3234-5DBD8A3A8DA6}"/>
              </a:ext>
            </a:extLst>
          </p:cNvPr>
          <p:cNvSpPr/>
          <p:nvPr/>
        </p:nvSpPr>
        <p:spPr>
          <a:xfrm>
            <a:off x="5674936" y="4015819"/>
            <a:ext cx="309719" cy="1479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ccolade fermante 14">
            <a:extLst>
              <a:ext uri="{FF2B5EF4-FFF2-40B4-BE49-F238E27FC236}">
                <a16:creationId xmlns:a16="http://schemas.microsoft.com/office/drawing/2014/main" id="{C303A472-132B-6FC0-C45F-EFA987D4E1B4}"/>
              </a:ext>
            </a:extLst>
          </p:cNvPr>
          <p:cNvSpPr/>
          <p:nvPr/>
        </p:nvSpPr>
        <p:spPr>
          <a:xfrm>
            <a:off x="3949831" y="2750386"/>
            <a:ext cx="75414" cy="678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31368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B6E43CA-4CC9-3FC4-8134-8ABADE1E290C}"/>
              </a:ext>
            </a:extLst>
          </p:cNvPr>
          <p:cNvSpPr txBox="1"/>
          <p:nvPr/>
        </p:nvSpPr>
        <p:spPr>
          <a:xfrm>
            <a:off x="274788" y="216685"/>
            <a:ext cx="11125200" cy="7617470"/>
          </a:xfrm>
          <a:prstGeom prst="rect">
            <a:avLst/>
          </a:prstGeom>
          <a:noFill/>
        </p:spPr>
        <p:txBody>
          <a:bodyPr wrap="square" rtlCol="0">
            <a:spAutoFit/>
          </a:bodyPr>
          <a:lstStyle/>
          <a:p>
            <a:pPr>
              <a:lnSpc>
                <a:spcPct val="150000"/>
              </a:lnSpc>
            </a:pPr>
            <a:r>
              <a:rPr lang="en-US" sz="1600" b="0" i="0" dirty="0">
                <a:effectLst/>
                <a:latin typeface="Times New Roman" panose="02020603050405020304" pitchFamily="18" charset="0"/>
                <a:cs typeface="Times New Roman" panose="02020603050405020304" pitchFamily="18" charset="0"/>
              </a:rPr>
              <a:t>Overall, the alignment results suggest a good match between the 3D model and the experimentally solved structure. The high score and low RMSD values indicate </a:t>
            </a:r>
            <a:r>
              <a:rPr lang="en-US" sz="1600" b="1" i="0" dirty="0">
                <a:effectLst/>
                <a:latin typeface="Times New Roman" panose="02020603050405020304" pitchFamily="18" charset="0"/>
                <a:cs typeface="Times New Roman" panose="02020603050405020304" pitchFamily="18" charset="0"/>
              </a:rPr>
              <a:t>a high degree of similarity </a:t>
            </a:r>
            <a:r>
              <a:rPr lang="en-US" sz="1600" b="0" i="0" dirty="0">
                <a:effectLst/>
                <a:latin typeface="Times New Roman" panose="02020603050405020304" pitchFamily="18" charset="0"/>
                <a:cs typeface="Times New Roman" panose="02020603050405020304" pitchFamily="18" charset="0"/>
              </a:rPr>
              <a:t>between the two structures.</a:t>
            </a:r>
            <a:r>
              <a:rPr lang="en-US" sz="1600" b="0" dirty="0">
                <a:effectLst/>
                <a:latin typeface="Times New Roman" panose="02020603050405020304" pitchFamily="18" charset="0"/>
                <a:cs typeface="Times New Roman" panose="02020603050405020304" pitchFamily="18" charset="0"/>
              </a:rPr>
              <a:t> </a:t>
            </a:r>
          </a:p>
          <a:p>
            <a:pPr>
              <a:lnSpc>
                <a:spcPct val="150000"/>
              </a:lnSpc>
            </a:pPr>
            <a:r>
              <a:rPr lang="en-US" sz="1600" b="0" dirty="0">
                <a:effectLst/>
                <a:latin typeface="Times New Roman" panose="02020603050405020304" pitchFamily="18" charset="0"/>
                <a:cs typeface="Times New Roman" panose="02020603050405020304" pitchFamily="18" charset="0"/>
              </a:rPr>
              <a:t>This shows how accurate it is the theoretical structure compared to the experimentally determined structure, this can solve the problem of the gap between the number of discovered sequences and the number of 3D structures.</a:t>
            </a:r>
          </a:p>
          <a:p>
            <a:pPr>
              <a:lnSpc>
                <a:spcPct val="150000"/>
              </a:lnSpc>
            </a:pPr>
            <a:r>
              <a:rPr lang="en-US" sz="1600" b="0" dirty="0">
                <a:effectLst/>
                <a:latin typeface="Times New Roman" panose="02020603050405020304" pitchFamily="18" charset="0"/>
                <a:cs typeface="Times New Roman" panose="02020603050405020304" pitchFamily="18" charset="0"/>
              </a:rPr>
              <a:t>Adopting the theoretical method can save time, money, and produce high quality results.</a:t>
            </a:r>
          </a:p>
          <a:p>
            <a:pPr>
              <a:lnSpc>
                <a:spcPct val="150000"/>
              </a:lnSpc>
            </a:pPr>
            <a:r>
              <a:rPr lang="en-US" b="1" dirty="0">
                <a:solidFill>
                  <a:srgbClr val="002060"/>
                </a:solidFill>
                <a:latin typeface="Times New Roman" panose="02020603050405020304" pitchFamily="18" charset="0"/>
                <a:cs typeface="Times New Roman" panose="02020603050405020304" pitchFamily="18" charset="0"/>
              </a:rPr>
              <a:t>Step 5: </a:t>
            </a:r>
            <a:r>
              <a:rPr lang="fr-FR" b="1" dirty="0" err="1">
                <a:solidFill>
                  <a:srgbClr val="002060"/>
                </a:solidFill>
                <a:latin typeface="Times New Roman" panose="02020603050405020304" pitchFamily="18" charset="0"/>
                <a:cs typeface="Times New Roman" panose="02020603050405020304" pitchFamily="18" charset="0"/>
              </a:rPr>
              <a:t>Alignment</a:t>
            </a:r>
            <a:r>
              <a:rPr lang="fr-FR" b="1" dirty="0">
                <a:solidFill>
                  <a:srgbClr val="002060"/>
                </a:solidFill>
                <a:latin typeface="Times New Roman" panose="02020603050405020304" pitchFamily="18" charset="0"/>
                <a:cs typeface="Times New Roman" panose="02020603050405020304" pitchFamily="18" charset="0"/>
              </a:rPr>
              <a:t> of the  </a:t>
            </a:r>
            <a:r>
              <a:rPr lang="fr-FR" b="1" dirty="0" err="1">
                <a:solidFill>
                  <a:srgbClr val="002060"/>
                </a:solidFill>
                <a:latin typeface="Times New Roman" panose="02020603050405020304" pitchFamily="18" charset="0"/>
                <a:cs typeface="Times New Roman" panose="02020603050405020304" pitchFamily="18" charset="0"/>
              </a:rPr>
              <a:t>template</a:t>
            </a:r>
            <a:r>
              <a:rPr lang="fr-FR" b="1" dirty="0">
                <a:solidFill>
                  <a:srgbClr val="002060"/>
                </a:solidFill>
                <a:latin typeface="Times New Roman" panose="02020603050405020304" pitchFamily="18" charset="0"/>
                <a:cs typeface="Times New Roman" panose="02020603050405020304" pitchFamily="18" charset="0"/>
              </a:rPr>
              <a:t> (1KXQ) </a:t>
            </a:r>
            <a:r>
              <a:rPr lang="fr-FR" b="1" dirty="0" err="1">
                <a:solidFill>
                  <a:srgbClr val="002060"/>
                </a:solidFill>
                <a:latin typeface="Times New Roman" panose="02020603050405020304" pitchFamily="18" charset="0"/>
                <a:cs typeface="Times New Roman" panose="02020603050405020304" pitchFamily="18" charset="0"/>
              </a:rPr>
              <a:t>with</a:t>
            </a:r>
            <a:r>
              <a:rPr lang="fr-FR" b="1" dirty="0">
                <a:solidFill>
                  <a:srgbClr val="002060"/>
                </a:solidFill>
                <a:latin typeface="Times New Roman" panose="02020603050405020304" pitchFamily="18" charset="0"/>
                <a:cs typeface="Times New Roman" panose="02020603050405020304" pitchFamily="18" charset="0"/>
              </a:rPr>
              <a:t> the </a:t>
            </a:r>
            <a:r>
              <a:rPr lang="fr-FR" b="1" dirty="0" err="1">
                <a:solidFill>
                  <a:srgbClr val="002060"/>
                </a:solidFill>
                <a:latin typeface="Times New Roman" panose="02020603050405020304" pitchFamily="18" charset="0"/>
                <a:cs typeface="Times New Roman" panose="02020603050405020304" pitchFamily="18" charset="0"/>
              </a:rPr>
              <a:t>experimentally</a:t>
            </a:r>
            <a:r>
              <a:rPr lang="fr-FR" b="1" dirty="0">
                <a:solidFill>
                  <a:srgbClr val="002060"/>
                </a:solidFill>
                <a:latin typeface="Times New Roman" panose="02020603050405020304" pitchFamily="18" charset="0"/>
                <a:cs typeface="Times New Roman" panose="02020603050405020304" pitchFamily="18" charset="0"/>
              </a:rPr>
              <a:t> </a:t>
            </a:r>
            <a:r>
              <a:rPr lang="fr-FR" b="1" dirty="0" err="1">
                <a:solidFill>
                  <a:srgbClr val="002060"/>
                </a:solidFill>
                <a:latin typeface="Times New Roman" panose="02020603050405020304" pitchFamily="18" charset="0"/>
                <a:cs typeface="Times New Roman" panose="02020603050405020304" pitchFamily="18" charset="0"/>
              </a:rPr>
              <a:t>solved</a:t>
            </a:r>
            <a:r>
              <a:rPr lang="fr-FR" b="1" dirty="0">
                <a:solidFill>
                  <a:srgbClr val="002060"/>
                </a:solidFill>
                <a:latin typeface="Times New Roman" panose="02020603050405020304" pitchFamily="18" charset="0"/>
                <a:cs typeface="Times New Roman" panose="02020603050405020304" pitchFamily="18" charset="0"/>
              </a:rPr>
              <a:t> structure (1AQM)</a:t>
            </a:r>
          </a:p>
          <a:p>
            <a:pPr>
              <a:lnSpc>
                <a:spcPct val="150000"/>
              </a:lnSpc>
            </a:pPr>
            <a:r>
              <a:rPr lang="fr-FR" sz="1600" u="sng" dirty="0" err="1">
                <a:latin typeface="Times New Roman" panose="02020603050405020304" pitchFamily="18" charset="0"/>
                <a:cs typeface="Times New Roman" panose="02020603050405020304" pitchFamily="18" charset="0"/>
              </a:rPr>
              <a:t>Pymol</a:t>
            </a:r>
            <a:r>
              <a:rPr lang="fr-FR" sz="1600" u="sng" dirty="0">
                <a:latin typeface="Times New Roman" panose="02020603050405020304" pitchFamily="18" charset="0"/>
                <a:cs typeface="Times New Roman" panose="02020603050405020304" pitchFamily="18" charset="0"/>
              </a:rPr>
              <a:t> </a:t>
            </a:r>
            <a:r>
              <a:rPr lang="fr-FR" sz="1600" u="sng" dirty="0" err="1">
                <a:latin typeface="Times New Roman" panose="02020603050405020304" pitchFamily="18" charset="0"/>
                <a:cs typeface="Times New Roman" panose="02020603050405020304" pitchFamily="18" charset="0"/>
              </a:rPr>
              <a:t>results</a:t>
            </a:r>
            <a:r>
              <a:rPr lang="fr-FR" sz="1600" u="sng" dirty="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a:p>
            <a:pPr>
              <a:lnSpc>
                <a:spcPct val="150000"/>
              </a:lnSpc>
            </a:pP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aligning</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residues</a:t>
            </a:r>
            <a:r>
              <a:rPr lang="fr-FR" sz="1600" dirty="0">
                <a:effectLst/>
                <a:latin typeface="Times New Roman" panose="02020603050405020304" pitchFamily="18" charset="0"/>
                <a:cs typeface="Times New Roman" panose="02020603050405020304" pitchFamily="18" charset="0"/>
              </a:rPr>
              <a:t> (2468 vs 449)</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MatchAlign</a:t>
            </a:r>
            <a:r>
              <a:rPr lang="fr-FR" sz="1600" dirty="0">
                <a:effectLst/>
                <a:latin typeface="Times New Roman" panose="02020603050405020304" pitchFamily="18" charset="0"/>
                <a:cs typeface="Times New Roman" panose="02020603050405020304" pitchFamily="18" charset="0"/>
              </a:rPr>
              <a:t>: score 1109.000</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ExecutiveAlign</a:t>
            </a:r>
            <a:r>
              <a:rPr lang="fr-FR" sz="1600" dirty="0">
                <a:effectLst/>
                <a:latin typeface="Times New Roman" panose="02020603050405020304" pitchFamily="18" charset="0"/>
                <a:cs typeface="Times New Roman" panose="02020603050405020304" pitchFamily="18" charset="0"/>
              </a:rPr>
              <a:t>: 441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aligned</a:t>
            </a:r>
            <a:r>
              <a:rPr lang="fr-FR" sz="1600" dirty="0">
                <a:effectLst/>
                <a:latin typeface="Times New Roman" panose="02020603050405020304" pitchFamily="18" charset="0"/>
                <a:cs typeface="Times New Roman" panose="02020603050405020304" pitchFamily="18" charset="0"/>
              </a:rPr>
              <a:t>.</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32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1 (RMSD=3.48).</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36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2 (RMSD=1.58).</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19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3 (RMSD=0.87).</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18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4 (RMSD=0.71).</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ExecutiveRMS</a:t>
            </a:r>
            <a:r>
              <a:rPr lang="fr-FR" sz="1600" dirty="0">
                <a:effectLst/>
                <a:latin typeface="Times New Roman" panose="02020603050405020304" pitchFamily="18" charset="0"/>
                <a:cs typeface="Times New Roman" panose="02020603050405020304" pitchFamily="18" charset="0"/>
              </a:rPr>
              <a:t>: 14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rejected</a:t>
            </a: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during</a:t>
            </a:r>
            <a:r>
              <a:rPr lang="fr-FR" sz="1600" dirty="0">
                <a:effectLst/>
                <a:latin typeface="Times New Roman" panose="02020603050405020304" pitchFamily="18" charset="0"/>
                <a:cs typeface="Times New Roman" panose="02020603050405020304" pitchFamily="18" charset="0"/>
              </a:rPr>
              <a:t> cycle 5 (RMSD=0.63).</a:t>
            </a:r>
            <a:br>
              <a:rPr lang="fr-FR" sz="1600" dirty="0">
                <a:effectLst/>
                <a:latin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cs typeface="Times New Roman" panose="02020603050405020304" pitchFamily="18" charset="0"/>
              </a:rPr>
              <a:t> </a:t>
            </a:r>
            <a:r>
              <a:rPr lang="fr-FR" sz="1600" dirty="0" err="1">
                <a:effectLst/>
                <a:latin typeface="Times New Roman" panose="02020603050405020304" pitchFamily="18" charset="0"/>
                <a:cs typeface="Times New Roman" panose="02020603050405020304" pitchFamily="18" charset="0"/>
              </a:rPr>
              <a:t>Executive</a:t>
            </a:r>
            <a:r>
              <a:rPr lang="fr-FR" sz="1600" dirty="0">
                <a:effectLst/>
                <a:latin typeface="Times New Roman" panose="02020603050405020304" pitchFamily="18" charset="0"/>
                <a:cs typeface="Times New Roman" panose="02020603050405020304" pitchFamily="18" charset="0"/>
              </a:rPr>
              <a:t>: RMSD =   </a:t>
            </a:r>
            <a:r>
              <a:rPr lang="fr-FR" sz="1600" dirty="0">
                <a:solidFill>
                  <a:srgbClr val="FF0000"/>
                </a:solidFill>
                <a:effectLst/>
                <a:latin typeface="Times New Roman" panose="02020603050405020304" pitchFamily="18" charset="0"/>
                <a:cs typeface="Times New Roman" panose="02020603050405020304" pitchFamily="18" charset="0"/>
              </a:rPr>
              <a:t> </a:t>
            </a:r>
            <a:r>
              <a:rPr lang="fr-FR" sz="1600" b="1" dirty="0">
                <a:solidFill>
                  <a:srgbClr val="FF0000"/>
                </a:solidFill>
                <a:effectLst/>
                <a:latin typeface="Times New Roman" panose="02020603050405020304" pitchFamily="18" charset="0"/>
                <a:cs typeface="Times New Roman" panose="02020603050405020304" pitchFamily="18" charset="0"/>
              </a:rPr>
              <a:t>0.578</a:t>
            </a:r>
            <a:r>
              <a:rPr lang="fr-FR" sz="1600" dirty="0">
                <a:solidFill>
                  <a:srgbClr val="FF0000"/>
                </a:solidFill>
                <a:effectLst/>
                <a:latin typeface="Times New Roman" panose="02020603050405020304" pitchFamily="18" charset="0"/>
                <a:cs typeface="Times New Roman" panose="02020603050405020304" pitchFamily="18" charset="0"/>
              </a:rPr>
              <a:t> </a:t>
            </a:r>
            <a:r>
              <a:rPr lang="fr-FR" sz="1600" dirty="0">
                <a:effectLst/>
                <a:latin typeface="Times New Roman" panose="02020603050405020304" pitchFamily="18" charset="0"/>
                <a:cs typeface="Times New Roman" panose="02020603050405020304" pitchFamily="18" charset="0"/>
              </a:rPr>
              <a:t>(322 to 322 </a:t>
            </a:r>
            <a:r>
              <a:rPr lang="fr-FR" sz="1600" dirty="0" err="1">
                <a:effectLst/>
                <a:latin typeface="Times New Roman" panose="02020603050405020304" pitchFamily="18" charset="0"/>
                <a:cs typeface="Times New Roman" panose="02020603050405020304" pitchFamily="18" charset="0"/>
              </a:rPr>
              <a:t>atoms</a:t>
            </a:r>
            <a:r>
              <a:rPr lang="fr-FR" sz="1600" dirty="0">
                <a:effectLst/>
                <a:latin typeface="Times New Roman" panose="02020603050405020304" pitchFamily="18" charset="0"/>
                <a:cs typeface="Times New Roman" panose="02020603050405020304" pitchFamily="18" charset="0"/>
              </a:rPr>
              <a:t>)</a:t>
            </a:r>
          </a:p>
          <a:p>
            <a:pPr>
              <a:lnSpc>
                <a:spcPct val="150000"/>
              </a:lnSpc>
            </a:pPr>
            <a:endParaRPr lang="fr-FR" sz="1600" dirty="0">
              <a:effectLst/>
              <a:latin typeface="Times New Roman" panose="02020603050405020304" pitchFamily="18" charset="0"/>
              <a:cs typeface="Times New Roman" panose="02020603050405020304" pitchFamily="18" charset="0"/>
            </a:endParaRPr>
          </a:p>
          <a:p>
            <a:pPr>
              <a:lnSpc>
                <a:spcPct val="150000"/>
              </a:lnSpc>
            </a:pPr>
            <a:endParaRPr lang="fr-FR" sz="1600" dirty="0">
              <a:latin typeface="Times New Roman" panose="02020603050405020304" pitchFamily="18" charset="0"/>
              <a:cs typeface="Times New Roman" panose="02020603050405020304" pitchFamily="18" charset="0"/>
            </a:endParaRPr>
          </a:p>
          <a:p>
            <a:endParaRPr lang="fr-FR" b="1" dirty="0">
              <a:solidFill>
                <a:srgbClr val="002060"/>
              </a:solidFill>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endParaRPr lang="fr-FR" dirty="0"/>
          </a:p>
        </p:txBody>
      </p:sp>
      <p:sp>
        <p:nvSpPr>
          <p:cNvPr id="3" name="ZoneTexte 2">
            <a:extLst>
              <a:ext uri="{FF2B5EF4-FFF2-40B4-BE49-F238E27FC236}">
                <a16:creationId xmlns:a16="http://schemas.microsoft.com/office/drawing/2014/main" id="{818B827B-47F2-0BC4-18DA-F328C47F9E6C}"/>
              </a:ext>
            </a:extLst>
          </p:cNvPr>
          <p:cNvSpPr txBox="1"/>
          <p:nvPr/>
        </p:nvSpPr>
        <p:spPr>
          <a:xfrm>
            <a:off x="274788" y="6223893"/>
            <a:ext cx="11642424" cy="417422"/>
          </a:xfrm>
          <a:prstGeom prst="rect">
            <a:avLst/>
          </a:prstGeom>
          <a:noFill/>
        </p:spPr>
        <p:txBody>
          <a:bodyPr wrap="square">
            <a:spAutoFit/>
          </a:bodyPr>
          <a:lstStyle/>
          <a:p>
            <a:pPr>
              <a:lnSpc>
                <a:spcPct val="150000"/>
              </a:lnSpc>
            </a:pPr>
            <a:r>
              <a:rPr lang="en-US" sz="1600" b="0" dirty="0">
                <a:effectLst/>
                <a:latin typeface="Times New Roman" panose="02020603050405020304" pitchFamily="18" charset="0"/>
                <a:cs typeface="Times New Roman" panose="02020603050405020304" pitchFamily="18" charset="0"/>
              </a:rPr>
              <a:t>The result of align shows that the two protein structures are </a:t>
            </a:r>
            <a:r>
              <a:rPr lang="en-US" sz="1600" b="1" dirty="0">
                <a:effectLst/>
                <a:latin typeface="Times New Roman" panose="02020603050405020304" pitchFamily="18" charset="0"/>
                <a:cs typeface="Times New Roman" panose="02020603050405020304" pitchFamily="18" charset="0"/>
              </a:rPr>
              <a:t>very similar</a:t>
            </a:r>
            <a:r>
              <a:rPr lang="en-US" sz="1600" b="0" dirty="0">
                <a:effectLst/>
                <a:latin typeface="Times New Roman" panose="02020603050405020304" pitchFamily="18" charset="0"/>
                <a:cs typeface="Times New Roman" panose="02020603050405020304" pitchFamily="18" charset="0"/>
              </a:rPr>
              <a:t>,  with a high </a:t>
            </a:r>
            <a:r>
              <a:rPr lang="en-US" sz="1600" b="0" dirty="0" err="1">
                <a:effectLst/>
                <a:latin typeface="Times New Roman" panose="02020603050405020304" pitchFamily="18" charset="0"/>
                <a:cs typeface="Times New Roman" panose="02020603050405020304" pitchFamily="18" charset="0"/>
              </a:rPr>
              <a:t>MatchAlign</a:t>
            </a:r>
            <a:r>
              <a:rPr lang="en-US" sz="1600" b="0" dirty="0">
                <a:effectLst/>
                <a:latin typeface="Times New Roman" panose="02020603050405020304" pitchFamily="18" charset="0"/>
                <a:cs typeface="Times New Roman" panose="02020603050405020304" pitchFamily="18" charset="0"/>
              </a:rPr>
              <a:t> score and a low RMSD value</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32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58CCFD7-F9EB-6AAD-40FA-B9AFEB36D303}"/>
              </a:ext>
            </a:extLst>
          </p:cNvPr>
          <p:cNvSpPr txBox="1"/>
          <p:nvPr/>
        </p:nvSpPr>
        <p:spPr>
          <a:xfrm>
            <a:off x="615491" y="135127"/>
            <a:ext cx="10791334" cy="8740854"/>
          </a:xfrm>
          <a:prstGeom prst="rect">
            <a:avLst/>
          </a:prstGeom>
          <a:noFill/>
        </p:spPr>
        <p:txBody>
          <a:bodyPr wrap="square">
            <a:spAutoFit/>
          </a:bodyPr>
          <a:lstStyle/>
          <a:p>
            <a:pPr>
              <a:lnSpc>
                <a:spcPct val="150000"/>
              </a:lnSpc>
            </a:pPr>
            <a:r>
              <a:rPr lang="en-US" sz="1600" b="0" dirty="0">
                <a:effectLst/>
                <a:latin typeface="Times New Roman" panose="02020603050405020304" pitchFamily="18" charset="0"/>
                <a:cs typeface="Times New Roman" panose="02020603050405020304" pitchFamily="18" charset="0"/>
              </a:rPr>
              <a:t>The question that arises is why the model, template, and crystallographic structure are so closely correlated, even though they come from two completely different species ?</a:t>
            </a:r>
            <a:endParaRPr lang="fr-FR" sz="1600" dirty="0">
              <a:latin typeface="Times New Roman" panose="02020603050405020304" pitchFamily="18" charset="0"/>
              <a:cs typeface="Times New Roman" panose="02020603050405020304" pitchFamily="18" charset="0"/>
            </a:endParaRPr>
          </a:p>
          <a:p>
            <a:pPr>
              <a:lnSpc>
                <a:spcPct val="150000"/>
              </a:lnSpc>
            </a:pPr>
            <a:r>
              <a:rPr lang="fr-FR" sz="1600" dirty="0" err="1">
                <a:latin typeface="Times New Roman" panose="02020603050405020304" pitchFamily="18" charset="0"/>
                <a:cs typeface="Times New Roman" panose="02020603050405020304" pitchFamily="18" charset="0"/>
              </a:rPr>
              <a:t>Temlate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from</a:t>
            </a:r>
            <a:r>
              <a:rPr lang="fr-FR" sz="1600" dirty="0">
                <a:latin typeface="Times New Roman" panose="02020603050405020304" pitchFamily="18" charset="0"/>
                <a:cs typeface="Times New Roman" panose="02020603050405020304" pitchFamily="18" charset="0"/>
              </a:rPr>
              <a:t> Sus </a:t>
            </a:r>
            <a:r>
              <a:rPr lang="fr-FR" sz="1600" dirty="0" err="1">
                <a:latin typeface="Times New Roman" panose="02020603050405020304" pitchFamily="18" charset="0"/>
                <a:cs typeface="Times New Roman" panose="02020603050405020304" pitchFamily="18" charset="0"/>
              </a:rPr>
              <a:t>scrofa</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mammal</a:t>
            </a:r>
            <a:r>
              <a:rPr lang="fr-FR" sz="1600" dirty="0">
                <a:latin typeface="Times New Roman" panose="02020603050405020304" pitchFamily="18" charset="0"/>
                <a:cs typeface="Times New Roman" panose="02020603050405020304" pitchFamily="18" charset="0"/>
              </a:rPr>
              <a:t>)</a:t>
            </a:r>
          </a:p>
          <a:p>
            <a:pPr>
              <a:lnSpc>
                <a:spcPct val="150000"/>
              </a:lnSpc>
            </a:pPr>
            <a:r>
              <a:rPr lang="fr-FR" sz="1600" dirty="0" err="1">
                <a:latin typeface="Times New Roman" panose="02020603050405020304" pitchFamily="18" charset="0"/>
                <a:cs typeface="Times New Roman" panose="02020603050405020304" pitchFamily="18" charset="0"/>
              </a:rPr>
              <a:t>Crystallo</a:t>
            </a:r>
            <a:r>
              <a:rPr lang="fr-FR" sz="1600" dirty="0">
                <a:latin typeface="Times New Roman" panose="02020603050405020304" pitchFamily="18" charset="0"/>
                <a:cs typeface="Times New Roman" panose="02020603050405020304" pitchFamily="18" charset="0"/>
              </a:rPr>
              <a:t>  structure </a:t>
            </a:r>
            <a:r>
              <a:rPr lang="fr-FR" sz="1600" dirty="0" err="1">
                <a:latin typeface="Times New Roman" panose="02020603050405020304" pitchFamily="18" charset="0"/>
                <a:cs typeface="Times New Roman" panose="02020603050405020304" pitchFamily="18" charset="0"/>
              </a:rPr>
              <a:t>from</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Alteromonas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haloplanktis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bacteria</a:t>
            </a:r>
            <a:r>
              <a:rPr lang="fr-FR" sz="1600" dirty="0">
                <a:latin typeface="Times New Roman" panose="02020603050405020304" pitchFamily="18" charset="0"/>
                <a:cs typeface="Times New Roman" panose="02020603050405020304" pitchFamily="18" charset="0"/>
              </a:rPr>
              <a:t>) </a:t>
            </a:r>
          </a:p>
          <a:p>
            <a:pPr>
              <a:lnSpc>
                <a:spcPct val="150000"/>
              </a:lnSpc>
            </a:pPr>
            <a:endParaRPr lang="fr-FR" sz="1600" dirty="0">
              <a:latin typeface="Times New Roman" panose="02020603050405020304" pitchFamily="18" charset="0"/>
              <a:cs typeface="Times New Roman" panose="02020603050405020304" pitchFamily="18" charset="0"/>
            </a:endParaRPr>
          </a:p>
          <a:p>
            <a:pPr>
              <a:lnSpc>
                <a:spcPct val="150000"/>
              </a:lnSpc>
            </a:pPr>
            <a:r>
              <a:rPr lang="en-US" altLang="fr-FR" sz="1600" b="1" dirty="0">
                <a:solidFill>
                  <a:srgbClr val="151526"/>
                </a:solidFill>
                <a:latin typeface="Times New Roman" panose="02020603050405020304" pitchFamily="18" charset="0"/>
                <a:cs typeface="Times New Roman" panose="02020603050405020304" pitchFamily="18" charset="0"/>
              </a:rPr>
              <a:t>The answer to this question will be based on two concepts:</a:t>
            </a:r>
          </a:p>
          <a:p>
            <a:pPr marL="285750" indent="-285750">
              <a:lnSpc>
                <a:spcPct val="150000"/>
              </a:lnSpc>
              <a:buFont typeface="Arial" panose="020B0604020202020204" pitchFamily="34" charset="0"/>
              <a:buChar char="•"/>
            </a:pPr>
            <a:r>
              <a:rPr lang="fr-FR" sz="1600" b="1" i="0" u="sng" dirty="0" err="1">
                <a:solidFill>
                  <a:srgbClr val="002060"/>
                </a:solidFill>
                <a:effectLst/>
                <a:latin typeface="Times New Roman" panose="02020603050405020304" pitchFamily="18" charset="0"/>
                <a:cs typeface="Times New Roman" panose="02020603050405020304" pitchFamily="18" charset="0"/>
              </a:rPr>
              <a:t>Evolutionary</a:t>
            </a:r>
            <a:r>
              <a:rPr lang="fr-FR" sz="1600" b="1" i="0" u="sng" dirty="0">
                <a:solidFill>
                  <a:srgbClr val="002060"/>
                </a:solidFill>
                <a:effectLst/>
                <a:latin typeface="Times New Roman" panose="02020603050405020304" pitchFamily="18" charset="0"/>
                <a:cs typeface="Times New Roman" panose="02020603050405020304" pitchFamily="18" charset="0"/>
              </a:rPr>
              <a:t> Conservation: </a:t>
            </a:r>
            <a:r>
              <a:rPr lang="fr-FR" sz="1600" i="0" dirty="0">
                <a:effectLst/>
                <a:latin typeface="Times New Roman" panose="02020603050405020304" pitchFamily="18" charset="0"/>
                <a:cs typeface="Times New Roman" panose="02020603050405020304" pitchFamily="18" charset="0"/>
              </a:rPr>
              <a:t>e</a:t>
            </a:r>
            <a:r>
              <a:rPr lang="en-US" sz="1600" i="0" dirty="0" err="1">
                <a:effectLst/>
                <a:latin typeface="Times New Roman" panose="02020603050405020304" pitchFamily="18" charset="0"/>
                <a:cs typeface="Times New Roman" panose="02020603050405020304" pitchFamily="18" charset="0"/>
              </a:rPr>
              <a:t>ven</a:t>
            </a:r>
            <a:r>
              <a:rPr lang="en-US" sz="1600" i="0" dirty="0">
                <a:effectLst/>
                <a:latin typeface="Times New Roman" panose="02020603050405020304" pitchFamily="18" charset="0"/>
                <a:cs typeface="Times New Roman" panose="02020603050405020304" pitchFamily="18" charset="0"/>
              </a:rPr>
              <a:t> though pigs and bacteria are distantly related organisms, some proteins may share similar structures and functions because they evolved from </a:t>
            </a:r>
            <a:r>
              <a:rPr lang="en-US" sz="1600" b="1" i="0" dirty="0">
                <a:effectLst/>
                <a:latin typeface="Times New Roman" panose="02020603050405020304" pitchFamily="18" charset="0"/>
                <a:cs typeface="Times New Roman" panose="02020603050405020304" pitchFamily="18" charset="0"/>
              </a:rPr>
              <a:t>a common ancestor </a:t>
            </a:r>
            <a:r>
              <a:rPr lang="en-US" sz="1600" i="0" dirty="0">
                <a:effectLst/>
                <a:latin typeface="Times New Roman" panose="02020603050405020304" pitchFamily="18" charset="0"/>
                <a:cs typeface="Times New Roman" panose="02020603050405020304" pitchFamily="18" charset="0"/>
              </a:rPr>
              <a:t>but diverging significantly over time</a:t>
            </a:r>
            <a:r>
              <a:rPr lang="en-US" sz="1600" b="0" i="0" dirty="0">
                <a:effectLst/>
                <a:latin typeface="Times New Roman" panose="02020603050405020304" pitchFamily="18" charset="0"/>
                <a:cs typeface="Times New Roman" panose="02020603050405020304" pitchFamily="18" charset="0"/>
              </a:rPr>
              <a:t>.</a:t>
            </a:r>
            <a:r>
              <a:rPr lang="en-US" sz="1600" i="0" dirty="0">
                <a:effectLst/>
                <a:latin typeface="Times New Roman" panose="02020603050405020304" pitchFamily="18" charset="0"/>
                <a:cs typeface="Times New Roman" panose="02020603050405020304" pitchFamily="18" charset="0"/>
              </a:rPr>
              <a:t> </a:t>
            </a:r>
          </a:p>
          <a:p>
            <a:pPr>
              <a:lnSpc>
                <a:spcPct val="150000"/>
              </a:lnSpc>
            </a:pPr>
            <a:r>
              <a:rPr lang="en-US" sz="1600" i="0" dirty="0">
                <a:effectLst/>
                <a:latin typeface="Times New Roman" panose="02020603050405020304" pitchFamily="18" charset="0"/>
                <a:cs typeface="Times New Roman" panose="02020603050405020304" pitchFamily="18" charset="0"/>
              </a:rPr>
              <a:t>These conserved proteins might play essential roles in basic biological processes that are necessary for all life forms. </a:t>
            </a:r>
          </a:p>
          <a:p>
            <a:pPr marL="285750" indent="-285750">
              <a:lnSpc>
                <a:spcPct val="150000"/>
              </a:lnSpc>
              <a:buFont typeface="Arial" panose="020B0604020202020204" pitchFamily="34" charset="0"/>
              <a:buChar char="•"/>
            </a:pPr>
            <a:r>
              <a:rPr lang="fr-FR" sz="1600" b="1" i="0" u="sng" dirty="0">
                <a:solidFill>
                  <a:srgbClr val="002060"/>
                </a:solidFill>
                <a:effectLst/>
                <a:latin typeface="Times New Roman" panose="02020603050405020304" pitchFamily="18" charset="0"/>
                <a:cs typeface="Times New Roman" panose="02020603050405020304" pitchFamily="18" charset="0"/>
              </a:rPr>
              <a:t>Convergent Evolution : </a:t>
            </a:r>
            <a:r>
              <a:rPr lang="en-US" sz="1600" b="1" i="0" u="sng" dirty="0">
                <a:solidFill>
                  <a:srgbClr val="002060"/>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t>
            </a:r>
            <a:r>
              <a:rPr lang="en-US" sz="1600" i="0" dirty="0">
                <a:effectLst/>
                <a:latin typeface="Times New Roman" panose="02020603050405020304" pitchFamily="18" charset="0"/>
                <a:cs typeface="Times New Roman" panose="02020603050405020304" pitchFamily="18" charset="0"/>
              </a:rPr>
              <a:t>he proteins might have evolved independently to perform similar functions and converged on similar structures despite having different sequences.</a:t>
            </a:r>
          </a:p>
          <a:p>
            <a:pPr>
              <a:lnSpc>
                <a:spcPct val="150000"/>
              </a:lnSpc>
            </a:pPr>
            <a:endParaRPr lang="en-US" sz="1600" b="1" i="0" dirty="0">
              <a:effectLst/>
              <a:latin typeface="Times New Roman" panose="02020603050405020304" pitchFamily="18" charset="0"/>
              <a:cs typeface="Times New Roman" panose="02020603050405020304" pitchFamily="18" charset="0"/>
            </a:endParaRPr>
          </a:p>
          <a:p>
            <a:pPr>
              <a:lnSpc>
                <a:spcPct val="150000"/>
              </a:lnSpc>
            </a:pPr>
            <a:r>
              <a:rPr lang="en-US" sz="1600" b="0" dirty="0">
                <a:effectLst/>
                <a:latin typeface="Times New Roman" panose="02020603050405020304" pitchFamily="18" charset="0"/>
                <a:cs typeface="Times New Roman" panose="02020603050405020304" pitchFamily="18" charset="0"/>
              </a:rPr>
              <a:t>Based on the two concepts, it is possible to suggest that this protein structure (</a:t>
            </a:r>
            <a:r>
              <a:rPr lang="el-GR" sz="1600" dirty="0">
                <a:latin typeface="Times New Roman" panose="02020603050405020304" pitchFamily="18" charset="0"/>
                <a:cs typeface="Times New Roman" panose="02020603050405020304" pitchFamily="18" charset="0"/>
              </a:rPr>
              <a:t>α-</a:t>
            </a:r>
            <a:r>
              <a:rPr lang="fr-FR" sz="1600" dirty="0">
                <a:latin typeface="Times New Roman" panose="02020603050405020304" pitchFamily="18" charset="0"/>
                <a:cs typeface="Times New Roman" panose="02020603050405020304" pitchFamily="18" charset="0"/>
              </a:rPr>
              <a:t>amylase ) </a:t>
            </a:r>
            <a:r>
              <a:rPr lang="en-US" sz="1600" b="0" dirty="0">
                <a:effectLst/>
                <a:latin typeface="Times New Roman" panose="02020603050405020304" pitchFamily="18" charset="0"/>
                <a:cs typeface="Times New Roman" panose="02020603050405020304" pitchFamily="18" charset="0"/>
              </a:rPr>
              <a:t>is likely crucial for its function and has been conserved throughout evolution or has converged due to functional pressure.</a:t>
            </a:r>
          </a:p>
          <a:p>
            <a:pPr>
              <a:lnSpc>
                <a:spcPct val="150000"/>
              </a:lnSpc>
            </a:pPr>
            <a:endParaRPr lang="en-US" sz="1600" b="0" dirty="0">
              <a:effectLst/>
              <a:latin typeface="Times New Roman" panose="02020603050405020304" pitchFamily="18" charset="0"/>
              <a:cs typeface="Times New Roman" panose="02020603050405020304" pitchFamily="18" charset="0"/>
            </a:endParaRPr>
          </a:p>
          <a:p>
            <a:pPr>
              <a:lnSpc>
                <a:spcPct val="150000"/>
              </a:lnSpc>
            </a:pPr>
            <a:r>
              <a:rPr lang="en-US" sz="1600" b="0" dirty="0">
                <a:effectLst/>
                <a:latin typeface="Times New Roman" panose="02020603050405020304" pitchFamily="18" charset="0"/>
                <a:cs typeface="Times New Roman" panose="02020603050405020304" pitchFamily="18" charset="0"/>
              </a:rPr>
              <a:t>In summary, the high degree of consistency between structures from completely different species can be contributed to the power of structural conservation and convergence in protein evolution.</a:t>
            </a: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i="0" dirty="0">
              <a:effectLst/>
              <a:latin typeface="Times New Roman" panose="02020603050405020304" pitchFamily="18" charset="0"/>
              <a:cs typeface="Times New Roman" panose="02020603050405020304" pitchFamily="18" charset="0"/>
            </a:endParaRPr>
          </a:p>
          <a:p>
            <a:pPr>
              <a:lnSpc>
                <a:spcPct val="150000"/>
              </a:lnSpc>
            </a:pPr>
            <a:endParaRPr lang="en-US" sz="1600" i="0" dirty="0">
              <a:effectLst/>
              <a:latin typeface="Times New Roman" panose="02020603050405020304" pitchFamily="18" charset="0"/>
              <a:cs typeface="Times New Roman" panose="02020603050405020304" pitchFamily="18" charset="0"/>
            </a:endParaRPr>
          </a:p>
          <a:p>
            <a:pPr>
              <a:lnSpc>
                <a:spcPct val="150000"/>
              </a:lnSpc>
            </a:pPr>
            <a:endParaRPr kumimoji="0" lang="fr-FR" altLang="fr-FR" sz="160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br>
              <a:rPr lang="fr-FR" sz="1600" dirty="0">
                <a:latin typeface="Times New Roman" panose="02020603050405020304" pitchFamily="18" charset="0"/>
                <a:cs typeface="Times New Roman" panose="02020603050405020304" pitchFamily="18" charset="0"/>
              </a:rPr>
            </a:br>
            <a:endParaRPr lang="fr-FR" sz="1600" dirty="0">
              <a:latin typeface="Times New Roman" panose="02020603050405020304" pitchFamily="18" charset="0"/>
              <a:cs typeface="Times New Roman" panose="02020603050405020304" pitchFamily="18" charset="0"/>
            </a:endParaRPr>
          </a:p>
          <a:p>
            <a:endParaRPr lang="fr-FR" dirty="0"/>
          </a:p>
        </p:txBody>
      </p:sp>
      <p:sp>
        <p:nvSpPr>
          <p:cNvPr id="10" name="Rectangle 7">
            <a:extLst>
              <a:ext uri="{FF2B5EF4-FFF2-40B4-BE49-F238E27FC236}">
                <a16:creationId xmlns:a16="http://schemas.microsoft.com/office/drawing/2014/main" id="{35F9A7F1-3C9F-B4AE-E059-A37A990F2342}"/>
              </a:ext>
            </a:extLst>
          </p:cNvPr>
          <p:cNvSpPr>
            <a:spLocks noChangeArrowheads="1"/>
          </p:cNvSpPr>
          <p:nvPr/>
        </p:nvSpPr>
        <p:spPr bwMode="auto">
          <a:xfrm>
            <a:off x="0" y="0"/>
            <a:ext cx="548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a:ln>
                  <a:noFill/>
                </a:ln>
                <a:solidFill>
                  <a:srgbClr val="000000"/>
                </a:solidFill>
                <a:effectLst/>
                <a:latin typeface="Roboto" panose="02000000000000000000" pitchFamily="2" charset="0"/>
              </a:rPr>
              <a:t>the answer of this question will be based on two point </a:t>
            </a:r>
            <a:endParaRPr kumimoji="0" lang="fr-FR" altLang="fr-FR" sz="10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45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8800B70-FE64-08CE-E57E-F835C12355AB}"/>
              </a:ext>
            </a:extLst>
          </p:cNvPr>
          <p:cNvPicPr>
            <a:picLocks noChangeAspect="1"/>
          </p:cNvPicPr>
          <p:nvPr/>
        </p:nvPicPr>
        <p:blipFill>
          <a:blip r:embed="rId2"/>
          <a:stretch>
            <a:fillRect/>
          </a:stretch>
        </p:blipFill>
        <p:spPr>
          <a:xfrm>
            <a:off x="542092" y="315129"/>
            <a:ext cx="4282811" cy="2758679"/>
          </a:xfrm>
          <a:prstGeom prst="rect">
            <a:avLst/>
          </a:prstGeom>
        </p:spPr>
      </p:pic>
      <p:pic>
        <p:nvPicPr>
          <p:cNvPr id="7" name="Image 6">
            <a:extLst>
              <a:ext uri="{FF2B5EF4-FFF2-40B4-BE49-F238E27FC236}">
                <a16:creationId xmlns:a16="http://schemas.microsoft.com/office/drawing/2014/main" id="{BDE4D640-2167-C084-6FDD-1974FB4C500B}"/>
              </a:ext>
            </a:extLst>
          </p:cNvPr>
          <p:cNvPicPr>
            <a:picLocks noChangeAspect="1"/>
          </p:cNvPicPr>
          <p:nvPr/>
        </p:nvPicPr>
        <p:blipFill>
          <a:blip r:embed="rId3"/>
          <a:stretch>
            <a:fillRect/>
          </a:stretch>
        </p:blipFill>
        <p:spPr>
          <a:xfrm>
            <a:off x="542092" y="3784192"/>
            <a:ext cx="4282811" cy="2758679"/>
          </a:xfrm>
          <a:prstGeom prst="rect">
            <a:avLst/>
          </a:prstGeom>
        </p:spPr>
      </p:pic>
      <p:pic>
        <p:nvPicPr>
          <p:cNvPr id="8" name="Image 7">
            <a:extLst>
              <a:ext uri="{FF2B5EF4-FFF2-40B4-BE49-F238E27FC236}">
                <a16:creationId xmlns:a16="http://schemas.microsoft.com/office/drawing/2014/main" id="{BD90EDD3-C5A9-BCD9-ED8E-F21C85BFAC96}"/>
              </a:ext>
            </a:extLst>
          </p:cNvPr>
          <p:cNvPicPr>
            <a:picLocks noChangeAspect="1"/>
          </p:cNvPicPr>
          <p:nvPr/>
        </p:nvPicPr>
        <p:blipFill>
          <a:blip r:embed="rId4"/>
          <a:stretch>
            <a:fillRect/>
          </a:stretch>
        </p:blipFill>
        <p:spPr>
          <a:xfrm>
            <a:off x="6290920" y="2049660"/>
            <a:ext cx="4282811" cy="2758679"/>
          </a:xfrm>
          <a:prstGeom prst="rect">
            <a:avLst/>
          </a:prstGeom>
        </p:spPr>
      </p:pic>
      <p:cxnSp>
        <p:nvCxnSpPr>
          <p:cNvPr id="6" name="Connecteur droit avec flèche 5">
            <a:extLst>
              <a:ext uri="{FF2B5EF4-FFF2-40B4-BE49-F238E27FC236}">
                <a16:creationId xmlns:a16="http://schemas.microsoft.com/office/drawing/2014/main" id="{6EC97F07-4154-E920-9ABF-813BC9C88797}"/>
              </a:ext>
            </a:extLst>
          </p:cNvPr>
          <p:cNvCxnSpPr>
            <a:cxnSpLocks/>
          </p:cNvCxnSpPr>
          <p:nvPr/>
        </p:nvCxnSpPr>
        <p:spPr>
          <a:xfrm>
            <a:off x="4270342" y="5250730"/>
            <a:ext cx="1065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83A6E3F3-048D-FFF2-A7E2-E002E54AEA95}"/>
              </a:ext>
            </a:extLst>
          </p:cNvPr>
          <p:cNvCxnSpPr>
            <a:cxnSpLocks/>
          </p:cNvCxnSpPr>
          <p:nvPr/>
        </p:nvCxnSpPr>
        <p:spPr>
          <a:xfrm>
            <a:off x="7668754" y="3308808"/>
            <a:ext cx="336060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89576C2F-A1F1-70F3-0D29-F92407CC30E4}"/>
              </a:ext>
            </a:extLst>
          </p:cNvPr>
          <p:cNvCxnSpPr>
            <a:cxnSpLocks/>
          </p:cNvCxnSpPr>
          <p:nvPr/>
        </p:nvCxnSpPr>
        <p:spPr>
          <a:xfrm>
            <a:off x="2224726" y="4243633"/>
            <a:ext cx="3178404"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E83AD1AC-4FB8-E50F-FD1F-B753EE057610}"/>
              </a:ext>
            </a:extLst>
          </p:cNvPr>
          <p:cNvCxnSpPr>
            <a:cxnSpLocks/>
          </p:cNvCxnSpPr>
          <p:nvPr/>
        </p:nvCxnSpPr>
        <p:spPr>
          <a:xfrm>
            <a:off x="4433738" y="1679542"/>
            <a:ext cx="1065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02CC1A1-DADA-8276-AFD1-DB824DECAABD}"/>
              </a:ext>
            </a:extLst>
          </p:cNvPr>
          <p:cNvCxnSpPr>
            <a:cxnSpLocks/>
          </p:cNvCxnSpPr>
          <p:nvPr/>
        </p:nvCxnSpPr>
        <p:spPr>
          <a:xfrm>
            <a:off x="7268066" y="2791004"/>
            <a:ext cx="3830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2D9FDD9D-A15E-F332-FCBE-8B9F55E73000}"/>
              </a:ext>
            </a:extLst>
          </p:cNvPr>
          <p:cNvCxnSpPr>
            <a:cxnSpLocks/>
          </p:cNvCxnSpPr>
          <p:nvPr/>
        </p:nvCxnSpPr>
        <p:spPr>
          <a:xfrm>
            <a:off x="3960829" y="1340177"/>
            <a:ext cx="152714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C302B20A-9215-2978-C316-6BFCE5060C58}"/>
              </a:ext>
            </a:extLst>
          </p:cNvPr>
          <p:cNvCxnSpPr>
            <a:cxnSpLocks/>
          </p:cNvCxnSpPr>
          <p:nvPr/>
        </p:nvCxnSpPr>
        <p:spPr>
          <a:xfrm>
            <a:off x="8787353" y="3943546"/>
            <a:ext cx="2138313" cy="0"/>
          </a:xfrm>
          <a:prstGeom prst="straightConnector1">
            <a:avLst/>
          </a:prstGeom>
          <a:ln>
            <a:solidFill>
              <a:srgbClr val="941C89"/>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5287221F-1B29-E56D-4316-9C9BEAAAFA4E}"/>
              </a:ext>
            </a:extLst>
          </p:cNvPr>
          <p:cNvSpPr txBox="1"/>
          <p:nvPr/>
        </p:nvSpPr>
        <p:spPr>
          <a:xfrm>
            <a:off x="10925666" y="3697664"/>
            <a:ext cx="6094428" cy="369332"/>
          </a:xfrm>
          <a:prstGeom prst="rect">
            <a:avLst/>
          </a:prstGeom>
          <a:noFill/>
        </p:spPr>
        <p:txBody>
          <a:bodyPr wrap="square">
            <a:spAutoFit/>
          </a:bodyPr>
          <a:lstStyle/>
          <a:p>
            <a:r>
              <a:rPr lang="fr-FR" b="1" dirty="0">
                <a:solidFill>
                  <a:srgbClr val="941C89"/>
                </a:solidFill>
                <a:latin typeface="Times New Roman" panose="02020603050405020304" pitchFamily="18" charset="0"/>
                <a:cs typeface="Times New Roman" panose="02020603050405020304" pitchFamily="18" charset="0"/>
              </a:rPr>
              <a:t>1KXQ</a:t>
            </a:r>
            <a:endParaRPr lang="fr-FR" dirty="0">
              <a:solidFill>
                <a:srgbClr val="941C89"/>
              </a:solidFill>
            </a:endParaRPr>
          </a:p>
        </p:txBody>
      </p:sp>
      <p:sp>
        <p:nvSpPr>
          <p:cNvPr id="25" name="ZoneTexte 24">
            <a:extLst>
              <a:ext uri="{FF2B5EF4-FFF2-40B4-BE49-F238E27FC236}">
                <a16:creationId xmlns:a16="http://schemas.microsoft.com/office/drawing/2014/main" id="{FFE81087-475C-07B9-E2B0-8A78DF66978F}"/>
              </a:ext>
            </a:extLst>
          </p:cNvPr>
          <p:cNvSpPr txBox="1"/>
          <p:nvPr/>
        </p:nvSpPr>
        <p:spPr>
          <a:xfrm>
            <a:off x="11029361" y="3046994"/>
            <a:ext cx="6094428" cy="369332"/>
          </a:xfrm>
          <a:prstGeom prst="rect">
            <a:avLst/>
          </a:prstGeom>
          <a:noFill/>
        </p:spPr>
        <p:txBody>
          <a:bodyPr wrap="square">
            <a:spAutoFit/>
          </a:bodyPr>
          <a:lstStyle/>
          <a:p>
            <a:r>
              <a:rPr lang="fr-FR" b="1" dirty="0">
                <a:solidFill>
                  <a:srgbClr val="00B050"/>
                </a:solidFill>
                <a:latin typeface="Times New Roman" panose="02020603050405020304" pitchFamily="18" charset="0"/>
                <a:cs typeface="Times New Roman" panose="02020603050405020304" pitchFamily="18" charset="0"/>
              </a:rPr>
              <a:t>1AQM</a:t>
            </a:r>
            <a:endParaRPr lang="fr-FR" dirty="0">
              <a:solidFill>
                <a:srgbClr val="00B050"/>
              </a:solidFill>
            </a:endParaRPr>
          </a:p>
        </p:txBody>
      </p:sp>
      <p:sp>
        <p:nvSpPr>
          <p:cNvPr id="27" name="ZoneTexte 26">
            <a:extLst>
              <a:ext uri="{FF2B5EF4-FFF2-40B4-BE49-F238E27FC236}">
                <a16:creationId xmlns:a16="http://schemas.microsoft.com/office/drawing/2014/main" id="{4905539C-93B5-2026-2A2E-5C2C3EE0A740}"/>
              </a:ext>
            </a:extLst>
          </p:cNvPr>
          <p:cNvSpPr txBox="1"/>
          <p:nvPr/>
        </p:nvSpPr>
        <p:spPr>
          <a:xfrm>
            <a:off x="5335571" y="4006611"/>
            <a:ext cx="6094428" cy="369332"/>
          </a:xfrm>
          <a:prstGeom prst="rect">
            <a:avLst/>
          </a:prstGeom>
          <a:noFill/>
        </p:spPr>
        <p:txBody>
          <a:bodyPr wrap="square">
            <a:spAutoFit/>
          </a:bodyPr>
          <a:lstStyle/>
          <a:p>
            <a:r>
              <a:rPr lang="fr-FR" b="1" dirty="0">
                <a:solidFill>
                  <a:srgbClr val="00B050"/>
                </a:solidFill>
                <a:latin typeface="Times New Roman" panose="02020603050405020304" pitchFamily="18" charset="0"/>
                <a:cs typeface="Times New Roman" panose="02020603050405020304" pitchFamily="18" charset="0"/>
              </a:rPr>
              <a:t>1AQM</a:t>
            </a:r>
            <a:endParaRPr lang="fr-FR" dirty="0">
              <a:solidFill>
                <a:srgbClr val="00B050"/>
              </a:solidFill>
            </a:endParaRPr>
          </a:p>
        </p:txBody>
      </p:sp>
      <p:sp>
        <p:nvSpPr>
          <p:cNvPr id="29" name="ZoneTexte 28">
            <a:extLst>
              <a:ext uri="{FF2B5EF4-FFF2-40B4-BE49-F238E27FC236}">
                <a16:creationId xmlns:a16="http://schemas.microsoft.com/office/drawing/2014/main" id="{8D968E0E-DA93-8C4A-C4C8-25A49E64E9E5}"/>
              </a:ext>
            </a:extLst>
          </p:cNvPr>
          <p:cNvSpPr txBox="1"/>
          <p:nvPr/>
        </p:nvSpPr>
        <p:spPr>
          <a:xfrm>
            <a:off x="5335571" y="5023920"/>
            <a:ext cx="6094428" cy="369332"/>
          </a:xfrm>
          <a:prstGeom prst="rect">
            <a:avLst/>
          </a:prstGeom>
          <a:noFill/>
        </p:spPr>
        <p:txBody>
          <a:bodyPr wrap="square">
            <a:spAutoFit/>
          </a:bodyPr>
          <a:lstStyle/>
          <a:p>
            <a:r>
              <a:rPr lang="fr-FR" b="1" dirty="0">
                <a:solidFill>
                  <a:srgbClr val="0070C0"/>
                </a:solidFill>
                <a:latin typeface="Times New Roman" panose="02020603050405020304" pitchFamily="18" charset="0"/>
                <a:cs typeface="Times New Roman" panose="02020603050405020304" pitchFamily="18" charset="0"/>
              </a:rPr>
              <a:t>Model</a:t>
            </a:r>
            <a:endParaRPr lang="fr-FR" dirty="0">
              <a:solidFill>
                <a:srgbClr val="0070C0"/>
              </a:solidFill>
            </a:endParaRPr>
          </a:p>
        </p:txBody>
      </p:sp>
      <p:sp>
        <p:nvSpPr>
          <p:cNvPr id="30" name="ZoneTexte 29">
            <a:extLst>
              <a:ext uri="{FF2B5EF4-FFF2-40B4-BE49-F238E27FC236}">
                <a16:creationId xmlns:a16="http://schemas.microsoft.com/office/drawing/2014/main" id="{B0A3D1D6-E774-A1EB-2874-0CD259F353C3}"/>
              </a:ext>
            </a:extLst>
          </p:cNvPr>
          <p:cNvSpPr txBox="1"/>
          <p:nvPr/>
        </p:nvSpPr>
        <p:spPr>
          <a:xfrm>
            <a:off x="5631727" y="1646722"/>
            <a:ext cx="6094428" cy="369332"/>
          </a:xfrm>
          <a:prstGeom prst="rect">
            <a:avLst/>
          </a:prstGeom>
          <a:noFill/>
        </p:spPr>
        <p:txBody>
          <a:bodyPr wrap="square">
            <a:spAutoFit/>
          </a:bodyPr>
          <a:lstStyle/>
          <a:p>
            <a:r>
              <a:rPr lang="fr-FR" b="1" dirty="0">
                <a:solidFill>
                  <a:srgbClr val="0070C0"/>
                </a:solidFill>
                <a:latin typeface="Times New Roman" panose="02020603050405020304" pitchFamily="18" charset="0"/>
                <a:cs typeface="Times New Roman" panose="02020603050405020304" pitchFamily="18" charset="0"/>
              </a:rPr>
              <a:t>1KXQ</a:t>
            </a:r>
            <a:endParaRPr lang="fr-FR" dirty="0">
              <a:solidFill>
                <a:srgbClr val="0070C0"/>
              </a:solidFill>
            </a:endParaRPr>
          </a:p>
        </p:txBody>
      </p:sp>
      <p:sp>
        <p:nvSpPr>
          <p:cNvPr id="31" name="ZoneTexte 30">
            <a:extLst>
              <a:ext uri="{FF2B5EF4-FFF2-40B4-BE49-F238E27FC236}">
                <a16:creationId xmlns:a16="http://schemas.microsoft.com/office/drawing/2014/main" id="{56D8DC71-70A2-A0C1-3228-573B1017B8CA}"/>
              </a:ext>
            </a:extLst>
          </p:cNvPr>
          <p:cNvSpPr txBox="1"/>
          <p:nvPr/>
        </p:nvSpPr>
        <p:spPr>
          <a:xfrm>
            <a:off x="5640371" y="1203709"/>
            <a:ext cx="6094428" cy="369332"/>
          </a:xfrm>
          <a:prstGeom prst="rect">
            <a:avLst/>
          </a:prstGeom>
          <a:noFill/>
        </p:spPr>
        <p:txBody>
          <a:bodyPr wrap="square">
            <a:spAutoFit/>
          </a:bodyPr>
          <a:lstStyle/>
          <a:p>
            <a:r>
              <a:rPr lang="fr-FR" b="1" dirty="0">
                <a:solidFill>
                  <a:srgbClr val="00B050"/>
                </a:solidFill>
                <a:latin typeface="Times New Roman" panose="02020603050405020304" pitchFamily="18" charset="0"/>
                <a:cs typeface="Times New Roman" panose="02020603050405020304" pitchFamily="18" charset="0"/>
              </a:rPr>
              <a:t>1AQM</a:t>
            </a:r>
            <a:endParaRPr lang="fr-FR" dirty="0">
              <a:solidFill>
                <a:srgbClr val="00B050"/>
              </a:solidFill>
            </a:endParaRPr>
          </a:p>
        </p:txBody>
      </p:sp>
      <p:sp>
        <p:nvSpPr>
          <p:cNvPr id="32" name="ZoneTexte 31">
            <a:extLst>
              <a:ext uri="{FF2B5EF4-FFF2-40B4-BE49-F238E27FC236}">
                <a16:creationId xmlns:a16="http://schemas.microsoft.com/office/drawing/2014/main" id="{98ECCF3A-DBF7-405B-A663-593855EC1C14}"/>
              </a:ext>
            </a:extLst>
          </p:cNvPr>
          <p:cNvSpPr txBox="1"/>
          <p:nvPr/>
        </p:nvSpPr>
        <p:spPr>
          <a:xfrm>
            <a:off x="11098490" y="2536993"/>
            <a:ext cx="6094428" cy="369332"/>
          </a:xfrm>
          <a:prstGeom prst="rect">
            <a:avLst/>
          </a:prstGeom>
          <a:noFill/>
        </p:spPr>
        <p:txBody>
          <a:bodyPr wrap="square">
            <a:spAutoFit/>
          </a:bodyPr>
          <a:lstStyle/>
          <a:p>
            <a:r>
              <a:rPr lang="fr-FR" b="1" dirty="0">
                <a:solidFill>
                  <a:srgbClr val="0070C0"/>
                </a:solidFill>
                <a:latin typeface="Times New Roman" panose="02020603050405020304" pitchFamily="18" charset="0"/>
                <a:cs typeface="Times New Roman" panose="02020603050405020304" pitchFamily="18" charset="0"/>
              </a:rPr>
              <a:t>Model</a:t>
            </a:r>
            <a:endParaRPr lang="fr-FR" dirty="0">
              <a:solidFill>
                <a:srgbClr val="0070C0"/>
              </a:solidFill>
            </a:endParaRPr>
          </a:p>
        </p:txBody>
      </p:sp>
    </p:spTree>
    <p:extLst>
      <p:ext uri="{BB962C8B-B14F-4D97-AF65-F5344CB8AC3E}">
        <p14:creationId xmlns:p14="http://schemas.microsoft.com/office/powerpoint/2010/main" val="109036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6F852-67BA-B382-4F90-47F093B811EB}"/>
              </a:ext>
            </a:extLst>
          </p:cNvPr>
          <p:cNvSpPr txBox="1"/>
          <p:nvPr/>
        </p:nvSpPr>
        <p:spPr>
          <a:xfrm>
            <a:off x="253522" y="274710"/>
            <a:ext cx="11162337" cy="2169825"/>
          </a:xfrm>
          <a:prstGeom prst="rect">
            <a:avLst/>
          </a:prstGeom>
          <a:noFill/>
        </p:spPr>
        <p:txBody>
          <a:bodyPr wrap="square" rtlCol="0">
            <a:spAutoFit/>
          </a:bodyPr>
          <a:lstStyle/>
          <a:p>
            <a:pPr>
              <a:lnSpc>
                <a:spcPct val="150000"/>
              </a:lnSpc>
            </a:pPr>
            <a:r>
              <a:rPr lang="fr-FR" b="1" dirty="0">
                <a:solidFill>
                  <a:srgbClr val="002060"/>
                </a:solidFill>
                <a:latin typeface="Times New Roman" panose="02020603050405020304" pitchFamily="18" charset="0"/>
                <a:cs typeface="Times New Roman" panose="02020603050405020304" pitchFamily="18" charset="0"/>
              </a:rPr>
              <a:t>Step1: </a:t>
            </a:r>
            <a:r>
              <a:rPr lang="en-US" b="1" dirty="0">
                <a:solidFill>
                  <a:srgbClr val="002060"/>
                </a:solidFill>
                <a:latin typeface="Times New Roman" panose="02020603050405020304" pitchFamily="18" charset="0"/>
                <a:cs typeface="Times New Roman" panose="02020603050405020304" pitchFamily="18" charset="0"/>
              </a:rPr>
              <a:t>Identification and Selection of Template structure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Get access to </a:t>
            </a:r>
            <a:r>
              <a:rPr lang="en-US" sz="1600" b="1" dirty="0" err="1">
                <a:latin typeface="Times New Roman" panose="02020603050405020304" pitchFamily="18" charset="0"/>
                <a:cs typeface="Times New Roman" panose="02020603050405020304" pitchFamily="18" charset="0"/>
              </a:rPr>
              <a:t>Uniprot</a:t>
            </a:r>
            <a:r>
              <a:rPr lang="en-US" sz="1600" b="1" dirty="0">
                <a:latin typeface="Times New Roman" panose="02020603050405020304" pitchFamily="18" charset="0"/>
                <a:cs typeface="Times New Roman" panose="02020603050405020304" pitchFamily="18" charset="0"/>
              </a:rPr>
              <a:t> database </a:t>
            </a:r>
            <a:r>
              <a:rPr lang="en-US" sz="1600" dirty="0">
                <a:latin typeface="Times New Roman" panose="02020603050405020304" pitchFamily="18" charset="0"/>
                <a:cs typeface="Times New Roman" panose="02020603050405020304" pitchFamily="18" charset="0"/>
              </a:rPr>
              <a:t> (http://www.uniprot. org/) to get the protein sequence of AA (</a:t>
            </a:r>
            <a:r>
              <a:rPr lang="fr-FR" sz="1600" dirty="0">
                <a:latin typeface="Times New Roman" panose="02020603050405020304" pitchFamily="18" charset="0"/>
                <a:cs typeface="Times New Roman" panose="02020603050405020304" pitchFamily="18" charset="0"/>
              </a:rPr>
              <a:t>Target </a:t>
            </a:r>
            <a:r>
              <a:rPr lang="fr-FR" sz="1600" dirty="0" err="1">
                <a:latin typeface="Times New Roman" panose="02020603050405020304" pitchFamily="18" charset="0"/>
                <a:cs typeface="Times New Roman" panose="02020603050405020304" pitchFamily="18" charset="0"/>
              </a:rPr>
              <a:t>Sequence</a:t>
            </a:r>
            <a:r>
              <a:rPr lang="fr-FR" sz="1600" dirty="0">
                <a:latin typeface="Times New Roman" panose="02020603050405020304" pitchFamily="18" charset="0"/>
                <a:cs typeface="Times New Roman" panose="02020603050405020304" pitchFamily="18" charset="0"/>
              </a:rPr>
              <a:t>)</a:t>
            </a:r>
          </a:p>
          <a:p>
            <a:pPr>
              <a:lnSpc>
                <a:spcPct val="150000"/>
              </a:lnSpc>
            </a:pPr>
            <a:r>
              <a:rPr lang="fr-FR" sz="1600" dirty="0">
                <a:latin typeface="Times New Roman" panose="02020603050405020304" pitchFamily="18" charset="0"/>
                <a:cs typeface="Times New Roman" panose="02020603050405020304" pitchFamily="18" charset="0"/>
              </a:rPr>
              <a:t>      PDB code: 1AQM</a:t>
            </a:r>
            <a:br>
              <a:rPr lang="fr-FR" sz="1600" b="0" i="0" dirty="0">
                <a:solidFill>
                  <a:srgbClr val="202124"/>
                </a:solidFill>
                <a:effectLst/>
                <a:latin typeface="Times New Roman" panose="02020603050405020304" pitchFamily="18" charset="0"/>
                <a:cs typeface="Times New Roman" panose="02020603050405020304" pitchFamily="18" charset="0"/>
              </a:rPr>
            </a:br>
            <a:endParaRPr lang="fr-FR" sz="1600" u="sng" dirty="0">
              <a:solidFill>
                <a:srgbClr val="1A0DAB"/>
              </a:solidFill>
              <a:effectLst/>
              <a:latin typeface="Times New Roman" panose="02020603050405020304" pitchFamily="18" charset="0"/>
              <a:cs typeface="Times New Roman" panose="02020603050405020304" pitchFamily="18" charset="0"/>
              <a:hlinkClick r:id="rId2"/>
            </a:endParaRPr>
          </a:p>
          <a:p>
            <a:br>
              <a:rPr lang="fr-FR" b="0" i="0" dirty="0">
                <a:solidFill>
                  <a:srgbClr val="202124"/>
                </a:solidFill>
                <a:effectLst/>
                <a:latin typeface="arial" panose="020B0604020202020204" pitchFamily="34" charset="0"/>
              </a:rPr>
            </a:br>
            <a:endParaRPr lang="fr-FR" dirty="0"/>
          </a:p>
        </p:txBody>
      </p:sp>
      <p:pic>
        <p:nvPicPr>
          <p:cNvPr id="5" name="Image 4">
            <a:extLst>
              <a:ext uri="{FF2B5EF4-FFF2-40B4-BE49-F238E27FC236}">
                <a16:creationId xmlns:a16="http://schemas.microsoft.com/office/drawing/2014/main" id="{802A53A3-3CA1-12E1-9442-605DCE60138D}"/>
              </a:ext>
            </a:extLst>
          </p:cNvPr>
          <p:cNvPicPr>
            <a:picLocks noChangeAspect="1"/>
          </p:cNvPicPr>
          <p:nvPr/>
        </p:nvPicPr>
        <p:blipFill>
          <a:blip r:embed="rId3"/>
          <a:stretch>
            <a:fillRect/>
          </a:stretch>
        </p:blipFill>
        <p:spPr>
          <a:xfrm>
            <a:off x="394925" y="1569556"/>
            <a:ext cx="10646063" cy="4501313"/>
          </a:xfrm>
          <a:prstGeom prst="rect">
            <a:avLst/>
          </a:prstGeom>
        </p:spPr>
      </p:pic>
      <p:sp>
        <p:nvSpPr>
          <p:cNvPr id="9" name="ZoneTexte 8">
            <a:extLst>
              <a:ext uri="{FF2B5EF4-FFF2-40B4-BE49-F238E27FC236}">
                <a16:creationId xmlns:a16="http://schemas.microsoft.com/office/drawing/2014/main" id="{C4CED557-B3B6-34F7-B7D1-F2A5253F7D48}"/>
              </a:ext>
            </a:extLst>
          </p:cNvPr>
          <p:cNvSpPr txBox="1"/>
          <p:nvPr/>
        </p:nvSpPr>
        <p:spPr>
          <a:xfrm>
            <a:off x="253523" y="6118004"/>
            <a:ext cx="6094428" cy="338554"/>
          </a:xfrm>
          <a:prstGeom prst="rect">
            <a:avLst/>
          </a:prstGeom>
          <a:noFill/>
        </p:spPr>
        <p:txBody>
          <a:bodyPr wrap="square">
            <a:spAutoFit/>
          </a:bodyPr>
          <a:lstStyle/>
          <a:p>
            <a:pPr marL="285750"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Download the </a:t>
            </a:r>
            <a:r>
              <a:rPr lang="fr-FR" sz="1600" b="1" dirty="0" err="1">
                <a:latin typeface="Times New Roman" panose="02020603050405020304" pitchFamily="18" charset="0"/>
                <a:cs typeface="Times New Roman" panose="02020603050405020304" pitchFamily="18" charset="0"/>
              </a:rPr>
              <a:t>sequence</a:t>
            </a:r>
            <a:r>
              <a:rPr lang="fr-FR" sz="1600" b="1" dirty="0">
                <a:latin typeface="Times New Roman" panose="02020603050405020304" pitchFamily="18" charset="0"/>
                <a:cs typeface="Times New Roman" panose="02020603050405020304" pitchFamily="18" charset="0"/>
              </a:rPr>
              <a:t> in </a:t>
            </a:r>
            <a:r>
              <a:rPr lang="fr-FR" sz="1600" b="1" dirty="0" err="1">
                <a:latin typeface="Times New Roman" panose="02020603050405020304" pitchFamily="18" charset="0"/>
                <a:cs typeface="Times New Roman" panose="02020603050405020304" pitchFamily="18" charset="0"/>
              </a:rPr>
              <a:t>fasta</a:t>
            </a:r>
            <a:r>
              <a:rPr lang="fr-FR" sz="1600" b="1" dirty="0">
                <a:latin typeface="Times New Roman" panose="02020603050405020304" pitchFamily="18" charset="0"/>
                <a:cs typeface="Times New Roman" panose="02020603050405020304" pitchFamily="18" charset="0"/>
              </a:rPr>
              <a:t> format</a:t>
            </a:r>
          </a:p>
        </p:txBody>
      </p:sp>
    </p:spTree>
    <p:extLst>
      <p:ext uri="{BB962C8B-B14F-4D97-AF65-F5344CB8AC3E}">
        <p14:creationId xmlns:p14="http://schemas.microsoft.com/office/powerpoint/2010/main" val="197898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5CC77F1-063A-AFD2-6822-D2E8B014D531}"/>
              </a:ext>
            </a:extLst>
          </p:cNvPr>
          <p:cNvSpPr txBox="1"/>
          <p:nvPr/>
        </p:nvSpPr>
        <p:spPr>
          <a:xfrm>
            <a:off x="612742" y="471340"/>
            <a:ext cx="8191893" cy="11079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Elimination of the initiating sequence</a:t>
            </a:r>
          </a:p>
          <a:p>
            <a:pPr>
              <a:lnSpc>
                <a:spcPct val="150000"/>
              </a:lnSpc>
            </a:pPr>
            <a:r>
              <a:rPr lang="en-US" sz="1600" dirty="0">
                <a:latin typeface="Times New Roman" panose="02020603050405020304" pitchFamily="18" charset="0"/>
                <a:cs typeface="Times New Roman" panose="02020603050405020304" pitchFamily="18" charset="0"/>
              </a:rPr>
              <a:t>      Tool used:  </a:t>
            </a:r>
            <a:r>
              <a:rPr lang="fr-FR" sz="1600" b="1" i="0" dirty="0">
                <a:solidFill>
                  <a:srgbClr val="000000"/>
                </a:solidFill>
                <a:effectLst/>
                <a:latin typeface="Times New Roman" panose="02020603050405020304" pitchFamily="18" charset="0"/>
                <a:cs typeface="Times New Roman" panose="02020603050405020304" pitchFamily="18" charset="0"/>
              </a:rPr>
              <a:t>Signa </a:t>
            </a:r>
            <a:r>
              <a:rPr lang="fr-FR" sz="1600" b="1" i="0" dirty="0" err="1">
                <a:solidFill>
                  <a:srgbClr val="000000"/>
                </a:solidFill>
                <a:effectLst/>
                <a:latin typeface="Times New Roman" panose="02020603050405020304" pitchFamily="18" charset="0"/>
                <a:cs typeface="Times New Roman" panose="02020603050405020304" pitchFamily="18" charset="0"/>
              </a:rPr>
              <a:t>lP</a:t>
            </a:r>
            <a:r>
              <a:rPr lang="fr-FR" sz="1600" b="1" i="0" dirty="0">
                <a:solidFill>
                  <a:srgbClr val="000000"/>
                </a:solidFill>
                <a:effectLst/>
                <a:latin typeface="Times New Roman" panose="02020603050405020304" pitchFamily="18" charset="0"/>
                <a:cs typeface="Times New Roman" panose="02020603050405020304" pitchFamily="18" charset="0"/>
              </a:rPr>
              <a:t> - 6.0</a:t>
            </a:r>
          </a:p>
          <a:p>
            <a:endParaRPr lang="fr-FR" dirty="0"/>
          </a:p>
        </p:txBody>
      </p:sp>
      <p:pic>
        <p:nvPicPr>
          <p:cNvPr id="5" name="Image 4">
            <a:extLst>
              <a:ext uri="{FF2B5EF4-FFF2-40B4-BE49-F238E27FC236}">
                <a16:creationId xmlns:a16="http://schemas.microsoft.com/office/drawing/2014/main" id="{B8649AF8-54F1-A17C-93F2-C44F820B5882}"/>
              </a:ext>
            </a:extLst>
          </p:cNvPr>
          <p:cNvPicPr>
            <a:picLocks noChangeAspect="1"/>
          </p:cNvPicPr>
          <p:nvPr/>
        </p:nvPicPr>
        <p:blipFill>
          <a:blip r:embed="rId2"/>
          <a:stretch>
            <a:fillRect/>
          </a:stretch>
        </p:blipFill>
        <p:spPr>
          <a:xfrm>
            <a:off x="612742" y="1285819"/>
            <a:ext cx="9370113" cy="2145537"/>
          </a:xfrm>
          <a:prstGeom prst="rect">
            <a:avLst/>
          </a:prstGeom>
        </p:spPr>
      </p:pic>
      <p:sp>
        <p:nvSpPr>
          <p:cNvPr id="7" name="ZoneTexte 6">
            <a:extLst>
              <a:ext uri="{FF2B5EF4-FFF2-40B4-BE49-F238E27FC236}">
                <a16:creationId xmlns:a16="http://schemas.microsoft.com/office/drawing/2014/main" id="{FD058932-2B83-A661-6326-2EC2F2DB7788}"/>
              </a:ext>
            </a:extLst>
          </p:cNvPr>
          <p:cNvSpPr txBox="1"/>
          <p:nvPr/>
        </p:nvSpPr>
        <p:spPr>
          <a:xfrm>
            <a:off x="718794" y="3030370"/>
            <a:ext cx="11149552" cy="341952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1600" b="1" dirty="0" err="1">
                <a:latin typeface="Times New Roman" panose="02020603050405020304" pitchFamily="18" charset="0"/>
                <a:cs typeface="Times New Roman" panose="02020603050405020304" pitchFamily="18" charset="0"/>
              </a:rPr>
              <a:t>Searching</a:t>
            </a:r>
            <a:r>
              <a:rPr lang="fr-FR" sz="1600" b="1" dirty="0">
                <a:latin typeface="Times New Roman" panose="02020603050405020304" pitchFamily="18" charset="0"/>
                <a:cs typeface="Times New Roman" panose="02020603050405020304" pitchFamily="18" charset="0"/>
              </a:rPr>
              <a:t>  for </a:t>
            </a:r>
            <a:r>
              <a:rPr lang="fr-FR" sz="1600" b="1" dirty="0" err="1">
                <a:latin typeface="Times New Roman" panose="02020603050405020304" pitchFamily="18" charset="0"/>
                <a:cs typeface="Times New Roman" panose="02020603050405020304" pitchFamily="18" charset="0"/>
              </a:rPr>
              <a:t>template</a:t>
            </a:r>
            <a:r>
              <a:rPr lang="fr-FR" sz="1600" dirty="0">
                <a:latin typeface="Times New Roman" panose="02020603050405020304" pitchFamily="18" charset="0"/>
                <a:cs typeface="Times New Roman" panose="02020603050405020304" pitchFamily="18" charset="0"/>
              </a:rPr>
              <a:t>  : </a:t>
            </a:r>
            <a:r>
              <a:rPr lang="fr-FR" sz="1600" dirty="0" err="1">
                <a:latin typeface="Times New Roman" panose="02020603050405020304" pitchFamily="18" charset="0"/>
                <a:cs typeface="Times New Roman" panose="02020603050405020304" pitchFamily="18" charset="0"/>
              </a:rPr>
              <a:t>homologous</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protein</a:t>
            </a:r>
            <a:r>
              <a:rPr lang="fr-FR" sz="1600" dirty="0">
                <a:latin typeface="Times New Roman" panose="02020603050405020304" pitchFamily="18" charset="0"/>
                <a:cs typeface="Times New Roman" panose="02020603050405020304" pitchFamily="18" charset="0"/>
              </a:rPr>
              <a:t> to the </a:t>
            </a:r>
            <a:r>
              <a:rPr lang="fr-FR" sz="1600" dirty="0" err="1">
                <a:latin typeface="Times New Roman" panose="02020603050405020304" pitchFamily="18" charset="0"/>
                <a:cs typeface="Times New Roman" panose="02020603050405020304" pitchFamily="18" charset="0"/>
              </a:rPr>
              <a:t>target</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sequence</a:t>
            </a:r>
            <a:r>
              <a:rPr lang="fr-FR"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     Tool used: </a:t>
            </a:r>
            <a:r>
              <a:rPr lang="en-US" sz="1600" b="1" dirty="0">
                <a:latin typeface="Times New Roman" panose="02020603050405020304" pitchFamily="18" charset="0"/>
                <a:cs typeface="Times New Roman" panose="02020603050405020304" pitchFamily="18" charset="0"/>
              </a:rPr>
              <a:t>Basic Local Alignment Search Tool </a:t>
            </a:r>
            <a:r>
              <a:rPr lang="en-US" sz="1600" dirty="0">
                <a:latin typeface="Times New Roman" panose="02020603050405020304" pitchFamily="18" charset="0"/>
                <a:cs typeface="Times New Roman" panose="02020603050405020304" pitchFamily="18" charset="0"/>
              </a:rPr>
              <a:t>(BLAST)</a:t>
            </a:r>
            <a:endParaRPr lang="fr-FR"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in this case we use Blast to identify sequences in different species that are similar or homologous to our target </a:t>
            </a:r>
          </a:p>
          <a:p>
            <a:pPr>
              <a:lnSpc>
                <a:spcPct val="150000"/>
              </a:lnSpc>
            </a:pPr>
            <a:r>
              <a:rPr lang="en-US" sz="1600" dirty="0">
                <a:latin typeface="Times New Roman" panose="02020603050405020304" pitchFamily="18" charset="0"/>
                <a:cs typeface="Times New Roman" panose="02020603050405020304" pitchFamily="18" charset="0"/>
              </a:rPr>
              <a:t>     sequence </a:t>
            </a:r>
          </a:p>
          <a:p>
            <a:pPr>
              <a:lnSpc>
                <a:spcPct val="150000"/>
              </a:lnSpc>
            </a:pPr>
            <a:r>
              <a:rPr lang="fr-FR" sz="1600" u="sng" dirty="0">
                <a:latin typeface="Times New Roman" panose="02020603050405020304" pitchFamily="18" charset="0"/>
                <a:cs typeface="Times New Roman" panose="02020603050405020304" pitchFamily="18" charset="0"/>
              </a:rPr>
              <a:t>Parameters used:</a:t>
            </a:r>
          </a:p>
          <a:p>
            <a:pPr>
              <a:lnSpc>
                <a:spcPct val="150000"/>
              </a:lnSpc>
            </a:pPr>
            <a:r>
              <a:rPr kumimoji="0" lang="fr-FR" altLang="fr-F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Databases</a:t>
            </a:r>
            <a:r>
              <a:rPr kumimoji="0" lang="fr-FR" altLang="fr-F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lang="fr-FR" sz="1600" b="0" i="0" dirty="0">
                <a:solidFill>
                  <a:srgbClr val="333333"/>
                </a:solidFill>
                <a:effectLst/>
                <a:latin typeface="Times New Roman" panose="02020603050405020304" pitchFamily="18" charset="0"/>
                <a:cs typeface="Times New Roman" panose="02020603050405020304" pitchFamily="18" charset="0"/>
              </a:rPr>
              <a:t>Standard </a:t>
            </a:r>
            <a:r>
              <a:rPr lang="fr-FR" sz="1600" b="0" i="0" dirty="0" err="1">
                <a:solidFill>
                  <a:srgbClr val="333333"/>
                </a:solidFill>
                <a:effectLst/>
                <a:latin typeface="Times New Roman" panose="02020603050405020304" pitchFamily="18" charset="0"/>
                <a:cs typeface="Times New Roman" panose="02020603050405020304" pitchFamily="18" charset="0"/>
              </a:rPr>
              <a:t>databases</a:t>
            </a:r>
            <a:r>
              <a:rPr lang="fr-FR" sz="1600" b="0" i="0" dirty="0">
                <a:solidFill>
                  <a:srgbClr val="333333"/>
                </a:solidFill>
                <a:effectLst/>
                <a:latin typeface="Times New Roman" panose="02020603050405020304" pitchFamily="18" charset="0"/>
                <a:cs typeface="Times New Roman" panose="02020603050405020304" pitchFamily="18" charset="0"/>
              </a:rPr>
              <a:t> </a:t>
            </a:r>
          </a:p>
          <a:p>
            <a:pPr>
              <a:lnSpc>
                <a:spcPct val="150000"/>
              </a:lnSpc>
            </a:pPr>
            <a:r>
              <a:rPr lang="fr-FR" sz="1600" b="1" dirty="0" err="1">
                <a:latin typeface="Times New Roman" panose="02020603050405020304" pitchFamily="18" charset="0"/>
                <a:cs typeface="Times New Roman" panose="02020603050405020304" pitchFamily="18" charset="0"/>
              </a:rPr>
              <a:t>Database</a:t>
            </a:r>
            <a:r>
              <a:rPr lang="fr-FR" sz="1600" dirty="0">
                <a:latin typeface="Times New Roman" panose="02020603050405020304" pitchFamily="18" charset="0"/>
                <a:cs typeface="Times New Roman" panose="02020603050405020304" pitchFamily="18" charset="0"/>
              </a:rPr>
              <a:t> : </a:t>
            </a:r>
            <a:r>
              <a:rPr lang="fr-FR" sz="1600" dirty="0" err="1">
                <a:latin typeface="Times New Roman" panose="02020603050405020304" pitchFamily="18" charset="0"/>
                <a:cs typeface="Times New Roman" panose="02020603050405020304" pitchFamily="18" charset="0"/>
              </a:rPr>
              <a:t>Protein</a:t>
            </a:r>
            <a:r>
              <a:rPr lang="fr-FR" sz="1600" dirty="0">
                <a:latin typeface="Times New Roman" panose="02020603050405020304" pitchFamily="18" charset="0"/>
                <a:cs typeface="Times New Roman" panose="02020603050405020304" pitchFamily="18" charset="0"/>
              </a:rPr>
              <a:t> Data Bank </a:t>
            </a:r>
            <a:r>
              <a:rPr lang="fr-FR" sz="1600" dirty="0" err="1">
                <a:latin typeface="Times New Roman" panose="02020603050405020304" pitchFamily="18" charset="0"/>
                <a:cs typeface="Times New Roman" panose="02020603050405020304" pitchFamily="18" charset="0"/>
              </a:rPr>
              <a:t>proteins</a:t>
            </a:r>
            <a:r>
              <a:rPr lang="fr-FR" sz="1600" dirty="0">
                <a:latin typeface="Times New Roman" panose="02020603050405020304" pitchFamily="18" charset="0"/>
                <a:cs typeface="Times New Roman" panose="02020603050405020304" pitchFamily="18" charset="0"/>
              </a:rPr>
              <a:t> (pdb)</a:t>
            </a:r>
          </a:p>
          <a:p>
            <a:pPr>
              <a:lnSpc>
                <a:spcPct val="150000"/>
              </a:lnSpc>
            </a:pPr>
            <a:r>
              <a:rPr kumimoji="0" lang="fr-FR" altLang="fr-F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Algorithm</a:t>
            </a:r>
            <a:r>
              <a:rPr lang="fr-FR" altLang="fr-FR" sz="1600" dirty="0">
                <a:latin typeface="Times New Roman" panose="02020603050405020304" pitchFamily="18" charset="0"/>
                <a:cs typeface="Times New Roman" panose="02020603050405020304" pitchFamily="18" charset="0"/>
              </a:rPr>
              <a:t>: </a:t>
            </a:r>
            <a:r>
              <a:rPr lang="fr-FR" altLang="fr-FR" sz="1600" dirty="0" err="1">
                <a:latin typeface="Times New Roman" panose="02020603050405020304" pitchFamily="18" charset="0"/>
                <a:cs typeface="Times New Roman" panose="02020603050405020304" pitchFamily="18" charset="0"/>
              </a:rPr>
              <a:t>blastp</a:t>
            </a:r>
            <a:r>
              <a:rPr lang="fr-FR" altLang="fr-FR" sz="1600" dirty="0">
                <a:latin typeface="Times New Roman" panose="02020603050405020304" pitchFamily="18" charset="0"/>
                <a:cs typeface="Times New Roman" panose="02020603050405020304" pitchFamily="18" charset="0"/>
              </a:rPr>
              <a:t> (</a:t>
            </a:r>
            <a:r>
              <a:rPr lang="fr-FR" altLang="fr-FR" sz="1600" dirty="0" err="1">
                <a:latin typeface="Times New Roman" panose="02020603050405020304" pitchFamily="18" charset="0"/>
                <a:cs typeface="Times New Roman" panose="02020603050405020304" pitchFamily="18" charset="0"/>
              </a:rPr>
              <a:t>protein-protein</a:t>
            </a:r>
            <a:r>
              <a:rPr lang="fr-FR" altLang="fr-FR" sz="1600" dirty="0">
                <a:latin typeface="Times New Roman" panose="02020603050405020304" pitchFamily="18" charset="0"/>
                <a:cs typeface="Times New Roman" panose="02020603050405020304" pitchFamily="18" charset="0"/>
              </a:rPr>
              <a:t> BLAST)</a:t>
            </a:r>
          </a:p>
          <a:p>
            <a:pPr>
              <a:lnSpc>
                <a:spcPct val="150000"/>
              </a:lnSpc>
            </a:pPr>
            <a:r>
              <a:rPr lang="fr-FR" dirty="0"/>
              <a:t>  </a:t>
            </a:r>
          </a:p>
        </p:txBody>
      </p:sp>
    </p:spTree>
    <p:extLst>
      <p:ext uri="{BB962C8B-B14F-4D97-AF65-F5344CB8AC3E}">
        <p14:creationId xmlns:p14="http://schemas.microsoft.com/office/powerpoint/2010/main" val="408060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6B30A79-18FA-F953-A1B2-2206F60CBAE9}"/>
              </a:ext>
            </a:extLst>
          </p:cNvPr>
          <p:cNvSpPr txBox="1"/>
          <p:nvPr/>
        </p:nvSpPr>
        <p:spPr>
          <a:xfrm>
            <a:off x="276125" y="333468"/>
            <a:ext cx="11639747" cy="923330"/>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Blast </a:t>
            </a:r>
            <a:r>
              <a:rPr lang="fr-FR" sz="1600" dirty="0" err="1">
                <a:latin typeface="Times New Roman" panose="02020603050405020304" pitchFamily="18" charset="0"/>
                <a:cs typeface="Times New Roman" panose="02020603050405020304" pitchFamily="18" charset="0"/>
              </a:rPr>
              <a:t>result</a:t>
            </a:r>
            <a:r>
              <a:rPr lang="fr-FR" sz="1600" dirty="0">
                <a:latin typeface="Times New Roman" panose="02020603050405020304" pitchFamily="18" charset="0"/>
                <a:cs typeface="Times New Roman" panose="02020603050405020304" pitchFamily="18" charset="0"/>
              </a:rPr>
              <a:t> :</a:t>
            </a:r>
          </a:p>
          <a:p>
            <a:r>
              <a:rPr lang="fr-FR" dirty="0"/>
              <a:t>  </a:t>
            </a:r>
          </a:p>
          <a:p>
            <a:endParaRPr lang="fr-FR" dirty="0"/>
          </a:p>
        </p:txBody>
      </p:sp>
      <p:pic>
        <p:nvPicPr>
          <p:cNvPr id="4" name="Image 3">
            <a:extLst>
              <a:ext uri="{FF2B5EF4-FFF2-40B4-BE49-F238E27FC236}">
                <a16:creationId xmlns:a16="http://schemas.microsoft.com/office/drawing/2014/main" id="{9F9E4152-62EB-247C-62E4-7D875781B0CC}"/>
              </a:ext>
            </a:extLst>
          </p:cNvPr>
          <p:cNvPicPr>
            <a:picLocks noChangeAspect="1"/>
          </p:cNvPicPr>
          <p:nvPr/>
        </p:nvPicPr>
        <p:blipFill>
          <a:blip r:embed="rId2"/>
          <a:stretch>
            <a:fillRect/>
          </a:stretch>
        </p:blipFill>
        <p:spPr>
          <a:xfrm>
            <a:off x="441876" y="795133"/>
            <a:ext cx="10252445" cy="4493758"/>
          </a:xfrm>
          <a:prstGeom prst="rect">
            <a:avLst/>
          </a:prstGeom>
        </p:spPr>
      </p:pic>
      <p:sp>
        <p:nvSpPr>
          <p:cNvPr id="5" name="ZoneTexte 4">
            <a:extLst>
              <a:ext uri="{FF2B5EF4-FFF2-40B4-BE49-F238E27FC236}">
                <a16:creationId xmlns:a16="http://schemas.microsoft.com/office/drawing/2014/main" id="{68D2A14E-5A98-1CFD-D77D-09D516E9B340}"/>
              </a:ext>
            </a:extLst>
          </p:cNvPr>
          <p:cNvSpPr txBox="1"/>
          <p:nvPr/>
        </p:nvSpPr>
        <p:spPr>
          <a:xfrm>
            <a:off x="441876" y="5482511"/>
            <a:ext cx="7929126" cy="110799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Template </a:t>
            </a:r>
            <a:r>
              <a:rPr lang="fr-FR" sz="1600" b="1" dirty="0" err="1">
                <a:latin typeface="Times New Roman" panose="02020603050405020304" pitchFamily="18" charset="0"/>
                <a:cs typeface="Times New Roman" panose="02020603050405020304" pitchFamily="18" charset="0"/>
              </a:rPr>
              <a:t>sequence</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selection</a:t>
            </a:r>
            <a:r>
              <a:rPr lang="fr-FR" sz="1600" b="1" dirty="0">
                <a:latin typeface="Times New Roman" panose="02020603050405020304" pitchFamily="18" charset="0"/>
                <a:cs typeface="Times New Roman" panose="02020603050405020304" pitchFamily="18" charset="0"/>
              </a:rPr>
              <a:t> </a:t>
            </a:r>
            <a:endParaRPr lang="fr-FR"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various factors are considered in choosing an eligible template:</a:t>
            </a:r>
          </a:p>
          <a:p>
            <a:pPr marL="285750" indent="-285750">
              <a:buFont typeface="Arial" panose="020B0604020202020204" pitchFamily="34" charset="0"/>
              <a:buChar char="•"/>
            </a:pPr>
            <a:r>
              <a:rPr lang="fr-FR" i="0" dirty="0">
                <a:solidFill>
                  <a:srgbClr val="FFFFFF"/>
                </a:solidFill>
                <a:effectLst/>
                <a:latin typeface="Times New Roman" panose="02020603050405020304" pitchFamily="18" charset="0"/>
                <a:cs typeface="Times New Roman" panose="02020603050405020304" pitchFamily="18" charset="0"/>
              </a:rPr>
              <a:t> </a:t>
            </a:r>
            <a:endParaRPr lang="fr-FR"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97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94CFA9C-A727-ABBC-F702-5D6F208DD2DD}"/>
              </a:ext>
            </a:extLst>
          </p:cNvPr>
          <p:cNvSpPr txBox="1"/>
          <p:nvPr/>
        </p:nvSpPr>
        <p:spPr>
          <a:xfrm>
            <a:off x="373220" y="499943"/>
            <a:ext cx="11445559" cy="6326732"/>
          </a:xfrm>
          <a:prstGeom prst="rect">
            <a:avLst/>
          </a:prstGeom>
          <a:noFill/>
        </p:spPr>
        <p:txBody>
          <a:bodyPr wrap="square">
            <a:spAutoFit/>
          </a:bodyPr>
          <a:lstStyle/>
          <a:p>
            <a:pPr>
              <a:lnSpc>
                <a:spcPct val="150000"/>
              </a:lnSpc>
            </a:pPr>
            <a:r>
              <a:rPr lang="en-US" sz="1600" b="1" u="sng" dirty="0">
                <a:latin typeface="Times New Roman" panose="02020603050405020304" pitchFamily="18" charset="0"/>
                <a:cs typeface="Times New Roman" panose="02020603050405020304" pitchFamily="18" charset="0"/>
              </a:rPr>
              <a:t>Sequence similarity level of the template sequence in relative to the target sequence :</a:t>
            </a:r>
            <a:r>
              <a:rPr lang="en-US" sz="1600" dirty="0">
                <a:latin typeface="Times New Roman" panose="02020603050405020304" pitchFamily="18" charset="0"/>
                <a:cs typeface="Times New Roman" panose="02020603050405020304" pitchFamily="18" charset="0"/>
              </a:rPr>
              <a:t>  &gt;25% , t</a:t>
            </a:r>
            <a:r>
              <a:rPr lang="en-US" sz="1600" b="0" i="0" dirty="0">
                <a:effectLst/>
                <a:latin typeface="Times New Roman" panose="02020603050405020304" pitchFamily="18" charset="0"/>
                <a:cs typeface="Times New Roman" panose="02020603050405020304" pitchFamily="18" charset="0"/>
              </a:rPr>
              <a:t>his will increase the accuracy of the model being generated </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i="0" u="sng" dirty="0">
                <a:effectLst/>
                <a:latin typeface="Times New Roman" panose="02020603050405020304" pitchFamily="18" charset="0"/>
                <a:cs typeface="Times New Roman" panose="02020603050405020304" pitchFamily="18" charset="0"/>
              </a:rPr>
              <a:t>Sequence identity level: </a:t>
            </a:r>
            <a:r>
              <a:rPr lang="en-US" sz="1600" dirty="0">
                <a:effectLst/>
                <a:latin typeface="Times New Roman" panose="02020603050405020304" pitchFamily="18" charset="0"/>
                <a:cs typeface="Times New Roman" panose="02020603050405020304" pitchFamily="18" charset="0"/>
              </a:rPr>
              <a:t>is defined as the percentage of residues of the two aligned proteins that are identical, there are three levels by which sequence identity can be categorized: low, intermediate and high levels of sequence identity. However, the intermediate levels of sequence identity,  between the two aligned proteins is 25% 90%.</a:t>
            </a:r>
            <a:endParaRPr lang="en-US" sz="16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1600" b="1" i="0" u="sng" dirty="0">
                <a:solidFill>
                  <a:srgbClr val="000000"/>
                </a:solidFill>
                <a:effectLst/>
                <a:latin typeface="Times New Roman" panose="02020603050405020304" pitchFamily="18" charset="0"/>
                <a:cs typeface="Times New Roman" panose="02020603050405020304" pitchFamily="18" charset="0"/>
              </a:rPr>
              <a:t>Query Coverage:</a:t>
            </a:r>
            <a:r>
              <a:rPr lang="en-US" sz="1600" b="1" i="0" u="sng" dirty="0">
                <a:solidFill>
                  <a:srgbClr val="FFFFFF"/>
                </a:solidFill>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refers to the fraction of a query sequence that is aligned to a database sequence in a sequence alignment. It represents the percentage of the query sequence that is covered by the alignment with the database sequence. A higher query cover indicates a more complete alignment between the query and database sequences.</a:t>
            </a:r>
            <a:endParaRPr lang="fr-FR" sz="1600" b="0" i="0" dirty="0">
              <a:effectLst/>
              <a:latin typeface="Times New Roman" panose="02020603050405020304" pitchFamily="18" charset="0"/>
              <a:cs typeface="Times New Roman" panose="02020603050405020304" pitchFamily="18" charset="0"/>
            </a:endParaRPr>
          </a:p>
          <a:p>
            <a:pPr>
              <a:lnSpc>
                <a:spcPct val="150000"/>
              </a:lnSpc>
            </a:pPr>
            <a:r>
              <a:rPr lang="en-US" sz="1600" b="1" i="0" u="sng" dirty="0">
                <a:solidFill>
                  <a:srgbClr val="000000"/>
                </a:solidFill>
                <a:effectLst/>
                <a:latin typeface="Times New Roman" panose="02020603050405020304" pitchFamily="18" charset="0"/>
                <a:cs typeface="Times New Roman" panose="02020603050405020304" pitchFamily="18" charset="0"/>
              </a:rPr>
              <a:t>E-Value:</a:t>
            </a:r>
            <a:r>
              <a:rPr lang="en-US" sz="1600" b="0" i="0" u="sng" dirty="0">
                <a:solidFill>
                  <a:srgbClr val="000000"/>
                </a:solidFill>
                <a:effectLst/>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the number of alignments expected by chance with the calculated score or better. The expect value is the default sorting metric; for significant alignments the E value should be very close to zero.</a:t>
            </a:r>
          </a:p>
          <a:p>
            <a:pPr>
              <a:lnSpc>
                <a:spcPct val="150000"/>
              </a:lnSpc>
            </a:pPr>
            <a:r>
              <a:rPr lang="en-US" sz="1600" b="1" u="sng" dirty="0">
                <a:latin typeface="Times New Roman" panose="02020603050405020304" pitchFamily="18" charset="0"/>
                <a:cs typeface="Times New Roman" panose="02020603050405020304" pitchFamily="18" charset="0"/>
              </a:rPr>
              <a:t>Template quality:  </a:t>
            </a:r>
            <a:r>
              <a:rPr lang="en-US" sz="1600" dirty="0">
                <a:latin typeface="Times New Roman" panose="02020603050405020304" pitchFamily="18" charset="0"/>
                <a:cs typeface="Times New Roman" panose="02020603050405020304" pitchFamily="18" charset="0"/>
              </a:rPr>
              <a:t>the template should  has been experimentally determined and has a high resolution, resolution should be between 1A to 3A.</a:t>
            </a:r>
          </a:p>
          <a:p>
            <a:pPr>
              <a:lnSpc>
                <a:spcPct val="150000"/>
              </a:lnSpc>
            </a:pPr>
            <a:r>
              <a:rPr lang="en-US" sz="1600" b="1" u="sng" dirty="0">
                <a:latin typeface="Times New Roman" panose="02020603050405020304" pitchFamily="18" charset="0"/>
                <a:cs typeface="Times New Roman" panose="02020603050405020304" pitchFamily="18" charset="0"/>
              </a:rPr>
              <a:t>Conserved regions</a:t>
            </a:r>
            <a:r>
              <a:rPr lang="en-US" sz="1600" dirty="0">
                <a:latin typeface="Times New Roman" panose="02020603050405020304" pitchFamily="18" charset="0"/>
                <a:cs typeface="Times New Roman" panose="02020603050405020304" pitchFamily="18" charset="0"/>
              </a:rPr>
              <a:t>: choose the template with conserved regions  that align well with the target protein sequence. This will help ensure that the model accurately captures the structural features of the protein</a:t>
            </a:r>
          </a:p>
          <a:p>
            <a:pPr>
              <a:lnSpc>
                <a:spcPct val="150000"/>
              </a:lnSpc>
            </a:pPr>
            <a:r>
              <a:rPr lang="en-US" sz="1600" b="1" u="sng" dirty="0">
                <a:latin typeface="Times New Roman" panose="02020603050405020304" pitchFamily="18" charset="0"/>
                <a:cs typeface="Times New Roman" panose="02020603050405020304" pitchFamily="18" charset="0"/>
              </a:rPr>
              <a:t>Phylogenetic similarity between template and target sequences</a:t>
            </a:r>
          </a:p>
          <a:p>
            <a:pPr>
              <a:lnSpc>
                <a:spcPct val="150000"/>
              </a:lnSpc>
            </a:pPr>
            <a:r>
              <a:rPr lang="en-US" sz="1600" b="1" u="sng" dirty="0">
                <a:latin typeface="Times New Roman" panose="02020603050405020304" pitchFamily="18" charset="0"/>
                <a:cs typeface="Times New Roman" panose="02020603050405020304" pitchFamily="18" charset="0"/>
              </a:rPr>
              <a:t>Environmental factors </a:t>
            </a:r>
            <a:r>
              <a:rPr lang="en-US" sz="1600" dirty="0">
                <a:latin typeface="Times New Roman" panose="02020603050405020304" pitchFamily="18" charset="0"/>
                <a:cs typeface="Times New Roman" panose="02020603050405020304" pitchFamily="18" charset="0"/>
              </a:rPr>
              <a:t>such as pH, solvent type and existence of bound ligand…</a:t>
            </a:r>
            <a:endParaRPr lang="fr-FR"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98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94FFAF53-5B95-26A1-F4A2-FDB1B0D2FF2E}"/>
              </a:ext>
            </a:extLst>
          </p:cNvPr>
          <p:cNvGrpSpPr/>
          <p:nvPr/>
        </p:nvGrpSpPr>
        <p:grpSpPr>
          <a:xfrm>
            <a:off x="273377" y="1234912"/>
            <a:ext cx="8624661" cy="5174686"/>
            <a:chOff x="351071" y="2742574"/>
            <a:chExt cx="8565821" cy="3949827"/>
          </a:xfrm>
        </p:grpSpPr>
        <p:pic>
          <p:nvPicPr>
            <p:cNvPr id="9" name="Image 8">
              <a:extLst>
                <a:ext uri="{FF2B5EF4-FFF2-40B4-BE49-F238E27FC236}">
                  <a16:creationId xmlns:a16="http://schemas.microsoft.com/office/drawing/2014/main" id="{EFDEB77E-2360-A9D9-311E-0ED490427033}"/>
                </a:ext>
              </a:extLst>
            </p:cNvPr>
            <p:cNvPicPr>
              <a:picLocks noChangeAspect="1"/>
            </p:cNvPicPr>
            <p:nvPr/>
          </p:nvPicPr>
          <p:blipFill>
            <a:blip r:embed="rId2"/>
            <a:stretch>
              <a:fillRect/>
            </a:stretch>
          </p:blipFill>
          <p:spPr>
            <a:xfrm>
              <a:off x="351071" y="2742574"/>
              <a:ext cx="8565821" cy="3949827"/>
            </a:xfrm>
            <a:prstGeom prst="rect">
              <a:avLst/>
            </a:prstGeom>
          </p:spPr>
        </p:pic>
        <p:sp>
          <p:nvSpPr>
            <p:cNvPr id="6" name="Rectangle 5">
              <a:extLst>
                <a:ext uri="{FF2B5EF4-FFF2-40B4-BE49-F238E27FC236}">
                  <a16:creationId xmlns:a16="http://schemas.microsoft.com/office/drawing/2014/main" id="{AA34BE18-EEA2-E813-4D4D-E4819C53B2A7}"/>
                </a:ext>
              </a:extLst>
            </p:cNvPr>
            <p:cNvSpPr/>
            <p:nvPr/>
          </p:nvSpPr>
          <p:spPr>
            <a:xfrm>
              <a:off x="351071" y="5188460"/>
              <a:ext cx="8565821" cy="2508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ZoneTexte 6">
            <a:extLst>
              <a:ext uri="{FF2B5EF4-FFF2-40B4-BE49-F238E27FC236}">
                <a16:creationId xmlns:a16="http://schemas.microsoft.com/office/drawing/2014/main" id="{5BC87264-2F7C-BE1D-8771-2D35EE9F96AA}"/>
              </a:ext>
            </a:extLst>
          </p:cNvPr>
          <p:cNvSpPr txBox="1"/>
          <p:nvPr/>
        </p:nvSpPr>
        <p:spPr>
          <a:xfrm>
            <a:off x="10228082" y="942680"/>
            <a:ext cx="184731" cy="369332"/>
          </a:xfrm>
          <a:prstGeom prst="rect">
            <a:avLst/>
          </a:prstGeom>
          <a:noFill/>
        </p:spPr>
        <p:txBody>
          <a:bodyPr wrap="none" rtlCol="0">
            <a:spAutoFit/>
          </a:bodyPr>
          <a:lstStyle/>
          <a:p>
            <a:endParaRPr lang="fr-FR" dirty="0"/>
          </a:p>
        </p:txBody>
      </p:sp>
      <p:sp>
        <p:nvSpPr>
          <p:cNvPr id="8" name="ZoneTexte 7">
            <a:extLst>
              <a:ext uri="{FF2B5EF4-FFF2-40B4-BE49-F238E27FC236}">
                <a16:creationId xmlns:a16="http://schemas.microsoft.com/office/drawing/2014/main" id="{EE8562B4-9D69-8ED2-7593-5F020A02C3AD}"/>
              </a:ext>
            </a:extLst>
          </p:cNvPr>
          <p:cNvSpPr txBox="1"/>
          <p:nvPr/>
        </p:nvSpPr>
        <p:spPr>
          <a:xfrm>
            <a:off x="9021451" y="1729434"/>
            <a:ext cx="3057427" cy="3139321"/>
          </a:xfrm>
          <a:prstGeom prst="rect">
            <a:avLst/>
          </a:prstGeom>
          <a:noFill/>
        </p:spPr>
        <p:txBody>
          <a:bodyPr wrap="square" rtlCol="0">
            <a:spAutoFit/>
          </a:bodyPr>
          <a:lstStyle/>
          <a:p>
            <a:pPr>
              <a:lnSpc>
                <a:spcPct val="150000"/>
              </a:lnSpc>
            </a:pPr>
            <a:r>
              <a:rPr lang="en-US" b="1" u="sng" dirty="0">
                <a:latin typeface="Times New Roman" panose="02020603050405020304" pitchFamily="18" charset="0"/>
                <a:cs typeface="Times New Roman" panose="02020603050405020304" pitchFamily="18" charset="0"/>
              </a:rPr>
              <a:t>characteristic of the chosen template:</a:t>
            </a:r>
          </a:p>
          <a:p>
            <a:pPr>
              <a:lnSpc>
                <a:spcPct val="150000"/>
              </a:lnSpc>
            </a:pPr>
            <a:r>
              <a:rPr lang="en-US" dirty="0">
                <a:latin typeface="Times New Roman" panose="02020603050405020304" pitchFamily="18" charset="0"/>
                <a:cs typeface="Times New Roman" panose="02020603050405020304" pitchFamily="18" charset="0"/>
              </a:rPr>
              <a:t>E-value: </a:t>
            </a:r>
            <a:r>
              <a:rPr lang="en-US" b="1" dirty="0">
                <a:latin typeface="Times New Roman" panose="02020603050405020304" pitchFamily="18" charset="0"/>
                <a:cs typeface="Times New Roman" panose="02020603050405020304" pitchFamily="18" charset="0"/>
              </a:rPr>
              <a:t>1e -135</a:t>
            </a:r>
          </a:p>
          <a:p>
            <a:pPr>
              <a:lnSpc>
                <a:spcPct val="150000"/>
              </a:lnSpc>
            </a:pPr>
            <a:r>
              <a:rPr lang="en-US" dirty="0">
                <a:latin typeface="Times New Roman" panose="02020603050405020304" pitchFamily="18" charset="0"/>
                <a:cs typeface="Times New Roman" panose="02020603050405020304" pitchFamily="18" charset="0"/>
              </a:rPr>
              <a:t>Coverage: </a:t>
            </a:r>
            <a:r>
              <a:rPr lang="en-US" b="1" dirty="0">
                <a:latin typeface="Times New Roman" panose="02020603050405020304" pitchFamily="18" charset="0"/>
                <a:cs typeface="Times New Roman" panose="02020603050405020304" pitchFamily="18" charset="0"/>
              </a:rPr>
              <a:t>66%</a:t>
            </a:r>
          </a:p>
          <a:p>
            <a:pPr>
              <a:lnSpc>
                <a:spcPct val="150000"/>
              </a:lnSpc>
            </a:pPr>
            <a:r>
              <a:rPr lang="en-US" dirty="0">
                <a:latin typeface="Times New Roman" panose="02020603050405020304" pitchFamily="18" charset="0"/>
                <a:cs typeface="Times New Roman" panose="02020603050405020304" pitchFamily="18" charset="0"/>
              </a:rPr>
              <a:t>Identity: </a:t>
            </a:r>
            <a:r>
              <a:rPr lang="en-US" b="1" dirty="0">
                <a:latin typeface="Times New Roman" panose="02020603050405020304" pitchFamily="18" charset="0"/>
                <a:cs typeface="Times New Roman" panose="02020603050405020304" pitchFamily="18" charset="0"/>
              </a:rPr>
              <a:t>47.24%</a:t>
            </a:r>
          </a:p>
          <a:p>
            <a:pPr>
              <a:lnSpc>
                <a:spcPct val="150000"/>
              </a:lnSpc>
            </a:pPr>
            <a:r>
              <a:rPr lang="en-US" dirty="0">
                <a:latin typeface="Times New Roman" panose="02020603050405020304" pitchFamily="18" charset="0"/>
                <a:cs typeface="Times New Roman" panose="02020603050405020304" pitchFamily="18" charset="0"/>
              </a:rPr>
              <a:t>resolution: </a:t>
            </a:r>
            <a:r>
              <a:rPr lang="en-US" b="1" dirty="0">
                <a:latin typeface="Times New Roman" panose="02020603050405020304" pitchFamily="18" charset="0"/>
                <a:cs typeface="Times New Roman" panose="02020603050405020304" pitchFamily="18" charset="0"/>
              </a:rPr>
              <a:t>1.6A</a:t>
            </a:r>
          </a:p>
          <a:p>
            <a:r>
              <a:rPr lang="fr-FR" dirty="0" err="1">
                <a:latin typeface="Times New Roman" panose="02020603050405020304" pitchFamily="18" charset="0"/>
                <a:cs typeface="Times New Roman" panose="02020603050405020304" pitchFamily="18" charset="0"/>
              </a:rPr>
              <a:t>Organism</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Sus </a:t>
            </a:r>
            <a:r>
              <a:rPr lang="fr-FR" b="1" dirty="0" err="1">
                <a:latin typeface="Times New Roman" panose="02020603050405020304" pitchFamily="18" charset="0"/>
                <a:cs typeface="Times New Roman" panose="02020603050405020304" pitchFamily="18" charset="0"/>
              </a:rPr>
              <a:t>scrofa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pig</a:t>
            </a: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Eukaryota</a:t>
            </a:r>
            <a:endParaRPr lang="fr-FR"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8FE7401-A798-5A6B-B784-9B405FB07663}"/>
              </a:ext>
            </a:extLst>
          </p:cNvPr>
          <p:cNvSpPr txBox="1"/>
          <p:nvPr/>
        </p:nvSpPr>
        <p:spPr>
          <a:xfrm>
            <a:off x="560193" y="339500"/>
            <a:ext cx="11631807" cy="786754"/>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T</a:t>
            </a:r>
            <a:r>
              <a:rPr lang="en-US" sz="1600" b="0" dirty="0">
                <a:effectLst/>
                <a:latin typeface="Times New Roman" panose="02020603050405020304" pitchFamily="18" charset="0"/>
                <a:cs typeface="Times New Roman" panose="02020603050405020304" pitchFamily="18" charset="0"/>
              </a:rPr>
              <a:t>he template was chosen based on the </a:t>
            </a:r>
            <a:r>
              <a:rPr lang="en-US" sz="1600" b="0" dirty="0" err="1">
                <a:effectLst/>
                <a:latin typeface="Times New Roman" panose="02020603050405020304" pitchFamily="18" charset="0"/>
                <a:cs typeface="Times New Roman" panose="02020603050405020304" pitchFamily="18" charset="0"/>
              </a:rPr>
              <a:t>prameters</a:t>
            </a:r>
            <a:r>
              <a:rPr lang="en-US" sz="1600" b="0" dirty="0">
                <a:effectLst/>
                <a:latin typeface="Times New Roman" panose="02020603050405020304" pitchFamily="18" charset="0"/>
                <a:cs typeface="Times New Roman" panose="02020603050405020304" pitchFamily="18" charset="0"/>
              </a:rPr>
              <a:t> mentioned before</a:t>
            </a:r>
          </a:p>
          <a:p>
            <a:pPr>
              <a:lnSpc>
                <a:spcPct val="150000"/>
              </a:lnSpc>
            </a:pPr>
            <a:r>
              <a:rPr lang="fr-FR" sz="1600" dirty="0">
                <a:latin typeface="Times New Roman" panose="02020603050405020304" pitchFamily="18" charset="0"/>
                <a:cs typeface="Times New Roman" panose="02020603050405020304" pitchFamily="18" charset="0"/>
              </a:rPr>
              <a:t>PDB code: 1KXQ</a:t>
            </a:r>
            <a:endParaRPr lang="en-US" sz="1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2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529EBF3-0DB7-B5D6-08CC-6C71F149D1A1}"/>
              </a:ext>
            </a:extLst>
          </p:cNvPr>
          <p:cNvSpPr txBox="1"/>
          <p:nvPr/>
        </p:nvSpPr>
        <p:spPr>
          <a:xfrm>
            <a:off x="407710" y="258393"/>
            <a:ext cx="6094428" cy="338554"/>
          </a:xfrm>
          <a:prstGeom prst="rect">
            <a:avLst/>
          </a:prstGeom>
          <a:noFill/>
        </p:spPr>
        <p:txBody>
          <a:bodyPr wrap="square">
            <a:spAutoFit/>
          </a:bodyPr>
          <a:lstStyle/>
          <a:p>
            <a:pPr marL="285750"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Download the </a:t>
            </a:r>
            <a:r>
              <a:rPr lang="fr-FR" sz="1600" b="1" dirty="0" err="1">
                <a:latin typeface="Times New Roman" panose="02020603050405020304" pitchFamily="18" charset="0"/>
                <a:cs typeface="Times New Roman" panose="02020603050405020304" pitchFamily="18" charset="0"/>
              </a:rPr>
              <a:t>template</a:t>
            </a:r>
            <a:r>
              <a:rPr lang="fr-FR" sz="1600" b="1" dirty="0">
                <a:latin typeface="Times New Roman" panose="02020603050405020304" pitchFamily="18" charset="0"/>
                <a:cs typeface="Times New Roman" panose="02020603050405020304" pitchFamily="18" charset="0"/>
              </a:rPr>
              <a:t> </a:t>
            </a:r>
            <a:r>
              <a:rPr lang="fr-FR" sz="1600" b="1" dirty="0" err="1">
                <a:latin typeface="Times New Roman" panose="02020603050405020304" pitchFamily="18" charset="0"/>
                <a:cs typeface="Times New Roman" panose="02020603050405020304" pitchFamily="18" charset="0"/>
              </a:rPr>
              <a:t>sequence</a:t>
            </a:r>
            <a:r>
              <a:rPr lang="fr-FR" sz="1600" b="1" dirty="0">
                <a:latin typeface="Times New Roman" panose="02020603050405020304" pitchFamily="18" charset="0"/>
                <a:cs typeface="Times New Roman" panose="02020603050405020304" pitchFamily="18" charset="0"/>
              </a:rPr>
              <a:t> in </a:t>
            </a:r>
            <a:r>
              <a:rPr lang="fr-FR" sz="1600" b="1" dirty="0" err="1">
                <a:latin typeface="Times New Roman" panose="02020603050405020304" pitchFamily="18" charset="0"/>
                <a:cs typeface="Times New Roman" panose="02020603050405020304" pitchFamily="18" charset="0"/>
              </a:rPr>
              <a:t>fasta</a:t>
            </a:r>
            <a:r>
              <a:rPr lang="fr-FR" sz="1600" b="1" dirty="0">
                <a:latin typeface="Times New Roman" panose="02020603050405020304" pitchFamily="18" charset="0"/>
                <a:cs typeface="Times New Roman" panose="02020603050405020304" pitchFamily="18" charset="0"/>
              </a:rPr>
              <a:t> format</a:t>
            </a:r>
          </a:p>
        </p:txBody>
      </p:sp>
      <p:pic>
        <p:nvPicPr>
          <p:cNvPr id="5" name="Image 4">
            <a:extLst>
              <a:ext uri="{FF2B5EF4-FFF2-40B4-BE49-F238E27FC236}">
                <a16:creationId xmlns:a16="http://schemas.microsoft.com/office/drawing/2014/main" id="{3379E142-E735-F04E-9692-895EDD2AF0BD}"/>
              </a:ext>
            </a:extLst>
          </p:cNvPr>
          <p:cNvPicPr>
            <a:picLocks noChangeAspect="1"/>
          </p:cNvPicPr>
          <p:nvPr/>
        </p:nvPicPr>
        <p:blipFill>
          <a:blip r:embed="rId2"/>
          <a:stretch>
            <a:fillRect/>
          </a:stretch>
        </p:blipFill>
        <p:spPr>
          <a:xfrm>
            <a:off x="803634" y="699279"/>
            <a:ext cx="9629655" cy="2289018"/>
          </a:xfrm>
          <a:prstGeom prst="rect">
            <a:avLst/>
          </a:prstGeom>
        </p:spPr>
      </p:pic>
      <p:sp>
        <p:nvSpPr>
          <p:cNvPr id="6" name="ZoneTexte 5">
            <a:extLst>
              <a:ext uri="{FF2B5EF4-FFF2-40B4-BE49-F238E27FC236}">
                <a16:creationId xmlns:a16="http://schemas.microsoft.com/office/drawing/2014/main" id="{B69F73A9-94DF-95C8-F39B-00A75D8FA06D}"/>
              </a:ext>
            </a:extLst>
          </p:cNvPr>
          <p:cNvSpPr txBox="1"/>
          <p:nvPr/>
        </p:nvSpPr>
        <p:spPr>
          <a:xfrm>
            <a:off x="409146" y="3214539"/>
            <a:ext cx="11449771" cy="2679580"/>
          </a:xfrm>
          <a:prstGeom prst="rect">
            <a:avLst/>
          </a:prstGeom>
          <a:noFill/>
        </p:spPr>
        <p:txBody>
          <a:bodyPr wrap="square">
            <a:spAutoFit/>
          </a:bodyPr>
          <a:lstStyle/>
          <a:p>
            <a:pPr>
              <a:lnSpc>
                <a:spcPct val="150000"/>
              </a:lnSpc>
            </a:pPr>
            <a:r>
              <a:rPr lang="fr-FR" b="1" dirty="0" err="1">
                <a:solidFill>
                  <a:srgbClr val="002060"/>
                </a:solidFill>
                <a:latin typeface="Times New Roman" panose="02020603050405020304" pitchFamily="18" charset="0"/>
                <a:cs typeface="Times New Roman" panose="02020603050405020304" pitchFamily="18" charset="0"/>
              </a:rPr>
              <a:t>Step</a:t>
            </a:r>
            <a:r>
              <a:rPr lang="fr-FR" b="1" dirty="0">
                <a:solidFill>
                  <a:srgbClr val="002060"/>
                </a:solidFill>
                <a:latin typeface="Times New Roman" panose="02020603050405020304" pitchFamily="18" charset="0"/>
                <a:cs typeface="Times New Roman" panose="02020603050405020304" pitchFamily="18" charset="0"/>
              </a:rPr>
              <a:t> 2: </a:t>
            </a:r>
            <a:r>
              <a:rPr lang="en-US" b="1" dirty="0">
                <a:solidFill>
                  <a:srgbClr val="002060"/>
                </a:solidFill>
                <a:latin typeface="Times New Roman" panose="02020603050405020304" pitchFamily="18" charset="0"/>
                <a:cs typeface="Times New Roman" panose="02020603050405020304" pitchFamily="18" charset="0"/>
              </a:rPr>
              <a:t>Pairwise alignment between the target and the template sequences</a:t>
            </a:r>
            <a:r>
              <a:rPr lang="en-US" dirty="0">
                <a:solidFill>
                  <a:srgbClr val="002060"/>
                </a:solidFill>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Tool used: </a:t>
            </a:r>
            <a:r>
              <a:rPr lang="en-US" sz="1600" b="1" dirty="0">
                <a:latin typeface="Times New Roman" panose="02020603050405020304" pitchFamily="18" charset="0"/>
                <a:cs typeface="Times New Roman" panose="02020603050405020304" pitchFamily="18" charset="0"/>
              </a:rPr>
              <a:t>EMBOSS Needle</a:t>
            </a:r>
          </a:p>
          <a:p>
            <a:pPr>
              <a:lnSpc>
                <a:spcPct val="150000"/>
              </a:lnSpc>
            </a:pPr>
            <a:r>
              <a:rPr lang="en-US" sz="1600" b="0" i="0" dirty="0">
                <a:effectLst/>
                <a:latin typeface="Times New Roman" panose="02020603050405020304" pitchFamily="18" charset="0"/>
                <a:cs typeface="Times New Roman" panose="02020603050405020304" pitchFamily="18" charset="0"/>
              </a:rPr>
              <a:t>Pairwise alignment is done in order to determine the level of similarity between the two sequences, </a:t>
            </a:r>
            <a:r>
              <a:rPr lang="en-US" sz="1600" dirty="0">
                <a:latin typeface="Times New Roman" panose="02020603050405020304" pitchFamily="18" charset="0"/>
                <a:cs typeface="Times New Roman" panose="02020603050405020304" pitchFamily="18" charset="0"/>
              </a:rPr>
              <a:t>b</a:t>
            </a:r>
            <a:r>
              <a:rPr lang="en-US" sz="1600" b="0" i="0" dirty="0">
                <a:effectLst/>
                <a:latin typeface="Times New Roman" panose="02020603050405020304" pitchFamily="18" charset="0"/>
                <a:cs typeface="Times New Roman" panose="02020603050405020304" pitchFamily="18" charset="0"/>
              </a:rPr>
              <a:t>y aligning the sequences, we can identify regions of high sequence identity and similarity, which can indicate conserved structural elements and functional domains. This information can then be used to guide the modeling of the target protein's 3D structure based on the template structure.</a:t>
            </a:r>
          </a:p>
          <a:p>
            <a:pPr>
              <a:lnSpc>
                <a:spcPct val="150000"/>
              </a:lnSpc>
            </a:pPr>
            <a:r>
              <a:rPr lang="en-US" sz="1600" b="0" i="0" dirty="0">
                <a:effectLst/>
                <a:latin typeface="Times New Roman" panose="02020603050405020304" pitchFamily="18" charset="0"/>
                <a:cs typeface="Times New Roman" panose="02020603050405020304" pitchFamily="18" charset="0"/>
              </a:rPr>
              <a:t>pairwise alignment can help identify potential errors or gaps in the alignment, which may need to be addressed to improve the accuracy of the predicted 3D structure.</a:t>
            </a:r>
          </a:p>
        </p:txBody>
      </p:sp>
    </p:spTree>
    <p:extLst>
      <p:ext uri="{BB962C8B-B14F-4D97-AF65-F5344CB8AC3E}">
        <p14:creationId xmlns:p14="http://schemas.microsoft.com/office/powerpoint/2010/main" val="19915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27E8B67-8352-ABDE-A843-C4E8C3DE44DE}"/>
              </a:ext>
            </a:extLst>
          </p:cNvPr>
          <p:cNvSpPr txBox="1"/>
          <p:nvPr/>
        </p:nvSpPr>
        <p:spPr>
          <a:xfrm>
            <a:off x="643379" y="392873"/>
            <a:ext cx="6094428"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EMBOSS Needle</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result</a:t>
            </a:r>
            <a:r>
              <a:rPr lang="fr-FR" sz="1600"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CAE5EC2A-D8ED-9CD9-AE5B-DD1CDC67FB9B}"/>
              </a:ext>
            </a:extLst>
          </p:cNvPr>
          <p:cNvPicPr>
            <a:picLocks noChangeAspect="1"/>
          </p:cNvPicPr>
          <p:nvPr/>
        </p:nvPicPr>
        <p:blipFill>
          <a:blip r:embed="rId3"/>
          <a:stretch>
            <a:fillRect/>
          </a:stretch>
        </p:blipFill>
        <p:spPr>
          <a:xfrm>
            <a:off x="473697" y="762205"/>
            <a:ext cx="10140884" cy="5374644"/>
          </a:xfrm>
          <a:prstGeom prst="rect">
            <a:avLst/>
          </a:prstGeom>
        </p:spPr>
      </p:pic>
    </p:spTree>
    <p:extLst>
      <p:ext uri="{BB962C8B-B14F-4D97-AF65-F5344CB8AC3E}">
        <p14:creationId xmlns:p14="http://schemas.microsoft.com/office/powerpoint/2010/main" val="155757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BCF1942-A1C8-AE3E-C160-F47A8590F9A3}"/>
              </a:ext>
            </a:extLst>
          </p:cNvPr>
          <p:cNvSpPr txBox="1"/>
          <p:nvPr/>
        </p:nvSpPr>
        <p:spPr>
          <a:xfrm>
            <a:off x="445416" y="211259"/>
            <a:ext cx="10763054" cy="2720232"/>
          </a:xfrm>
          <a:prstGeom prst="rect">
            <a:avLst/>
          </a:prstGeom>
          <a:noFill/>
        </p:spPr>
        <p:txBody>
          <a:bodyPr wrap="square">
            <a:spAutoFit/>
          </a:bodyPr>
          <a:lstStyle/>
          <a:p>
            <a:pPr>
              <a:lnSpc>
                <a:spcPct val="150000"/>
              </a:lnSpc>
            </a:pPr>
            <a:r>
              <a:rPr lang="fr-FR" b="1" dirty="0" err="1">
                <a:solidFill>
                  <a:srgbClr val="002060"/>
                </a:solidFill>
                <a:latin typeface="Times New Roman" panose="02020603050405020304" pitchFamily="18" charset="0"/>
                <a:cs typeface="Times New Roman" panose="02020603050405020304" pitchFamily="18" charset="0"/>
              </a:rPr>
              <a:t>Step</a:t>
            </a:r>
            <a:r>
              <a:rPr lang="fr-FR" b="1" dirty="0">
                <a:solidFill>
                  <a:srgbClr val="002060"/>
                </a:solidFill>
                <a:latin typeface="Times New Roman" panose="02020603050405020304" pitchFamily="18" charset="0"/>
                <a:cs typeface="Times New Roman" panose="02020603050405020304" pitchFamily="18" charset="0"/>
              </a:rPr>
              <a:t> 3: Building the </a:t>
            </a:r>
            <a:r>
              <a:rPr lang="fr-FR" b="1" dirty="0" err="1">
                <a:solidFill>
                  <a:srgbClr val="002060"/>
                </a:solidFill>
                <a:latin typeface="Times New Roman" panose="02020603050405020304" pitchFamily="18" charset="0"/>
                <a:cs typeface="Times New Roman" panose="02020603050405020304" pitchFamily="18" charset="0"/>
              </a:rPr>
              <a:t>homology</a:t>
            </a:r>
            <a:r>
              <a:rPr lang="fr-FR" b="1" dirty="0">
                <a:solidFill>
                  <a:srgbClr val="002060"/>
                </a:solidFill>
                <a:latin typeface="Times New Roman" panose="02020603050405020304" pitchFamily="18" charset="0"/>
                <a:cs typeface="Times New Roman" panose="02020603050405020304" pitchFamily="18" charset="0"/>
              </a:rPr>
              <a:t> model</a:t>
            </a:r>
          </a:p>
          <a:p>
            <a:pPr>
              <a:lnSpc>
                <a:spcPct val="150000"/>
              </a:lnSpc>
            </a:pPr>
            <a:r>
              <a:rPr lang="fr-FR" sz="1600" dirty="0">
                <a:latin typeface="Times New Roman" panose="02020603050405020304" pitchFamily="18" charset="0"/>
                <a:cs typeface="Times New Roman" panose="02020603050405020304" pitchFamily="18" charset="0"/>
              </a:rPr>
              <a:t>Tool used :</a:t>
            </a:r>
            <a:r>
              <a:rPr lang="fr-FR" sz="1600" dirty="0" err="1">
                <a:latin typeface="Times New Roman" panose="02020603050405020304" pitchFamily="18" charset="0"/>
                <a:cs typeface="Times New Roman" panose="02020603050405020304" pitchFamily="18" charset="0"/>
              </a:rPr>
              <a:t>Modeller</a:t>
            </a:r>
            <a:endParaRPr lang="fr-FR"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Download the 3D structure of the template sequence from PDB</a:t>
            </a:r>
            <a:endParaRPr lang="fr-FR"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600" b="1" dirty="0" err="1">
                <a:latin typeface="Times New Roman" panose="02020603050405020304" pitchFamily="18" charset="0"/>
                <a:cs typeface="Times New Roman" panose="02020603050405020304" pitchFamily="18" charset="0"/>
              </a:rPr>
              <a:t>Creating</a:t>
            </a:r>
            <a:r>
              <a:rPr lang="fr-FR" sz="1600" b="1" dirty="0">
                <a:latin typeface="Times New Roman" panose="02020603050405020304" pitchFamily="18" charset="0"/>
                <a:cs typeface="Times New Roman" panose="02020603050405020304" pitchFamily="18" charset="0"/>
              </a:rPr>
              <a:t> the input file: </a:t>
            </a:r>
          </a:p>
          <a:p>
            <a:pPr marL="742950" lvl="1" indent="-285750">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PDB file for 3D structures of the template: water molecules are manually removed</a:t>
            </a:r>
            <a:endParaRPr lang="fr-FR" sz="1600"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lang="fr-FR" sz="1600" dirty="0">
                <a:latin typeface="Times New Roman" panose="02020603050405020304" pitchFamily="18" charset="0"/>
                <a:cs typeface="Times New Roman" panose="02020603050405020304" pitchFamily="18" charset="0"/>
              </a:rPr>
              <a:t>Script :</a:t>
            </a:r>
          </a:p>
          <a:p>
            <a:pPr>
              <a:lnSpc>
                <a:spcPct val="150000"/>
              </a:lnSpc>
            </a:pPr>
            <a:endParaRPr lang="fr-FR"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0D736FCB-0ADB-8B11-301C-92AD5CC1135E}"/>
              </a:ext>
            </a:extLst>
          </p:cNvPr>
          <p:cNvPicPr>
            <a:picLocks noChangeAspect="1"/>
          </p:cNvPicPr>
          <p:nvPr/>
        </p:nvPicPr>
        <p:blipFill>
          <a:blip r:embed="rId2"/>
          <a:stretch>
            <a:fillRect/>
          </a:stretch>
        </p:blipFill>
        <p:spPr>
          <a:xfrm>
            <a:off x="2149417" y="2414803"/>
            <a:ext cx="6629975" cy="4328535"/>
          </a:xfrm>
          <a:prstGeom prst="rect">
            <a:avLst/>
          </a:prstGeom>
        </p:spPr>
      </p:pic>
    </p:spTree>
    <p:extLst>
      <p:ext uri="{BB962C8B-B14F-4D97-AF65-F5344CB8AC3E}">
        <p14:creationId xmlns:p14="http://schemas.microsoft.com/office/powerpoint/2010/main" val="8562823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2806</TotalTime>
  <Words>2046</Words>
  <Application>Microsoft Office PowerPoint</Application>
  <PresentationFormat>Grand écran</PresentationFormat>
  <Paragraphs>188</Paragraphs>
  <Slides>18</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arial</vt:lpstr>
      <vt:lpstr>arial</vt:lpstr>
      <vt:lpstr>Calibri</vt:lpstr>
      <vt:lpstr>Calibri Light</vt:lpstr>
      <vt:lpstr>Roboto</vt:lpstr>
      <vt:lpstr>Tahoma</vt:lpstr>
      <vt:lpstr>Times New Roman</vt:lpstr>
      <vt:lpstr>Wingdings</vt:lpstr>
      <vt:lpstr>Thème Office</vt:lpstr>
      <vt:lpstr>TP1 :Practical comparative structural modeling  Case study : α-amylase from Alteromonas haloplanktis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TP1 : Case study : α-amylase (AA) from Alteromonas haloplanktis </dc:title>
  <dc:creator>Skymil</dc:creator>
  <cp:lastModifiedBy>Skymil</cp:lastModifiedBy>
  <cp:revision>27</cp:revision>
  <dcterms:created xsi:type="dcterms:W3CDTF">2024-02-25T12:42:08Z</dcterms:created>
  <dcterms:modified xsi:type="dcterms:W3CDTF">2024-03-29T21:18:02Z</dcterms:modified>
</cp:coreProperties>
</file>