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
  </p:notesMasterIdLst>
  <p:sldIdLst>
    <p:sldId id="256" r:id="rId2"/>
    <p:sldId id="257" r:id="rId3"/>
  </p:sldIdLst>
  <p:sldSz cx="21599525" cy="28800425"/>
  <p:notesSz cx="7099300" cy="102330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071" userDrawn="1">
          <p15:clr>
            <a:srgbClr val="A4A3A4"/>
          </p15:clr>
        </p15:guide>
        <p15:guide id="2" pos="68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662" autoAdjust="0"/>
    <p:restoredTop sz="94464" autoAdjust="0"/>
  </p:normalViewPr>
  <p:slideViewPr>
    <p:cSldViewPr snapToGrid="0">
      <p:cViewPr>
        <p:scale>
          <a:sx n="31" d="100"/>
          <a:sy n="31" d="100"/>
        </p:scale>
        <p:origin x="1444" y="-2484"/>
      </p:cViewPr>
      <p:guideLst>
        <p:guide orient="horz" pos="9071"/>
        <p:guide pos="6803"/>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1" d="100"/>
          <a:sy n="51" d="100"/>
        </p:scale>
        <p:origin x="29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034" cy="512667"/>
          </a:xfrm>
          <a:prstGeom prst="rect">
            <a:avLst/>
          </a:prstGeom>
        </p:spPr>
        <p:txBody>
          <a:bodyPr vert="horz" lIns="89638" tIns="44819" rIns="89638" bIns="44819" rtlCol="0"/>
          <a:lstStyle>
            <a:lvl1pPr algn="l">
              <a:defRPr sz="1200"/>
            </a:lvl1pPr>
          </a:lstStyle>
          <a:p>
            <a:endParaRPr lang="en-GB"/>
          </a:p>
        </p:txBody>
      </p:sp>
      <p:sp>
        <p:nvSpPr>
          <p:cNvPr id="3" name="Date Placeholder 2"/>
          <p:cNvSpPr>
            <a:spLocks noGrp="1"/>
          </p:cNvSpPr>
          <p:nvPr>
            <p:ph type="dt" idx="1"/>
          </p:nvPr>
        </p:nvSpPr>
        <p:spPr>
          <a:xfrm>
            <a:off x="4020720" y="0"/>
            <a:ext cx="3077033" cy="512667"/>
          </a:xfrm>
          <a:prstGeom prst="rect">
            <a:avLst/>
          </a:prstGeom>
        </p:spPr>
        <p:txBody>
          <a:bodyPr vert="horz" lIns="89638" tIns="44819" rIns="89638" bIns="44819" rtlCol="0"/>
          <a:lstStyle>
            <a:lvl1pPr algn="r">
              <a:defRPr sz="1200"/>
            </a:lvl1pPr>
          </a:lstStyle>
          <a:p>
            <a:fld id="{4143C19B-FA08-4054-9EF9-C9A88CAA2465}" type="datetimeFigureOut">
              <a:rPr lang="en-GB" smtClean="0"/>
              <a:pPr/>
              <a:t>23/06/2022</a:t>
            </a:fld>
            <a:endParaRPr lang="en-GB"/>
          </a:p>
        </p:txBody>
      </p:sp>
      <p:sp>
        <p:nvSpPr>
          <p:cNvPr id="4" name="Slide Image Placeholder 3"/>
          <p:cNvSpPr>
            <a:spLocks noGrp="1" noRot="1" noChangeAspect="1"/>
          </p:cNvSpPr>
          <p:nvPr>
            <p:ph type="sldImg" idx="2"/>
          </p:nvPr>
        </p:nvSpPr>
        <p:spPr>
          <a:xfrm>
            <a:off x="2255838" y="1277938"/>
            <a:ext cx="2587625" cy="3454400"/>
          </a:xfrm>
          <a:prstGeom prst="rect">
            <a:avLst/>
          </a:prstGeom>
          <a:noFill/>
          <a:ln w="12700">
            <a:solidFill>
              <a:prstClr val="black"/>
            </a:solidFill>
          </a:ln>
        </p:spPr>
        <p:txBody>
          <a:bodyPr vert="horz" lIns="89638" tIns="44819" rIns="89638" bIns="44819" rtlCol="0" anchor="ctr"/>
          <a:lstStyle/>
          <a:p>
            <a:endParaRPr lang="en-GB"/>
          </a:p>
        </p:txBody>
      </p:sp>
      <p:sp>
        <p:nvSpPr>
          <p:cNvPr id="5" name="Notes Placeholder 4"/>
          <p:cNvSpPr>
            <a:spLocks noGrp="1"/>
          </p:cNvSpPr>
          <p:nvPr>
            <p:ph type="body" sz="quarter" idx="3"/>
          </p:nvPr>
        </p:nvSpPr>
        <p:spPr>
          <a:xfrm>
            <a:off x="710086" y="4925046"/>
            <a:ext cx="5679130" cy="4029439"/>
          </a:xfrm>
          <a:prstGeom prst="rect">
            <a:avLst/>
          </a:prstGeom>
        </p:spPr>
        <p:txBody>
          <a:bodyPr vert="horz" lIns="89638" tIns="44819" rIns="89638" bIns="4481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0359"/>
            <a:ext cx="3077034" cy="512667"/>
          </a:xfrm>
          <a:prstGeom prst="rect">
            <a:avLst/>
          </a:prstGeom>
        </p:spPr>
        <p:txBody>
          <a:bodyPr vert="horz" lIns="89638" tIns="44819" rIns="89638" bIns="44819" rtlCol="0" anchor="b"/>
          <a:lstStyle>
            <a:lvl1pPr algn="l">
              <a:defRPr sz="1200"/>
            </a:lvl1pPr>
          </a:lstStyle>
          <a:p>
            <a:endParaRPr lang="en-GB"/>
          </a:p>
        </p:txBody>
      </p:sp>
      <p:sp>
        <p:nvSpPr>
          <p:cNvPr id="7" name="Slide Number Placeholder 6"/>
          <p:cNvSpPr>
            <a:spLocks noGrp="1"/>
          </p:cNvSpPr>
          <p:nvPr>
            <p:ph type="sldNum" sz="quarter" idx="5"/>
          </p:nvPr>
        </p:nvSpPr>
        <p:spPr>
          <a:xfrm>
            <a:off x="4020720" y="9720359"/>
            <a:ext cx="3077033" cy="512667"/>
          </a:xfrm>
          <a:prstGeom prst="rect">
            <a:avLst/>
          </a:prstGeom>
        </p:spPr>
        <p:txBody>
          <a:bodyPr vert="horz" lIns="89638" tIns="44819" rIns="89638" bIns="44819" rtlCol="0" anchor="b"/>
          <a:lstStyle>
            <a:lvl1pPr algn="r">
              <a:defRPr sz="1200"/>
            </a:lvl1pPr>
          </a:lstStyle>
          <a:p>
            <a:fld id="{749A6FE6-6ED9-46BE-AB75-525E07B6D4C8}" type="slidenum">
              <a:rPr lang="en-GB" smtClean="0"/>
              <a:pPr/>
              <a:t>‹#›</a:t>
            </a:fld>
            <a:endParaRPr lang="en-GB"/>
          </a:p>
        </p:txBody>
      </p:sp>
    </p:spTree>
    <p:extLst>
      <p:ext uri="{BB962C8B-B14F-4D97-AF65-F5344CB8AC3E}">
        <p14:creationId xmlns:p14="http://schemas.microsoft.com/office/powerpoint/2010/main" val="2261599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55838" y="1277938"/>
            <a:ext cx="2587625" cy="3454400"/>
          </a:xfrm>
        </p:spPr>
      </p:sp>
      <p:sp>
        <p:nvSpPr>
          <p:cNvPr id="3" name="Notes Placeholder 2"/>
          <p:cNvSpPr>
            <a:spLocks noGrp="1"/>
          </p:cNvSpPr>
          <p:nvPr>
            <p:ph type="body" idx="1"/>
          </p:nvPr>
        </p:nvSpPr>
        <p:spPr/>
        <p:txBody>
          <a:bodyPr/>
          <a:lstStyle/>
          <a:p>
            <a:r>
              <a:rPr lang="en-GB" dirty="0"/>
              <a:t>B</a:t>
            </a:r>
            <a:r>
              <a:rPr lang="en-GB" baseline="0" dirty="0"/>
              <a:t> curve the same for most SN Ia, other bands have distinct features, such as twin peaks etc.</a:t>
            </a:r>
          </a:p>
          <a:p>
            <a:r>
              <a:rPr lang="en-GB" baseline="0" dirty="0"/>
              <a:t>Type II 30 times fainter, 3 magnitudes fainter than Ia</a:t>
            </a:r>
            <a:endParaRPr lang="en-GB" dirty="0"/>
          </a:p>
        </p:txBody>
      </p:sp>
      <p:sp>
        <p:nvSpPr>
          <p:cNvPr id="4" name="Slide Number Placeholder 3"/>
          <p:cNvSpPr>
            <a:spLocks noGrp="1"/>
          </p:cNvSpPr>
          <p:nvPr>
            <p:ph type="sldNum" sz="quarter" idx="10"/>
          </p:nvPr>
        </p:nvSpPr>
        <p:spPr/>
        <p:txBody>
          <a:bodyPr/>
          <a:lstStyle/>
          <a:p>
            <a:fld id="{749A6FE6-6ED9-46BE-AB75-525E07B6D4C8}" type="slidenum">
              <a:rPr lang="en-GB" smtClean="0"/>
              <a:pPr/>
              <a:t>1</a:t>
            </a:fld>
            <a:endParaRPr lang="en-GB"/>
          </a:p>
        </p:txBody>
      </p:sp>
    </p:spTree>
    <p:extLst>
      <p:ext uri="{BB962C8B-B14F-4D97-AF65-F5344CB8AC3E}">
        <p14:creationId xmlns:p14="http://schemas.microsoft.com/office/powerpoint/2010/main" val="1331734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4713405"/>
            <a:ext cx="18359596" cy="10026815"/>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5126892"/>
            <a:ext cx="16199644" cy="6953434"/>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BC8E66-1A0E-4C08-B57D-5A47C04759B4}" type="datetimeFigureOut">
              <a:rPr lang="en-GB" smtClean="0"/>
              <a:pPr/>
              <a:t>23/06/2022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C2A5F-39FF-4B98-A695-C0F5FB40F216}" type="slidenum">
              <a:rPr lang="en-GB" smtClean="0"/>
              <a:pPr/>
              <a:t>‹#›</a:t>
            </a:fld>
            <a:endParaRPr lang="en-GB"/>
          </a:p>
        </p:txBody>
      </p:sp>
    </p:spTree>
    <p:extLst>
      <p:ext uri="{BB962C8B-B14F-4D97-AF65-F5344CB8AC3E}">
        <p14:creationId xmlns:p14="http://schemas.microsoft.com/office/powerpoint/2010/main" val="1208180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BC8E66-1A0E-4C08-B57D-5A47C04759B4}" type="datetimeFigureOut">
              <a:rPr lang="en-GB" smtClean="0"/>
              <a:pPr/>
              <a:t>23/06/2022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C2A5F-39FF-4B98-A695-C0F5FB40F216}" type="slidenum">
              <a:rPr lang="en-GB" smtClean="0"/>
              <a:pPr/>
              <a:t>‹#›</a:t>
            </a:fld>
            <a:endParaRPr lang="en-GB"/>
          </a:p>
        </p:txBody>
      </p:sp>
    </p:spTree>
    <p:extLst>
      <p:ext uri="{BB962C8B-B14F-4D97-AF65-F5344CB8AC3E}">
        <p14:creationId xmlns:p14="http://schemas.microsoft.com/office/powerpoint/2010/main" val="882165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533356"/>
            <a:ext cx="4657398" cy="24407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533356"/>
            <a:ext cx="13702199" cy="24407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BC8E66-1A0E-4C08-B57D-5A47C04759B4}" type="datetimeFigureOut">
              <a:rPr lang="en-GB" smtClean="0"/>
              <a:pPr/>
              <a:t>23/06/2022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C2A5F-39FF-4B98-A695-C0F5FB40F216}" type="slidenum">
              <a:rPr lang="en-GB" smtClean="0"/>
              <a:pPr/>
              <a:t>‹#›</a:t>
            </a:fld>
            <a:endParaRPr lang="en-GB"/>
          </a:p>
        </p:txBody>
      </p:sp>
    </p:spTree>
    <p:extLst>
      <p:ext uri="{BB962C8B-B14F-4D97-AF65-F5344CB8AC3E}">
        <p14:creationId xmlns:p14="http://schemas.microsoft.com/office/powerpoint/2010/main" val="1931574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BC8E66-1A0E-4C08-B57D-5A47C04759B4}" type="datetimeFigureOut">
              <a:rPr lang="en-GB" smtClean="0"/>
              <a:pPr/>
              <a:t>23/06/2022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C2A5F-39FF-4B98-A695-C0F5FB40F216}" type="slidenum">
              <a:rPr lang="en-GB" smtClean="0"/>
              <a:pPr/>
              <a:t>‹#›</a:t>
            </a:fld>
            <a:endParaRPr lang="en-GB"/>
          </a:p>
        </p:txBody>
      </p:sp>
    </p:spTree>
    <p:extLst>
      <p:ext uri="{BB962C8B-B14F-4D97-AF65-F5344CB8AC3E}">
        <p14:creationId xmlns:p14="http://schemas.microsoft.com/office/powerpoint/2010/main" val="334873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7180114"/>
            <a:ext cx="18629590" cy="11980175"/>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19273626"/>
            <a:ext cx="18629590" cy="630009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BC8E66-1A0E-4C08-B57D-5A47C04759B4}" type="datetimeFigureOut">
              <a:rPr lang="en-GB" smtClean="0"/>
              <a:pPr/>
              <a:t>23/06/2022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5C2A5F-39FF-4B98-A695-C0F5FB40F216}" type="slidenum">
              <a:rPr lang="en-GB" smtClean="0"/>
              <a:pPr/>
              <a:t>‹#›</a:t>
            </a:fld>
            <a:endParaRPr lang="en-GB"/>
          </a:p>
        </p:txBody>
      </p:sp>
    </p:spTree>
    <p:extLst>
      <p:ext uri="{BB962C8B-B14F-4D97-AF65-F5344CB8AC3E}">
        <p14:creationId xmlns:p14="http://schemas.microsoft.com/office/powerpoint/2010/main" val="3336681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7666780"/>
            <a:ext cx="9179798" cy="182736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7666780"/>
            <a:ext cx="9179798" cy="182736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4BC8E66-1A0E-4C08-B57D-5A47C04759B4}" type="datetimeFigureOut">
              <a:rPr lang="en-GB" smtClean="0"/>
              <a:pPr/>
              <a:t>23/06/2022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5C2A5F-39FF-4B98-A695-C0F5FB40F216}" type="slidenum">
              <a:rPr lang="en-GB" smtClean="0"/>
              <a:pPr/>
              <a:t>‹#›</a:t>
            </a:fld>
            <a:endParaRPr lang="en-GB"/>
          </a:p>
        </p:txBody>
      </p:sp>
    </p:spTree>
    <p:extLst>
      <p:ext uri="{BB962C8B-B14F-4D97-AF65-F5344CB8AC3E}">
        <p14:creationId xmlns:p14="http://schemas.microsoft.com/office/powerpoint/2010/main" val="925628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533362"/>
            <a:ext cx="18629590" cy="55667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7060106"/>
            <a:ext cx="9137610" cy="3460049"/>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4" name="Content Placeholder 3"/>
          <p:cNvSpPr>
            <a:spLocks noGrp="1"/>
          </p:cNvSpPr>
          <p:nvPr>
            <p:ph sz="half" idx="2"/>
          </p:nvPr>
        </p:nvSpPr>
        <p:spPr>
          <a:xfrm>
            <a:off x="1487783" y="10520155"/>
            <a:ext cx="9137610" cy="154735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7060106"/>
            <a:ext cx="9182611" cy="3460049"/>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6" name="Content Placeholder 5"/>
          <p:cNvSpPr>
            <a:spLocks noGrp="1"/>
          </p:cNvSpPr>
          <p:nvPr>
            <p:ph sz="quarter" idx="4"/>
          </p:nvPr>
        </p:nvSpPr>
        <p:spPr>
          <a:xfrm>
            <a:off x="10934761" y="10520155"/>
            <a:ext cx="9182611" cy="154735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BC8E66-1A0E-4C08-B57D-5A47C04759B4}" type="datetimeFigureOut">
              <a:rPr lang="en-GB" smtClean="0"/>
              <a:pPr/>
              <a:t>23/06/2022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B5C2A5F-39FF-4B98-A695-C0F5FB40F216}" type="slidenum">
              <a:rPr lang="en-GB" smtClean="0"/>
              <a:pPr/>
              <a:t>‹#›</a:t>
            </a:fld>
            <a:endParaRPr lang="en-GB"/>
          </a:p>
        </p:txBody>
      </p:sp>
    </p:spTree>
    <p:extLst>
      <p:ext uri="{BB962C8B-B14F-4D97-AF65-F5344CB8AC3E}">
        <p14:creationId xmlns:p14="http://schemas.microsoft.com/office/powerpoint/2010/main" val="3131613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BC8E66-1A0E-4C08-B57D-5A47C04759B4}" type="datetimeFigureOut">
              <a:rPr lang="en-GB" smtClean="0"/>
              <a:pPr/>
              <a:t>23/06/2022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B5C2A5F-39FF-4B98-A695-C0F5FB40F216}" type="slidenum">
              <a:rPr lang="en-GB" smtClean="0"/>
              <a:pPr/>
              <a:t>‹#›</a:t>
            </a:fld>
            <a:endParaRPr lang="en-GB"/>
          </a:p>
        </p:txBody>
      </p:sp>
    </p:spTree>
    <p:extLst>
      <p:ext uri="{BB962C8B-B14F-4D97-AF65-F5344CB8AC3E}">
        <p14:creationId xmlns:p14="http://schemas.microsoft.com/office/powerpoint/2010/main" val="1926287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BC8E66-1A0E-4C08-B57D-5A47C04759B4}" type="datetimeFigureOut">
              <a:rPr lang="en-GB" smtClean="0"/>
              <a:pPr/>
              <a:t>23/06/2022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B5C2A5F-39FF-4B98-A695-C0F5FB40F216}" type="slidenum">
              <a:rPr lang="en-GB" smtClean="0"/>
              <a:pPr/>
              <a:t>‹#›</a:t>
            </a:fld>
            <a:endParaRPr lang="en-GB"/>
          </a:p>
        </p:txBody>
      </p:sp>
    </p:spTree>
    <p:extLst>
      <p:ext uri="{BB962C8B-B14F-4D97-AF65-F5344CB8AC3E}">
        <p14:creationId xmlns:p14="http://schemas.microsoft.com/office/powerpoint/2010/main" val="4122912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920028"/>
            <a:ext cx="6966409" cy="6720099"/>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146734"/>
            <a:ext cx="10934760" cy="20466969"/>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8640127"/>
            <a:ext cx="6966409" cy="1600690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04BC8E66-1A0E-4C08-B57D-5A47C04759B4}" type="datetimeFigureOut">
              <a:rPr lang="en-GB" smtClean="0"/>
              <a:pPr/>
              <a:t>23/06/2022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5C2A5F-39FF-4B98-A695-C0F5FB40F216}" type="slidenum">
              <a:rPr lang="en-GB" smtClean="0"/>
              <a:pPr/>
              <a:t>‹#›</a:t>
            </a:fld>
            <a:endParaRPr lang="en-GB"/>
          </a:p>
        </p:txBody>
      </p:sp>
    </p:spTree>
    <p:extLst>
      <p:ext uri="{BB962C8B-B14F-4D97-AF65-F5344CB8AC3E}">
        <p14:creationId xmlns:p14="http://schemas.microsoft.com/office/powerpoint/2010/main" val="353174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920028"/>
            <a:ext cx="6966409" cy="6720099"/>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146734"/>
            <a:ext cx="10934760" cy="20466969"/>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8640127"/>
            <a:ext cx="6966409" cy="16006905"/>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04BC8E66-1A0E-4C08-B57D-5A47C04759B4}" type="datetimeFigureOut">
              <a:rPr lang="en-GB" smtClean="0"/>
              <a:pPr/>
              <a:t>23/06/2022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5C2A5F-39FF-4B98-A695-C0F5FB40F216}" type="slidenum">
              <a:rPr lang="en-GB" smtClean="0"/>
              <a:pPr/>
              <a:t>‹#›</a:t>
            </a:fld>
            <a:endParaRPr lang="en-GB"/>
          </a:p>
        </p:txBody>
      </p:sp>
    </p:spTree>
    <p:extLst>
      <p:ext uri="{BB962C8B-B14F-4D97-AF65-F5344CB8AC3E}">
        <p14:creationId xmlns:p14="http://schemas.microsoft.com/office/powerpoint/2010/main" val="4046067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533362"/>
            <a:ext cx="18629590" cy="55667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7666780"/>
            <a:ext cx="18629590" cy="1827360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26693734"/>
            <a:ext cx="4859893" cy="1533356"/>
          </a:xfrm>
          <a:prstGeom prst="rect">
            <a:avLst/>
          </a:prstGeom>
        </p:spPr>
        <p:txBody>
          <a:bodyPr vert="horz" lIns="91440" tIns="45720" rIns="91440" bIns="45720" rtlCol="0" anchor="ctr"/>
          <a:lstStyle>
            <a:lvl1pPr algn="l">
              <a:defRPr sz="2835">
                <a:solidFill>
                  <a:schemeClr val="tx1">
                    <a:tint val="75000"/>
                  </a:schemeClr>
                </a:solidFill>
              </a:defRPr>
            </a:lvl1pPr>
          </a:lstStyle>
          <a:p>
            <a:fld id="{04BC8E66-1A0E-4C08-B57D-5A47C04759B4}" type="datetimeFigureOut">
              <a:rPr lang="en-GB" smtClean="0"/>
              <a:pPr/>
              <a:t>23/06/2022</a:t>
            </a:fld>
            <a:endParaRPr lang="en-GB"/>
          </a:p>
        </p:txBody>
      </p:sp>
      <p:sp>
        <p:nvSpPr>
          <p:cNvPr id="5" name="Footer Placeholder 4"/>
          <p:cNvSpPr>
            <a:spLocks noGrp="1"/>
          </p:cNvSpPr>
          <p:nvPr>
            <p:ph type="ftr" sz="quarter" idx="3"/>
          </p:nvPr>
        </p:nvSpPr>
        <p:spPr>
          <a:xfrm>
            <a:off x="7154843" y="26693734"/>
            <a:ext cx="7289840" cy="1533356"/>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254665" y="26693734"/>
            <a:ext cx="4859893" cy="1533356"/>
          </a:xfrm>
          <a:prstGeom prst="rect">
            <a:avLst/>
          </a:prstGeom>
        </p:spPr>
        <p:txBody>
          <a:bodyPr vert="horz" lIns="91440" tIns="45720" rIns="91440" bIns="45720" rtlCol="0" anchor="ctr"/>
          <a:lstStyle>
            <a:lvl1pPr algn="r">
              <a:defRPr sz="2835">
                <a:solidFill>
                  <a:schemeClr val="tx1">
                    <a:tint val="75000"/>
                  </a:schemeClr>
                </a:solidFill>
              </a:defRPr>
            </a:lvl1pPr>
          </a:lstStyle>
          <a:p>
            <a:fld id="{4B5C2A5F-39FF-4B98-A695-C0F5FB40F216}" type="slidenum">
              <a:rPr lang="en-GB" smtClean="0"/>
              <a:pPr/>
              <a:t>‹#›</a:t>
            </a:fld>
            <a:endParaRPr lang="en-GB"/>
          </a:p>
        </p:txBody>
      </p:sp>
    </p:spTree>
    <p:extLst>
      <p:ext uri="{BB962C8B-B14F-4D97-AF65-F5344CB8AC3E}">
        <p14:creationId xmlns:p14="http://schemas.microsoft.com/office/powerpoint/2010/main" val="26371833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59275">
              <a:schemeClr val="tx2">
                <a:lumMod val="60000"/>
                <a:lumOff val="40000"/>
              </a:schemeClr>
            </a:gs>
            <a:gs pos="0">
              <a:schemeClr val="tx2">
                <a:lumMod val="40000"/>
                <a:lumOff val="60000"/>
              </a:schemeClr>
            </a:gs>
            <a:gs pos="18000">
              <a:schemeClr val="bg2">
                <a:lumMod val="75000"/>
              </a:schemeClr>
            </a:gs>
            <a:gs pos="83000">
              <a:schemeClr val="bg2">
                <a:lumMod val="90000"/>
              </a:schemeClr>
            </a:gs>
            <a:gs pos="100000">
              <a:schemeClr val="bg2">
                <a:lumMod val="50000"/>
              </a:schemeClr>
            </a:gs>
          </a:gsLst>
          <a:lin ang="2700000" scaled="1"/>
          <a:tileRect/>
        </a:gradFill>
        <a:effectLst/>
      </p:bgPr>
    </p:bg>
    <p:spTree>
      <p:nvGrpSpPr>
        <p:cNvPr id="1" name=""/>
        <p:cNvGrpSpPr/>
        <p:nvPr/>
      </p:nvGrpSpPr>
      <p:grpSpPr>
        <a:xfrm>
          <a:off x="0" y="0"/>
          <a:ext cx="0" cy="0"/>
          <a:chOff x="0" y="0"/>
          <a:chExt cx="0" cy="0"/>
        </a:xfrm>
      </p:grpSpPr>
      <p:sp>
        <p:nvSpPr>
          <p:cNvPr id="48" name="Rectangle 47"/>
          <p:cNvSpPr/>
          <p:nvPr/>
        </p:nvSpPr>
        <p:spPr>
          <a:xfrm>
            <a:off x="0" y="10855737"/>
            <a:ext cx="10506317" cy="584966"/>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2828" dirty="0">
                <a:latin typeface="Gill Sans MT" pitchFamily="34" charset="0"/>
              </a:rPr>
              <a:t>Fig.1 - world map for clustering</a:t>
            </a:r>
          </a:p>
        </p:txBody>
      </p:sp>
      <p:sp>
        <p:nvSpPr>
          <p:cNvPr id="47" name="Rectangle 46"/>
          <p:cNvSpPr/>
          <p:nvPr/>
        </p:nvSpPr>
        <p:spPr>
          <a:xfrm>
            <a:off x="10479376" y="16886847"/>
            <a:ext cx="11097059" cy="39458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828" dirty="0">
                <a:latin typeface="Gill Sans MT" pitchFamily="34" charset="0"/>
              </a:rPr>
              <a:t>Fig.3-CO2 error ranges forecast</a:t>
            </a:r>
          </a:p>
        </p:txBody>
      </p:sp>
      <p:sp>
        <p:nvSpPr>
          <p:cNvPr id="45" name="Rectangle 44"/>
          <p:cNvSpPr/>
          <p:nvPr/>
        </p:nvSpPr>
        <p:spPr>
          <a:xfrm>
            <a:off x="10498620" y="10810665"/>
            <a:ext cx="11100905" cy="63003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GB" sz="2828" dirty="0">
                <a:latin typeface="Gill Sans MT" pitchFamily="34" charset="0"/>
              </a:rPr>
              <a:t>Fig.2-CO2 emission</a:t>
            </a:r>
          </a:p>
        </p:txBody>
      </p:sp>
      <p:sp>
        <p:nvSpPr>
          <p:cNvPr id="27" name="Rectangle 26"/>
          <p:cNvSpPr/>
          <p:nvPr/>
        </p:nvSpPr>
        <p:spPr>
          <a:xfrm>
            <a:off x="-23090" y="11446004"/>
            <a:ext cx="10506316" cy="302489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3600" dirty="0">
                <a:latin typeface="Gill Sans MT" pitchFamily="34" charset="0"/>
              </a:rPr>
              <a:t>In fig.1 From the geographical graph, some countries like </a:t>
            </a:r>
            <a:r>
              <a:rPr lang="en-US" sz="3600" dirty="0" err="1">
                <a:latin typeface="Gill Sans MT" pitchFamily="34" charset="0"/>
              </a:rPr>
              <a:t>newzealand</a:t>
            </a:r>
            <a:r>
              <a:rPr lang="en-US" sz="3600" dirty="0">
                <a:latin typeface="Gill Sans MT" pitchFamily="34" charset="0"/>
              </a:rPr>
              <a:t>, china, </a:t>
            </a:r>
            <a:r>
              <a:rPr lang="en-US" sz="3600" dirty="0" err="1">
                <a:latin typeface="Gill Sans MT" pitchFamily="34" charset="0"/>
              </a:rPr>
              <a:t>india</a:t>
            </a:r>
            <a:r>
              <a:rPr lang="en-US" sz="3600" dirty="0">
                <a:latin typeface="Gill Sans MT" pitchFamily="34" charset="0"/>
              </a:rPr>
              <a:t>, Afghanistan,  Albania, austria, Algeria are segregated </a:t>
            </a:r>
            <a:r>
              <a:rPr lang="en-US" sz="3600" dirty="0" err="1">
                <a:latin typeface="Gill Sans MT" pitchFamily="34" charset="0"/>
              </a:rPr>
              <a:t>intocluster</a:t>
            </a:r>
            <a:r>
              <a:rPr lang="en-US" sz="3600" dirty="0">
                <a:latin typeface="Gill Sans MT" pitchFamily="34" charset="0"/>
              </a:rPr>
              <a:t> 1 and countries like USA, canada, australia are segregated into 2nd cluster.</a:t>
            </a:r>
            <a:endParaRPr lang="en-GB" sz="3600" dirty="0">
              <a:latin typeface="Gill Sans MT" pitchFamily="34" charset="0"/>
            </a:endParaRPr>
          </a:p>
        </p:txBody>
      </p:sp>
      <p:sp>
        <p:nvSpPr>
          <p:cNvPr id="34" name="Rectangle 33"/>
          <p:cNvSpPr/>
          <p:nvPr/>
        </p:nvSpPr>
        <p:spPr>
          <a:xfrm>
            <a:off x="0" y="-886787"/>
            <a:ext cx="21599525" cy="303363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4930" dirty="0">
                <a:solidFill>
                  <a:srgbClr val="002060"/>
                </a:solidFill>
              </a:rPr>
              <a:t>CO2 EMISSION CLUSTERING &amp; FITTING FOR DEFFERENT COUNTRIES</a:t>
            </a:r>
          </a:p>
        </p:txBody>
      </p:sp>
      <p:pic>
        <p:nvPicPr>
          <p:cNvPr id="41" name="Picture 40" descr="2022-06-22 (2).png"/>
          <p:cNvPicPr>
            <a:picLocks noChangeAspect="1"/>
          </p:cNvPicPr>
          <p:nvPr/>
        </p:nvPicPr>
        <p:blipFill>
          <a:blip r:embed="rId3"/>
          <a:stretch>
            <a:fillRect/>
          </a:stretch>
        </p:blipFill>
        <p:spPr>
          <a:xfrm>
            <a:off x="-23090" y="6472401"/>
            <a:ext cx="10552497" cy="4378285"/>
          </a:xfrm>
          <a:prstGeom prst="rect">
            <a:avLst/>
          </a:prstGeom>
        </p:spPr>
      </p:pic>
      <p:pic>
        <p:nvPicPr>
          <p:cNvPr id="50" name="Picture 49" descr="co2_line.jpg"/>
          <p:cNvPicPr>
            <a:picLocks noChangeAspect="1"/>
          </p:cNvPicPr>
          <p:nvPr/>
        </p:nvPicPr>
        <p:blipFill>
          <a:blip r:embed="rId4"/>
          <a:stretch>
            <a:fillRect/>
          </a:stretch>
        </p:blipFill>
        <p:spPr>
          <a:xfrm>
            <a:off x="10529407" y="6480778"/>
            <a:ext cx="11070118" cy="4361531"/>
          </a:xfrm>
          <a:prstGeom prst="rect">
            <a:avLst/>
          </a:prstGeom>
        </p:spPr>
      </p:pic>
      <p:pic>
        <p:nvPicPr>
          <p:cNvPr id="51" name="Picture 50" descr="Curve fit.jpg"/>
          <p:cNvPicPr>
            <a:picLocks noChangeAspect="1"/>
          </p:cNvPicPr>
          <p:nvPr/>
        </p:nvPicPr>
        <p:blipFill>
          <a:blip r:embed="rId5"/>
          <a:stretch>
            <a:fillRect/>
          </a:stretch>
        </p:blipFill>
        <p:spPr>
          <a:xfrm>
            <a:off x="-23091" y="14458368"/>
            <a:ext cx="10502469" cy="4387412"/>
          </a:xfrm>
          <a:prstGeom prst="rect">
            <a:avLst/>
          </a:prstGeom>
        </p:spPr>
      </p:pic>
      <p:pic>
        <p:nvPicPr>
          <p:cNvPr id="52" name="Picture 51" descr="CO2 forecast.jpg"/>
          <p:cNvPicPr>
            <a:picLocks noChangeAspect="1"/>
          </p:cNvPicPr>
          <p:nvPr/>
        </p:nvPicPr>
        <p:blipFill>
          <a:blip r:embed="rId6"/>
          <a:stretch>
            <a:fillRect/>
          </a:stretch>
        </p:blipFill>
        <p:spPr>
          <a:xfrm>
            <a:off x="10498620" y="13192319"/>
            <a:ext cx="11077814" cy="3694529"/>
          </a:xfrm>
          <a:prstGeom prst="rect">
            <a:avLst/>
          </a:prstGeom>
        </p:spPr>
      </p:pic>
      <p:sp>
        <p:nvSpPr>
          <p:cNvPr id="53" name="Rectangle 52"/>
          <p:cNvSpPr/>
          <p:nvPr/>
        </p:nvSpPr>
        <p:spPr>
          <a:xfrm>
            <a:off x="0" y="18865822"/>
            <a:ext cx="10497299" cy="30614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828" dirty="0">
                <a:latin typeface="Gill Sans MT" pitchFamily="34" charset="0"/>
              </a:rPr>
              <a:t>Fig.3 Curve fit</a:t>
            </a:r>
          </a:p>
        </p:txBody>
      </p:sp>
      <p:sp>
        <p:nvSpPr>
          <p:cNvPr id="57" name="Rectangle 56"/>
          <p:cNvSpPr/>
          <p:nvPr/>
        </p:nvSpPr>
        <p:spPr>
          <a:xfrm>
            <a:off x="10479377" y="17281429"/>
            <a:ext cx="11097058" cy="359189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636" dirty="0">
              <a:latin typeface="Gill Sans MT" pitchFamily="34" charset="0"/>
            </a:endParaRPr>
          </a:p>
          <a:p>
            <a:pPr algn="ctr"/>
            <a:r>
              <a:rPr lang="en-US" sz="3636" dirty="0">
                <a:latin typeface="Gill Sans MT" pitchFamily="34" charset="0"/>
              </a:rPr>
              <a:t>From the figure.3 by applying curve fit, we are trying to identify large interval of data for which the proportional growth rate is linear. We can exactly see this phenomenon from the graph for features co2 emissions and year for the country India.</a:t>
            </a:r>
          </a:p>
          <a:p>
            <a:pPr algn="ctr"/>
            <a:endParaRPr lang="en-GB" sz="2828" dirty="0">
              <a:latin typeface="Gill Sans MT" pitchFamily="34" charset="0"/>
            </a:endParaRPr>
          </a:p>
        </p:txBody>
      </p:sp>
      <p:sp>
        <p:nvSpPr>
          <p:cNvPr id="59" name="Rectangle 58"/>
          <p:cNvSpPr/>
          <p:nvPr/>
        </p:nvSpPr>
        <p:spPr>
          <a:xfrm>
            <a:off x="-23090" y="19179694"/>
            <a:ext cx="10521710" cy="170099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dirty="0">
                <a:latin typeface="Gill Sans MT" pitchFamily="34" charset="0"/>
              </a:rPr>
              <a:t>from the above plot  we are trying to figure the co2 emission from years ranging from 1980-2030 and forecast is consistent between the period.</a:t>
            </a:r>
            <a:endParaRPr lang="en-GB" sz="3600" dirty="0">
              <a:latin typeface="Gill Sans MT" pitchFamily="34" charset="0"/>
            </a:endParaRPr>
          </a:p>
        </p:txBody>
      </p:sp>
      <p:sp>
        <p:nvSpPr>
          <p:cNvPr id="32" name="TextBox 31"/>
          <p:cNvSpPr txBox="1"/>
          <p:nvPr/>
        </p:nvSpPr>
        <p:spPr>
          <a:xfrm>
            <a:off x="10479378" y="11425667"/>
            <a:ext cx="11100905" cy="175432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3600" dirty="0">
                <a:latin typeface="Gill Sans MT" pitchFamily="34" charset="0"/>
              </a:rPr>
              <a:t>In fig.2 By using the above plot, we are checking the trend of range of co2 emissions from 2004-2018 and we can see the emissions are increasing every year.</a:t>
            </a:r>
            <a:endParaRPr lang="en-GB" sz="3600" dirty="0">
              <a:latin typeface="Gill Sans MT" pitchFamily="34" charset="0"/>
            </a:endParaRPr>
          </a:p>
        </p:txBody>
      </p:sp>
      <p:sp>
        <p:nvSpPr>
          <p:cNvPr id="37" name="TextBox 36"/>
          <p:cNvSpPr txBox="1"/>
          <p:nvPr/>
        </p:nvSpPr>
        <p:spPr>
          <a:xfrm>
            <a:off x="-23090" y="3029917"/>
            <a:ext cx="21599525" cy="34163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sz="3600" dirty="0"/>
              <a:t>Carbon dioxide emissions are those which are produced from the burning of fossil fuels. They include carbon dioxide produced during consumption of solid, liquid, and gas fuels and gas flaring. some sources of Co2 emissions are decomposition, ocean release and respiration. This Investigation looks at Co2 emissions that are produced over a period of years between 1980-2030 in various countries. We have formed two clusters in order to achieve this requirement. The main advantage of this activity I is we can estimate the risk of Co2 emissions and can take necessary steps in order to keep them in control.</a:t>
            </a:r>
            <a:endParaRPr lang="en-GB" sz="3600" dirty="0"/>
          </a:p>
        </p:txBody>
      </p:sp>
      <p:sp>
        <p:nvSpPr>
          <p:cNvPr id="38" name="TextBox 37"/>
          <p:cNvSpPr txBox="1"/>
          <p:nvPr/>
        </p:nvSpPr>
        <p:spPr>
          <a:xfrm>
            <a:off x="-23091" y="2148001"/>
            <a:ext cx="21599525" cy="92333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sz="5400" dirty="0">
                <a:cs typeface="Arial" panose="020B0604020202020204" pitchFamily="34" charset="0"/>
              </a:rPr>
              <a:t>                                                     INTRODUCTION</a:t>
            </a:r>
            <a:endParaRPr lang="en-US" sz="5400" dirty="0"/>
          </a:p>
        </p:txBody>
      </p:sp>
      <p:sp>
        <p:nvSpPr>
          <p:cNvPr id="2" name="TextBox 1">
            <a:extLst>
              <a:ext uri="{FF2B5EF4-FFF2-40B4-BE49-F238E27FC236}">
                <a16:creationId xmlns:a16="http://schemas.microsoft.com/office/drawing/2014/main" id="{61D956AD-BFD0-E697-D41E-C8C9FB7C1247}"/>
              </a:ext>
            </a:extLst>
          </p:cNvPr>
          <p:cNvSpPr txBox="1"/>
          <p:nvPr/>
        </p:nvSpPr>
        <p:spPr>
          <a:xfrm>
            <a:off x="10479376" y="20888413"/>
            <a:ext cx="11073969" cy="784830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n-US" sz="3600" dirty="0"/>
              <a:t> References:</a:t>
            </a:r>
          </a:p>
          <a:p>
            <a:pPr algn="just"/>
            <a:r>
              <a:rPr lang="en-US" sz="3600" dirty="0"/>
              <a:t>[1]-Sudhir Singh, Dr. </a:t>
            </a:r>
            <a:r>
              <a:rPr lang="en-US" sz="3600" dirty="0" err="1"/>
              <a:t>Nasib</a:t>
            </a:r>
            <a:r>
              <a:rPr lang="en-US" sz="3600" dirty="0"/>
              <a:t> Singh </a:t>
            </a:r>
            <a:r>
              <a:rPr lang="en-US" sz="3600" dirty="0" err="1"/>
              <a:t>Gill,Comparative</a:t>
            </a:r>
            <a:r>
              <a:rPr lang="en-US" sz="3600" dirty="0"/>
              <a:t> Study Of Different Data Mining Techniques : A Review, www. ijltemas.in, Volume II, Issue IV, APRIL 2013 IJLTEMAS ISSN 2278 – 2540. </a:t>
            </a:r>
          </a:p>
          <a:p>
            <a:pPr algn="just"/>
            <a:r>
              <a:rPr lang="en-US" sz="3600" dirty="0"/>
              <a:t>[2]-N.K. </a:t>
            </a:r>
            <a:r>
              <a:rPr lang="en-US" sz="3600" dirty="0" err="1"/>
              <a:t>Lünsdorf</a:t>
            </a:r>
            <a:r>
              <a:rPr lang="en-US" sz="3600" dirty="0"/>
              <a:t> and J.O. </a:t>
            </a:r>
            <a:r>
              <a:rPr lang="en-US" sz="3600" dirty="0" err="1"/>
              <a:t>Lünsdorf</a:t>
            </a:r>
            <a:r>
              <a:rPr lang="en-US" sz="3600" dirty="0"/>
              <a:t> 2016 Journal of Coal Geology 160–161 51 </a:t>
            </a:r>
          </a:p>
          <a:p>
            <a:pPr algn="just"/>
            <a:r>
              <a:rPr lang="en-US" sz="3600" dirty="0"/>
              <a:t>[3]-</a:t>
            </a:r>
            <a:r>
              <a:rPr lang="en-US" sz="3600" dirty="0" err="1"/>
              <a:t>Narkhede</a:t>
            </a:r>
            <a:r>
              <a:rPr lang="en-US" sz="3600" dirty="0"/>
              <a:t>, Rajkumar &amp; Rastogi, Prabha. (2020). Analysis of Curve Fitting for Case Studies for Indian Power Sector. IOP Conference Series: Materials Science and Engineering.</a:t>
            </a:r>
            <a:endParaRPr lang="en-GB" sz="3600" u="sng" dirty="0">
              <a:solidFill>
                <a:schemeClr val="bg1"/>
              </a:solidFill>
            </a:endParaRPr>
          </a:p>
          <a:p>
            <a:pPr algn="ctr"/>
            <a:endParaRPr lang="en-GB" sz="3600" dirty="0"/>
          </a:p>
          <a:p>
            <a:endParaRPr lang="en-IN" sz="3600" dirty="0"/>
          </a:p>
          <a:p>
            <a:endParaRPr lang="en-IN" sz="3600" dirty="0"/>
          </a:p>
        </p:txBody>
      </p:sp>
      <p:sp>
        <p:nvSpPr>
          <p:cNvPr id="4" name="TextBox 3">
            <a:extLst>
              <a:ext uri="{FF2B5EF4-FFF2-40B4-BE49-F238E27FC236}">
                <a16:creationId xmlns:a16="http://schemas.microsoft.com/office/drawing/2014/main" id="{9AB268A9-9314-7A2B-9B19-6881ED35BBA1}"/>
              </a:ext>
            </a:extLst>
          </p:cNvPr>
          <p:cNvSpPr txBox="1"/>
          <p:nvPr/>
        </p:nvSpPr>
        <p:spPr>
          <a:xfrm>
            <a:off x="1" y="20888413"/>
            <a:ext cx="10521710" cy="784830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3600" b="1" u="sng" dirty="0"/>
              <a:t>Conclusion:</a:t>
            </a:r>
          </a:p>
          <a:p>
            <a:pPr algn="ctr"/>
            <a:r>
              <a:rPr lang="en-US" sz="3600" dirty="0"/>
              <a:t>Post data is taken from world bank and dividing it to two clusters with the help of K means clustering and after analyzing the clusters and observing various correlations between the features, we are able to find out the forecast of co2 emissions for the coming years based on historic data evidence. This helps as an indication and helps in predicting the growth of Co2 emissions country wise in coming years. Results are same with applying normalization or with out normalization.  Post applying the curve fit we have calculated the </a:t>
            </a:r>
            <a:r>
              <a:rPr lang="en-US" sz="3600" dirty="0" err="1"/>
              <a:t>err_ranges</a:t>
            </a:r>
            <a:r>
              <a:rPr lang="en-US" sz="3600" dirty="0"/>
              <a:t> and values obtained for </a:t>
            </a:r>
            <a:r>
              <a:rPr lang="en-US" sz="3600" dirty="0" err="1"/>
              <a:t>err_ranges</a:t>
            </a:r>
            <a:r>
              <a:rPr lang="en-US" sz="3600" dirty="0"/>
              <a:t> is 1.88919 -2.19177 and predictions of c02 emissions are found out for years 1980-2030.</a:t>
            </a:r>
            <a:endParaRPr lang="en-GB" sz="3600" dirty="0"/>
          </a:p>
        </p:txBody>
      </p:sp>
    </p:spTree>
    <p:extLst>
      <p:ext uri="{BB962C8B-B14F-4D97-AF65-F5344CB8AC3E}">
        <p14:creationId xmlns:p14="http://schemas.microsoft.com/office/powerpoint/2010/main" val="1958964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36CB30-C5DA-3C96-4FA8-44D35CC33D45}"/>
              </a:ext>
            </a:extLst>
          </p:cNvPr>
          <p:cNvSpPr/>
          <p:nvPr/>
        </p:nvSpPr>
        <p:spPr>
          <a:xfrm>
            <a:off x="1" y="-890231"/>
            <a:ext cx="21599525" cy="163175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4930" dirty="0">
                <a:solidFill>
                  <a:srgbClr val="002060"/>
                </a:solidFill>
              </a:rPr>
              <a:t>CO2 EMISSION CLUSTERING &amp; FITTING FOR DEFFERENT COUNTRIES</a:t>
            </a:r>
          </a:p>
        </p:txBody>
      </p:sp>
    </p:spTree>
    <p:extLst>
      <p:ext uri="{BB962C8B-B14F-4D97-AF65-F5344CB8AC3E}">
        <p14:creationId xmlns:p14="http://schemas.microsoft.com/office/powerpoint/2010/main" val="27446577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1446</TotalTime>
  <Words>555</Words>
  <Application>Microsoft Office PowerPoint</Application>
  <PresentationFormat>Custom</PresentationFormat>
  <Paragraphs>23</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Gill Sans MT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Thomas Spriggs</dc:creator>
  <cp:lastModifiedBy>Naga Malleswararao</cp:lastModifiedBy>
  <cp:revision>121</cp:revision>
  <cp:lastPrinted>2015-12-01T13:43:20Z</cp:lastPrinted>
  <dcterms:created xsi:type="dcterms:W3CDTF">2015-11-20T15:50:16Z</dcterms:created>
  <dcterms:modified xsi:type="dcterms:W3CDTF">2022-06-23T13:44:32Z</dcterms:modified>
</cp:coreProperties>
</file>