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07" r:id="rId2"/>
    <p:sldId id="331"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64" autoAdjust="0"/>
  </p:normalViewPr>
  <p:slideViewPr>
    <p:cSldViewPr snapToGrid="0" snapToObjects="1">
      <p:cViewPr varScale="1">
        <p:scale>
          <a:sx n="120" d="100"/>
          <a:sy n="120" d="100"/>
        </p:scale>
        <p:origin x="13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87AE3-470F-48D7-8AFA-31CB247DB669}" type="datetimeFigureOut">
              <a:rPr lang="en-US" smtClean="0"/>
              <a:t>6/23/2018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79886-74EF-4642-AE36-6DD0E190882A}" type="slidenum">
              <a:rPr lang="en-US" smtClean="0"/>
              <a:t>‹#›</a:t>
            </a:fld>
            <a:endParaRPr lang="en-US"/>
          </a:p>
        </p:txBody>
      </p:sp>
    </p:spTree>
    <p:extLst>
      <p:ext uri="{BB962C8B-B14F-4D97-AF65-F5344CB8AC3E}">
        <p14:creationId xmlns:p14="http://schemas.microsoft.com/office/powerpoint/2010/main" val="30603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t>
            </a:r>
            <a:r>
              <a:rPr lang="en-US" sz="1200" kern="1200" dirty="0" err="1">
                <a:solidFill>
                  <a:schemeClr val="tx1"/>
                </a:solidFill>
                <a:effectLst/>
                <a:latin typeface="+mn-lt"/>
                <a:ea typeface="+mn-ea"/>
                <a:cs typeface="+mn-cs"/>
              </a:rPr>
              <a:t>.</a:t>
            </a:r>
            <a:r>
              <a:rPr lang="en-US" dirty="0" err="1"/>
              <a:t>Index</a:t>
            </a:r>
            <a:endParaRPr lang="en-US" dirty="0"/>
          </a:p>
          <a:p>
            <a:r>
              <a:rPr lang="fr-FR" dirty="0"/>
              <a:t>d </a:t>
            </a:r>
            <a:r>
              <a:rPr lang="fr-FR" sz="1200" kern="1200" dirty="0">
                <a:solidFill>
                  <a:schemeClr val="tx1"/>
                </a:solidFill>
                <a:effectLst/>
                <a:latin typeface="+mn-lt"/>
                <a:ea typeface="+mn-ea"/>
                <a:cs typeface="+mn-cs"/>
              </a:rPr>
              <a:t>=</a:t>
            </a:r>
            <a:r>
              <a:rPr lang="fr-FR" dirty="0"/>
              <a:t> {</a:t>
            </a:r>
            <a:r>
              <a:rPr lang="fr-FR" sz="1200" kern="1200" dirty="0">
                <a:solidFill>
                  <a:schemeClr val="tx1"/>
                </a:solidFill>
                <a:effectLst/>
                <a:latin typeface="+mn-lt"/>
                <a:ea typeface="+mn-ea"/>
                <a:cs typeface="+mn-cs"/>
              </a:rPr>
              <a:t>'a'</a:t>
            </a:r>
            <a:r>
              <a:rPr lang="fr-FR" dirty="0"/>
              <a:t> : </a:t>
            </a:r>
            <a:r>
              <a:rPr lang="fr-FR" sz="1200" kern="1200" dirty="0">
                <a:solidFill>
                  <a:schemeClr val="tx1"/>
                </a:solidFill>
                <a:effectLst/>
                <a:latin typeface="+mn-lt"/>
                <a:ea typeface="+mn-ea"/>
                <a:cs typeface="+mn-cs"/>
              </a:rPr>
              <a:t>0.</a:t>
            </a:r>
            <a:r>
              <a:rPr lang="fr-FR" dirty="0"/>
              <a:t>, </a:t>
            </a:r>
            <a:r>
              <a:rPr lang="fr-FR" sz="1200" kern="1200" dirty="0">
                <a:solidFill>
                  <a:schemeClr val="tx1"/>
                </a:solidFill>
                <a:effectLst/>
                <a:latin typeface="+mn-lt"/>
                <a:ea typeface="+mn-ea"/>
                <a:cs typeface="+mn-cs"/>
              </a:rPr>
              <a:t>'b'</a:t>
            </a:r>
            <a:r>
              <a:rPr lang="fr-FR" dirty="0"/>
              <a:t> : </a:t>
            </a:r>
            <a:r>
              <a:rPr lang="fr-FR" sz="1200" kern="1200" dirty="0">
                <a:solidFill>
                  <a:schemeClr val="tx1"/>
                </a:solidFill>
                <a:effectLst/>
                <a:latin typeface="+mn-lt"/>
                <a:ea typeface="+mn-ea"/>
                <a:cs typeface="+mn-cs"/>
              </a:rPr>
              <a:t>1.</a:t>
            </a:r>
            <a:r>
              <a:rPr lang="fr-FR" dirty="0"/>
              <a:t>, </a:t>
            </a:r>
            <a:r>
              <a:rPr lang="fr-FR" sz="1200" kern="1200" dirty="0">
                <a:solidFill>
                  <a:schemeClr val="tx1"/>
                </a:solidFill>
                <a:effectLst/>
                <a:latin typeface="+mn-lt"/>
                <a:ea typeface="+mn-ea"/>
                <a:cs typeface="+mn-cs"/>
              </a:rPr>
              <a:t>'c'</a:t>
            </a:r>
            <a:r>
              <a:rPr lang="fr-FR" dirty="0"/>
              <a:t> : </a:t>
            </a:r>
            <a:r>
              <a:rPr lang="fr-FR" sz="1200" kern="1200" dirty="0">
                <a:solidFill>
                  <a:schemeClr val="tx1"/>
                </a:solidFill>
                <a:effectLst/>
                <a:latin typeface="+mn-lt"/>
                <a:ea typeface="+mn-ea"/>
                <a:cs typeface="+mn-cs"/>
              </a:rPr>
              <a:t>2.</a:t>
            </a:r>
            <a:r>
              <a:rPr lang="fr-FR" dirty="0"/>
              <a:t>}</a:t>
            </a:r>
          </a:p>
          <a:p>
            <a:r>
              <a:rPr lang="en-US" dirty="0" err="1"/>
              <a:t>pd</a:t>
            </a:r>
            <a:r>
              <a:rPr lang="en-US" sz="1200" kern="1200" dirty="0" err="1">
                <a:solidFill>
                  <a:schemeClr val="tx1"/>
                </a:solidFill>
                <a:effectLst/>
                <a:latin typeface="+mn-lt"/>
                <a:ea typeface="+mn-ea"/>
                <a:cs typeface="+mn-cs"/>
              </a:rPr>
              <a:t>.</a:t>
            </a:r>
            <a:r>
              <a:rPr lang="en-US" dirty="0" err="1"/>
              <a:t>Series</a:t>
            </a:r>
            <a:r>
              <a:rPr lang="en-US" dirty="0"/>
              <a:t>(d)</a:t>
            </a:r>
          </a:p>
          <a:p>
            <a:r>
              <a:rPr lang="en-US" dirty="0" err="1"/>
              <a:t>pd</a:t>
            </a:r>
            <a:r>
              <a:rPr lang="en-US" sz="1200" kern="1200" dirty="0" err="1">
                <a:solidFill>
                  <a:schemeClr val="tx1"/>
                </a:solidFill>
                <a:effectLst/>
                <a:latin typeface="+mn-lt"/>
                <a:ea typeface="+mn-ea"/>
                <a:cs typeface="+mn-cs"/>
              </a:rPr>
              <a:t>.</a:t>
            </a:r>
            <a:r>
              <a:rPr lang="en-US" dirty="0" err="1"/>
              <a:t>Series</a:t>
            </a:r>
            <a:r>
              <a:rPr lang="en-US" dirty="0"/>
              <a:t>(d, index</a:t>
            </a:r>
            <a:r>
              <a:rPr lang="en-US" sz="1200" kern="1200" dirty="0">
                <a:solidFill>
                  <a:schemeClr val="tx1"/>
                </a:solidFill>
                <a:effectLst/>
                <a:latin typeface="+mn-lt"/>
                <a:ea typeface="+mn-ea"/>
                <a:cs typeface="+mn-cs"/>
              </a:rPr>
              <a:t>=</a:t>
            </a:r>
            <a:r>
              <a:rPr lang="en-US" dirty="0"/>
              <a:t>[</a:t>
            </a:r>
            <a:r>
              <a:rPr lang="en-US" sz="1200" kern="1200" dirty="0">
                <a:solidFill>
                  <a:schemeClr val="tx1"/>
                </a:solidFill>
                <a:effectLst/>
                <a:latin typeface="+mn-lt"/>
                <a:ea typeface="+mn-ea"/>
                <a:cs typeface="+mn-cs"/>
              </a:rPr>
              <a:t>'b'</a:t>
            </a:r>
            <a:r>
              <a:rPr lang="en-US" dirty="0"/>
              <a:t>, </a:t>
            </a:r>
            <a:r>
              <a:rPr lang="en-US" sz="1200" kern="1200" dirty="0">
                <a:solidFill>
                  <a:schemeClr val="tx1"/>
                </a:solidFill>
                <a:effectLst/>
                <a:latin typeface="+mn-lt"/>
                <a:ea typeface="+mn-ea"/>
                <a:cs typeface="+mn-cs"/>
              </a:rPr>
              <a:t>'c'</a:t>
            </a:r>
            <a:r>
              <a:rPr lang="en-US" dirty="0"/>
              <a:t>, </a:t>
            </a:r>
            <a:r>
              <a:rPr lang="en-US" sz="1200" kern="1200" dirty="0">
                <a:solidFill>
                  <a:schemeClr val="tx1"/>
                </a:solidFill>
                <a:effectLst/>
                <a:latin typeface="+mn-lt"/>
                <a:ea typeface="+mn-ea"/>
                <a:cs typeface="+mn-cs"/>
              </a:rPr>
              <a:t>'d'</a:t>
            </a:r>
            <a:r>
              <a:rPr lang="en-US" dirty="0"/>
              <a:t>, </a:t>
            </a:r>
            <a:r>
              <a:rPr lang="en-US" sz="1200" kern="1200" dirty="0">
                <a:solidFill>
                  <a:schemeClr val="tx1"/>
                </a:solidFill>
                <a:effectLst/>
                <a:latin typeface="+mn-lt"/>
                <a:ea typeface="+mn-ea"/>
                <a:cs typeface="+mn-cs"/>
              </a:rPr>
              <a:t>'a'</a:t>
            </a:r>
            <a:r>
              <a:rPr lang="en-US" dirty="0"/>
              <a:t>])</a:t>
            </a:r>
          </a:p>
          <a:p>
            <a:r>
              <a:rPr lang="en-US" dirty="0" err="1"/>
              <a:t>pd</a:t>
            </a:r>
            <a:r>
              <a:rPr lang="en-US" sz="1200" kern="1200" dirty="0" err="1">
                <a:solidFill>
                  <a:schemeClr val="tx1"/>
                </a:solidFill>
                <a:effectLst/>
                <a:latin typeface="+mn-lt"/>
                <a:ea typeface="+mn-ea"/>
                <a:cs typeface="+mn-cs"/>
              </a:rPr>
              <a:t>.</a:t>
            </a:r>
            <a:r>
              <a:rPr lang="en-US" dirty="0" err="1"/>
              <a:t>Series</a:t>
            </a:r>
            <a:r>
              <a:rPr lang="en-US" dirty="0"/>
              <a:t>(</a:t>
            </a:r>
            <a:r>
              <a:rPr lang="en-US" sz="1200" kern="1200" dirty="0">
                <a:solidFill>
                  <a:schemeClr val="tx1"/>
                </a:solidFill>
                <a:effectLst/>
                <a:latin typeface="+mn-lt"/>
                <a:ea typeface="+mn-ea"/>
                <a:cs typeface="+mn-cs"/>
              </a:rPr>
              <a:t>5.</a:t>
            </a:r>
            <a:r>
              <a:rPr lang="en-US" dirty="0"/>
              <a:t>, index</a:t>
            </a:r>
            <a:r>
              <a:rPr lang="en-US" sz="1200" kern="1200" dirty="0">
                <a:solidFill>
                  <a:schemeClr val="tx1"/>
                </a:solidFill>
                <a:effectLst/>
                <a:latin typeface="+mn-lt"/>
                <a:ea typeface="+mn-ea"/>
                <a:cs typeface="+mn-cs"/>
              </a:rPr>
              <a:t>=</a:t>
            </a:r>
            <a:r>
              <a:rPr lang="en-US" dirty="0"/>
              <a:t>[</a:t>
            </a:r>
            <a:r>
              <a:rPr lang="en-US" sz="1200" kern="1200" dirty="0">
                <a:solidFill>
                  <a:schemeClr val="tx1"/>
                </a:solidFill>
                <a:effectLst/>
                <a:latin typeface="+mn-lt"/>
                <a:ea typeface="+mn-ea"/>
                <a:cs typeface="+mn-cs"/>
              </a:rPr>
              <a:t>'a'</a:t>
            </a:r>
            <a:r>
              <a:rPr lang="en-US" dirty="0"/>
              <a:t>, </a:t>
            </a:r>
            <a:r>
              <a:rPr lang="en-US" sz="1200" kern="1200" dirty="0">
                <a:solidFill>
                  <a:schemeClr val="tx1"/>
                </a:solidFill>
                <a:effectLst/>
                <a:latin typeface="+mn-lt"/>
                <a:ea typeface="+mn-ea"/>
                <a:cs typeface="+mn-cs"/>
              </a:rPr>
              <a:t>'b'</a:t>
            </a:r>
            <a:r>
              <a:rPr lang="en-US" dirty="0"/>
              <a:t>, </a:t>
            </a:r>
            <a:r>
              <a:rPr lang="en-US" sz="1200" kern="1200" dirty="0">
                <a:solidFill>
                  <a:schemeClr val="tx1"/>
                </a:solidFill>
                <a:effectLst/>
                <a:latin typeface="+mn-lt"/>
                <a:ea typeface="+mn-ea"/>
                <a:cs typeface="+mn-cs"/>
              </a:rPr>
              <a:t>'c'</a:t>
            </a:r>
            <a:r>
              <a:rPr lang="en-US" dirty="0"/>
              <a:t>, </a:t>
            </a:r>
            <a:r>
              <a:rPr lang="en-US" sz="1200" kern="1200" dirty="0">
                <a:solidFill>
                  <a:schemeClr val="tx1"/>
                </a:solidFill>
                <a:effectLst/>
                <a:latin typeface="+mn-lt"/>
                <a:ea typeface="+mn-ea"/>
                <a:cs typeface="+mn-cs"/>
              </a:rPr>
              <a:t>'d'</a:t>
            </a:r>
            <a:r>
              <a:rPr lang="en-US" dirty="0"/>
              <a:t>, </a:t>
            </a:r>
            <a:r>
              <a:rPr lang="en-US" sz="1200" kern="1200" dirty="0">
                <a:solidFill>
                  <a:schemeClr val="tx1"/>
                </a:solidFill>
                <a:effectLst/>
                <a:latin typeface="+mn-lt"/>
                <a:ea typeface="+mn-ea"/>
                <a:cs typeface="+mn-cs"/>
              </a:rPr>
              <a:t>'e'</a:t>
            </a:r>
            <a:r>
              <a:rPr lang="en-US" dirty="0"/>
              <a:t>])</a:t>
            </a:r>
          </a:p>
          <a:p>
            <a:endParaRPr lang="en-US" dirty="0"/>
          </a:p>
        </p:txBody>
      </p:sp>
      <p:sp>
        <p:nvSpPr>
          <p:cNvPr id="4" name="Slide Number Placeholder 3"/>
          <p:cNvSpPr>
            <a:spLocks noGrp="1"/>
          </p:cNvSpPr>
          <p:nvPr>
            <p:ph type="sldNum" sz="quarter" idx="10"/>
          </p:nvPr>
        </p:nvSpPr>
        <p:spPr/>
        <p:txBody>
          <a:bodyPr/>
          <a:lstStyle/>
          <a:p>
            <a:fld id="{ABCEC314-9A92-401C-8827-B00D6971E431}" type="slidenum">
              <a:rPr lang="en-US" smtClean="0"/>
              <a:t>18</a:t>
            </a:fld>
            <a:endParaRPr lang="en-US"/>
          </a:p>
        </p:txBody>
      </p:sp>
    </p:spTree>
    <p:extLst>
      <p:ext uri="{BB962C8B-B14F-4D97-AF65-F5344CB8AC3E}">
        <p14:creationId xmlns:p14="http://schemas.microsoft.com/office/powerpoint/2010/main" val="1942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t>d = {'col1': ts1, 'col2': ts2}</a:t>
            </a:r>
          </a:p>
          <a:p>
            <a:pPr lvl="1"/>
            <a:r>
              <a:rPr lang="en-US" sz="2000" dirty="0" err="1"/>
              <a:t>df</a:t>
            </a:r>
            <a:r>
              <a:rPr lang="en-US" sz="2000" dirty="0"/>
              <a:t> = </a:t>
            </a:r>
            <a:r>
              <a:rPr lang="en-US" sz="2000" dirty="0" err="1"/>
              <a:t>DataFrame</a:t>
            </a:r>
            <a:r>
              <a:rPr lang="en-US" sz="2000" dirty="0"/>
              <a:t>(data=d, index=index)</a:t>
            </a:r>
            <a:endParaRPr lang="en-US" dirty="0"/>
          </a:p>
        </p:txBody>
      </p:sp>
      <p:sp>
        <p:nvSpPr>
          <p:cNvPr id="4" name="Slide Number Placeholder 3"/>
          <p:cNvSpPr>
            <a:spLocks noGrp="1"/>
          </p:cNvSpPr>
          <p:nvPr>
            <p:ph type="sldNum" sz="quarter" idx="10"/>
          </p:nvPr>
        </p:nvSpPr>
        <p:spPr/>
        <p:txBody>
          <a:bodyPr/>
          <a:lstStyle/>
          <a:p>
            <a:fld id="{ABCEC314-9A92-401C-8827-B00D6971E431}" type="slidenum">
              <a:rPr lang="en-US" smtClean="0"/>
              <a:t>19</a:t>
            </a:fld>
            <a:endParaRPr lang="en-US"/>
          </a:p>
        </p:txBody>
      </p:sp>
    </p:spTree>
    <p:extLst>
      <p:ext uri="{BB962C8B-B14F-4D97-AF65-F5344CB8AC3E}">
        <p14:creationId xmlns:p14="http://schemas.microsoft.com/office/powerpoint/2010/main" val="352357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CEC314-9A92-401C-8827-B00D6971E431}" type="slidenum">
              <a:rPr lang="en-US" smtClean="0"/>
              <a:t>20</a:t>
            </a:fld>
            <a:endParaRPr lang="en-US"/>
          </a:p>
        </p:txBody>
      </p:sp>
    </p:spTree>
    <p:extLst>
      <p:ext uri="{BB962C8B-B14F-4D97-AF65-F5344CB8AC3E}">
        <p14:creationId xmlns:p14="http://schemas.microsoft.com/office/powerpoint/2010/main" val="367512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D4560C-E380-1943-B5D7-49A23CA338C0}"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D4560C-E380-1943-B5D7-49A23CA338C0}" type="datetimeFigureOut">
              <a:rPr lang="en-US" smtClean="0"/>
              <a:pPr/>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D4560C-E380-1943-B5D7-49A23CA338C0}" type="datetimeFigureOut">
              <a:rPr lang="en-US" smtClean="0"/>
              <a:pPr/>
              <a:t>6/23/2018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6/23/2018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6/23/2018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14" name="Picture 13" descr="Engineering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ikit-learn.org/stable/documenta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ipy.org/doc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cipy.org/doc/numpy-dev/user/quickstart.html" TargetMode="External"/><Relationship Id="rId2" Type="http://schemas.openxmlformats.org/officeDocument/2006/relationships/hyperlink" Target="https://docs.scipy.org/doc/numpy-1.12.0/reference/" TargetMode="External"/><Relationship Id="rId1" Type="http://schemas.openxmlformats.org/officeDocument/2006/relationships/slideLayout" Target="../slideLayouts/slideLayout2.xml"/><Relationship Id="rId4" Type="http://schemas.openxmlformats.org/officeDocument/2006/relationships/hyperlink" Target="http://www.labri.fr/perso/nrougier/teaching/numpy.1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ltk.org/py-modindex.html" TargetMode="External"/><Relationship Id="rId2" Type="http://schemas.openxmlformats.org/officeDocument/2006/relationships/hyperlink" Target="http://www.nltk.org/boo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andas.pydata.org/pandas-docs/version/0.15.2/tutorial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oo.gl/UGA2M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andas.pydata.org/pandas-docs/stable/basics.html" TargetMode="External"/><Relationship Id="rId2" Type="http://schemas.openxmlformats.org/officeDocument/2006/relationships/hyperlink" Target="http://pandas.pydata.org/pandas-docs/version/0.15.2/tutorials.html" TargetMode="External"/><Relationship Id="rId1" Type="http://schemas.openxmlformats.org/officeDocument/2006/relationships/slideLayout" Target="../slideLayouts/slideLayout2.xml"/><Relationship Id="rId4" Type="http://schemas.openxmlformats.org/officeDocument/2006/relationships/hyperlink" Target="https://github.com/guipsamora/pandas_exerci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ydata.org/" TargetMode="External"/><Relationship Id="rId2" Type="http://schemas.openxmlformats.org/officeDocument/2006/relationships/hyperlink" Target="https://pydata.org/download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2590800"/>
            <a:ext cx="7696200" cy="1446550"/>
          </a:xfrm>
          <a:prstGeom prst="rect">
            <a:avLst/>
          </a:prstGeom>
        </p:spPr>
        <p:txBody>
          <a:bodyPr wrap="square">
            <a:spAutoFit/>
          </a:bodyPr>
          <a:lstStyle/>
          <a:p>
            <a:r>
              <a:rPr lang="en-US" sz="4400" dirty="0" smtClean="0"/>
              <a:t>Important Python Libraries</a:t>
            </a:r>
            <a:br>
              <a:rPr lang="en-US" sz="4400" dirty="0" smtClean="0"/>
            </a:br>
            <a:r>
              <a:rPr lang="en-US" sz="4400" dirty="0" smtClean="0"/>
              <a:t>For Data Analysis</a:t>
            </a:r>
            <a:endParaRPr lang="en-US" sz="4400" dirty="0"/>
          </a:p>
        </p:txBody>
      </p:sp>
    </p:spTree>
    <p:extLst>
      <p:ext uri="{BB962C8B-B14F-4D97-AF65-F5344CB8AC3E}">
        <p14:creationId xmlns:p14="http://schemas.microsoft.com/office/powerpoint/2010/main" val="1494553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091979"/>
            <a:ext cx="9029700" cy="623515"/>
          </a:xfrm>
        </p:spPr>
        <p:txBody>
          <a:bodyPr>
            <a:normAutofit fontScale="90000"/>
          </a:bodyPr>
          <a:lstStyle/>
          <a:p>
            <a:r>
              <a:rPr lang="en-US" dirty="0" err="1"/>
              <a:t>Scikit</a:t>
            </a:r>
            <a:r>
              <a:rPr lang="en-US" dirty="0"/>
              <a:t>-Learn</a:t>
            </a:r>
          </a:p>
        </p:txBody>
      </p:sp>
      <p:sp>
        <p:nvSpPr>
          <p:cNvPr id="3" name="Content Placeholder 2"/>
          <p:cNvSpPr>
            <a:spLocks noGrp="1"/>
          </p:cNvSpPr>
          <p:nvPr>
            <p:ph idx="1"/>
          </p:nvPr>
        </p:nvSpPr>
        <p:spPr>
          <a:xfrm>
            <a:off x="171450" y="1715494"/>
            <a:ext cx="8763000" cy="4756868"/>
          </a:xfrm>
        </p:spPr>
        <p:txBody>
          <a:bodyPr>
            <a:noAutofit/>
          </a:bodyPr>
          <a:lstStyle/>
          <a:p>
            <a:r>
              <a:rPr lang="en-US" sz="2000" dirty="0" err="1"/>
              <a:t>Scikit</a:t>
            </a:r>
            <a:r>
              <a:rPr lang="en-US" sz="2000" dirty="0"/>
              <a:t>-learn provides a range of supervised and unsupervised learning algorithms via a consistent interface in Python.</a:t>
            </a:r>
          </a:p>
          <a:p>
            <a:r>
              <a:rPr lang="en-US" sz="2000" dirty="0"/>
              <a:t>The library is focused on modeling data. It is not focused on loading, manipulating and summarizing data. For these features, refer to </a:t>
            </a:r>
            <a:r>
              <a:rPr lang="en-US" sz="2000" dirty="0" err="1"/>
              <a:t>NumPy</a:t>
            </a:r>
            <a:r>
              <a:rPr lang="en-US" sz="2000" dirty="0"/>
              <a:t> and Pandas.</a:t>
            </a:r>
          </a:p>
          <a:p>
            <a:pPr fontAlgn="base"/>
            <a:r>
              <a:rPr lang="en-US" sz="2000" dirty="0"/>
              <a:t>Some popular groups of models provided by </a:t>
            </a:r>
            <a:r>
              <a:rPr lang="en-US" sz="2000" dirty="0" err="1"/>
              <a:t>scikit</a:t>
            </a:r>
            <a:r>
              <a:rPr lang="en-US" sz="2000" dirty="0"/>
              <a:t>-learn include:</a:t>
            </a:r>
          </a:p>
          <a:p>
            <a:pPr marL="800100" lvl="1" indent="-342900" fontAlgn="base">
              <a:buFont typeface="+mj-lt"/>
              <a:buAutoNum type="arabicPeriod"/>
            </a:pPr>
            <a:r>
              <a:rPr lang="en-US" sz="2000" b="1" dirty="0"/>
              <a:t>Clustering</a:t>
            </a:r>
            <a:r>
              <a:rPr lang="en-US" sz="2000" dirty="0"/>
              <a:t>: for grouping unlabeled data such as </a:t>
            </a:r>
            <a:r>
              <a:rPr lang="en-US" sz="2000" dirty="0" err="1"/>
              <a:t>KMeans</a:t>
            </a:r>
            <a:r>
              <a:rPr lang="en-US" sz="2000" dirty="0"/>
              <a:t>.</a:t>
            </a:r>
          </a:p>
          <a:p>
            <a:pPr marL="800100" lvl="1" indent="-342900" fontAlgn="base">
              <a:buFont typeface="+mj-lt"/>
              <a:buAutoNum type="arabicPeriod"/>
            </a:pPr>
            <a:r>
              <a:rPr lang="en-US" sz="2000" b="1" dirty="0"/>
              <a:t>Cross Validation</a:t>
            </a:r>
            <a:r>
              <a:rPr lang="en-US" sz="2000" dirty="0"/>
              <a:t>: for estimating the performance of supervised models on unseen data.</a:t>
            </a:r>
          </a:p>
          <a:p>
            <a:pPr marL="800100" lvl="1" indent="-342900" fontAlgn="base">
              <a:buFont typeface="+mj-lt"/>
              <a:buAutoNum type="arabicPeriod"/>
            </a:pPr>
            <a:r>
              <a:rPr lang="en-US" sz="2000" b="1" dirty="0"/>
              <a:t>Datasets</a:t>
            </a:r>
            <a:r>
              <a:rPr lang="en-US" sz="2000" dirty="0"/>
              <a:t>: for test datasets and for generating datasets with specific properties for investigating model behavior.</a:t>
            </a:r>
          </a:p>
          <a:p>
            <a:pPr marL="800100" lvl="1" indent="-342900" fontAlgn="base">
              <a:buFont typeface="+mj-lt"/>
              <a:buAutoNum type="arabicPeriod"/>
            </a:pPr>
            <a:r>
              <a:rPr lang="en-US" sz="2000" b="1" dirty="0"/>
              <a:t>Dimensionality Reduction</a:t>
            </a:r>
            <a:r>
              <a:rPr lang="en-US" sz="2000" dirty="0"/>
              <a:t>: for reducing the number of attributes in data for summarization, visualization and feature selection such as Principal component analysis.</a:t>
            </a:r>
          </a:p>
          <a:p>
            <a:pPr marL="800100" lvl="1" indent="-342900" fontAlgn="base">
              <a:buFont typeface="+mj-lt"/>
              <a:buAutoNum type="arabicPeriod"/>
            </a:pPr>
            <a:endParaRPr lang="en-US" sz="1800" dirty="0"/>
          </a:p>
          <a:p>
            <a:endParaRPr lang="en-US" sz="2000" dirty="0"/>
          </a:p>
        </p:txBody>
      </p:sp>
    </p:spTree>
    <p:extLst>
      <p:ext uri="{BB962C8B-B14F-4D97-AF65-F5344CB8AC3E}">
        <p14:creationId xmlns:p14="http://schemas.microsoft.com/office/powerpoint/2010/main" val="3454535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15400" cy="5882054"/>
          </a:xfrm>
        </p:spPr>
        <p:txBody>
          <a:bodyPr>
            <a:normAutofit/>
          </a:bodyPr>
          <a:lstStyle/>
          <a:p>
            <a:pPr marL="914400" lvl="2" indent="0" fontAlgn="base">
              <a:buNone/>
            </a:pPr>
            <a:r>
              <a:rPr lang="en-US" sz="2000" b="1" dirty="0"/>
              <a:t>5. Ensemble methods</a:t>
            </a:r>
            <a:r>
              <a:rPr lang="en-US" sz="2000" dirty="0"/>
              <a:t>: for combining the predictions of multiple supervised models.</a:t>
            </a:r>
          </a:p>
          <a:p>
            <a:pPr marL="914400" lvl="2" indent="0" fontAlgn="base">
              <a:buNone/>
            </a:pPr>
            <a:r>
              <a:rPr lang="en-US" sz="2000" b="1" dirty="0"/>
              <a:t>6. Feature extraction</a:t>
            </a:r>
            <a:r>
              <a:rPr lang="en-US" sz="2000" dirty="0"/>
              <a:t>: for defining attributes in image and text data.</a:t>
            </a:r>
          </a:p>
          <a:p>
            <a:pPr marL="914400" lvl="2" indent="0" fontAlgn="base">
              <a:buNone/>
            </a:pPr>
            <a:r>
              <a:rPr lang="en-US" sz="2000" b="1" dirty="0"/>
              <a:t>7. Feature selection</a:t>
            </a:r>
            <a:r>
              <a:rPr lang="en-US" sz="2000" dirty="0"/>
              <a:t>: for identifying meaningful attributes from which to create supervised models.</a:t>
            </a:r>
          </a:p>
          <a:p>
            <a:pPr marL="914400" lvl="2" indent="0" fontAlgn="base">
              <a:buNone/>
            </a:pPr>
            <a:r>
              <a:rPr lang="en-US" sz="2000" b="1" dirty="0"/>
              <a:t>8. Parameter Tuning</a:t>
            </a:r>
            <a:r>
              <a:rPr lang="en-US" sz="2000" dirty="0"/>
              <a:t>: for getting the most out of supervised models.</a:t>
            </a:r>
          </a:p>
          <a:p>
            <a:pPr marL="914400" lvl="2" indent="0" fontAlgn="base">
              <a:buNone/>
            </a:pPr>
            <a:r>
              <a:rPr lang="en-US" sz="2000" b="1" dirty="0"/>
              <a:t>9. Manifold Learning</a:t>
            </a:r>
            <a:r>
              <a:rPr lang="en-US" sz="2000" dirty="0"/>
              <a:t>: For summarizing and depicting complex multi-dimensional data.</a:t>
            </a:r>
          </a:p>
          <a:p>
            <a:pPr marL="914400" lvl="2" indent="0" fontAlgn="base">
              <a:buNone/>
            </a:pPr>
            <a:r>
              <a:rPr lang="en-US" sz="2000" b="1" dirty="0"/>
              <a:t>10. Supervised Models</a:t>
            </a:r>
            <a:r>
              <a:rPr lang="en-US" sz="2000" dirty="0"/>
              <a:t>: a vast array not limited to generalized linear models, discriminate analysis, naive </a:t>
            </a:r>
            <a:r>
              <a:rPr lang="en-US" sz="2000" dirty="0" err="1"/>
              <a:t>bayes</a:t>
            </a:r>
            <a:r>
              <a:rPr lang="en-US" sz="2000" dirty="0"/>
              <a:t>, lazy methods, neural networks, support vector machines and decision trees</a:t>
            </a:r>
            <a:r>
              <a:rPr lang="en-US" sz="2000" dirty="0" smtClean="0"/>
              <a:t>.</a:t>
            </a:r>
            <a:endParaRPr lang="en-US" sz="2000" dirty="0"/>
          </a:p>
          <a:p>
            <a:r>
              <a:rPr lang="en-US" sz="2000" dirty="0" smtClean="0"/>
              <a:t>DOCUMENTATION: </a:t>
            </a:r>
            <a:r>
              <a:rPr lang="en-US" sz="2000" dirty="0" smtClean="0">
                <a:hlinkClick r:id="rId2"/>
              </a:rPr>
              <a:t>http</a:t>
            </a:r>
            <a:r>
              <a:rPr lang="en-US" sz="2000" dirty="0">
                <a:hlinkClick r:id="rId2"/>
              </a:rPr>
              <a:t>://</a:t>
            </a:r>
            <a:r>
              <a:rPr lang="en-US" sz="2000" dirty="0" smtClean="0">
                <a:hlinkClick r:id="rId2"/>
              </a:rPr>
              <a:t>scikit-learn.org/stable/documentation.html</a:t>
            </a:r>
            <a:endParaRPr lang="en-US" sz="2000" dirty="0" smtClean="0"/>
          </a:p>
          <a:p>
            <a:endParaRPr lang="en-US" sz="2000" dirty="0"/>
          </a:p>
        </p:txBody>
      </p:sp>
    </p:spTree>
    <p:extLst>
      <p:ext uri="{BB962C8B-B14F-4D97-AF65-F5344CB8AC3E}">
        <p14:creationId xmlns:p14="http://schemas.microsoft.com/office/powerpoint/2010/main" val="3705887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205286"/>
            <a:ext cx="8839200" cy="567856"/>
          </a:xfrm>
        </p:spPr>
        <p:txBody>
          <a:bodyPr>
            <a:normAutofit fontScale="90000"/>
          </a:bodyPr>
          <a:lstStyle/>
          <a:p>
            <a:r>
              <a:rPr lang="en-US" dirty="0" err="1"/>
              <a:t>SciPy</a:t>
            </a:r>
            <a:endParaRPr lang="en-US" dirty="0"/>
          </a:p>
        </p:txBody>
      </p:sp>
      <p:sp>
        <p:nvSpPr>
          <p:cNvPr id="3" name="Content Placeholder 2"/>
          <p:cNvSpPr>
            <a:spLocks noGrp="1"/>
          </p:cNvSpPr>
          <p:nvPr>
            <p:ph idx="1"/>
          </p:nvPr>
        </p:nvSpPr>
        <p:spPr>
          <a:xfrm>
            <a:off x="114300" y="2065351"/>
            <a:ext cx="8915400" cy="4621696"/>
          </a:xfrm>
        </p:spPr>
        <p:txBody>
          <a:bodyPr>
            <a:normAutofit/>
          </a:bodyPr>
          <a:lstStyle/>
          <a:p>
            <a:pPr algn="just"/>
            <a:r>
              <a:rPr lang="en-US" sz="1700" dirty="0" err="1"/>
              <a:t>SciPy</a:t>
            </a:r>
            <a:r>
              <a:rPr lang="en-US" sz="1700" dirty="0"/>
              <a:t> is open-source software for mathematics, science, and engineering. The </a:t>
            </a:r>
            <a:r>
              <a:rPr lang="en-US" sz="1700" dirty="0" err="1"/>
              <a:t>SciPy</a:t>
            </a:r>
            <a:r>
              <a:rPr lang="en-US" sz="1700" dirty="0"/>
              <a:t> library depends on </a:t>
            </a:r>
            <a:r>
              <a:rPr lang="en-US" sz="1700" dirty="0" err="1"/>
              <a:t>NumPy</a:t>
            </a:r>
            <a:r>
              <a:rPr lang="en-US" sz="1700" dirty="0"/>
              <a:t>, which provides convenient and fast N-dimensional array manipulation.</a:t>
            </a:r>
          </a:p>
          <a:p>
            <a:pPr algn="just"/>
            <a:r>
              <a:rPr lang="en-US" sz="1700" dirty="0" err="1"/>
              <a:t>SciPy</a:t>
            </a:r>
            <a:r>
              <a:rPr lang="en-US" sz="1700" dirty="0"/>
              <a:t> contains modules for optimization, linear algebra, integration, interpolation, special functions, FFT, signal and image processing, ODE solvers and other tasks common in science and engineering.</a:t>
            </a:r>
          </a:p>
          <a:p>
            <a:pPr algn="just"/>
            <a:r>
              <a:rPr lang="en-US" sz="1700" dirty="0"/>
              <a:t> </a:t>
            </a:r>
            <a:r>
              <a:rPr lang="en-US" sz="1700" dirty="0" err="1"/>
              <a:t>NumPy</a:t>
            </a:r>
            <a:r>
              <a:rPr lang="en-US" sz="1700" dirty="0"/>
              <a:t> and </a:t>
            </a:r>
            <a:r>
              <a:rPr lang="en-US" sz="1700" dirty="0" err="1"/>
              <a:t>SciPy</a:t>
            </a:r>
            <a:r>
              <a:rPr lang="en-US" sz="1700" dirty="0"/>
              <a:t> are easy to use, but powerful enough to be depended upon by some of the world’s leading scientists and engineers. </a:t>
            </a:r>
          </a:p>
          <a:p>
            <a:pPr algn="just"/>
            <a:r>
              <a:rPr lang="en-US" sz="1700" dirty="0"/>
              <a:t>Several important data analysis libraries are a part of </a:t>
            </a:r>
            <a:r>
              <a:rPr lang="en-US" sz="1700" dirty="0" err="1"/>
              <a:t>SciPy</a:t>
            </a:r>
            <a:r>
              <a:rPr lang="en-US" sz="1700" dirty="0"/>
              <a:t>:</a:t>
            </a:r>
          </a:p>
          <a:p>
            <a:pPr marL="800100" lvl="1" indent="-342900" algn="just">
              <a:buFont typeface="+mj-lt"/>
              <a:buAutoNum type="arabicPeriod"/>
            </a:pPr>
            <a:r>
              <a:rPr lang="en-US" sz="1700" dirty="0" err="1"/>
              <a:t>Numpy</a:t>
            </a:r>
            <a:endParaRPr lang="en-US" sz="1700" dirty="0"/>
          </a:p>
          <a:p>
            <a:pPr marL="800100" lvl="1" indent="-342900" algn="just">
              <a:buFont typeface="+mj-lt"/>
              <a:buAutoNum type="arabicPeriod"/>
            </a:pPr>
            <a:r>
              <a:rPr lang="en-US" sz="1700" dirty="0" err="1"/>
              <a:t>Scipy</a:t>
            </a:r>
            <a:endParaRPr lang="en-US" sz="1700" dirty="0"/>
          </a:p>
          <a:p>
            <a:pPr marL="800100" lvl="1" indent="-342900" algn="just">
              <a:buFont typeface="+mj-lt"/>
              <a:buAutoNum type="arabicPeriod"/>
            </a:pPr>
            <a:r>
              <a:rPr lang="en-US" sz="1700" dirty="0" err="1"/>
              <a:t>Matplotlib</a:t>
            </a:r>
            <a:endParaRPr lang="en-US" sz="1700" dirty="0"/>
          </a:p>
          <a:p>
            <a:pPr marL="800100" lvl="1" indent="-342900" algn="just">
              <a:buFont typeface="+mj-lt"/>
              <a:buAutoNum type="arabicPeriod"/>
            </a:pPr>
            <a:r>
              <a:rPr lang="en-US" sz="1700" dirty="0" err="1"/>
              <a:t>IPython</a:t>
            </a:r>
            <a:endParaRPr lang="en-US" sz="1700" dirty="0"/>
          </a:p>
          <a:p>
            <a:pPr marL="800100" lvl="1" indent="-342900" algn="just">
              <a:buFont typeface="+mj-lt"/>
              <a:buAutoNum type="arabicPeriod"/>
            </a:pPr>
            <a:r>
              <a:rPr lang="en-US" sz="1700" dirty="0" err="1"/>
              <a:t>SymPy</a:t>
            </a:r>
            <a:endParaRPr lang="en-US" sz="1700" dirty="0"/>
          </a:p>
          <a:p>
            <a:pPr marL="800100" lvl="1" indent="-342900" algn="just">
              <a:buFont typeface="+mj-lt"/>
              <a:buAutoNum type="arabicPeriod"/>
            </a:pPr>
            <a:r>
              <a:rPr lang="en-US" sz="1700" dirty="0"/>
              <a:t>Pandas</a:t>
            </a:r>
          </a:p>
          <a:p>
            <a:pPr algn="just"/>
            <a:r>
              <a:rPr lang="en-US" sz="1700" dirty="0"/>
              <a:t>Documentation: </a:t>
            </a:r>
            <a:r>
              <a:rPr lang="en-US" sz="1700" dirty="0">
                <a:hlinkClick r:id="rId2"/>
              </a:rPr>
              <a:t>https://www.scipy.org/docs.html</a:t>
            </a:r>
            <a:endParaRPr lang="en-US" sz="1700" dirty="0"/>
          </a:p>
          <a:p>
            <a:pPr algn="just"/>
            <a:endParaRPr lang="en-US" sz="1700" dirty="0"/>
          </a:p>
        </p:txBody>
      </p:sp>
    </p:spTree>
    <p:extLst>
      <p:ext uri="{BB962C8B-B14F-4D97-AF65-F5344CB8AC3E}">
        <p14:creationId xmlns:p14="http://schemas.microsoft.com/office/powerpoint/2010/main" val="3053926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41729"/>
            <a:ext cx="8436365" cy="420094"/>
          </a:xfrm>
        </p:spPr>
        <p:txBody>
          <a:bodyPr>
            <a:normAutofit fontScale="90000"/>
          </a:bodyPr>
          <a:lstStyle/>
          <a:p>
            <a:r>
              <a:rPr lang="en-US" dirty="0" err="1"/>
              <a:t>NumPy</a:t>
            </a:r>
            <a:endParaRPr lang="en-US" dirty="0"/>
          </a:p>
        </p:txBody>
      </p:sp>
      <p:sp>
        <p:nvSpPr>
          <p:cNvPr id="3" name="Content Placeholder 2"/>
          <p:cNvSpPr>
            <a:spLocks noGrp="1"/>
          </p:cNvSpPr>
          <p:nvPr>
            <p:ph idx="1"/>
          </p:nvPr>
        </p:nvSpPr>
        <p:spPr>
          <a:xfrm>
            <a:off x="84234" y="1952045"/>
            <a:ext cx="8953500" cy="4624754"/>
          </a:xfrm>
        </p:spPr>
        <p:txBody>
          <a:bodyPr>
            <a:normAutofit/>
          </a:bodyPr>
          <a:lstStyle/>
          <a:p>
            <a:r>
              <a:rPr lang="en-US" sz="2000" dirty="0" err="1"/>
              <a:t>NumPy</a:t>
            </a:r>
            <a:r>
              <a:rPr lang="en-US" sz="2000" dirty="0"/>
              <a:t> is the fundamental package for scientific computing with Python. It contains among other things:</a:t>
            </a:r>
          </a:p>
          <a:p>
            <a:pPr marL="800100" lvl="1" indent="-342900">
              <a:buFont typeface="+mj-lt"/>
              <a:buAutoNum type="arabicPeriod"/>
            </a:pPr>
            <a:r>
              <a:rPr lang="en-US" sz="1800" dirty="0"/>
              <a:t>a powerful N-dimensional array object</a:t>
            </a:r>
          </a:p>
          <a:p>
            <a:pPr marL="800100" lvl="1" indent="-342900">
              <a:buFont typeface="+mj-lt"/>
              <a:buAutoNum type="arabicPeriod"/>
            </a:pPr>
            <a:r>
              <a:rPr lang="en-US" sz="1800" dirty="0"/>
              <a:t>sophisticated (broadcasting) functions</a:t>
            </a:r>
          </a:p>
          <a:p>
            <a:pPr marL="800100" lvl="1" indent="-342900">
              <a:buFont typeface="+mj-lt"/>
              <a:buAutoNum type="arabicPeriod"/>
            </a:pPr>
            <a:r>
              <a:rPr lang="en-US" sz="1800" dirty="0"/>
              <a:t>tools for integrating C/C++ and Fortran code</a:t>
            </a:r>
          </a:p>
          <a:p>
            <a:pPr marL="800100" lvl="1" indent="-342900">
              <a:buFont typeface="+mj-lt"/>
              <a:buAutoNum type="arabicPeriod"/>
            </a:pPr>
            <a:r>
              <a:rPr lang="en-US" sz="1800" dirty="0"/>
              <a:t>useful linear algebra, Fourier transform, and random number capabilities</a:t>
            </a:r>
          </a:p>
          <a:p>
            <a:pPr marL="800100" lvl="1" indent="-342900">
              <a:buFont typeface="+mj-lt"/>
              <a:buAutoNum type="arabicPeriod"/>
            </a:pPr>
            <a:endParaRPr lang="en-US" sz="1800" dirty="0"/>
          </a:p>
          <a:p>
            <a:r>
              <a:rPr lang="en-US" sz="2000" dirty="0"/>
              <a:t>Besides its obvious scientific uses, </a:t>
            </a:r>
            <a:r>
              <a:rPr lang="en-US" sz="2000" dirty="0" err="1"/>
              <a:t>NumPy</a:t>
            </a:r>
            <a:r>
              <a:rPr lang="en-US" sz="2000" dirty="0"/>
              <a:t> can also be used as an efficient multi-dimensional container of generic data. Arbitrary data-types can be defined. This allows </a:t>
            </a:r>
            <a:r>
              <a:rPr lang="en-US" sz="2000" dirty="0" err="1"/>
              <a:t>NumPy</a:t>
            </a:r>
            <a:r>
              <a:rPr lang="en-US" sz="2000" dirty="0"/>
              <a:t> to seamlessly and speedily integrate with a wide variety of databases.</a:t>
            </a:r>
          </a:p>
          <a:p>
            <a:endParaRPr lang="en-US" sz="2000" dirty="0"/>
          </a:p>
        </p:txBody>
      </p:sp>
    </p:spTree>
    <p:extLst>
      <p:ext uri="{BB962C8B-B14F-4D97-AF65-F5344CB8AC3E}">
        <p14:creationId xmlns:p14="http://schemas.microsoft.com/office/powerpoint/2010/main" val="3280393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92572"/>
            <a:ext cx="8915400" cy="4184374"/>
          </a:xfrm>
        </p:spPr>
        <p:txBody>
          <a:bodyPr>
            <a:normAutofit/>
          </a:bodyPr>
          <a:lstStyle/>
          <a:p>
            <a:r>
              <a:rPr lang="en-US" sz="1800" dirty="0" err="1"/>
              <a:t>NumPy</a:t>
            </a:r>
            <a:r>
              <a:rPr lang="en-US" sz="1800" dirty="0"/>
              <a:t> functions execute much faster compared to conventional methods and the library consists of several indispensable functions not only related to numerical data analysis but also other domains such as Image processing and any other domain that may need calculations on multi-dimensional matrices.</a:t>
            </a:r>
          </a:p>
          <a:p>
            <a:pPr marL="0" indent="0">
              <a:buNone/>
            </a:pPr>
            <a:endParaRPr lang="en-US" sz="1800" dirty="0"/>
          </a:p>
          <a:p>
            <a:r>
              <a:rPr lang="en-US" sz="1800" dirty="0" err="1"/>
              <a:t>NumPy</a:t>
            </a:r>
            <a:r>
              <a:rPr lang="en-US" sz="1800" dirty="0"/>
              <a:t> documentation: </a:t>
            </a:r>
            <a:r>
              <a:rPr lang="en-US" sz="1800" dirty="0">
                <a:hlinkClick r:id="rId2"/>
              </a:rPr>
              <a:t>https://docs.scipy.org/doc/numpy-1.12.0/reference</a:t>
            </a:r>
            <a:r>
              <a:rPr lang="en-US" sz="1800" dirty="0" smtClean="0">
                <a:hlinkClick r:id="rId2"/>
              </a:rPr>
              <a:t>/</a:t>
            </a:r>
            <a:endParaRPr lang="en-US" sz="1800" dirty="0" smtClean="0"/>
          </a:p>
          <a:p>
            <a:pPr marL="0" indent="0">
              <a:buNone/>
            </a:pPr>
            <a:endParaRPr lang="en-US" sz="1800" dirty="0"/>
          </a:p>
          <a:p>
            <a:r>
              <a:rPr lang="en-US" sz="1800" dirty="0"/>
              <a:t>Some tutorials: </a:t>
            </a:r>
            <a:r>
              <a:rPr lang="en-US" sz="1800" dirty="0">
                <a:hlinkClick r:id="rId3"/>
              </a:rPr>
              <a:t>https://</a:t>
            </a:r>
            <a:r>
              <a:rPr lang="en-US" sz="1800" dirty="0" smtClean="0">
                <a:hlinkClick r:id="rId3"/>
              </a:rPr>
              <a:t>docs.scipy.org/doc/numpy-dev/user/quickstart.html</a:t>
            </a:r>
            <a:endParaRPr lang="en-US" sz="1800" dirty="0" smtClean="0"/>
          </a:p>
          <a:p>
            <a:pPr marL="0" indent="0">
              <a:buNone/>
            </a:pPr>
            <a:endParaRPr lang="en-US" sz="1800" dirty="0"/>
          </a:p>
          <a:p>
            <a:r>
              <a:rPr lang="en-US" sz="1800" dirty="0" err="1" smtClean="0"/>
              <a:t>NumPy</a:t>
            </a:r>
            <a:r>
              <a:rPr lang="en-US" sz="1800" dirty="0" smtClean="0"/>
              <a:t> documentation: </a:t>
            </a:r>
            <a:r>
              <a:rPr lang="en-US" sz="1800" dirty="0" smtClean="0">
                <a:hlinkClick r:id="rId2"/>
              </a:rPr>
              <a:t>https://docs.scipy.org/doc/numpy-1.12.0/reference/</a:t>
            </a:r>
            <a:endParaRPr lang="en-US" sz="1800" dirty="0" smtClean="0"/>
          </a:p>
          <a:p>
            <a:pPr marL="0" indent="0">
              <a:buNone/>
            </a:pPr>
            <a:endParaRPr lang="en-US" sz="1800" dirty="0" smtClean="0"/>
          </a:p>
          <a:p>
            <a:r>
              <a:rPr lang="en-US" sz="1800" dirty="0" smtClean="0"/>
              <a:t>Some Examples: </a:t>
            </a:r>
            <a:r>
              <a:rPr lang="en-US" sz="1800" dirty="0" smtClean="0">
                <a:hlinkClick r:id="rId4"/>
              </a:rPr>
              <a:t>http://www.labri.fr/perso/nrougier/teaching/numpy.100/</a:t>
            </a:r>
            <a:endParaRPr lang="en-US" sz="1800" dirty="0" smtClean="0"/>
          </a:p>
          <a:p>
            <a:endParaRPr lang="en-US" sz="1800" dirty="0" smtClean="0"/>
          </a:p>
          <a:p>
            <a:pPr marL="0" indent="0">
              <a:buNone/>
            </a:pPr>
            <a:endParaRPr lang="en-US" sz="1800" dirty="0"/>
          </a:p>
        </p:txBody>
      </p:sp>
      <p:sp>
        <p:nvSpPr>
          <p:cNvPr id="4" name="Title 1"/>
          <p:cNvSpPr>
            <a:spLocks noGrp="1"/>
          </p:cNvSpPr>
          <p:nvPr>
            <p:ph type="title"/>
          </p:nvPr>
        </p:nvSpPr>
        <p:spPr>
          <a:xfrm>
            <a:off x="231913" y="1360998"/>
            <a:ext cx="8436365" cy="229263"/>
          </a:xfrm>
        </p:spPr>
        <p:txBody>
          <a:bodyPr>
            <a:normAutofit fontScale="90000"/>
          </a:bodyPr>
          <a:lstStyle/>
          <a:p>
            <a:r>
              <a:rPr lang="en-US" dirty="0" smtClean="0"/>
              <a:t>Why </a:t>
            </a:r>
            <a:r>
              <a:rPr lang="en-US" dirty="0" err="1" smtClean="0"/>
              <a:t>NumPy</a:t>
            </a:r>
            <a:endParaRPr lang="en-US" dirty="0"/>
          </a:p>
        </p:txBody>
      </p:sp>
    </p:spTree>
    <p:extLst>
      <p:ext uri="{BB962C8B-B14F-4D97-AF65-F5344CB8AC3E}">
        <p14:creationId xmlns:p14="http://schemas.microsoft.com/office/powerpoint/2010/main" val="2029693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192696"/>
            <a:ext cx="8915400" cy="612250"/>
          </a:xfrm>
        </p:spPr>
        <p:txBody>
          <a:bodyPr>
            <a:normAutofit fontScale="90000"/>
          </a:bodyPr>
          <a:lstStyle/>
          <a:p>
            <a:r>
              <a:rPr lang="en-US" dirty="0"/>
              <a:t>Some Basic </a:t>
            </a:r>
            <a:r>
              <a:rPr lang="en-US" dirty="0" err="1"/>
              <a:t>NumPy</a:t>
            </a:r>
            <a:r>
              <a:rPr lang="en-US" dirty="0"/>
              <a:t> functions</a:t>
            </a:r>
          </a:p>
        </p:txBody>
      </p:sp>
      <p:sp>
        <p:nvSpPr>
          <p:cNvPr id="3" name="Content Placeholder 2"/>
          <p:cNvSpPr>
            <a:spLocks noGrp="1"/>
          </p:cNvSpPr>
          <p:nvPr>
            <p:ph idx="1"/>
          </p:nvPr>
        </p:nvSpPr>
        <p:spPr>
          <a:xfrm>
            <a:off x="76200" y="2558332"/>
            <a:ext cx="8915400" cy="3802711"/>
          </a:xfrm>
        </p:spPr>
        <p:txBody>
          <a:bodyPr>
            <a:noAutofit/>
          </a:bodyPr>
          <a:lstStyle/>
          <a:p>
            <a:r>
              <a:rPr lang="en-US" sz="2000" dirty="0" err="1"/>
              <a:t>np.zeros</a:t>
            </a:r>
            <a:r>
              <a:rPr lang="en-US" sz="2000" dirty="0"/>
              <a:t>(10, </a:t>
            </a:r>
            <a:r>
              <a:rPr lang="en-US" sz="2000" dirty="0" err="1"/>
              <a:t>dtype</a:t>
            </a:r>
            <a:r>
              <a:rPr lang="en-US" sz="2000" dirty="0"/>
              <a:t> = 'uint8'), </a:t>
            </a:r>
            <a:r>
              <a:rPr lang="en-US" sz="2000" dirty="0" err="1"/>
              <a:t>np.ones</a:t>
            </a:r>
            <a:r>
              <a:rPr lang="en-US" sz="2000" dirty="0"/>
              <a:t> – Creates a np array of zeroes and ones</a:t>
            </a:r>
          </a:p>
          <a:p>
            <a:r>
              <a:rPr lang="en-US" sz="2000" dirty="0" err="1"/>
              <a:t>np.arange</a:t>
            </a:r>
            <a:r>
              <a:rPr lang="en-US" sz="2000" dirty="0"/>
              <a:t>(10,50) - creates a </a:t>
            </a:r>
            <a:r>
              <a:rPr lang="en-US" sz="2000" dirty="0" err="1"/>
              <a:t>numpy</a:t>
            </a:r>
            <a:r>
              <a:rPr lang="en-US" sz="2000" dirty="0"/>
              <a:t> array in the given range (excluding 50)</a:t>
            </a:r>
          </a:p>
          <a:p>
            <a:r>
              <a:rPr lang="en-US" sz="2000" dirty="0" err="1"/>
              <a:t>np.arange</a:t>
            </a:r>
            <a:r>
              <a:rPr lang="en-US" sz="2000" dirty="0"/>
              <a:t>(9).reshape(3,3) – reshapes a given array/matrix</a:t>
            </a:r>
          </a:p>
          <a:p>
            <a:r>
              <a:rPr lang="en-US" sz="2000" dirty="0" err="1"/>
              <a:t>np.nonzero</a:t>
            </a:r>
            <a:r>
              <a:rPr lang="en-US" sz="2000" dirty="0"/>
              <a:t>([1,2,0,0,4,0]) – gives indices of non-zero elements</a:t>
            </a:r>
          </a:p>
          <a:p>
            <a:r>
              <a:rPr lang="en-US" sz="2000" dirty="0" err="1"/>
              <a:t>np.eye</a:t>
            </a:r>
            <a:r>
              <a:rPr lang="en-US" sz="2000" dirty="0"/>
              <a:t>(3) – Creates an identity matrix of the given shape</a:t>
            </a:r>
          </a:p>
          <a:p>
            <a:r>
              <a:rPr lang="en-US" sz="2000" dirty="0" err="1"/>
              <a:t>np.random.random</a:t>
            </a:r>
            <a:r>
              <a:rPr lang="en-US" sz="2000" dirty="0"/>
              <a:t>((3,3,3)) – creates a matrix of random numbers (0,1) of the given shape.</a:t>
            </a:r>
          </a:p>
          <a:p>
            <a:r>
              <a:rPr lang="en-US" sz="2000" dirty="0" err="1"/>
              <a:t>np.nan</a:t>
            </a:r>
            <a:r>
              <a:rPr lang="en-US" sz="2000" dirty="0"/>
              <a:t> – A datatype, ‘Not A Numeric’</a:t>
            </a:r>
          </a:p>
          <a:p>
            <a:r>
              <a:rPr lang="en-US" sz="2000" dirty="0" err="1"/>
              <a:t>Z.flags.writeable</a:t>
            </a:r>
            <a:r>
              <a:rPr lang="en-US" sz="2000" dirty="0"/>
              <a:t>  = False - make an array immutable/writable</a:t>
            </a:r>
          </a:p>
          <a:p>
            <a:r>
              <a:rPr lang="en-US" sz="2000" dirty="0" err="1"/>
              <a:t>Z.astype</a:t>
            </a:r>
            <a:r>
              <a:rPr lang="en-US" sz="2000" dirty="0"/>
              <a:t>(np.float32, copy=False) – convert a given array into a different datatype</a:t>
            </a:r>
          </a:p>
          <a:p>
            <a:endParaRPr lang="en-US" sz="2000" dirty="0"/>
          </a:p>
        </p:txBody>
      </p:sp>
    </p:spTree>
    <p:extLst>
      <p:ext uri="{BB962C8B-B14F-4D97-AF65-F5344CB8AC3E}">
        <p14:creationId xmlns:p14="http://schemas.microsoft.com/office/powerpoint/2010/main" val="1641989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40457"/>
            <a:ext cx="8915400" cy="512197"/>
          </a:xfrm>
        </p:spPr>
        <p:txBody>
          <a:bodyPr>
            <a:normAutofit fontScale="90000"/>
          </a:bodyPr>
          <a:lstStyle/>
          <a:p>
            <a:r>
              <a:rPr lang="en-US" dirty="0"/>
              <a:t>pandas</a:t>
            </a:r>
          </a:p>
        </p:txBody>
      </p:sp>
      <p:sp>
        <p:nvSpPr>
          <p:cNvPr id="3" name="Content Placeholder 2"/>
          <p:cNvSpPr>
            <a:spLocks noGrp="1"/>
          </p:cNvSpPr>
          <p:nvPr>
            <p:ph idx="1"/>
          </p:nvPr>
        </p:nvSpPr>
        <p:spPr>
          <a:xfrm>
            <a:off x="76200" y="2439063"/>
            <a:ext cx="8915400" cy="3953786"/>
          </a:xfrm>
        </p:spPr>
        <p:txBody>
          <a:bodyPr>
            <a:noAutofit/>
          </a:bodyPr>
          <a:lstStyle/>
          <a:p>
            <a:r>
              <a:rPr lang="en-US" sz="2000" b="1" dirty="0"/>
              <a:t>pandas</a:t>
            </a:r>
            <a:r>
              <a:rPr lang="en-US" sz="2000" dirty="0"/>
              <a:t> is a Python package providing fast, flexible, and expressive data structures designed to make working with “relational” or “labeled” data both easy and intuitive.</a:t>
            </a:r>
          </a:p>
          <a:p>
            <a:endParaRPr lang="en-US" sz="2000" dirty="0"/>
          </a:p>
          <a:p>
            <a:r>
              <a:rPr lang="en-US" sz="2000" dirty="0"/>
              <a:t>pandas is well suited for many different kinds of data:</a:t>
            </a:r>
          </a:p>
          <a:p>
            <a:pPr marL="800100" lvl="1" indent="-342900">
              <a:buFont typeface="+mj-lt"/>
              <a:buAutoNum type="arabicPeriod"/>
            </a:pPr>
            <a:r>
              <a:rPr lang="en-US" sz="1800" dirty="0"/>
              <a:t>Tabular data with heterogeneously-typed columns, as in an SQL table or Excel spreadsheet</a:t>
            </a:r>
          </a:p>
          <a:p>
            <a:pPr marL="800100" lvl="1" indent="-342900">
              <a:buFont typeface="+mj-lt"/>
              <a:buAutoNum type="arabicPeriod"/>
            </a:pPr>
            <a:r>
              <a:rPr lang="en-US" sz="1800" dirty="0"/>
              <a:t>Ordered and unordered (not necessarily fixed-frequency) time series data.</a:t>
            </a:r>
          </a:p>
          <a:p>
            <a:pPr marL="800100" lvl="1" indent="-342900">
              <a:buFont typeface="+mj-lt"/>
              <a:buAutoNum type="arabicPeriod"/>
            </a:pPr>
            <a:r>
              <a:rPr lang="en-US" sz="1800" dirty="0"/>
              <a:t>Arbitrary matrix data (homogeneously typed or heterogeneous) with row and column labels</a:t>
            </a:r>
          </a:p>
          <a:p>
            <a:pPr marL="800100" lvl="1" indent="-342900">
              <a:buFont typeface="+mj-lt"/>
              <a:buAutoNum type="arabicPeriod"/>
            </a:pPr>
            <a:r>
              <a:rPr lang="en-US" sz="1800" dirty="0"/>
              <a:t>Any other form of observational / statistical data sets. The data actually need not be labeled at all to be placed into a pandas data structure</a:t>
            </a:r>
          </a:p>
          <a:p>
            <a:endParaRPr lang="en-US" dirty="0"/>
          </a:p>
        </p:txBody>
      </p:sp>
    </p:spTree>
    <p:extLst>
      <p:ext uri="{BB962C8B-B14F-4D97-AF65-F5344CB8AC3E}">
        <p14:creationId xmlns:p14="http://schemas.microsoft.com/office/powerpoint/2010/main" val="396174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15" y="1009816"/>
            <a:ext cx="8229600" cy="735178"/>
          </a:xfrm>
        </p:spPr>
        <p:txBody>
          <a:bodyPr>
            <a:normAutofit fontScale="90000"/>
          </a:bodyPr>
          <a:lstStyle/>
          <a:p>
            <a:r>
              <a:rPr lang="en-US" dirty="0"/>
              <a:t>Datatypes in Pandas</a:t>
            </a:r>
          </a:p>
        </p:txBody>
      </p:sp>
      <p:sp>
        <p:nvSpPr>
          <p:cNvPr id="3" name="Content Placeholder 2"/>
          <p:cNvSpPr>
            <a:spLocks noGrp="1"/>
          </p:cNvSpPr>
          <p:nvPr>
            <p:ph idx="1"/>
          </p:nvPr>
        </p:nvSpPr>
        <p:spPr>
          <a:xfrm>
            <a:off x="304800" y="1954695"/>
            <a:ext cx="8382000" cy="3777622"/>
          </a:xfrm>
        </p:spPr>
        <p:txBody>
          <a:bodyPr>
            <a:normAutofit/>
          </a:bodyPr>
          <a:lstStyle/>
          <a:p>
            <a:pPr indent="-285750"/>
            <a:r>
              <a:rPr lang="en-US" sz="2400" dirty="0"/>
              <a:t>The two primary data structures of pandas, Series (1-dimensional) and </a:t>
            </a:r>
            <a:r>
              <a:rPr lang="en-US" sz="2400" dirty="0" err="1"/>
              <a:t>DataFrame</a:t>
            </a:r>
            <a:r>
              <a:rPr lang="en-US" sz="2400" dirty="0"/>
              <a:t> (2-dimensional), handle the vast majority of typical use cases in finance, statistics, social science, and many areas of engineering.</a:t>
            </a:r>
          </a:p>
          <a:p>
            <a:pPr indent="-285750"/>
            <a:endParaRPr lang="en-US" sz="2400" dirty="0"/>
          </a:p>
          <a:p>
            <a:endParaRPr lang="en-US" sz="2400" dirty="0"/>
          </a:p>
        </p:txBody>
      </p:sp>
    </p:spTree>
    <p:extLst>
      <p:ext uri="{BB962C8B-B14F-4D97-AF65-F5344CB8AC3E}">
        <p14:creationId xmlns:p14="http://schemas.microsoft.com/office/powerpoint/2010/main" val="1084967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9281"/>
            <a:ext cx="8229600" cy="592054"/>
          </a:xfrm>
        </p:spPr>
        <p:txBody>
          <a:bodyPr>
            <a:normAutofit fontScale="90000"/>
          </a:bodyPr>
          <a:lstStyle/>
          <a:p>
            <a:r>
              <a:rPr lang="en-US" dirty="0"/>
              <a:t>Few functions in Pandas</a:t>
            </a:r>
          </a:p>
        </p:txBody>
      </p:sp>
      <p:sp>
        <p:nvSpPr>
          <p:cNvPr id="3" name="Content Placeholder 2"/>
          <p:cNvSpPr>
            <a:spLocks noGrp="1"/>
          </p:cNvSpPr>
          <p:nvPr>
            <p:ph idx="1"/>
          </p:nvPr>
        </p:nvSpPr>
        <p:spPr>
          <a:xfrm>
            <a:off x="228600" y="2071315"/>
            <a:ext cx="8686800" cy="2627906"/>
          </a:xfrm>
        </p:spPr>
        <p:txBody>
          <a:bodyPr>
            <a:normAutofit/>
          </a:bodyPr>
          <a:lstStyle/>
          <a:p>
            <a:pPr marL="0" indent="0">
              <a:buNone/>
            </a:pPr>
            <a:r>
              <a:rPr lang="en-US" sz="2800" dirty="0" smtClean="0"/>
              <a:t>1. s </a:t>
            </a:r>
            <a:r>
              <a:rPr lang="en-US" sz="2800" dirty="0"/>
              <a:t>= </a:t>
            </a:r>
            <a:r>
              <a:rPr lang="en-US" sz="2800" dirty="0" err="1"/>
              <a:t>pd.Series</a:t>
            </a:r>
            <a:r>
              <a:rPr lang="en-US" sz="2800" dirty="0"/>
              <a:t>(data, index=index)</a:t>
            </a:r>
          </a:p>
          <a:p>
            <a:pPr marL="971550" lvl="1" indent="-514350">
              <a:buFont typeface="+mj-lt"/>
              <a:buAutoNum type="romanUcPeriod"/>
            </a:pPr>
            <a:r>
              <a:rPr lang="en-US" sz="2400" dirty="0"/>
              <a:t>Here, data can be many different things:</a:t>
            </a:r>
          </a:p>
          <a:p>
            <a:pPr marL="1428750" lvl="2" indent="-514350">
              <a:buFont typeface="+mj-lt"/>
              <a:buAutoNum type="alphaLcParenR"/>
            </a:pPr>
            <a:r>
              <a:rPr lang="en-US" sz="2000" dirty="0"/>
              <a:t>a Python </a:t>
            </a:r>
            <a:r>
              <a:rPr lang="en-US" sz="2000" dirty="0" err="1"/>
              <a:t>dict</a:t>
            </a:r>
            <a:endParaRPr lang="en-US" sz="2000" dirty="0"/>
          </a:p>
          <a:p>
            <a:pPr marL="1428750" lvl="2" indent="-514350">
              <a:buFont typeface="+mj-lt"/>
              <a:buAutoNum type="alphaLcParenR"/>
            </a:pPr>
            <a:r>
              <a:rPr lang="en-US" sz="2000" dirty="0"/>
              <a:t>an </a:t>
            </a:r>
            <a:r>
              <a:rPr lang="en-US" sz="2000" dirty="0" err="1"/>
              <a:t>ndarray</a:t>
            </a:r>
            <a:endParaRPr lang="en-US" sz="2000" dirty="0"/>
          </a:p>
          <a:p>
            <a:pPr marL="1428750" lvl="2" indent="-514350">
              <a:buFont typeface="+mj-lt"/>
              <a:buAutoNum type="alphaLcParenR"/>
            </a:pPr>
            <a:r>
              <a:rPr lang="en-US" sz="2000" dirty="0"/>
              <a:t>a scalar value (like 5)</a:t>
            </a:r>
          </a:p>
          <a:p>
            <a:pPr marL="971550" lvl="1" indent="-514350">
              <a:buFont typeface="+mj-lt"/>
              <a:buAutoNum type="romanUcPeriod"/>
            </a:pPr>
            <a:r>
              <a:rPr lang="en-US" sz="2400" dirty="0"/>
              <a:t>The passed index is a list of axis labels.</a:t>
            </a:r>
          </a:p>
        </p:txBody>
      </p:sp>
      <p:sp>
        <p:nvSpPr>
          <p:cNvPr id="4" name="Rectangle 3"/>
          <p:cNvSpPr/>
          <p:nvPr/>
        </p:nvSpPr>
        <p:spPr>
          <a:xfrm>
            <a:off x="304800" y="4814515"/>
            <a:ext cx="8305800" cy="1477328"/>
          </a:xfrm>
          <a:prstGeom prst="rect">
            <a:avLst/>
          </a:prstGeom>
        </p:spPr>
        <p:txBody>
          <a:bodyPr wrap="square">
            <a:spAutoFit/>
          </a:bodyPr>
          <a:lstStyle/>
          <a:p>
            <a:r>
              <a:rPr lang="fr-FR" dirty="0" smtClean="0"/>
              <a:t>d </a:t>
            </a:r>
            <a:r>
              <a:rPr lang="fr-FR" dirty="0"/>
              <a:t>=</a:t>
            </a:r>
            <a:r>
              <a:rPr lang="fr-FR" dirty="0" smtClean="0"/>
              <a:t> {</a:t>
            </a:r>
            <a:r>
              <a:rPr lang="fr-FR" dirty="0"/>
              <a:t>'a'</a:t>
            </a:r>
            <a:r>
              <a:rPr lang="fr-FR" dirty="0" smtClean="0"/>
              <a:t> : </a:t>
            </a:r>
            <a:r>
              <a:rPr lang="fr-FR" dirty="0"/>
              <a:t>0.</a:t>
            </a:r>
            <a:r>
              <a:rPr lang="fr-FR" dirty="0" smtClean="0"/>
              <a:t>, </a:t>
            </a:r>
            <a:r>
              <a:rPr lang="fr-FR" dirty="0"/>
              <a:t>'b'</a:t>
            </a:r>
            <a:r>
              <a:rPr lang="fr-FR" dirty="0" smtClean="0"/>
              <a:t> : </a:t>
            </a:r>
            <a:r>
              <a:rPr lang="fr-FR" dirty="0"/>
              <a:t>1.</a:t>
            </a:r>
            <a:r>
              <a:rPr lang="fr-FR" dirty="0" smtClean="0"/>
              <a:t>, </a:t>
            </a:r>
            <a:r>
              <a:rPr lang="fr-FR" dirty="0"/>
              <a:t>'c'</a:t>
            </a:r>
            <a:r>
              <a:rPr lang="fr-FR" dirty="0" smtClean="0"/>
              <a:t> : </a:t>
            </a:r>
            <a:r>
              <a:rPr lang="fr-FR" dirty="0"/>
              <a:t>2.</a:t>
            </a:r>
            <a:r>
              <a:rPr lang="fr-FR" dirty="0" smtClean="0"/>
              <a:t>}</a:t>
            </a:r>
          </a:p>
          <a:p>
            <a:r>
              <a:rPr lang="en-US" dirty="0" err="1" smtClean="0"/>
              <a:t>pd</a:t>
            </a:r>
            <a:r>
              <a:rPr lang="en-US" dirty="0" err="1"/>
              <a:t>.</a:t>
            </a:r>
            <a:r>
              <a:rPr lang="en-US" dirty="0" err="1" smtClean="0"/>
              <a:t>Series</a:t>
            </a:r>
            <a:r>
              <a:rPr lang="en-US" dirty="0" smtClean="0"/>
              <a:t>(d)</a:t>
            </a:r>
          </a:p>
          <a:p>
            <a:r>
              <a:rPr lang="en-US" dirty="0" err="1" smtClean="0"/>
              <a:t>pd</a:t>
            </a:r>
            <a:r>
              <a:rPr lang="en-US" dirty="0" err="1"/>
              <a:t>.</a:t>
            </a:r>
            <a:r>
              <a:rPr lang="en-US" dirty="0" err="1" smtClean="0"/>
              <a:t>Series</a:t>
            </a:r>
            <a:r>
              <a:rPr lang="en-US" dirty="0" smtClean="0"/>
              <a:t>(d, index</a:t>
            </a:r>
            <a:r>
              <a:rPr lang="en-US" dirty="0"/>
              <a:t>=</a:t>
            </a:r>
            <a:r>
              <a:rPr lang="en-US" dirty="0" smtClean="0"/>
              <a:t>[</a:t>
            </a:r>
            <a:r>
              <a:rPr lang="en-US" dirty="0"/>
              <a:t>'b'</a:t>
            </a:r>
            <a:r>
              <a:rPr lang="en-US" dirty="0" smtClean="0"/>
              <a:t>, </a:t>
            </a:r>
            <a:r>
              <a:rPr lang="en-US" dirty="0"/>
              <a:t>'c'</a:t>
            </a:r>
            <a:r>
              <a:rPr lang="en-US" dirty="0" smtClean="0"/>
              <a:t>, </a:t>
            </a:r>
            <a:r>
              <a:rPr lang="en-US" dirty="0"/>
              <a:t>'d'</a:t>
            </a:r>
            <a:r>
              <a:rPr lang="en-US" dirty="0" smtClean="0"/>
              <a:t>, </a:t>
            </a:r>
            <a:r>
              <a:rPr lang="en-US" dirty="0"/>
              <a:t>'a'</a:t>
            </a:r>
            <a:r>
              <a:rPr lang="en-US" dirty="0" smtClean="0"/>
              <a:t>])</a:t>
            </a:r>
          </a:p>
          <a:p>
            <a:r>
              <a:rPr lang="en-US" dirty="0" err="1" smtClean="0"/>
              <a:t>pd</a:t>
            </a:r>
            <a:r>
              <a:rPr lang="en-US" dirty="0" err="1"/>
              <a:t>.</a:t>
            </a:r>
            <a:r>
              <a:rPr lang="en-US" dirty="0" err="1" smtClean="0"/>
              <a:t>Series</a:t>
            </a:r>
            <a:r>
              <a:rPr lang="en-US" dirty="0" smtClean="0"/>
              <a:t>(</a:t>
            </a:r>
            <a:r>
              <a:rPr lang="en-US" dirty="0"/>
              <a:t>5.</a:t>
            </a:r>
            <a:r>
              <a:rPr lang="en-US" dirty="0" smtClean="0"/>
              <a:t>, index</a:t>
            </a:r>
            <a:r>
              <a:rPr lang="en-US" dirty="0"/>
              <a:t>=</a:t>
            </a:r>
            <a:r>
              <a:rPr lang="en-US" dirty="0" smtClean="0"/>
              <a:t>[</a:t>
            </a:r>
            <a:r>
              <a:rPr lang="en-US" dirty="0"/>
              <a:t>'a'</a:t>
            </a:r>
            <a:r>
              <a:rPr lang="en-US" dirty="0" smtClean="0"/>
              <a:t>, </a:t>
            </a:r>
            <a:r>
              <a:rPr lang="en-US" dirty="0"/>
              <a:t>'b'</a:t>
            </a:r>
            <a:r>
              <a:rPr lang="en-US" dirty="0" smtClean="0"/>
              <a:t>, </a:t>
            </a:r>
            <a:r>
              <a:rPr lang="en-US" dirty="0"/>
              <a:t>'c'</a:t>
            </a:r>
            <a:r>
              <a:rPr lang="en-US" dirty="0" smtClean="0"/>
              <a:t>, </a:t>
            </a:r>
            <a:r>
              <a:rPr lang="en-US" dirty="0"/>
              <a:t>'d'</a:t>
            </a:r>
            <a:r>
              <a:rPr lang="en-US" dirty="0" smtClean="0"/>
              <a:t>, </a:t>
            </a:r>
            <a:r>
              <a:rPr lang="en-US" dirty="0"/>
              <a:t>'e'</a:t>
            </a:r>
            <a:r>
              <a:rPr lang="en-US" dirty="0" smtClean="0"/>
              <a:t>])</a:t>
            </a:r>
          </a:p>
          <a:p>
            <a:endParaRPr lang="en-US" dirty="0"/>
          </a:p>
        </p:txBody>
      </p:sp>
    </p:spTree>
    <p:extLst>
      <p:ext uri="{BB962C8B-B14F-4D97-AF65-F5344CB8AC3E}">
        <p14:creationId xmlns:p14="http://schemas.microsoft.com/office/powerpoint/2010/main" val="1008218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303892"/>
            <a:ext cx="8839200" cy="2971800"/>
          </a:xfrm>
        </p:spPr>
        <p:txBody>
          <a:bodyPr>
            <a:normAutofit/>
          </a:bodyPr>
          <a:lstStyle/>
          <a:p>
            <a:pPr marL="0" indent="0">
              <a:buNone/>
            </a:pPr>
            <a:r>
              <a:rPr lang="en-US" sz="2400" dirty="0"/>
              <a:t>2. </a:t>
            </a:r>
            <a:r>
              <a:rPr lang="en-US" sz="2400" dirty="0" err="1"/>
              <a:t>pd.DataFrame</a:t>
            </a:r>
            <a:r>
              <a:rPr lang="en-US" sz="2400" dirty="0"/>
              <a:t>  	</a:t>
            </a:r>
            <a:r>
              <a:rPr lang="it-IT" sz="2400" dirty="0"/>
              <a:t>(</a:t>
            </a:r>
            <a:r>
              <a:rPr lang="it-IT" sz="2400" i="1" dirty="0"/>
              <a:t>data=None</a:t>
            </a:r>
            <a:r>
              <a:rPr lang="it-IT" sz="2400" dirty="0"/>
              <a:t>, </a:t>
            </a:r>
            <a:r>
              <a:rPr lang="it-IT" sz="2400" i="1" dirty="0"/>
              <a:t>index=None</a:t>
            </a:r>
            <a:r>
              <a:rPr lang="it-IT" sz="2400" dirty="0"/>
              <a:t>, </a:t>
            </a:r>
            <a:r>
              <a:rPr lang="it-IT" sz="2400" i="1" dirty="0"/>
              <a:t>columns=None</a:t>
            </a:r>
            <a:r>
              <a:rPr lang="it-IT" sz="2400" dirty="0"/>
              <a:t>, </a:t>
            </a:r>
            <a:r>
              <a:rPr lang="it-IT" sz="2400" i="1" dirty="0"/>
              <a:t>dtype=None)</a:t>
            </a:r>
          </a:p>
          <a:p>
            <a:pPr lvl="1"/>
            <a:r>
              <a:rPr lang="en-US" sz="2000" dirty="0" err="1"/>
              <a:t>Dict</a:t>
            </a:r>
            <a:r>
              <a:rPr lang="en-US" sz="2000" dirty="0"/>
              <a:t> can contain Series, arrays, constants, or list-like objects</a:t>
            </a:r>
          </a:p>
          <a:p>
            <a:pPr lvl="1"/>
            <a:r>
              <a:rPr lang="en-US" sz="2000" dirty="0"/>
              <a:t>Index to use for resulting frame. Will default to </a:t>
            </a:r>
            <a:r>
              <a:rPr lang="en-US" sz="2000" dirty="0" err="1"/>
              <a:t>np.arange</a:t>
            </a:r>
            <a:r>
              <a:rPr lang="en-US" sz="2000" dirty="0"/>
              <a:t>(n) if no indexing information part of input data and no index provided</a:t>
            </a:r>
          </a:p>
          <a:p>
            <a:pPr lvl="1"/>
            <a:r>
              <a:rPr lang="en-US" sz="2000" dirty="0"/>
              <a:t>Column labels to use for resulting frame. Will default to </a:t>
            </a:r>
            <a:r>
              <a:rPr lang="en-US" sz="2000" dirty="0" err="1"/>
              <a:t>np.arange</a:t>
            </a:r>
            <a:r>
              <a:rPr lang="en-US" sz="2000" dirty="0"/>
              <a:t>(n) if no column labels are provided</a:t>
            </a:r>
          </a:p>
          <a:p>
            <a:pPr lvl="1"/>
            <a:r>
              <a:rPr lang="en-US" sz="2000" dirty="0"/>
              <a:t>Data type to force, otherwise infer</a:t>
            </a:r>
          </a:p>
          <a:p>
            <a:pPr marL="457200" lvl="1" indent="0">
              <a:buNone/>
            </a:pPr>
            <a:endParaRPr lang="en-US" sz="2000" dirty="0"/>
          </a:p>
          <a:p>
            <a:pPr marL="457200" lvl="1" indent="0">
              <a:buNone/>
            </a:pPr>
            <a:endParaRPr lang="en-US" sz="2000" dirty="0"/>
          </a:p>
          <a:p>
            <a:pPr marL="457200" lvl="1" indent="0">
              <a:buNone/>
            </a:pPr>
            <a:endParaRPr lang="en-US" sz="2000" dirty="0"/>
          </a:p>
        </p:txBody>
      </p:sp>
      <p:sp>
        <p:nvSpPr>
          <p:cNvPr id="2" name="Rectangle 1"/>
          <p:cNvSpPr/>
          <p:nvPr/>
        </p:nvSpPr>
        <p:spPr>
          <a:xfrm>
            <a:off x="381000" y="5428091"/>
            <a:ext cx="7696200" cy="707886"/>
          </a:xfrm>
          <a:prstGeom prst="rect">
            <a:avLst/>
          </a:prstGeom>
        </p:spPr>
        <p:txBody>
          <a:bodyPr wrap="square">
            <a:spAutoFit/>
          </a:bodyPr>
          <a:lstStyle/>
          <a:p>
            <a:pPr lvl="1"/>
            <a:r>
              <a:rPr lang="en-US" sz="2000" dirty="0" smtClean="0"/>
              <a:t>d = {'col1': ts1, 'col2': ts2}</a:t>
            </a:r>
          </a:p>
          <a:p>
            <a:pPr lvl="1"/>
            <a:r>
              <a:rPr lang="en-US" sz="2000" dirty="0" err="1" smtClean="0"/>
              <a:t>df</a:t>
            </a:r>
            <a:r>
              <a:rPr lang="en-US" sz="2000" dirty="0" smtClean="0"/>
              <a:t> = </a:t>
            </a:r>
            <a:r>
              <a:rPr lang="en-US" sz="2000" dirty="0" err="1" smtClean="0"/>
              <a:t>DataFrame</a:t>
            </a:r>
            <a:r>
              <a:rPr lang="en-US" sz="2000" dirty="0" smtClean="0"/>
              <a:t>(data=d, index=index)</a:t>
            </a:r>
            <a:endParaRPr lang="en-US" dirty="0"/>
          </a:p>
        </p:txBody>
      </p:sp>
      <p:sp>
        <p:nvSpPr>
          <p:cNvPr id="4" name="Title 1"/>
          <p:cNvSpPr>
            <a:spLocks noGrp="1"/>
          </p:cNvSpPr>
          <p:nvPr>
            <p:ph type="title"/>
          </p:nvPr>
        </p:nvSpPr>
        <p:spPr>
          <a:xfrm>
            <a:off x="457200" y="1240403"/>
            <a:ext cx="8229600" cy="795130"/>
          </a:xfrm>
        </p:spPr>
        <p:txBody>
          <a:bodyPr/>
          <a:lstStyle/>
          <a:p>
            <a:r>
              <a:rPr lang="en-US" dirty="0"/>
              <a:t>Few functions in Pandas</a:t>
            </a:r>
          </a:p>
        </p:txBody>
      </p:sp>
    </p:spTree>
    <p:extLst>
      <p:ext uri="{BB962C8B-B14F-4D97-AF65-F5344CB8AC3E}">
        <p14:creationId xmlns:p14="http://schemas.microsoft.com/office/powerpoint/2010/main" val="1354983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149627"/>
            <a:ext cx="8991600" cy="456537"/>
          </a:xfrm>
        </p:spPr>
        <p:txBody>
          <a:bodyPr>
            <a:normAutofit fontScale="90000"/>
          </a:bodyPr>
          <a:lstStyle/>
          <a:p>
            <a:r>
              <a:rPr lang="en-US" sz="4000" dirty="0"/>
              <a:t>NLTK (Natural Language Toolkit)</a:t>
            </a:r>
          </a:p>
        </p:txBody>
      </p:sp>
      <p:sp>
        <p:nvSpPr>
          <p:cNvPr id="3" name="Content Placeholder 2"/>
          <p:cNvSpPr>
            <a:spLocks noGrp="1"/>
          </p:cNvSpPr>
          <p:nvPr>
            <p:ph idx="1"/>
          </p:nvPr>
        </p:nvSpPr>
        <p:spPr>
          <a:xfrm>
            <a:off x="152400" y="1842715"/>
            <a:ext cx="8763000" cy="4693257"/>
          </a:xfrm>
        </p:spPr>
        <p:txBody>
          <a:bodyPr>
            <a:normAutofit/>
          </a:bodyPr>
          <a:lstStyle/>
          <a:p>
            <a:r>
              <a:rPr lang="en-US" sz="2000" dirty="0"/>
              <a:t>The NLTK module is a massive tool kit, aimed at helping us with the entire Natural Language Processing (NLP) methodology. </a:t>
            </a:r>
          </a:p>
          <a:p>
            <a:r>
              <a:rPr lang="en-US" sz="2000" dirty="0"/>
              <a:t>It is primarily used for Natural Language processing and semantic analysis of text.</a:t>
            </a:r>
          </a:p>
          <a:p>
            <a:r>
              <a:rPr lang="en-US" sz="2000" dirty="0"/>
              <a:t>Few of the many features of NLTK:</a:t>
            </a:r>
          </a:p>
          <a:p>
            <a:pPr marL="800100" lvl="1" indent="-342900">
              <a:buFont typeface="+mj-lt"/>
              <a:buAutoNum type="arabicPeriod"/>
            </a:pPr>
            <a:r>
              <a:rPr lang="en-US" sz="1800" dirty="0"/>
              <a:t>Splitting sentences from paragraphs</a:t>
            </a:r>
          </a:p>
          <a:p>
            <a:pPr marL="800100" lvl="1" indent="-342900">
              <a:buFont typeface="+mj-lt"/>
              <a:buAutoNum type="arabicPeriod"/>
            </a:pPr>
            <a:r>
              <a:rPr lang="en-US" sz="1800" dirty="0"/>
              <a:t>Splitting up words</a:t>
            </a:r>
          </a:p>
          <a:p>
            <a:pPr marL="800100" lvl="1" indent="-342900">
              <a:buFont typeface="+mj-lt"/>
              <a:buAutoNum type="arabicPeriod"/>
            </a:pPr>
            <a:r>
              <a:rPr lang="en-US" sz="1800" dirty="0"/>
              <a:t>Recognizing the part of speech</a:t>
            </a:r>
          </a:p>
          <a:p>
            <a:pPr marL="800100" lvl="1" indent="-342900">
              <a:buFont typeface="+mj-lt"/>
              <a:buAutoNum type="arabicPeriod"/>
            </a:pPr>
            <a:r>
              <a:rPr lang="en-US" sz="1800" dirty="0"/>
              <a:t>Highlighting the main subjects</a:t>
            </a:r>
          </a:p>
          <a:p>
            <a:r>
              <a:rPr lang="en-US" sz="2000" dirty="0"/>
              <a:t>In general, it helps our machine to understand what the text is all about</a:t>
            </a:r>
            <a:r>
              <a:rPr lang="en-US" sz="2000" dirty="0" smtClean="0"/>
              <a:t>.</a:t>
            </a:r>
          </a:p>
          <a:p>
            <a:endParaRPr lang="en-US" sz="2000" dirty="0"/>
          </a:p>
          <a:p>
            <a:r>
              <a:rPr lang="en-US" sz="2000" dirty="0"/>
              <a:t>Free Book on NLTK: </a:t>
            </a:r>
            <a:r>
              <a:rPr lang="en-US" sz="2000" dirty="0">
                <a:hlinkClick r:id="rId2"/>
              </a:rPr>
              <a:t>http://www.nltk.org/book/</a:t>
            </a:r>
            <a:endParaRPr lang="en-US" sz="2000" dirty="0"/>
          </a:p>
          <a:p>
            <a:r>
              <a:rPr lang="en-US" sz="2000" dirty="0"/>
              <a:t>Documentation: </a:t>
            </a:r>
            <a:r>
              <a:rPr lang="en-US" sz="2000" dirty="0">
                <a:hlinkClick r:id="rId3"/>
              </a:rPr>
              <a:t>http://www.nltk.org/py-modindex.html</a:t>
            </a:r>
            <a:endParaRPr lang="en-US" sz="2000" dirty="0"/>
          </a:p>
          <a:p>
            <a:endParaRPr lang="en-US" sz="2000" dirty="0"/>
          </a:p>
        </p:txBody>
      </p:sp>
    </p:spTree>
    <p:extLst>
      <p:ext uri="{BB962C8B-B14F-4D97-AF65-F5344CB8AC3E}">
        <p14:creationId xmlns:p14="http://schemas.microsoft.com/office/powerpoint/2010/main" val="3965000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36967"/>
            <a:ext cx="8610600" cy="3798073"/>
          </a:xfrm>
        </p:spPr>
        <p:txBody>
          <a:bodyPr/>
          <a:lstStyle/>
          <a:p>
            <a:pPr marL="0" indent="0">
              <a:buNone/>
            </a:pPr>
            <a:r>
              <a:rPr lang="en-US" sz="2400" dirty="0"/>
              <a:t>3</a:t>
            </a:r>
            <a:r>
              <a:rPr lang="en-US" dirty="0"/>
              <a:t>. </a:t>
            </a:r>
            <a:r>
              <a:rPr lang="en-US" sz="2400" dirty="0" err="1"/>
              <a:t>p.read_csv</a:t>
            </a:r>
            <a:r>
              <a:rPr lang="en-US" sz="2400" dirty="0"/>
              <a:t>(</a:t>
            </a:r>
            <a:r>
              <a:rPr lang="en-US" sz="2400" dirty="0" err="1"/>
              <a:t>filepath_or_buffer</a:t>
            </a:r>
            <a:r>
              <a:rPr lang="en-US" sz="2400" dirty="0"/>
              <a:t>, names=None, </a:t>
            </a:r>
            <a:r>
              <a:rPr lang="en-US" sz="2400" dirty="0" err="1"/>
              <a:t>index_col</a:t>
            </a:r>
            <a:r>
              <a:rPr lang="en-US" sz="2400" dirty="0"/>
              <a:t>=None, </a:t>
            </a:r>
            <a:r>
              <a:rPr lang="en-US" sz="2400" dirty="0" err="1"/>
              <a:t>usecols</a:t>
            </a:r>
            <a:r>
              <a:rPr lang="en-US" sz="2400" dirty="0"/>
              <a:t>=None)</a:t>
            </a:r>
          </a:p>
          <a:p>
            <a:pPr lvl="1"/>
            <a:r>
              <a:rPr lang="en-US" sz="2000" dirty="0"/>
              <a:t>Takes the path of a csv file as input, returns a </a:t>
            </a:r>
            <a:r>
              <a:rPr lang="en-US" sz="2000" dirty="0" err="1"/>
              <a:t>dataframe</a:t>
            </a:r>
            <a:r>
              <a:rPr lang="en-US" sz="2000" dirty="0"/>
              <a:t>.</a:t>
            </a:r>
          </a:p>
          <a:p>
            <a:pPr lvl="1"/>
            <a:r>
              <a:rPr lang="en-US" sz="2000" dirty="0" err="1"/>
              <a:t>filepath</a:t>
            </a:r>
            <a:r>
              <a:rPr lang="en-US" sz="2000" dirty="0"/>
              <a:t> - The string could be a URL. Valid URL schemes include http, ftp, s3, and file.</a:t>
            </a:r>
          </a:p>
          <a:p>
            <a:pPr lvl="1"/>
            <a:r>
              <a:rPr lang="en-US" sz="2000" dirty="0"/>
              <a:t>Names - List of column names to use. </a:t>
            </a:r>
          </a:p>
          <a:p>
            <a:pPr lvl="1"/>
            <a:r>
              <a:rPr lang="en-US" sz="2000" dirty="0" err="1"/>
              <a:t>index_col</a:t>
            </a:r>
            <a:r>
              <a:rPr lang="en-US" sz="2000" dirty="0"/>
              <a:t> - Column to use as the row labels of the </a:t>
            </a:r>
            <a:r>
              <a:rPr lang="en-US" sz="2000" dirty="0" err="1"/>
              <a:t>DataFrame</a:t>
            </a:r>
            <a:r>
              <a:rPr lang="en-US" sz="2000" dirty="0"/>
              <a:t>. </a:t>
            </a:r>
          </a:p>
          <a:p>
            <a:pPr lvl="1"/>
            <a:r>
              <a:rPr lang="en-US" sz="2000" dirty="0" err="1"/>
              <a:t>usecols</a:t>
            </a:r>
            <a:r>
              <a:rPr lang="en-US" sz="2000" dirty="0"/>
              <a:t> - Return a subset of the columns.</a:t>
            </a:r>
          </a:p>
        </p:txBody>
      </p:sp>
      <p:sp>
        <p:nvSpPr>
          <p:cNvPr id="4" name="Title 1"/>
          <p:cNvSpPr>
            <a:spLocks noGrp="1"/>
          </p:cNvSpPr>
          <p:nvPr>
            <p:ph type="title"/>
          </p:nvPr>
        </p:nvSpPr>
        <p:spPr>
          <a:xfrm>
            <a:off x="282271" y="1335819"/>
            <a:ext cx="8229600" cy="548640"/>
          </a:xfrm>
        </p:spPr>
        <p:txBody>
          <a:bodyPr>
            <a:normAutofit fontScale="90000"/>
          </a:bodyPr>
          <a:lstStyle/>
          <a:p>
            <a:r>
              <a:rPr lang="en-US" dirty="0"/>
              <a:t>Few functions in Pandas</a:t>
            </a:r>
          </a:p>
        </p:txBody>
      </p:sp>
    </p:spTree>
    <p:extLst>
      <p:ext uri="{BB962C8B-B14F-4D97-AF65-F5344CB8AC3E}">
        <p14:creationId xmlns:p14="http://schemas.microsoft.com/office/powerpoint/2010/main" val="1515850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 y="1219200"/>
            <a:ext cx="8953500" cy="3851030"/>
          </a:xfrm>
        </p:spPr>
        <p:txBody>
          <a:bodyPr>
            <a:noAutofit/>
          </a:bodyPr>
          <a:lstStyle/>
          <a:p>
            <a:pPr indent="-285750"/>
            <a:r>
              <a:rPr lang="en-US" sz="2000" dirty="0"/>
              <a:t>The two primary data structures of pandas, Series (1-dimensional) and </a:t>
            </a:r>
            <a:r>
              <a:rPr lang="en-US" sz="2000" dirty="0" err="1"/>
              <a:t>DataFrame</a:t>
            </a:r>
            <a:r>
              <a:rPr lang="en-US" sz="2000" dirty="0"/>
              <a:t> (2-dimensional), handle the vast majority of typical use cases in finance, statistics, social science, and many areas of engineering.</a:t>
            </a:r>
          </a:p>
          <a:p>
            <a:pPr indent="-285750"/>
            <a:endParaRPr lang="en-US" sz="2000" dirty="0"/>
          </a:p>
          <a:p>
            <a:pPr indent="-285750"/>
            <a:r>
              <a:rPr lang="en-US" sz="2000" dirty="0"/>
              <a:t>Some basic tutorials and Documentation:</a:t>
            </a:r>
          </a:p>
          <a:p>
            <a:pPr marL="57150" indent="0">
              <a:buNone/>
            </a:pPr>
            <a:r>
              <a:rPr lang="en-US" sz="2000" dirty="0"/>
              <a:t> </a:t>
            </a:r>
            <a:r>
              <a:rPr lang="en-US" sz="2000" dirty="0">
                <a:hlinkClick r:id="rId2"/>
              </a:rPr>
              <a:t>http://pandas.pydata.org/pandas-docs/version/0.15.2/tutorials.html</a:t>
            </a:r>
            <a:endParaRPr lang="en-US" sz="2000" dirty="0"/>
          </a:p>
          <a:p>
            <a:pPr indent="-285750"/>
            <a:endParaRPr lang="en-US" sz="2000" dirty="0"/>
          </a:p>
        </p:txBody>
      </p:sp>
    </p:spTree>
    <p:extLst>
      <p:ext uri="{BB962C8B-B14F-4D97-AF65-F5344CB8AC3E}">
        <p14:creationId xmlns:p14="http://schemas.microsoft.com/office/powerpoint/2010/main" val="2256610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92696"/>
            <a:ext cx="8915400" cy="715617"/>
          </a:xfrm>
        </p:spPr>
        <p:txBody>
          <a:bodyPr/>
          <a:lstStyle/>
          <a:p>
            <a:r>
              <a:rPr lang="en-US" sz="3800" dirty="0"/>
              <a:t>Some Frequently used </a:t>
            </a:r>
            <a:r>
              <a:rPr lang="en-US" sz="3800" dirty="0" err="1"/>
              <a:t>dataframe</a:t>
            </a:r>
            <a:r>
              <a:rPr lang="en-US" sz="3800" dirty="0"/>
              <a:t> methods</a:t>
            </a:r>
          </a:p>
        </p:txBody>
      </p:sp>
      <p:sp>
        <p:nvSpPr>
          <p:cNvPr id="3" name="Content Placeholder 2"/>
          <p:cNvSpPr>
            <a:spLocks noGrp="1"/>
          </p:cNvSpPr>
          <p:nvPr>
            <p:ph idx="1"/>
          </p:nvPr>
        </p:nvSpPr>
        <p:spPr>
          <a:xfrm>
            <a:off x="152400" y="2193897"/>
            <a:ext cx="8839200" cy="4161080"/>
          </a:xfrm>
        </p:spPr>
        <p:txBody>
          <a:bodyPr>
            <a:normAutofit/>
          </a:bodyPr>
          <a:lstStyle/>
          <a:p>
            <a:r>
              <a:rPr lang="en-US" sz="2800" dirty="0" err="1"/>
              <a:t>df.dropna</a:t>
            </a:r>
            <a:r>
              <a:rPr lang="en-US" sz="2800" dirty="0"/>
              <a:t>()</a:t>
            </a:r>
          </a:p>
          <a:p>
            <a:r>
              <a:rPr lang="en-US" sz="2800" dirty="0" err="1"/>
              <a:t>df.iloc</a:t>
            </a:r>
            <a:r>
              <a:rPr lang="en-US" sz="2800" dirty="0"/>
              <a:t>[index]</a:t>
            </a:r>
          </a:p>
          <a:p>
            <a:r>
              <a:rPr lang="en-US" sz="2800" dirty="0" err="1"/>
              <a:t>df</a:t>
            </a:r>
            <a:r>
              <a:rPr lang="en-US" sz="2800" dirty="0"/>
              <a:t>[‘</a:t>
            </a:r>
            <a:r>
              <a:rPr lang="en-US" sz="2800" dirty="0" err="1"/>
              <a:t>ColumnName</a:t>
            </a:r>
            <a:r>
              <a:rPr lang="en-US" sz="2800" dirty="0"/>
              <a:t>’]</a:t>
            </a:r>
          </a:p>
          <a:p>
            <a:r>
              <a:rPr lang="en-US" sz="2800" dirty="0" err="1"/>
              <a:t>df.replace</a:t>
            </a:r>
            <a:r>
              <a:rPr lang="en-US" sz="2800" dirty="0"/>
              <a:t>()</a:t>
            </a:r>
          </a:p>
          <a:p>
            <a:r>
              <a:rPr lang="en-US" sz="2800" dirty="0" err="1"/>
              <a:t>df.mean</a:t>
            </a:r>
            <a:r>
              <a:rPr lang="en-US" sz="2800" dirty="0"/>
              <a:t>(), sum()</a:t>
            </a:r>
          </a:p>
          <a:p>
            <a:r>
              <a:rPr lang="en-US" sz="2800" dirty="0" err="1"/>
              <a:t>pd.concat</a:t>
            </a:r>
            <a:r>
              <a:rPr lang="en-US" sz="2800" dirty="0"/>
              <a:t>(</a:t>
            </a:r>
            <a:r>
              <a:rPr lang="en-US" sz="2800" dirty="0" err="1"/>
              <a:t>List_of_df_to_concat</a:t>
            </a:r>
            <a:r>
              <a:rPr lang="en-US" sz="2800" dirty="0"/>
              <a:t>, axis)</a:t>
            </a:r>
          </a:p>
          <a:p>
            <a:r>
              <a:rPr lang="en-US" sz="2800" dirty="0" err="1"/>
              <a:t>df.to_csv</a:t>
            </a:r>
            <a:r>
              <a:rPr lang="en-US" sz="2800" dirty="0"/>
              <a:t>(path, columns, index=False)	</a:t>
            </a:r>
          </a:p>
        </p:txBody>
      </p:sp>
    </p:spTree>
    <p:extLst>
      <p:ext uri="{BB962C8B-B14F-4D97-AF65-F5344CB8AC3E}">
        <p14:creationId xmlns:p14="http://schemas.microsoft.com/office/powerpoint/2010/main" val="1429962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30944"/>
            <a:ext cx="8229600" cy="1143000"/>
          </a:xfrm>
        </p:spPr>
        <p:txBody>
          <a:bodyPr/>
          <a:lstStyle/>
          <a:p>
            <a:r>
              <a:rPr lang="en-US" dirty="0"/>
              <a:t>Data download link</a:t>
            </a:r>
          </a:p>
        </p:txBody>
      </p:sp>
      <p:sp>
        <p:nvSpPr>
          <p:cNvPr id="3" name="Content Placeholder 2"/>
          <p:cNvSpPr>
            <a:spLocks noGrp="1"/>
          </p:cNvSpPr>
          <p:nvPr>
            <p:ph idx="1"/>
          </p:nvPr>
        </p:nvSpPr>
        <p:spPr>
          <a:xfrm>
            <a:off x="381000" y="3018182"/>
            <a:ext cx="8686800" cy="2667000"/>
          </a:xfrm>
        </p:spPr>
        <p:txBody>
          <a:bodyPr/>
          <a:lstStyle/>
          <a:p>
            <a:pPr marL="0" indent="0">
              <a:buNone/>
            </a:pPr>
            <a:r>
              <a:rPr lang="en-US" sz="4800" dirty="0"/>
              <a:t>    </a:t>
            </a:r>
            <a:r>
              <a:rPr lang="en-US" sz="4800" dirty="0">
                <a:hlinkClick r:id="rId2"/>
              </a:rPr>
              <a:t>https://goo.gl/UGA2MM</a:t>
            </a:r>
            <a:endParaRPr lang="en-US" sz="4800" dirty="0"/>
          </a:p>
          <a:p>
            <a:endParaRPr lang="en-US" dirty="0"/>
          </a:p>
        </p:txBody>
      </p:sp>
    </p:spTree>
    <p:extLst>
      <p:ext uri="{BB962C8B-B14F-4D97-AF65-F5344CB8AC3E}">
        <p14:creationId xmlns:p14="http://schemas.microsoft.com/office/powerpoint/2010/main" val="1644088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915400" cy="3851030"/>
          </a:xfrm>
        </p:spPr>
        <p:txBody>
          <a:bodyPr>
            <a:noAutofit/>
          </a:bodyPr>
          <a:lstStyle/>
          <a:p>
            <a:pPr indent="-285750"/>
            <a:r>
              <a:rPr lang="en-US" sz="2200" dirty="0"/>
              <a:t>Some basic tutorials and Documentation:</a:t>
            </a:r>
          </a:p>
          <a:p>
            <a:pPr marL="57150" indent="0">
              <a:buNone/>
            </a:pPr>
            <a:r>
              <a:rPr lang="en-US" sz="2200" dirty="0">
                <a:hlinkClick r:id="rId2"/>
              </a:rPr>
              <a:t>http://pandas.pydata.org/pandas-docs/version/0.15.2/tutorials.html</a:t>
            </a:r>
            <a:endParaRPr lang="en-US" sz="2200" dirty="0"/>
          </a:p>
          <a:p>
            <a:pPr marL="57150" indent="0">
              <a:buNone/>
            </a:pPr>
            <a:r>
              <a:rPr lang="en-US" sz="2200" dirty="0">
                <a:hlinkClick r:id="rId3"/>
              </a:rPr>
              <a:t>https://pandas.pydata.org/pandas-docs/stable/basics.html</a:t>
            </a:r>
            <a:endParaRPr lang="en-US" sz="2200" dirty="0"/>
          </a:p>
          <a:p>
            <a:pPr marL="57150" indent="0">
              <a:buNone/>
            </a:pPr>
            <a:endParaRPr lang="en-US" sz="2200" dirty="0"/>
          </a:p>
          <a:p>
            <a:pPr marL="400050"/>
            <a:r>
              <a:rPr lang="en-US" sz="2200" dirty="0"/>
              <a:t>Practice and Example Problems:</a:t>
            </a:r>
          </a:p>
          <a:p>
            <a:pPr marL="57150" indent="0">
              <a:buNone/>
            </a:pPr>
            <a:r>
              <a:rPr lang="en-US" sz="2200" dirty="0">
                <a:hlinkClick r:id="rId4"/>
              </a:rPr>
              <a:t>https://github.com/guipsamora/pandas_exercises</a:t>
            </a:r>
            <a:endParaRPr lang="en-US" sz="2200" dirty="0"/>
          </a:p>
          <a:p>
            <a:pPr marL="400050"/>
            <a:endParaRPr lang="en-US" sz="2200" dirty="0"/>
          </a:p>
          <a:p>
            <a:pPr marL="57150" indent="0">
              <a:buNone/>
            </a:pPr>
            <a:endParaRPr lang="en-US" sz="2200" dirty="0"/>
          </a:p>
          <a:p>
            <a:pPr indent="-285750"/>
            <a:endParaRPr lang="en-US" sz="2200" dirty="0"/>
          </a:p>
        </p:txBody>
      </p:sp>
    </p:spTree>
    <p:extLst>
      <p:ext uri="{BB962C8B-B14F-4D97-AF65-F5344CB8AC3E}">
        <p14:creationId xmlns:p14="http://schemas.microsoft.com/office/powerpoint/2010/main" val="2790707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8308"/>
            <a:ext cx="8229600" cy="584103"/>
          </a:xfrm>
        </p:spPr>
        <p:txBody>
          <a:bodyPr>
            <a:normAutofit fontScale="90000"/>
          </a:bodyPr>
          <a:lstStyle/>
          <a:p>
            <a:r>
              <a:rPr lang="en-US" dirty="0"/>
              <a:t>NLTK Install instructions</a:t>
            </a:r>
          </a:p>
        </p:txBody>
      </p:sp>
      <p:sp>
        <p:nvSpPr>
          <p:cNvPr id="3" name="Content Placeholder 2"/>
          <p:cNvSpPr>
            <a:spLocks noGrp="1"/>
          </p:cNvSpPr>
          <p:nvPr>
            <p:ph idx="1"/>
          </p:nvPr>
        </p:nvSpPr>
        <p:spPr>
          <a:xfrm>
            <a:off x="152400" y="2274736"/>
            <a:ext cx="8839200" cy="3777622"/>
          </a:xfrm>
        </p:spPr>
        <p:txBody>
          <a:bodyPr>
            <a:normAutofit/>
          </a:bodyPr>
          <a:lstStyle/>
          <a:p>
            <a:r>
              <a:rPr lang="en-US" sz="2400" dirty="0"/>
              <a:t>Open terminal / </a:t>
            </a:r>
            <a:r>
              <a:rPr lang="en-US" sz="2400" dirty="0" err="1"/>
              <a:t>cmd</a:t>
            </a:r>
            <a:r>
              <a:rPr lang="en-US" sz="2400" dirty="0"/>
              <a:t> and type: pip install </a:t>
            </a:r>
            <a:r>
              <a:rPr lang="en-US" sz="2400" dirty="0" err="1"/>
              <a:t>nltk</a:t>
            </a:r>
            <a:endParaRPr lang="en-US" sz="2400" dirty="0"/>
          </a:p>
          <a:p>
            <a:r>
              <a:rPr lang="en-US" sz="2400" dirty="0"/>
              <a:t>Open python console and type: </a:t>
            </a:r>
          </a:p>
          <a:p>
            <a:pPr marL="0" indent="0">
              <a:buNone/>
            </a:pPr>
            <a:r>
              <a:rPr lang="en-US" sz="2400" dirty="0"/>
              <a:t>		import </a:t>
            </a:r>
            <a:r>
              <a:rPr lang="en-US" sz="2400" dirty="0" err="1"/>
              <a:t>nltk</a:t>
            </a:r>
            <a:endParaRPr lang="en-US" sz="2400" dirty="0"/>
          </a:p>
          <a:p>
            <a:pPr marL="0" indent="0">
              <a:buNone/>
            </a:pPr>
            <a:r>
              <a:rPr lang="en-US" sz="2400" dirty="0"/>
              <a:t>		</a:t>
            </a:r>
            <a:r>
              <a:rPr lang="en-US" sz="2400" dirty="0" err="1"/>
              <a:t>nltk.download</a:t>
            </a:r>
            <a:r>
              <a:rPr lang="en-US" sz="2400" dirty="0"/>
              <a:t>()</a:t>
            </a:r>
          </a:p>
          <a:p>
            <a:r>
              <a:rPr lang="en-US" sz="2400" dirty="0"/>
              <a:t>Select all-</a:t>
            </a:r>
            <a:r>
              <a:rPr lang="en-US" sz="2400" dirty="0" err="1"/>
              <a:t>nltk</a:t>
            </a:r>
            <a:r>
              <a:rPr lang="en-US" sz="2400" dirty="0"/>
              <a:t> and download.</a:t>
            </a:r>
          </a:p>
          <a:p>
            <a:endParaRPr lang="en-US" sz="2400" dirty="0"/>
          </a:p>
        </p:txBody>
      </p:sp>
    </p:spTree>
    <p:extLst>
      <p:ext uri="{BB962C8B-B14F-4D97-AF65-F5344CB8AC3E}">
        <p14:creationId xmlns:p14="http://schemas.microsoft.com/office/powerpoint/2010/main" val="2088856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1086"/>
            <a:ext cx="8229600" cy="607957"/>
          </a:xfrm>
        </p:spPr>
        <p:txBody>
          <a:bodyPr>
            <a:normAutofit fontScale="90000"/>
          </a:bodyPr>
          <a:lstStyle/>
          <a:p>
            <a:r>
              <a:rPr lang="en-US" dirty="0"/>
              <a:t>A short Intro</a:t>
            </a:r>
          </a:p>
        </p:txBody>
      </p:sp>
      <p:sp>
        <p:nvSpPr>
          <p:cNvPr id="3" name="Content Placeholder 2"/>
          <p:cNvSpPr>
            <a:spLocks noGrp="1"/>
          </p:cNvSpPr>
          <p:nvPr>
            <p:ph idx="1"/>
          </p:nvPr>
        </p:nvSpPr>
        <p:spPr>
          <a:xfrm>
            <a:off x="76200" y="2087218"/>
            <a:ext cx="8991600" cy="4343400"/>
          </a:xfrm>
        </p:spPr>
        <p:txBody>
          <a:bodyPr>
            <a:normAutofit/>
          </a:bodyPr>
          <a:lstStyle/>
          <a:p>
            <a:r>
              <a:rPr lang="en-US" sz="2400" dirty="0"/>
              <a:t>Data processing takes time! Even for a human, NLP is a difficult task! Therefore, to increase efficiency, speed and also decrease noise, we use </a:t>
            </a:r>
            <a:r>
              <a:rPr lang="en-US" sz="2400" dirty="0" err="1"/>
              <a:t>nltk</a:t>
            </a:r>
            <a:r>
              <a:rPr lang="en-US" sz="2400" dirty="0"/>
              <a:t> to extract useful data and ignore all unwanted data.</a:t>
            </a:r>
          </a:p>
          <a:p>
            <a:pPr marL="0" indent="0">
              <a:buNone/>
            </a:pPr>
            <a:endParaRPr lang="en-US" sz="2400" dirty="0"/>
          </a:p>
          <a:p>
            <a:r>
              <a:rPr lang="en-US" sz="2400" dirty="0" err="1"/>
              <a:t>nltk</a:t>
            </a:r>
            <a:r>
              <a:rPr lang="en-US" sz="2400" dirty="0"/>
              <a:t> provides us with numerous classes and functions to make this process much easier!</a:t>
            </a:r>
          </a:p>
          <a:p>
            <a:endParaRPr lang="en-US" sz="2400" dirty="0"/>
          </a:p>
        </p:txBody>
      </p:sp>
    </p:spTree>
    <p:extLst>
      <p:ext uri="{BB962C8B-B14F-4D97-AF65-F5344CB8AC3E}">
        <p14:creationId xmlns:p14="http://schemas.microsoft.com/office/powerpoint/2010/main" val="2817155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859" y="1181087"/>
            <a:ext cx="8229600" cy="520492"/>
          </a:xfrm>
        </p:spPr>
        <p:txBody>
          <a:bodyPr>
            <a:normAutofit fontScale="90000"/>
          </a:bodyPr>
          <a:lstStyle/>
          <a:p>
            <a:r>
              <a:rPr lang="en-US" dirty="0"/>
              <a:t>Tokenizing</a:t>
            </a:r>
          </a:p>
        </p:txBody>
      </p:sp>
      <p:sp>
        <p:nvSpPr>
          <p:cNvPr id="3" name="Content Placeholder 2"/>
          <p:cNvSpPr>
            <a:spLocks noGrp="1"/>
          </p:cNvSpPr>
          <p:nvPr>
            <p:ph idx="1"/>
          </p:nvPr>
        </p:nvSpPr>
        <p:spPr>
          <a:xfrm>
            <a:off x="38100" y="1842715"/>
            <a:ext cx="9067800" cy="4425322"/>
          </a:xfrm>
        </p:spPr>
        <p:txBody>
          <a:bodyPr>
            <a:normAutofit fontScale="92500" lnSpcReduction="10000"/>
          </a:bodyPr>
          <a:lstStyle/>
          <a:p>
            <a:r>
              <a:rPr lang="en-US" dirty="0"/>
              <a:t>Split the following short (and random) paragraph into sentences and words:</a:t>
            </a:r>
          </a:p>
          <a:p>
            <a:pPr marL="457200" lvl="1" indent="0">
              <a:buNone/>
            </a:pPr>
            <a:r>
              <a:rPr lang="en-US" altLang="en-US" sz="1800" dirty="0">
                <a:solidFill>
                  <a:schemeClr val="tx1"/>
                </a:solidFill>
                <a:cs typeface="Courier New" panose="02070309020205020404" pitchFamily="49" charset="0"/>
              </a:rPr>
              <a:t>Hello Mr. Smith, how are you doing today? The weather is great, and Python is awesome. The sky is pinkish-blue. You shouldn't eat cardboard!</a:t>
            </a:r>
            <a:r>
              <a:rPr lang="en-US" altLang="en-US" sz="1800" dirty="0">
                <a:solidFill>
                  <a:schemeClr val="tx1"/>
                </a:solidFill>
              </a:rPr>
              <a:t> </a:t>
            </a:r>
            <a:r>
              <a:rPr lang="en-US" sz="1800" dirty="0">
                <a:solidFill>
                  <a:schemeClr val="tx1"/>
                </a:solidFill>
              </a:rPr>
              <a:t>I am so blue I'm greener than purple. I stepped on a Corn Flake, now I'm a Cereal Killer. Everyday a grape licks a friendly cow. Look, a distraction! If your canoe is stuck in a tree with the headlights on, how many pancakes does it take to get to the moon?</a:t>
            </a:r>
          </a:p>
          <a:p>
            <a:pPr marL="457200" lvl="1" indent="0">
              <a:buNone/>
            </a:pPr>
            <a:endParaRPr lang="en-US" sz="1800" dirty="0">
              <a:solidFill>
                <a:schemeClr val="tx1"/>
              </a:solidFill>
            </a:endParaRPr>
          </a:p>
          <a:p>
            <a:pPr indent="-285750">
              <a:lnSpc>
                <a:spcPct val="110000"/>
              </a:lnSpc>
              <a:spcBef>
                <a:spcPts val="0"/>
              </a:spcBef>
            </a:pPr>
            <a:r>
              <a:rPr lang="en-US" sz="3000" dirty="0" err="1"/>
              <a:t>EXAMPLE_TEXT.split</a:t>
            </a:r>
            <a:r>
              <a:rPr lang="en-US" sz="3000" dirty="0"/>
              <a:t>()</a:t>
            </a:r>
          </a:p>
          <a:p>
            <a:pPr>
              <a:lnSpc>
                <a:spcPct val="110000"/>
              </a:lnSpc>
              <a:spcBef>
                <a:spcPts val="0"/>
              </a:spcBef>
            </a:pPr>
            <a:r>
              <a:rPr lang="en-US" sz="3000" dirty="0"/>
              <a:t>from </a:t>
            </a:r>
            <a:r>
              <a:rPr lang="en-US" sz="3000" dirty="0" err="1"/>
              <a:t>nltk.tokenize</a:t>
            </a:r>
            <a:r>
              <a:rPr lang="en-US" sz="3000" dirty="0"/>
              <a:t> import </a:t>
            </a:r>
            <a:r>
              <a:rPr lang="en-US" sz="3000" dirty="0" err="1"/>
              <a:t>sent_tokenize</a:t>
            </a:r>
            <a:r>
              <a:rPr lang="en-US" sz="3000" dirty="0"/>
              <a:t>, </a:t>
            </a:r>
            <a:r>
              <a:rPr lang="en-US" sz="3000" dirty="0" err="1"/>
              <a:t>word_tokenize</a:t>
            </a:r>
            <a:endParaRPr lang="en-US" sz="3000" dirty="0"/>
          </a:p>
          <a:p>
            <a:pPr marL="0" indent="0">
              <a:lnSpc>
                <a:spcPct val="110000"/>
              </a:lnSpc>
              <a:spcBef>
                <a:spcPts val="0"/>
              </a:spcBef>
              <a:buNone/>
            </a:pPr>
            <a:r>
              <a:rPr lang="en-US" sz="3000" dirty="0"/>
              <a:t>    </a:t>
            </a:r>
            <a:r>
              <a:rPr lang="en-US" sz="3000" dirty="0" err="1" smtClean="0"/>
              <a:t>sent_tokenize</a:t>
            </a:r>
            <a:r>
              <a:rPr lang="en-US" sz="3000" dirty="0" smtClean="0"/>
              <a:t>(EXAMPLE_TEXT</a:t>
            </a:r>
            <a:r>
              <a:rPr lang="en-US" sz="3000" dirty="0"/>
              <a:t>)</a:t>
            </a:r>
          </a:p>
          <a:p>
            <a:pPr marL="0" indent="0">
              <a:lnSpc>
                <a:spcPct val="110000"/>
              </a:lnSpc>
              <a:spcBef>
                <a:spcPts val="0"/>
              </a:spcBef>
              <a:buNone/>
            </a:pPr>
            <a:r>
              <a:rPr lang="en-US" sz="3000" dirty="0"/>
              <a:t>   </a:t>
            </a:r>
            <a:r>
              <a:rPr lang="en-US" sz="3000" dirty="0" smtClean="0"/>
              <a:t> </a:t>
            </a:r>
            <a:r>
              <a:rPr lang="en-US" sz="3000" dirty="0" err="1" smtClean="0"/>
              <a:t>word_tokenize</a:t>
            </a:r>
            <a:r>
              <a:rPr lang="en-US" sz="3000" dirty="0" smtClean="0"/>
              <a:t>(EXAMPLE_TEXT</a:t>
            </a:r>
            <a:r>
              <a:rPr lang="en-US" sz="3000" dirty="0"/>
              <a:t>)</a:t>
            </a:r>
          </a:p>
        </p:txBody>
      </p:sp>
    </p:spTree>
    <p:extLst>
      <p:ext uri="{BB962C8B-B14F-4D97-AF65-F5344CB8AC3E}">
        <p14:creationId xmlns:p14="http://schemas.microsoft.com/office/powerpoint/2010/main" val="1010664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2649"/>
            <a:ext cx="8229600" cy="488687"/>
          </a:xfrm>
        </p:spPr>
        <p:txBody>
          <a:bodyPr>
            <a:normAutofit fontScale="90000"/>
          </a:bodyPr>
          <a:lstStyle/>
          <a:p>
            <a:r>
              <a:rPr lang="en-US" dirty="0"/>
              <a:t>Tokenizing</a:t>
            </a:r>
          </a:p>
        </p:txBody>
      </p:sp>
      <p:sp>
        <p:nvSpPr>
          <p:cNvPr id="4" name="Rectangle 3"/>
          <p:cNvSpPr/>
          <p:nvPr/>
        </p:nvSpPr>
        <p:spPr>
          <a:xfrm>
            <a:off x="316064" y="2397318"/>
            <a:ext cx="8763000" cy="3693319"/>
          </a:xfrm>
          <a:prstGeom prst="rect">
            <a:avLst/>
          </a:prstGeom>
        </p:spPr>
        <p:txBody>
          <a:bodyPr wrap="square">
            <a:spAutoFit/>
          </a:bodyPr>
          <a:lstStyle/>
          <a:p>
            <a:r>
              <a:rPr lang="en-US" dirty="0" smtClean="0"/>
              <a:t>from </a:t>
            </a:r>
            <a:r>
              <a:rPr lang="en-US" dirty="0" err="1" smtClean="0"/>
              <a:t>nltk.tokenize</a:t>
            </a:r>
            <a:r>
              <a:rPr lang="en-US" dirty="0" smtClean="0"/>
              <a:t> import </a:t>
            </a:r>
            <a:r>
              <a:rPr lang="en-US" dirty="0" err="1" smtClean="0"/>
              <a:t>sent_tokenize</a:t>
            </a:r>
            <a:r>
              <a:rPr lang="en-US" dirty="0" smtClean="0"/>
              <a:t>, </a:t>
            </a:r>
            <a:r>
              <a:rPr lang="en-US" dirty="0" err="1" smtClean="0"/>
              <a:t>word_tokenize</a:t>
            </a:r>
            <a:endParaRPr lang="en-US" dirty="0" smtClean="0"/>
          </a:p>
          <a:p>
            <a:r>
              <a:rPr lang="en-US" dirty="0" smtClean="0"/>
              <a:t>EXAMPLE_TEXT = "Hello Mr. Smith, how are you doing today? The weather is great, and Python is awesome. The sky is pinkish-blue. You shouldn't eat cardboard! I am so blue I'm greener than purple. I stepped on a Corn Flake, now I'm a Cereal Killer. Everyday a grape licks a friendly cow. Look, a distraction! If your canoe is stuck in a tree with the headlights on, how many pancakes does it take to get to the moon?“</a:t>
            </a:r>
          </a:p>
          <a:p>
            <a:endParaRPr lang="en-US" dirty="0" smtClean="0"/>
          </a:p>
          <a:p>
            <a:r>
              <a:rPr lang="en-US" dirty="0" smtClean="0"/>
              <a:t>print(EXAMPLE_TEXT)</a:t>
            </a:r>
          </a:p>
          <a:p>
            <a:r>
              <a:rPr lang="en-US" dirty="0" err="1" smtClean="0"/>
              <a:t>EXAMPLE_TEXT.split</a:t>
            </a:r>
            <a:r>
              <a:rPr lang="en-US" dirty="0" smtClean="0"/>
              <a:t>()</a:t>
            </a:r>
          </a:p>
          <a:p>
            <a:endParaRPr lang="en-US" dirty="0" smtClean="0"/>
          </a:p>
          <a:p>
            <a:r>
              <a:rPr lang="en-US" dirty="0" err="1" smtClean="0"/>
              <a:t>sent_tokenize</a:t>
            </a:r>
            <a:r>
              <a:rPr lang="en-US" dirty="0" smtClean="0"/>
              <a:t>(EXAMPLE_TEXT)</a:t>
            </a:r>
          </a:p>
          <a:p>
            <a:r>
              <a:rPr lang="en-US" dirty="0" err="1" smtClean="0"/>
              <a:t>word_tokenize</a:t>
            </a:r>
            <a:r>
              <a:rPr lang="en-US" dirty="0" smtClean="0"/>
              <a:t>(EXAMPLE_TEXT)</a:t>
            </a:r>
            <a:endParaRPr lang="en-US" dirty="0"/>
          </a:p>
        </p:txBody>
      </p:sp>
    </p:spTree>
    <p:extLst>
      <p:ext uri="{BB962C8B-B14F-4D97-AF65-F5344CB8AC3E}">
        <p14:creationId xmlns:p14="http://schemas.microsoft.com/office/powerpoint/2010/main" val="4089057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6502"/>
            <a:ext cx="8229600" cy="552298"/>
          </a:xfrm>
        </p:spPr>
        <p:txBody>
          <a:bodyPr>
            <a:normAutofit fontScale="90000"/>
          </a:bodyPr>
          <a:lstStyle/>
          <a:p>
            <a:r>
              <a:rPr lang="en-US" dirty="0"/>
              <a:t>Tokenizing</a:t>
            </a:r>
          </a:p>
        </p:txBody>
      </p:sp>
      <p:sp>
        <p:nvSpPr>
          <p:cNvPr id="4" name="Rectangle 3"/>
          <p:cNvSpPr/>
          <p:nvPr/>
        </p:nvSpPr>
        <p:spPr>
          <a:xfrm>
            <a:off x="228600" y="2508636"/>
            <a:ext cx="8763000" cy="3416320"/>
          </a:xfrm>
          <a:prstGeom prst="rect">
            <a:avLst/>
          </a:prstGeom>
        </p:spPr>
        <p:txBody>
          <a:bodyPr wrap="square">
            <a:spAutoFit/>
          </a:bodyPr>
          <a:lstStyle/>
          <a:p>
            <a:r>
              <a:rPr lang="en-US" dirty="0" smtClean="0"/>
              <a:t>from </a:t>
            </a:r>
            <a:r>
              <a:rPr lang="en-US" dirty="0" err="1" smtClean="0"/>
              <a:t>nltk.corpus</a:t>
            </a:r>
            <a:r>
              <a:rPr lang="en-US" dirty="0" smtClean="0"/>
              <a:t> import </a:t>
            </a:r>
            <a:r>
              <a:rPr lang="en-US" dirty="0" err="1" smtClean="0"/>
              <a:t>stopwords</a:t>
            </a:r>
            <a:endParaRPr lang="en-US" dirty="0" smtClean="0"/>
          </a:p>
          <a:p>
            <a:endParaRPr lang="en-US" dirty="0" smtClean="0"/>
          </a:p>
          <a:p>
            <a:r>
              <a:rPr lang="en-US" dirty="0" smtClean="0"/>
              <a:t>EXAMPLE_TEXT = "Hello Mr. Smith, how are you doing today? The weather is great, and Python is awesome. The sky is pinkish-blue. You shouldn't eat cardboard! I am so blue I'm greener than purple. I stepped on a Corn Flake, now I'm a Cereal Killer. Everyday a grape licks a friendly cow. Look, a distraction! If your canoe is stuck in a tree with the headlights on, how many pancakes does it take to get to the moon?"</a:t>
            </a:r>
          </a:p>
          <a:p>
            <a:endParaRPr lang="en-US" dirty="0" smtClean="0"/>
          </a:p>
          <a:p>
            <a:endParaRPr lang="en-US" dirty="0" smtClean="0"/>
          </a:p>
          <a:p>
            <a:r>
              <a:rPr lang="en-US" dirty="0" smtClean="0"/>
              <a:t>print(set(</a:t>
            </a:r>
            <a:r>
              <a:rPr lang="en-US" dirty="0" err="1" smtClean="0"/>
              <a:t>stopwords.words</a:t>
            </a:r>
            <a:r>
              <a:rPr lang="en-US" dirty="0" smtClean="0"/>
              <a:t>('</a:t>
            </a:r>
            <a:r>
              <a:rPr lang="en-US" dirty="0" err="1" smtClean="0"/>
              <a:t>english</a:t>
            </a:r>
            <a:r>
              <a:rPr lang="en-US" dirty="0" smtClean="0"/>
              <a:t>')))</a:t>
            </a:r>
          </a:p>
          <a:p>
            <a:endParaRPr lang="en-US" dirty="0" smtClean="0"/>
          </a:p>
        </p:txBody>
      </p:sp>
    </p:spTree>
    <p:extLst>
      <p:ext uri="{BB962C8B-B14F-4D97-AF65-F5344CB8AC3E}">
        <p14:creationId xmlns:p14="http://schemas.microsoft.com/office/powerpoint/2010/main" val="87855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5" y="1249928"/>
            <a:ext cx="9067800" cy="515261"/>
          </a:xfrm>
        </p:spPr>
        <p:txBody>
          <a:bodyPr>
            <a:normAutofit fontScale="90000"/>
          </a:bodyPr>
          <a:lstStyle/>
          <a:p>
            <a:r>
              <a:rPr lang="en-US" dirty="0"/>
              <a:t>Stemming</a:t>
            </a:r>
          </a:p>
        </p:txBody>
      </p:sp>
      <p:sp>
        <p:nvSpPr>
          <p:cNvPr id="3" name="Content Placeholder 2"/>
          <p:cNvSpPr>
            <a:spLocks noGrp="1"/>
          </p:cNvSpPr>
          <p:nvPr>
            <p:ph idx="1"/>
          </p:nvPr>
        </p:nvSpPr>
        <p:spPr>
          <a:xfrm>
            <a:off x="76200" y="2101770"/>
            <a:ext cx="8991600" cy="4068443"/>
          </a:xfrm>
        </p:spPr>
        <p:txBody>
          <a:bodyPr>
            <a:normAutofit/>
          </a:bodyPr>
          <a:lstStyle/>
          <a:p>
            <a:r>
              <a:rPr lang="en-US" sz="2000" dirty="0"/>
              <a:t>The idea of stemming is a sort of normalizing method. Many variations of words carry the same meaning, other than when tense is involved.</a:t>
            </a:r>
          </a:p>
          <a:p>
            <a:r>
              <a:rPr lang="en-US" sz="2000" dirty="0"/>
              <a:t>The reason why we stem is to shorten the lookup, and normalize sentences.</a:t>
            </a:r>
          </a:p>
          <a:p>
            <a:pPr marL="0" indent="0">
              <a:buNone/>
            </a:pPr>
            <a:endParaRPr lang="en-US" sz="2000" dirty="0"/>
          </a:p>
          <a:p>
            <a:r>
              <a:rPr lang="en-US" sz="2000" dirty="0"/>
              <a:t>from </a:t>
            </a:r>
            <a:r>
              <a:rPr lang="en-US" sz="2000" dirty="0" err="1"/>
              <a:t>nltk.stem</a:t>
            </a:r>
            <a:r>
              <a:rPr lang="en-US" sz="2000" dirty="0"/>
              <a:t> import </a:t>
            </a:r>
            <a:r>
              <a:rPr lang="en-US" sz="2000" dirty="0" err="1"/>
              <a:t>PorterStemmer</a:t>
            </a:r>
            <a:endParaRPr lang="en-US" sz="2000" dirty="0"/>
          </a:p>
          <a:p>
            <a:pPr marL="0" indent="0">
              <a:buNone/>
            </a:pPr>
            <a:r>
              <a:rPr lang="en-US" sz="2000" dirty="0"/>
              <a:t>     </a:t>
            </a:r>
            <a:r>
              <a:rPr lang="en-US" sz="2000" dirty="0" err="1"/>
              <a:t>ps</a:t>
            </a:r>
            <a:r>
              <a:rPr lang="en-US" sz="2000" dirty="0"/>
              <a:t> = </a:t>
            </a:r>
            <a:r>
              <a:rPr lang="en-US" sz="2000" dirty="0" err="1"/>
              <a:t>PorterStemmer</a:t>
            </a:r>
            <a:r>
              <a:rPr lang="en-US" sz="2000" dirty="0"/>
              <a:t>()</a:t>
            </a:r>
          </a:p>
          <a:p>
            <a:pPr marL="0" indent="0">
              <a:buNone/>
            </a:pPr>
            <a:r>
              <a:rPr lang="en-US" sz="2000" dirty="0"/>
              <a:t>     print(</a:t>
            </a:r>
            <a:r>
              <a:rPr lang="en-US" sz="2000" dirty="0" err="1"/>
              <a:t>ps.stem</a:t>
            </a:r>
            <a:r>
              <a:rPr lang="en-US" sz="2000" dirty="0"/>
              <a:t>(w))</a:t>
            </a:r>
          </a:p>
          <a:p>
            <a:pPr marL="0" indent="0">
              <a:buNone/>
            </a:pPr>
            <a:endParaRPr lang="en-US" sz="2000" dirty="0"/>
          </a:p>
          <a:p>
            <a:r>
              <a:rPr lang="en-US" sz="2000" dirty="0"/>
              <a:t>Use stemming on this sample text:</a:t>
            </a:r>
          </a:p>
          <a:p>
            <a:pPr marL="457200" lvl="1" indent="0">
              <a:buNone/>
            </a:pPr>
            <a:r>
              <a:rPr lang="en-US" sz="1800" dirty="0"/>
              <a:t>"It is important to by very </a:t>
            </a:r>
            <a:r>
              <a:rPr lang="en-US" sz="1800" dirty="0" err="1"/>
              <a:t>pythonly</a:t>
            </a:r>
            <a:r>
              <a:rPr lang="en-US" sz="1800" dirty="0"/>
              <a:t> while you are </a:t>
            </a:r>
            <a:r>
              <a:rPr lang="en-US" sz="1800" dirty="0" err="1"/>
              <a:t>pythoning</a:t>
            </a:r>
            <a:r>
              <a:rPr lang="en-US" sz="1800" dirty="0"/>
              <a:t> with python. All </a:t>
            </a:r>
            <a:r>
              <a:rPr lang="en-US" sz="1800" dirty="0" err="1"/>
              <a:t>pythoners</a:t>
            </a:r>
            <a:r>
              <a:rPr lang="en-US" sz="1800" dirty="0"/>
              <a:t> have </a:t>
            </a:r>
            <a:r>
              <a:rPr lang="en-US" sz="1800" dirty="0" err="1"/>
              <a:t>pythoned</a:t>
            </a:r>
            <a:r>
              <a:rPr lang="en-US" sz="1800" dirty="0"/>
              <a:t> poorly at least once."</a:t>
            </a:r>
          </a:p>
        </p:txBody>
      </p:sp>
    </p:spTree>
    <p:extLst>
      <p:ext uri="{BB962C8B-B14F-4D97-AF65-F5344CB8AC3E}">
        <p14:creationId xmlns:p14="http://schemas.microsoft.com/office/powerpoint/2010/main" val="45889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21188"/>
            <a:ext cx="9067800" cy="512197"/>
          </a:xfrm>
        </p:spPr>
        <p:txBody>
          <a:bodyPr>
            <a:normAutofit fontScale="90000"/>
          </a:bodyPr>
          <a:lstStyle/>
          <a:p>
            <a:r>
              <a:rPr lang="en-US" dirty="0" err="1"/>
              <a:t>PyData</a:t>
            </a:r>
            <a:endParaRPr lang="en-US" dirty="0"/>
          </a:p>
        </p:txBody>
      </p:sp>
      <p:sp>
        <p:nvSpPr>
          <p:cNvPr id="3" name="Content Placeholder 2"/>
          <p:cNvSpPr>
            <a:spLocks noGrp="1"/>
          </p:cNvSpPr>
          <p:nvPr>
            <p:ph idx="1"/>
          </p:nvPr>
        </p:nvSpPr>
        <p:spPr>
          <a:xfrm>
            <a:off x="228600" y="1954033"/>
            <a:ext cx="8610600" cy="4486523"/>
          </a:xfrm>
        </p:spPr>
        <p:txBody>
          <a:bodyPr>
            <a:normAutofit/>
          </a:bodyPr>
          <a:lstStyle/>
          <a:p>
            <a:r>
              <a:rPr lang="en-US" sz="2000" dirty="0" err="1"/>
              <a:t>PyData</a:t>
            </a:r>
            <a:r>
              <a:rPr lang="en-US" sz="2000" dirty="0"/>
              <a:t> is a community for all things related to the use of Python in data management and analysis. It provides us with numerous Python libraries related to data analysis.</a:t>
            </a:r>
          </a:p>
          <a:p>
            <a:r>
              <a:rPr lang="en-US" sz="2000" dirty="0"/>
              <a:t>Several important python packages and software are a part of their contribution:</a:t>
            </a:r>
          </a:p>
          <a:p>
            <a:pPr marL="800100" lvl="1" indent="-342900">
              <a:buFont typeface="+mj-lt"/>
              <a:buAutoNum type="arabicPeriod"/>
            </a:pPr>
            <a:r>
              <a:rPr lang="en-US" sz="1800" dirty="0" err="1"/>
              <a:t>Scikit</a:t>
            </a:r>
            <a:r>
              <a:rPr lang="en-US" sz="1800" dirty="0"/>
              <a:t>-Learn</a:t>
            </a:r>
          </a:p>
          <a:p>
            <a:pPr marL="800100" lvl="1" indent="-342900">
              <a:buFont typeface="+mj-lt"/>
              <a:buAutoNum type="arabicPeriod"/>
            </a:pPr>
            <a:r>
              <a:rPr lang="en-US" sz="1800" dirty="0" err="1"/>
              <a:t>SciPy</a:t>
            </a:r>
            <a:endParaRPr lang="en-US" sz="1800" dirty="0"/>
          </a:p>
          <a:p>
            <a:pPr marL="800100" lvl="1" indent="-342900">
              <a:buFont typeface="+mj-lt"/>
              <a:buAutoNum type="arabicPeriod"/>
            </a:pPr>
            <a:r>
              <a:rPr lang="en-US" sz="1800" dirty="0"/>
              <a:t>Anaconda</a:t>
            </a:r>
          </a:p>
          <a:p>
            <a:pPr marL="800100" lvl="1" indent="-342900">
              <a:buFont typeface="+mj-lt"/>
              <a:buAutoNum type="arabicPeriod"/>
            </a:pPr>
            <a:r>
              <a:rPr lang="en-US" sz="1800" dirty="0" err="1"/>
              <a:t>Scikit</a:t>
            </a:r>
            <a:r>
              <a:rPr lang="en-US" sz="1800" dirty="0"/>
              <a:t>-Image</a:t>
            </a:r>
          </a:p>
          <a:p>
            <a:pPr marL="800100" lvl="1" indent="-342900">
              <a:buFont typeface="+mj-lt"/>
              <a:buAutoNum type="arabicPeriod"/>
            </a:pPr>
            <a:r>
              <a:rPr lang="en-US" sz="1800" dirty="0" err="1"/>
              <a:t>Numba</a:t>
            </a:r>
            <a:endParaRPr lang="en-US" sz="1800" dirty="0"/>
          </a:p>
          <a:p>
            <a:pPr marL="457200" lvl="1" indent="0">
              <a:buNone/>
            </a:pPr>
            <a:endParaRPr lang="en-US" sz="1800" dirty="0"/>
          </a:p>
          <a:p>
            <a:r>
              <a:rPr lang="en-US" sz="2000" dirty="0" err="1" smtClean="0"/>
              <a:t>PyData</a:t>
            </a:r>
            <a:r>
              <a:rPr lang="en-US" sz="2000" dirty="0" smtClean="0"/>
              <a:t> </a:t>
            </a:r>
            <a:r>
              <a:rPr lang="en-US" sz="2000" dirty="0"/>
              <a:t>libraries download </a:t>
            </a:r>
            <a:r>
              <a:rPr lang="en-US" sz="2000" dirty="0" smtClean="0"/>
              <a:t>page: </a:t>
            </a:r>
            <a:r>
              <a:rPr lang="en-US" sz="2000" dirty="0" smtClean="0">
                <a:hlinkClick r:id="rId2"/>
              </a:rPr>
              <a:t>https</a:t>
            </a:r>
            <a:r>
              <a:rPr lang="en-US" sz="2000" dirty="0">
                <a:hlinkClick r:id="rId2"/>
              </a:rPr>
              <a:t>://pydata.org/downloads.html</a:t>
            </a:r>
            <a:endParaRPr lang="en-US" sz="2000" dirty="0"/>
          </a:p>
          <a:p>
            <a:r>
              <a:rPr lang="en-US" sz="2000" dirty="0"/>
              <a:t>More info: </a:t>
            </a:r>
            <a:r>
              <a:rPr lang="en-US" sz="2000" dirty="0">
                <a:hlinkClick r:id="rId3"/>
              </a:rPr>
              <a:t>https://pydata.org/</a:t>
            </a:r>
            <a:endParaRPr lang="en-US" sz="2000" dirty="0"/>
          </a:p>
          <a:p>
            <a:pPr marL="0" indent="0">
              <a:buNone/>
            </a:pPr>
            <a:endParaRPr lang="en-US" sz="2000" dirty="0"/>
          </a:p>
        </p:txBody>
      </p:sp>
    </p:spTree>
    <p:extLst>
      <p:ext uri="{BB962C8B-B14F-4D97-AF65-F5344CB8AC3E}">
        <p14:creationId xmlns:p14="http://schemas.microsoft.com/office/powerpoint/2010/main" val="2054994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5332</TotalTime>
  <Words>1592</Words>
  <Application>Microsoft Office PowerPoint</Application>
  <PresentationFormat>On-screen Show (4:3)</PresentationFormat>
  <Paragraphs>191</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Courier New</vt:lpstr>
      <vt:lpstr>Office Theme</vt:lpstr>
      <vt:lpstr>PowerPoint Presentation</vt:lpstr>
      <vt:lpstr>NLTK (Natural Language Toolkit)</vt:lpstr>
      <vt:lpstr>NLTK Install instructions</vt:lpstr>
      <vt:lpstr>A short Intro</vt:lpstr>
      <vt:lpstr>Tokenizing</vt:lpstr>
      <vt:lpstr>Tokenizing</vt:lpstr>
      <vt:lpstr>Tokenizing</vt:lpstr>
      <vt:lpstr>Stemming</vt:lpstr>
      <vt:lpstr>PyData</vt:lpstr>
      <vt:lpstr>Scikit-Learn</vt:lpstr>
      <vt:lpstr>PowerPoint Presentation</vt:lpstr>
      <vt:lpstr>SciPy</vt:lpstr>
      <vt:lpstr>NumPy</vt:lpstr>
      <vt:lpstr>Why NumPy</vt:lpstr>
      <vt:lpstr>Some Basic NumPy functions</vt:lpstr>
      <vt:lpstr>pandas</vt:lpstr>
      <vt:lpstr>Datatypes in Pandas</vt:lpstr>
      <vt:lpstr>Few functions in Pandas</vt:lpstr>
      <vt:lpstr>Few functions in Pandas</vt:lpstr>
      <vt:lpstr>Few functions in Pandas</vt:lpstr>
      <vt:lpstr>PowerPoint Presentation</vt:lpstr>
      <vt:lpstr>Some Frequently used dataframe methods</vt:lpstr>
      <vt:lpstr>Data download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cslabtech</cp:lastModifiedBy>
  <cp:revision>69</cp:revision>
  <dcterms:created xsi:type="dcterms:W3CDTF">2011-08-25T15:49:05Z</dcterms:created>
  <dcterms:modified xsi:type="dcterms:W3CDTF">2018-06-24T16:32:54Z</dcterms:modified>
</cp:coreProperties>
</file>