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5" r:id="rId4"/>
    <p:sldId id="258" r:id="rId5"/>
    <p:sldId id="264" r:id="rId6"/>
    <p:sldId id="260" r:id="rId7"/>
    <p:sldId id="261" r:id="rId8"/>
    <p:sldId id="262" r:id="rId9"/>
    <p:sldId id="263" r:id="rId10"/>
    <p:sldId id="25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10"/>
    <p:restoredTop sz="81535" autoAdjust="0"/>
  </p:normalViewPr>
  <p:slideViewPr>
    <p:cSldViewPr>
      <p:cViewPr>
        <p:scale>
          <a:sx n="100" d="100"/>
          <a:sy n="100" d="100"/>
        </p:scale>
        <p:origin x="-1140" y="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C1C4DE-C421-7742-914B-F34DF8D18813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0F75CB-3C53-DF46-B773-7F78BDE31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2358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CC3E5-9F60-644E-97BC-A28BEC7141B7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7FF5A4-39C5-1847-8AA0-D5D699A99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199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Design tool: create/edit</a:t>
            </a:r>
            <a:r>
              <a:rPr lang="en-US" baseline="0" dirty="0" smtClean="0"/>
              <a:t> strategies and compare/evaluate performance</a:t>
            </a:r>
          </a:p>
          <a:p>
            <a:endParaRPr lang="en-US" baseline="0" dirty="0" smtClean="0"/>
          </a:p>
          <a:p>
            <a:r>
              <a:rPr lang="en-US" sz="1200" dirty="0" smtClean="0"/>
              <a:t>Other industries</a:t>
            </a:r>
            <a:r>
              <a:rPr lang="en-US" sz="1200" baseline="0" dirty="0" smtClean="0"/>
              <a:t> – automotive, aeronautical … - do </a:t>
            </a:r>
            <a:r>
              <a:rPr lang="en-US" sz="1200" dirty="0" smtClean="0"/>
              <a:t>have these tools, and depend on them to produce robust controls through automatic implementation of validated sequences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FF5A4-39C5-1847-8AA0-D5D699A993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52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SLOW</a:t>
            </a:r>
          </a:p>
          <a:p>
            <a:endParaRPr lang="en-US" dirty="0" smtClean="0"/>
          </a:p>
          <a:p>
            <a:r>
              <a:rPr lang="en-US" dirty="0" smtClean="0"/>
              <a:t>Approach: develop a </a:t>
            </a:r>
            <a:r>
              <a:rPr lang="en-US" u="sng" dirty="0" smtClean="0"/>
              <a:t>process</a:t>
            </a:r>
            <a:r>
              <a:rPr lang="en-US" u="none" dirty="0" smtClean="0"/>
              <a:t> that is technically sound</a:t>
            </a:r>
            <a:r>
              <a:rPr lang="en-US" u="none" baseline="0" dirty="0" smtClean="0"/>
              <a:t> and works from a business perspective – TAG!</a:t>
            </a:r>
          </a:p>
          <a:p>
            <a:endParaRPr lang="en-US" u="none" baseline="0" dirty="0" smtClean="0"/>
          </a:p>
          <a:p>
            <a:r>
              <a:rPr lang="en-US" u="none" baseline="0" dirty="0" smtClean="0"/>
              <a:t>Develop </a:t>
            </a:r>
            <a:r>
              <a:rPr lang="en-US" u="none" dirty="0" smtClean="0"/>
              <a:t>set of software tools to support this process</a:t>
            </a:r>
            <a:endParaRPr lang="en-US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FF5A4-39C5-1847-8AA0-D5D699A993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64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step: develop a generic computer language to express sequences of operation - </a:t>
            </a:r>
            <a:r>
              <a:rPr lang="en-US" sz="1200" dirty="0" smtClean="0"/>
              <a:t>controls description language (CDL) – resemble</a:t>
            </a:r>
            <a:r>
              <a:rPr lang="en-US" sz="1200" baseline="0" dirty="0" smtClean="0"/>
              <a:t> most block programming languages for building controls</a:t>
            </a:r>
            <a:endParaRPr lang="en-US" dirty="0" smtClean="0"/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Next step: </a:t>
            </a:r>
            <a:r>
              <a:rPr lang="en-US" dirty="0" smtClean="0"/>
              <a:t>develop a design tool that spans the range from whole building to local loop – based on DOE’s radical re-architecting of its</a:t>
            </a:r>
            <a:r>
              <a:rPr lang="en-US" baseline="0" dirty="0" smtClean="0"/>
              <a:t> EnergyPlus building simulation program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The tool will evaluate control strategies and generates sequences in CDL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We will also develop a toolkit that can be used by controls manufacturers to produce simple translators from CDL to their proprietary languages, enabling automatic generation of control programs for their products.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We plan to enable verification of correct implementation by incorporating functional testing algorithms in the sequences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Ultimately, the tool will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FF5A4-39C5-1847-8AA0-D5D699A993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72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 smtClean="0"/>
              <a:t>… quickly enough … without holding up the project  </a:t>
            </a:r>
          </a:p>
          <a:p>
            <a:pPr marL="0" indent="0">
              <a:buNone/>
            </a:pPr>
            <a:endParaRPr lang="en-US" sz="1600" dirty="0" smtClean="0"/>
          </a:p>
          <a:p>
            <a:pPr marL="285750" indent="-285750">
              <a:buFontTx/>
              <a:buChar char="-"/>
            </a:pPr>
            <a:r>
              <a:rPr lang="en-US" sz="1600" dirty="0" smtClean="0"/>
              <a:t>Larger</a:t>
            </a:r>
            <a:r>
              <a:rPr lang="en-US" sz="1600" baseline="0" dirty="0" smtClean="0"/>
              <a:t> buildings – manage the complexity and computational burden of hundreds or even thousands of loops</a:t>
            </a:r>
          </a:p>
          <a:p>
            <a:pPr marL="285750" indent="-285750">
              <a:buFontTx/>
              <a:buChar char="-"/>
            </a:pPr>
            <a:r>
              <a:rPr lang="en-US" sz="1600" baseline="0" dirty="0" smtClean="0"/>
              <a:t>Many projects have no energy model by the start of DD’s, so we will use prototype building models – configurable in terms of climate, use patterns, basic geometry and system types</a:t>
            </a:r>
          </a:p>
          <a:p>
            <a:pPr marL="285750" indent="-285750">
              <a:buFontTx/>
              <a:buChar char="-"/>
            </a:pPr>
            <a:endParaRPr lang="en-US" sz="1600" baseline="0" dirty="0" smtClean="0"/>
          </a:p>
          <a:p>
            <a:pPr marL="285750" indent="-285750">
              <a:buFontTx/>
              <a:buChar char="-"/>
            </a:pPr>
            <a:r>
              <a:rPr lang="en-US" sz="1600" baseline="0" dirty="0" smtClean="0"/>
              <a:t>CDL: generic </a:t>
            </a:r>
            <a:r>
              <a:rPr lang="en-US" sz="1600" dirty="0" smtClean="0"/>
              <a:t>but easily </a:t>
            </a:r>
            <a:r>
              <a:rPr lang="en-US" sz="1600" dirty="0" err="1" smtClean="0"/>
              <a:t>mappable</a:t>
            </a:r>
            <a:r>
              <a:rPr lang="en-US" sz="1600" dirty="0" smtClean="0"/>
              <a:t> to proprietary products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Extensible, hand off to ASHRAE for care and feeding</a:t>
            </a:r>
          </a:p>
          <a:p>
            <a:pPr marL="285750" indent="-285750">
              <a:buFontTx/>
              <a:buChar char="-"/>
            </a:pPr>
            <a:endParaRPr lang="en-US" sz="1600" dirty="0" smtClean="0"/>
          </a:p>
          <a:p>
            <a:pPr marL="285750" indent="-285750">
              <a:buFontTx/>
              <a:buChar char="-"/>
            </a:pPr>
            <a:r>
              <a:rPr lang="en-US" sz="1600" dirty="0" smtClean="0"/>
              <a:t>TAG!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FF5A4-39C5-1847-8AA0-D5D699A993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62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CBRE: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ESI controls integrators – part of Global Workplace Solutions in Global Energy &amp; Sustainability in CBRE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Oracle and Stanford facilities departments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FF5A4-39C5-1847-8AA0-D5D699A993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31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 year project </a:t>
            </a:r>
          </a:p>
          <a:p>
            <a:endParaRPr lang="en-US" dirty="0" smtClean="0"/>
          </a:p>
          <a:p>
            <a:r>
              <a:rPr lang="en-US" dirty="0" smtClean="0"/>
              <a:t>Main funding from DOE – won in a competitive solicitation</a:t>
            </a:r>
          </a:p>
          <a:p>
            <a:endParaRPr lang="en-US" dirty="0" smtClean="0"/>
          </a:p>
          <a:p>
            <a:r>
              <a:rPr lang="en-US" dirty="0" smtClean="0"/>
              <a:t>CEC! </a:t>
            </a:r>
            <a:r>
              <a:rPr lang="en-US" smtClean="0"/>
              <a:t>(MW?)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FF5A4-39C5-1847-8AA0-D5D699A993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83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Skip (return?)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FF5A4-39C5-1847-8AA0-D5D699A993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744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0E440-5A82-4DF0-B112-78158E027ABA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8B5F6-A481-417D-9600-8FD1CA11DB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0E440-5A82-4DF0-B112-78158E027ABA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8B5F6-A481-417D-9600-8FD1CA11DB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0E440-5A82-4DF0-B112-78158E027ABA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8B5F6-A481-417D-9600-8FD1CA11DB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0E440-5A82-4DF0-B112-78158E027ABA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8B5F6-A481-417D-9600-8FD1CA11DB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0E440-5A82-4DF0-B112-78158E027ABA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8B5F6-A481-417D-9600-8FD1CA11DB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0E440-5A82-4DF0-B112-78158E027ABA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8B5F6-A481-417D-9600-8FD1CA11DB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0E440-5A82-4DF0-B112-78158E027ABA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8B5F6-A481-417D-9600-8FD1CA11DB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0E440-5A82-4DF0-B112-78158E027ABA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8B5F6-A481-417D-9600-8FD1CA11DB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0E440-5A82-4DF0-B112-78158E027ABA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8B5F6-A481-417D-9600-8FD1CA11DB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0E440-5A82-4DF0-B112-78158E027ABA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8B5F6-A481-417D-9600-8FD1CA11DB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0E440-5A82-4DF0-B112-78158E027ABA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8B5F6-A481-417D-9600-8FD1CA11DB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0E440-5A82-4DF0-B112-78158E027ABA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8B5F6-A481-417D-9600-8FD1CA11DBB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281940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i="1" dirty="0" smtClean="0"/>
              <a:t>Project Overview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 err="1" smtClean="0"/>
              <a:t>OpenBuildingControl</a:t>
            </a:r>
            <a:r>
              <a:rPr lang="en-US" sz="3200" b="1" dirty="0"/>
              <a:t>: Performance Evaluation, Specification, and Verification of Building Control Sequences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14800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Philip Haves &amp; Michael Wetter, LBNL</a:t>
            </a:r>
          </a:p>
          <a:p>
            <a:r>
              <a:rPr lang="en-US" sz="2800" dirty="0" smtClean="0"/>
              <a:t>1</a:t>
            </a:r>
            <a:r>
              <a:rPr lang="en-US" sz="2800" baseline="30000" dirty="0" smtClean="0"/>
              <a:t>st</a:t>
            </a:r>
            <a:r>
              <a:rPr lang="en-US" sz="2800" dirty="0" smtClean="0"/>
              <a:t> TAG Meeting</a:t>
            </a:r>
            <a:endParaRPr lang="en-US" sz="2800" dirty="0" smtClean="0"/>
          </a:p>
          <a:p>
            <a:r>
              <a:rPr lang="en-US" sz="2800" dirty="0" smtClean="0"/>
              <a:t>2/2/2017</a:t>
            </a:r>
            <a:endParaRPr 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460820"/>
            <a:ext cx="6733442" cy="6397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Goals and Objectives</a:t>
            </a:r>
          </a:p>
          <a:p>
            <a:r>
              <a:rPr lang="en-US" dirty="0" smtClean="0"/>
              <a:t>Process</a:t>
            </a:r>
          </a:p>
          <a:p>
            <a:r>
              <a:rPr lang="en-US" dirty="0" smtClean="0"/>
              <a:t>Technical Approach</a:t>
            </a:r>
          </a:p>
          <a:p>
            <a:r>
              <a:rPr lang="en-US" dirty="0" smtClean="0"/>
              <a:t>Challenges</a:t>
            </a:r>
          </a:p>
          <a:p>
            <a:r>
              <a:rPr lang="en-US" dirty="0" smtClean="0"/>
              <a:t>Team and Structure</a:t>
            </a:r>
          </a:p>
          <a:p>
            <a:r>
              <a:rPr lang="en-US" dirty="0" smtClean="0"/>
              <a:t>Technical Advisory Group and ASHRAE GPC 36</a:t>
            </a:r>
          </a:p>
          <a:p>
            <a:r>
              <a:rPr lang="en-US" dirty="0" smtClean="0"/>
              <a:t>Schedule and Budget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</p:spPr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820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No </a:t>
            </a:r>
            <a:r>
              <a:rPr lang="en-US" sz="2800" dirty="0"/>
              <a:t>generic design </a:t>
            </a:r>
            <a:r>
              <a:rPr lang="en-US" sz="2800" dirty="0" smtClean="0"/>
              <a:t>tools for control strategies</a:t>
            </a:r>
          </a:p>
          <a:p>
            <a:r>
              <a:rPr lang="en-US" sz="2800" dirty="0" smtClean="0"/>
              <a:t>No tools to generate sequences of operation from strategies</a:t>
            </a:r>
          </a:p>
          <a:p>
            <a:r>
              <a:rPr lang="en-US" sz="2800" dirty="0" smtClean="0"/>
              <a:t>No way to ensure, or verify, that sequences get implemented correctly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Other industries have these tools, and depend on them.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29542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Goals and Objectives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38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 smtClean="0"/>
              <a:t>Develop a process and a set of tools to enable:</a:t>
            </a:r>
          </a:p>
          <a:p>
            <a:r>
              <a:rPr lang="en-US" sz="2400" dirty="0" smtClean="0"/>
              <a:t>Design of effective strategies and sequences </a:t>
            </a:r>
          </a:p>
          <a:p>
            <a:r>
              <a:rPr lang="en-US" sz="2400" dirty="0" smtClean="0"/>
              <a:t>Automated generation of vendor-specific code</a:t>
            </a:r>
          </a:p>
          <a:p>
            <a:r>
              <a:rPr lang="en-US" sz="2400" dirty="0" smtClean="0"/>
              <a:t>Verification of correct implementation</a:t>
            </a:r>
          </a:p>
          <a:p>
            <a:r>
              <a:rPr lang="en-US" sz="2400" dirty="0" smtClean="0"/>
              <a:t>Traceability from design to installation and operation, including changes</a:t>
            </a:r>
          </a:p>
          <a:p>
            <a:endParaRPr lang="en-US" sz="1100" dirty="0"/>
          </a:p>
          <a:p>
            <a:pPr>
              <a:buNone/>
            </a:pPr>
            <a:r>
              <a:rPr lang="en-US" sz="2400" dirty="0" smtClean="0"/>
              <a:t>Key characteristics:</a:t>
            </a:r>
          </a:p>
          <a:p>
            <a:r>
              <a:rPr lang="en-US" sz="2400" dirty="0" smtClean="0"/>
              <a:t>Open standards</a:t>
            </a:r>
          </a:p>
          <a:p>
            <a:r>
              <a:rPr lang="en-US" sz="2400" dirty="0" smtClean="0"/>
              <a:t>Open source</a:t>
            </a:r>
          </a:p>
          <a:p>
            <a:r>
              <a:rPr lang="en-US" sz="2400" dirty="0" smtClean="0"/>
              <a:t>Vendor neutral</a:t>
            </a:r>
          </a:p>
          <a:p>
            <a:pPr>
              <a:buNone/>
            </a:pPr>
            <a:endParaRPr lang="en-US" sz="1100" dirty="0"/>
          </a:p>
          <a:p>
            <a:pPr>
              <a:buNone/>
            </a:pPr>
            <a:r>
              <a:rPr lang="en-US" sz="2400" dirty="0" smtClean="0"/>
              <a:t>Long term vision: automated control system design, including:</a:t>
            </a:r>
          </a:p>
          <a:p>
            <a:r>
              <a:rPr lang="en-US" sz="2400" dirty="0" smtClean="0"/>
              <a:t>Component selection</a:t>
            </a:r>
          </a:p>
          <a:p>
            <a:r>
              <a:rPr lang="en-US" sz="2400" dirty="0" smtClean="0"/>
              <a:t>Network configuration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Technical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Process: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sz="2400" dirty="0" smtClean="0"/>
              <a:t>Tools:</a:t>
            </a:r>
          </a:p>
          <a:p>
            <a:r>
              <a:rPr lang="en-US" sz="2400" dirty="0" smtClean="0"/>
              <a:t>Controls design tool: whole building → local loop</a:t>
            </a:r>
          </a:p>
          <a:p>
            <a:pPr lvl="1"/>
            <a:r>
              <a:rPr lang="en-US" sz="2000" dirty="0" smtClean="0"/>
              <a:t>Generates sequences in </a:t>
            </a:r>
            <a:r>
              <a:rPr lang="en-US" sz="2000" dirty="0"/>
              <a:t>open-standard controls description language (CDL</a:t>
            </a:r>
            <a:r>
              <a:rPr lang="en-US" sz="2000" dirty="0" smtClean="0"/>
              <a:t>)</a:t>
            </a:r>
          </a:p>
          <a:p>
            <a:r>
              <a:rPr lang="en-US" sz="2400" dirty="0"/>
              <a:t>Support for industry development of tools to interpret CDL</a:t>
            </a:r>
          </a:p>
          <a:p>
            <a:r>
              <a:rPr lang="en-US" sz="2400" dirty="0" smtClean="0"/>
              <a:t>Functional </a:t>
            </a:r>
            <a:r>
              <a:rPr lang="en-US" sz="2400" dirty="0"/>
              <a:t>verification tool</a:t>
            </a:r>
          </a:p>
          <a:p>
            <a:endParaRPr lang="en-US" sz="2400" dirty="0"/>
          </a:p>
        </p:txBody>
      </p:sp>
      <p:pic>
        <p:nvPicPr>
          <p:cNvPr id="4" name="Picture 3" descr="img/cdl.pdf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8382000" cy="2209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60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Define a technical process based on viable business model(s) quickly enough to specify tool requirements</a:t>
            </a:r>
          </a:p>
          <a:p>
            <a:r>
              <a:rPr lang="en-US" sz="2800" dirty="0" smtClean="0"/>
              <a:t>Controls design tool:</a:t>
            </a:r>
          </a:p>
          <a:p>
            <a:pPr lvl="1"/>
            <a:r>
              <a:rPr lang="en-US" sz="2400" dirty="0" smtClean="0"/>
              <a:t>Computationally efficient modeling of local loop control in a whole building model</a:t>
            </a:r>
          </a:p>
          <a:p>
            <a:pPr lvl="1"/>
            <a:r>
              <a:rPr lang="en-US" sz="2400" dirty="0" smtClean="0"/>
              <a:t>Projects with no envelope + systems model</a:t>
            </a:r>
          </a:p>
          <a:p>
            <a:r>
              <a:rPr lang="en-US" sz="2800" dirty="0" smtClean="0"/>
              <a:t>Controls </a:t>
            </a:r>
            <a:r>
              <a:rPr lang="en-US" sz="2800" dirty="0"/>
              <a:t>specification </a:t>
            </a:r>
            <a:r>
              <a:rPr lang="en-US" sz="2800" dirty="0" smtClean="0"/>
              <a:t>language:</a:t>
            </a:r>
          </a:p>
          <a:p>
            <a:pPr lvl="1"/>
            <a:r>
              <a:rPr lang="en-US" sz="2400" dirty="0" smtClean="0"/>
              <a:t>Vendor-neutral but easily </a:t>
            </a:r>
            <a:r>
              <a:rPr lang="en-US" sz="2400" dirty="0"/>
              <a:t>mapped to </a:t>
            </a:r>
            <a:r>
              <a:rPr lang="en-US" sz="2400" dirty="0" smtClean="0"/>
              <a:t>proprietary products</a:t>
            </a:r>
          </a:p>
          <a:p>
            <a:pPr lvl="1"/>
            <a:r>
              <a:rPr lang="en-US" sz="2400" dirty="0" smtClean="0"/>
              <a:t>Extensible to support new technology (e.g. MPC) and new control system architectures</a:t>
            </a:r>
          </a:p>
          <a:p>
            <a:r>
              <a:rPr lang="en-US" sz="2800" dirty="0" smtClean="0"/>
              <a:t>Engage critical mass of vendors, designers, contractors and owners to ensure wide adoption</a:t>
            </a:r>
            <a:endParaRPr lang="en-US" sz="2800" dirty="0"/>
          </a:p>
          <a:p>
            <a:pPr lvl="1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Team and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1"/>
            <a:ext cx="8763000" cy="53339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LBNL: project management, software development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1447800"/>
            <a:ext cx="4191000" cy="2133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Partners: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Arup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400" dirty="0" smtClean="0"/>
              <a:t>CBRE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sz="2400" dirty="0" err="1" smtClean="0"/>
              <a:t>ControlCo</a:t>
            </a:r>
            <a:endParaRPr lang="en-US" sz="2400" dirty="0" smtClean="0"/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400" dirty="0"/>
              <a:t>(</a:t>
            </a:r>
            <a:r>
              <a:rPr lang="en-US" sz="2400" dirty="0" err="1"/>
              <a:t>Genetech</a:t>
            </a:r>
            <a:r>
              <a:rPr lang="en-US" sz="2400" dirty="0" smtClean="0"/>
              <a:t>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800600" y="1447800"/>
            <a:ext cx="4191000" cy="2133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indent="-342900">
              <a:spcBef>
                <a:spcPct val="20000"/>
              </a:spcBef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400" dirty="0" smtClean="0"/>
              <a:t>Integral Group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400" dirty="0" smtClean="0"/>
              <a:t>kW Engineering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Oracle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400" dirty="0"/>
              <a:t>Stanford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52400" y="3581400"/>
            <a:ext cx="8763000" cy="373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Subcontractors: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Integral Group: specification and testing of standard sequences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Arup: process definition, testing and demonstration, GUI spec, international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(PNNL: project organization)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Taylor Engineering: specification and testing review, ASHRAE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Facility Dynamics Engineering: TAG chair, review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92162"/>
          </a:xfrm>
        </p:spPr>
        <p:txBody>
          <a:bodyPr>
            <a:noAutofit/>
          </a:bodyPr>
          <a:lstStyle/>
          <a:p>
            <a:r>
              <a:rPr lang="en-US" sz="3600" dirty="0" smtClean="0"/>
              <a:t>Technical Advisory Group and ASHRAE GPC 36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TAG:</a:t>
            </a:r>
          </a:p>
          <a:p>
            <a:r>
              <a:rPr lang="en-US" sz="2400" dirty="0" smtClean="0"/>
              <a:t>Vendors and other stakeholders</a:t>
            </a:r>
          </a:p>
          <a:p>
            <a:r>
              <a:rPr lang="en-US" sz="2400" dirty="0" smtClean="0"/>
              <a:t>Technical and business feedback</a:t>
            </a:r>
          </a:p>
          <a:p>
            <a:r>
              <a:rPr lang="en-US" sz="2400" dirty="0" smtClean="0"/>
              <a:t>Chair: Jay Santos (FDE)</a:t>
            </a:r>
          </a:p>
          <a:p>
            <a:r>
              <a:rPr lang="en-US" sz="2400" dirty="0" smtClean="0"/>
              <a:t>Quarterly meetings </a:t>
            </a:r>
          </a:p>
          <a:p>
            <a:r>
              <a:rPr lang="en-US" sz="2400" dirty="0" smtClean="0"/>
              <a:t>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meeting: 2/2/2017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800" dirty="0" smtClean="0"/>
              <a:t>ASHRAE GPC 36:</a:t>
            </a:r>
          </a:p>
          <a:p>
            <a:r>
              <a:rPr lang="en-US" sz="2400" dirty="0" smtClean="0"/>
              <a:t>Chair: Mark </a:t>
            </a:r>
            <a:r>
              <a:rPr lang="en-US" sz="2400" dirty="0" err="1" smtClean="0"/>
              <a:t>Hydeman</a:t>
            </a:r>
            <a:r>
              <a:rPr lang="en-US" sz="2400" dirty="0" smtClean="0"/>
              <a:t> (Google)</a:t>
            </a:r>
          </a:p>
          <a:p>
            <a:r>
              <a:rPr lang="en-US" sz="2400" dirty="0" smtClean="0"/>
              <a:t>Multiple members from project</a:t>
            </a:r>
          </a:p>
          <a:p>
            <a:r>
              <a:rPr lang="en-US" sz="2400" dirty="0" smtClean="0"/>
              <a:t>Two-way feedback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Schedule and Budget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191000"/>
            <a:ext cx="8610600" cy="20113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DOE: $2M</a:t>
            </a:r>
          </a:p>
          <a:p>
            <a:r>
              <a:rPr lang="en-US" sz="2400" dirty="0" smtClean="0"/>
              <a:t>CEC: $1M(?)</a:t>
            </a:r>
          </a:p>
          <a:p>
            <a:r>
              <a:rPr lang="en-US" sz="2400" dirty="0" smtClean="0"/>
              <a:t>In-kind cost share: $413k US + $75k UK</a:t>
            </a:r>
            <a:endParaRPr lang="en-US" sz="2400" dirty="0"/>
          </a:p>
        </p:txBody>
      </p:sp>
      <p:pic>
        <p:nvPicPr>
          <p:cNvPr id="4" name="Picture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990600"/>
            <a:ext cx="9144000" cy="304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1089</TotalTime>
  <Words>652</Words>
  <Application>Microsoft Office PowerPoint</Application>
  <PresentationFormat>On-screen Show (4:3)</PresentationFormat>
  <Paragraphs>133</Paragraphs>
  <Slides>10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 Project Overview  OpenBuildingControl: Performance Evaluation, Specification, and Verification of Building Control Sequences</vt:lpstr>
      <vt:lpstr>Presentation Contents</vt:lpstr>
      <vt:lpstr>Problem Statement</vt:lpstr>
      <vt:lpstr>Goals and Objectives </vt:lpstr>
      <vt:lpstr>Technical Approach</vt:lpstr>
      <vt:lpstr>Challenges</vt:lpstr>
      <vt:lpstr>Team and Structure</vt:lpstr>
      <vt:lpstr>Technical Advisory Group and ASHRAE GPC 36</vt:lpstr>
      <vt:lpstr>Schedule and Budget</vt:lpstr>
      <vt:lpstr>Process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phaves</dc:creator>
  <cp:lastModifiedBy>phaves</cp:lastModifiedBy>
  <cp:revision>26</cp:revision>
  <cp:lastPrinted>2017-01-12T18:55:09Z</cp:lastPrinted>
  <dcterms:created xsi:type="dcterms:W3CDTF">2017-01-11T22:24:24Z</dcterms:created>
  <dcterms:modified xsi:type="dcterms:W3CDTF">2017-02-02T01:42:51Z</dcterms:modified>
</cp:coreProperties>
</file>