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55"/>
  </p:notesMasterIdLst>
  <p:sldIdLst>
    <p:sldId id="256" r:id="rId2"/>
    <p:sldId id="314" r:id="rId3"/>
    <p:sldId id="282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5" r:id="rId17"/>
    <p:sldId id="317" r:id="rId18"/>
    <p:sldId id="285" r:id="rId19"/>
    <p:sldId id="319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323" r:id="rId39"/>
    <p:sldId id="320" r:id="rId40"/>
    <p:sldId id="324" r:id="rId41"/>
    <p:sldId id="329" r:id="rId42"/>
    <p:sldId id="330" r:id="rId43"/>
    <p:sldId id="328" r:id="rId44"/>
    <p:sldId id="332" r:id="rId45"/>
    <p:sldId id="334" r:id="rId46"/>
    <p:sldId id="335" r:id="rId47"/>
    <p:sldId id="338" r:id="rId48"/>
    <p:sldId id="325" r:id="rId49"/>
    <p:sldId id="326" r:id="rId50"/>
    <p:sldId id="327" r:id="rId51"/>
    <p:sldId id="336" r:id="rId52"/>
    <p:sldId id="337" r:id="rId53"/>
    <p:sldId id="300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20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350434474307854E-2"/>
          <c:y val="0.11445097370133477"/>
          <c:w val="0.88457883153261307"/>
          <c:h val="0.680953703556747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得分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38100">
                <a:solidFill>
                  <a:srgbClr val="C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2914720292261984E-3"/>
                  <c:y val="-3.27542971415875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DEA-4C94-B1E1-4045F62BC7E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1520152102291724E-2"/>
                  <c:y val="-5.54303490088402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ADEA-4C94-B1E1-4045F62BC7E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645736014613099E-2"/>
                  <c:y val="-5.03912263716730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DEA-4C94-B1E1-4045F62BC7E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9497664350714376E-2"/>
                  <c:y val="-4.03129810973384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ADEA-4C94-B1E1-4045F62BC7E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7.7349592686815655E-2"/>
                  <c:y val="-3.77934197787547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DEA-4C94-B1E1-4045F62BC7E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2914785085018466E-2"/>
                  <c:y val="-5.543034900884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ADEA-4C94-B1E1-4045F62BC7E6}"/>
                </c:ext>
                <c:ext xmlns:c15="http://schemas.microsoft.com/office/drawing/2012/chart" uri="{CE6537A1-D6FC-4f65-9D91-7224C49458BB}">
                  <c15:layout>
                    <c:manualLayout>
                      <c:w val="6.1887967622282068E-2"/>
                      <c:h val="7.3294038757598365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m/d/yyyy</c:formatCode>
                <c:ptCount val="6"/>
                <c:pt idx="0">
                  <c:v>42890</c:v>
                </c:pt>
                <c:pt idx="1">
                  <c:v>42901</c:v>
                </c:pt>
                <c:pt idx="2">
                  <c:v>42929</c:v>
                </c:pt>
                <c:pt idx="3">
                  <c:v>42946</c:v>
                </c:pt>
                <c:pt idx="4">
                  <c:v>42962</c:v>
                </c:pt>
                <c:pt idx="5">
                  <c:v>42964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21</c:v>
                </c:pt>
                <c:pt idx="1">
                  <c:v>30</c:v>
                </c:pt>
                <c:pt idx="2">
                  <c:v>82</c:v>
                </c:pt>
                <c:pt idx="3">
                  <c:v>93</c:v>
                </c:pt>
                <c:pt idx="4">
                  <c:v>239</c:v>
                </c:pt>
                <c:pt idx="5">
                  <c:v>276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DEA-4C94-B1E1-4045F62BC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018112"/>
        <c:axId val="167289984"/>
      </c:lineChart>
      <c:dateAx>
        <c:axId val="85018112"/>
        <c:scaling>
          <c:orientation val="minMax"/>
        </c:scaling>
        <c:delete val="0"/>
        <c:axPos val="b"/>
        <c:numFmt formatCode="m&quot;月&quot;d&quot;日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289984"/>
        <c:crosses val="autoZero"/>
        <c:auto val="1"/>
        <c:lblOffset val="100"/>
        <c:baseTimeUnit val="days"/>
        <c:majorUnit val="14"/>
        <c:majorTimeUnit val="days"/>
      </c:dateAx>
      <c:valAx>
        <c:axId val="16728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01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25FF3-05B5-49E6-BDDE-D88953BE9819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04969-BB0E-4E7A-BEAF-FB92FB19F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5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899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992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187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92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345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765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918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157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446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516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0EBCF-C418-48C9-968D-2B3DBA8CCC9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27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0EBCF-C418-48C9-968D-2B3DBA8CCC9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0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0EBCF-C418-48C9-968D-2B3DBA8CCC9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41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77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70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2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463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81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0EBCF-C418-48C9-968D-2B3DBA8CCC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21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enlogo-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3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10855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itchFamily="34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108557" name="AutoShap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itchFamily="34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itchFamily="34" charset="-122"/>
                <a:cs typeface="Helvetica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itchFamily="34" charset="-122"/>
              <a:cs typeface="Helvetica" panose="020B0604020202020204" pitchFamily="34" charset="0"/>
            </a:endParaRPr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latin typeface="微软雅黑" panose="020B0503020204020204" pitchFamily="34" charset="-122"/>
                <a:ea typeface="微软雅黑" pitchFamily="34" charset="-122"/>
                <a:cs typeface="Helvetica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itchFamily="34" charset="-122"/>
              <a:cs typeface="Helvetica" panose="020B0604020202020204" pitchFamily="34" charset="0"/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1600">
                <a:latin typeface="微软雅黑" panose="020B0503020204020204" pitchFamily="34" charset="-122"/>
                <a:ea typeface="微软雅黑" pitchFamily="34" charset="-122"/>
                <a:cs typeface="Helvetica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70D1FE-4E8E-43A0-A321-6E3D0FB29206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3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5C16A1-CA70-48A2-9A54-96B54763013A}" type="slidenum"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53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692150"/>
            <a:ext cx="2070100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692150"/>
            <a:ext cx="6057900" cy="5976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D8BA97-2AE5-47B4-BBC0-75B429EC7544}" type="slidenum"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0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857364"/>
            <a:ext cx="8250265" cy="4811724"/>
          </a:xfrm>
        </p:spPr>
        <p:txBody>
          <a:bodyPr/>
          <a:lstStyle>
            <a:lvl1pPr>
              <a:buFontTx/>
              <a:buChar char="►"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defRPr>
            </a:lvl2pPr>
            <a:lvl3pPr>
              <a:buFontTx/>
              <a:buChar char="►"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defRPr>
            </a:lvl4pPr>
            <a:lvl5pPr>
              <a:buFontTx/>
              <a:buChar char="►"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4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14A74E-310C-4CF1-8177-BA2F757D64BE}" type="slidenum"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12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2349500"/>
            <a:ext cx="3992562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2349500"/>
            <a:ext cx="3992563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21C639-3914-45E4-9315-353F8F6C2529}" type="slidenum"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5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A1D669-46FD-4207-AB09-929AD6FA5019}" type="slidenum"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54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F7A7B8-C04D-4079-897E-28CC08D3CC18}" type="slidenum"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14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F0127F-16FD-401C-88D7-19326A055E9B}" type="slidenum"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78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B6BD05-F8E9-44B7-9F13-237BF515474E}" type="slidenum"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1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C4F7A-55D9-485E-AE99-8B2036BCF157}" type="slidenum"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24" y="71422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857364"/>
            <a:ext cx="8750331" cy="481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753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753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75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FFDA12-6EAC-4209-BA34-628BE9BFDB7F}" type="slidenum"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28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►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►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Char char="►"/>
        <a:defRPr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历史的印记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成长的轨迹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不朽的传奇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z="4800" smtClean="0"/>
              <a:t>从一到无穷大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                           ——PA</a:t>
            </a:r>
            <a:r>
              <a:rPr lang="zh-CN" altLang="en-US" sz="2800" dirty="0" smtClean="0"/>
              <a:t>实验总结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70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指令集 </a:t>
            </a:r>
            <a:r>
              <a:rPr lang="en-US" altLang="zh-CN" dirty="0" smtClean="0">
                <a:solidFill>
                  <a:srgbClr val="FF0000"/>
                </a:solidFill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</a:rPr>
              <a:t>计算机能做的事情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数据移动指令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加法指令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跳转指令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区区几条指令的图灵机又能做什么呢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可计算理论证明了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图灵机可以做</a:t>
            </a:r>
            <a:r>
              <a:rPr lang="en-US" altLang="zh-CN" dirty="0" smtClean="0"/>
              <a:t>”</a:t>
            </a:r>
            <a:r>
              <a:rPr lang="zh-CN" altLang="en-US" dirty="0"/>
              <a:t>任何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事情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循环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跳转指令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加法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循环加</a:t>
            </a:r>
            <a:r>
              <a:rPr lang="en-US" altLang="zh-CN" dirty="0" smtClean="0"/>
              <a:t>1</a:t>
            </a:r>
          </a:p>
          <a:p>
            <a:pPr lvl="2"/>
            <a:r>
              <a:rPr lang="zh-CN" altLang="en-US" dirty="0" smtClean="0"/>
              <a:t>乘法 </a:t>
            </a:r>
            <a:r>
              <a:rPr lang="en-US" altLang="zh-CN" dirty="0"/>
              <a:t>= </a:t>
            </a:r>
            <a:r>
              <a:rPr lang="zh-CN" altLang="en-US" dirty="0" smtClean="0"/>
              <a:t>循环做加法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函数调用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数据移动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传参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跳转</a:t>
            </a:r>
            <a:r>
              <a:rPr lang="en-US" altLang="zh-CN" dirty="0" smtClean="0"/>
              <a:t>(</a:t>
            </a:r>
            <a:r>
              <a:rPr lang="zh-CN" altLang="en-US" dirty="0" smtClean="0"/>
              <a:t>控制转移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241654" y="4797152"/>
            <a:ext cx="1146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inc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dec</a:t>
            </a:r>
            <a:endParaRPr lang="en-US" altLang="zh-CN" sz="2800" dirty="0" smtClean="0"/>
          </a:p>
          <a:p>
            <a:r>
              <a:rPr lang="en-US" altLang="zh-CN" sz="2800" dirty="0" err="1" smtClean="0"/>
              <a:t>jne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104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但图灵机的速度太慢了</a:t>
            </a:r>
            <a:endParaRPr lang="en-US" altLang="zh-CN" dirty="0" smtClean="0"/>
          </a:p>
          <a:p>
            <a:r>
              <a:rPr lang="zh-CN" altLang="en-US" dirty="0" smtClean="0"/>
              <a:t>为什么不往计算机里面添加功能强大的指令呢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于是有了</a:t>
            </a:r>
            <a:r>
              <a:rPr lang="zh-CN" altLang="en-US" dirty="0" smtClean="0">
                <a:solidFill>
                  <a:srgbClr val="FF0000"/>
                </a:solidFill>
              </a:rPr>
              <a:t>现代计算机的指令集</a:t>
            </a:r>
            <a:r>
              <a:rPr lang="en-US" altLang="zh-CN" dirty="0" smtClean="0"/>
              <a:t>(x86, </a:t>
            </a:r>
            <a:r>
              <a:rPr lang="en-US" altLang="zh-CN" dirty="0" err="1" smtClean="0"/>
              <a:t>mips</a:t>
            </a:r>
            <a:r>
              <a:rPr lang="en-US" altLang="zh-CN" dirty="0" smtClean="0"/>
              <a:t>…)</a:t>
            </a:r>
          </a:p>
          <a:p>
            <a:pPr lvl="1"/>
            <a:r>
              <a:rPr lang="zh-CN" altLang="en-US" dirty="0"/>
              <a:t>乘除</a:t>
            </a:r>
            <a:r>
              <a:rPr lang="zh-CN" altLang="en-US" dirty="0" smtClean="0"/>
              <a:t>法指令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比较指令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位</a:t>
            </a:r>
            <a:r>
              <a:rPr lang="zh-CN" altLang="en-US" dirty="0"/>
              <a:t>运算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字符串处理指令</a:t>
            </a:r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Adder</a:t>
            </a:r>
            <a:r>
              <a:rPr lang="zh-CN" altLang="en-US" dirty="0" smtClean="0"/>
              <a:t>的功能也扩展成了</a:t>
            </a:r>
            <a:r>
              <a:rPr lang="en-US" altLang="zh-CN" dirty="0" smtClean="0"/>
              <a:t>ALU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25" name="TextBox 24"/>
          <p:cNvSpPr txBox="1"/>
          <p:nvPr/>
        </p:nvSpPr>
        <p:spPr>
          <a:xfrm>
            <a:off x="5436096" y="4365104"/>
            <a:ext cx="1146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add</a:t>
            </a:r>
          </a:p>
          <a:p>
            <a:r>
              <a:rPr lang="en-US" altLang="zh-CN" sz="2800" dirty="0" smtClean="0"/>
              <a:t>add</a:t>
            </a:r>
          </a:p>
          <a:p>
            <a:r>
              <a:rPr lang="en-US" altLang="zh-CN" sz="2800" dirty="0" smtClean="0"/>
              <a:t>…</a:t>
            </a:r>
          </a:p>
          <a:p>
            <a:r>
              <a:rPr lang="en-US" altLang="zh-CN" sz="2800" dirty="0" smtClean="0"/>
              <a:t>add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45710" y="4994012"/>
            <a:ext cx="1146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mul</a:t>
            </a:r>
            <a:endParaRPr lang="en-US" altLang="zh-CN" sz="2800" dirty="0" smtClean="0"/>
          </a:p>
        </p:txBody>
      </p:sp>
      <p:sp>
        <p:nvSpPr>
          <p:cNvPr id="27" name="右箭头 26"/>
          <p:cNvSpPr/>
          <p:nvPr/>
        </p:nvSpPr>
        <p:spPr>
          <a:xfrm>
            <a:off x="6444208" y="5013176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4365104"/>
            <a:ext cx="1146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inc</a:t>
            </a:r>
            <a:endParaRPr lang="en-US" altLang="zh-CN" sz="2800" dirty="0" smtClean="0"/>
          </a:p>
          <a:p>
            <a:r>
              <a:rPr lang="en-US" altLang="zh-CN" sz="2800" dirty="0" err="1" smtClean="0"/>
              <a:t>inc</a:t>
            </a:r>
            <a:endParaRPr lang="en-US" altLang="zh-CN" sz="2800" dirty="0" smtClean="0"/>
          </a:p>
          <a:p>
            <a:r>
              <a:rPr lang="en-US" altLang="zh-CN" sz="2800" dirty="0" smtClean="0"/>
              <a:t>…</a:t>
            </a:r>
          </a:p>
          <a:p>
            <a:r>
              <a:rPr lang="en-US" altLang="zh-CN" sz="2800" dirty="0" err="1" smtClean="0"/>
              <a:t>inc</a:t>
            </a:r>
            <a:endParaRPr lang="en-US" altLang="zh-CN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09206" y="4994012"/>
            <a:ext cx="1146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add</a:t>
            </a:r>
          </a:p>
        </p:txBody>
      </p:sp>
      <p:sp>
        <p:nvSpPr>
          <p:cNvPr id="10" name="右箭头 9"/>
          <p:cNvSpPr/>
          <p:nvPr/>
        </p:nvSpPr>
        <p:spPr>
          <a:xfrm>
            <a:off x="1907704" y="5013176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我们已经得到了一个具有强大计算能力的计算机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</a:t>
            </a:r>
            <a:r>
              <a:rPr lang="zh-CN" altLang="en-US" dirty="0"/>
              <a:t>它</a:t>
            </a:r>
            <a:r>
              <a:rPr lang="zh-CN" altLang="en-US" dirty="0" smtClean="0"/>
              <a:t>还是只能计算</a:t>
            </a:r>
            <a:endParaRPr lang="en-US" altLang="zh-CN" dirty="0" smtClean="0"/>
          </a:p>
          <a:p>
            <a:r>
              <a:rPr lang="zh-CN" altLang="en-US" dirty="0" smtClean="0"/>
              <a:t>为了能与外界进行交互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需要加入</a:t>
            </a:r>
            <a:r>
              <a:rPr lang="en-US" altLang="zh-CN" dirty="0" smtClean="0">
                <a:solidFill>
                  <a:srgbClr val="FF0000"/>
                </a:solidFill>
              </a:rPr>
              <a:t>I/O</a:t>
            </a:r>
            <a:r>
              <a:rPr lang="zh-CN" altLang="en-US" dirty="0" smtClean="0">
                <a:solidFill>
                  <a:srgbClr val="FF0000"/>
                </a:solidFill>
              </a:rPr>
              <a:t>设备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以及与设备进行交互的指令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冯诺依曼计算机系统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3420988" y="4509120"/>
            <a:ext cx="2664296" cy="1800200"/>
            <a:chOff x="4932040" y="3068960"/>
            <a:chExt cx="2664296" cy="1800200"/>
          </a:xfrm>
        </p:grpSpPr>
        <p:sp>
          <p:nvSpPr>
            <p:cNvPr id="9" name="圆角矩形 8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ALU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5652120" y="3717032"/>
              <a:ext cx="0" cy="465188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圆角矩形 4"/>
          <p:cNvSpPr/>
          <p:nvPr/>
        </p:nvSpPr>
        <p:spPr>
          <a:xfrm>
            <a:off x="3203848" y="4365104"/>
            <a:ext cx="3096344" cy="208823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547664" y="4941168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948264" y="5013176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555776" y="5265204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300192" y="5349044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356895" y="5642198"/>
            <a:ext cx="5737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5724128" y="5157192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508104" y="5163853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6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中断异常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计算机除了执行正常的程序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还要随时准备应对突发情况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内部异常</a:t>
            </a:r>
            <a:r>
              <a:rPr lang="en-US" altLang="zh-CN" dirty="0" smtClean="0"/>
              <a:t>: </a:t>
            </a:r>
            <a:r>
              <a:rPr lang="zh-CN" altLang="en-US" dirty="0" smtClean="0"/>
              <a:t>除</a:t>
            </a:r>
            <a:r>
              <a:rPr lang="en-US" altLang="zh-CN" dirty="0" smtClean="0"/>
              <a:t>0</a:t>
            </a:r>
            <a:r>
              <a:rPr lang="zh-CN" altLang="en-US" dirty="0" smtClean="0"/>
              <a:t>错误</a:t>
            </a:r>
            <a:r>
              <a:rPr lang="en-US" altLang="zh-CN" dirty="0" smtClean="0"/>
              <a:t>, </a:t>
            </a:r>
            <a:r>
              <a:rPr lang="zh-CN" altLang="en-US" dirty="0"/>
              <a:t>访存</a:t>
            </a:r>
            <a:r>
              <a:rPr lang="zh-CN" altLang="en-US" dirty="0" smtClean="0"/>
              <a:t>越界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自陷处理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外界事件</a:t>
            </a:r>
            <a:r>
              <a:rPr lang="en-US" altLang="zh-CN" dirty="0" smtClean="0"/>
              <a:t>: </a:t>
            </a:r>
            <a:r>
              <a:rPr lang="zh-CN" altLang="en-US" dirty="0" smtClean="0"/>
              <a:t>敲键盘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设备就绪通知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需要加入异常处理单元</a:t>
            </a:r>
            <a:r>
              <a:rPr lang="zh-CN" altLang="en-US" dirty="0" smtClean="0"/>
              <a:t>来处理这些突发事件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3420988" y="4509120"/>
            <a:ext cx="2664296" cy="1800200"/>
            <a:chOff x="4932040" y="3068960"/>
            <a:chExt cx="2664296" cy="1800200"/>
          </a:xfrm>
        </p:grpSpPr>
        <p:sp>
          <p:nvSpPr>
            <p:cNvPr id="9" name="圆角矩形 8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ALU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5652120" y="3717032"/>
              <a:ext cx="0" cy="465188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6081936" y="3789040"/>
              <a:ext cx="721196" cy="50405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Excp</a:t>
              </a:r>
              <a:endParaRPr lang="zh-CN" altLang="en-US" sz="1600" dirty="0"/>
            </a:p>
          </p:txBody>
        </p:sp>
      </p:grpSp>
      <p:sp>
        <p:nvSpPr>
          <p:cNvPr id="5" name="圆角矩形 4"/>
          <p:cNvSpPr/>
          <p:nvPr/>
        </p:nvSpPr>
        <p:spPr>
          <a:xfrm>
            <a:off x="3203848" y="4365104"/>
            <a:ext cx="3096344" cy="208823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547664" y="4941168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948264" y="5013176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555776" y="5265204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300192" y="5349044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356895" y="5642198"/>
            <a:ext cx="5737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5724128" y="5157192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508104" y="5163853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6896071" y="2714180"/>
            <a:ext cx="475036" cy="2444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48264" y="2344848"/>
            <a:ext cx="16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只关心这个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72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分时多任务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857364"/>
            <a:ext cx="8250265" cy="250774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这样的计算机只能同时执行一个程序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如何同时执行多个程序呢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分时多任务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程序的编译与加载分离 </a:t>
            </a:r>
            <a:r>
              <a:rPr lang="en-US" altLang="zh-CN" dirty="0" smtClean="0"/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虚存管理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调度 </a:t>
            </a:r>
            <a:r>
              <a:rPr lang="en-US" altLang="zh-CN" dirty="0" smtClean="0"/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上下文切换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强制切换 </a:t>
            </a:r>
            <a:r>
              <a:rPr lang="en-US" altLang="zh-CN" dirty="0"/>
              <a:t>-&gt; </a:t>
            </a:r>
            <a:r>
              <a:rPr lang="zh-CN" altLang="en-US" dirty="0"/>
              <a:t>时钟</a:t>
            </a:r>
            <a:r>
              <a:rPr lang="zh-CN" altLang="en-US" dirty="0">
                <a:solidFill>
                  <a:srgbClr val="FF0000"/>
                </a:solidFill>
              </a:rPr>
              <a:t>中断</a:t>
            </a:r>
            <a:r>
              <a:rPr lang="zh-CN" altLang="en-US" dirty="0"/>
              <a:t>驱动上下文切换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3420988" y="4509120"/>
            <a:ext cx="2664296" cy="1800200"/>
            <a:chOff x="4932040" y="3068960"/>
            <a:chExt cx="2664296" cy="1800200"/>
          </a:xfrm>
        </p:grpSpPr>
        <p:sp>
          <p:nvSpPr>
            <p:cNvPr id="9" name="圆角矩形 8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ALU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5652120" y="3717032"/>
              <a:ext cx="0" cy="465188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圆角矩形 4"/>
          <p:cNvSpPr/>
          <p:nvPr/>
        </p:nvSpPr>
        <p:spPr>
          <a:xfrm>
            <a:off x="3203848" y="4365104"/>
            <a:ext cx="3096344" cy="208823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547664" y="4941168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948264" y="5013176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555776" y="5265204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300192" y="5349044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572000" y="5229200"/>
            <a:ext cx="721196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Excp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4572000" y="5805264"/>
            <a:ext cx="721196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MMU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5356895" y="5642198"/>
            <a:ext cx="5737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724128" y="5157192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08104" y="5163853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AM(Abstract Machine)</a:t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现代计算机的抽象模型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AM = </a:t>
            </a:r>
            <a:r>
              <a:rPr lang="en-US" altLang="zh-CN" dirty="0" smtClean="0">
                <a:solidFill>
                  <a:schemeClr val="accent1"/>
                </a:solidFill>
              </a:rPr>
              <a:t>TRM</a:t>
            </a:r>
            <a:r>
              <a:rPr lang="en-US" altLang="zh-CN" dirty="0" smtClean="0"/>
              <a:t> + </a:t>
            </a:r>
            <a:r>
              <a:rPr lang="en-US" altLang="zh-CN" dirty="0" smtClean="0">
                <a:solidFill>
                  <a:srgbClr val="92D050"/>
                </a:solidFill>
              </a:rPr>
              <a:t>IOE</a:t>
            </a:r>
            <a:r>
              <a:rPr lang="en-US" altLang="zh-CN" dirty="0" smtClean="0"/>
              <a:t> + </a:t>
            </a:r>
            <a:r>
              <a:rPr lang="en-US" altLang="zh-CN" dirty="0" smtClean="0">
                <a:solidFill>
                  <a:srgbClr val="7030A0"/>
                </a:solidFill>
              </a:rPr>
              <a:t>ASYE</a:t>
            </a:r>
            <a:r>
              <a:rPr lang="en-US" altLang="zh-CN" dirty="0" smtClean="0"/>
              <a:t> + </a:t>
            </a:r>
            <a:r>
              <a:rPr lang="en-US" altLang="zh-CN" dirty="0" smtClean="0">
                <a:solidFill>
                  <a:srgbClr val="FFC000"/>
                </a:solidFill>
              </a:rPr>
              <a:t>PTE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</a:rPr>
              <a:t>TRM(Turing Machine) - </a:t>
            </a:r>
            <a:r>
              <a:rPr lang="zh-CN" altLang="en-US" dirty="0" smtClean="0">
                <a:solidFill>
                  <a:schemeClr val="accent1"/>
                </a:solidFill>
              </a:rPr>
              <a:t>图灵机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92D050"/>
                </a:solidFill>
              </a:rPr>
              <a:t>IOE(I/O Extension) - </a:t>
            </a:r>
            <a:r>
              <a:rPr lang="zh-CN" altLang="en-US" dirty="0" smtClean="0">
                <a:solidFill>
                  <a:srgbClr val="92D050"/>
                </a:solidFill>
              </a:rPr>
              <a:t>输入输出扩展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ASYE(Asynchronous Extension) - </a:t>
            </a:r>
            <a:r>
              <a:rPr lang="zh-CN" altLang="en-US" dirty="0" smtClean="0">
                <a:solidFill>
                  <a:srgbClr val="7030A0"/>
                </a:solidFill>
              </a:rPr>
              <a:t>异步处理扩展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PTE(Protection Extension) - </a:t>
            </a:r>
            <a:r>
              <a:rPr lang="zh-CN" altLang="en-US" dirty="0" smtClean="0">
                <a:solidFill>
                  <a:srgbClr val="FFC000"/>
                </a:solidFill>
              </a:rPr>
              <a:t>保护扩展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3420988" y="4509120"/>
            <a:ext cx="2664296" cy="1800200"/>
            <a:chOff x="4932040" y="3068960"/>
            <a:chExt cx="2664296" cy="1800200"/>
          </a:xfrm>
        </p:grpSpPr>
        <p:sp>
          <p:nvSpPr>
            <p:cNvPr id="6" name="圆角矩形 5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ALU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5652120" y="3717032"/>
              <a:ext cx="0" cy="465188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12"/>
          <p:cNvSpPr/>
          <p:nvPr/>
        </p:nvSpPr>
        <p:spPr>
          <a:xfrm>
            <a:off x="3203848" y="4365104"/>
            <a:ext cx="3096344" cy="208823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547664" y="4941168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948264" y="5013176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55776" y="5265204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300192" y="5349044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572000" y="5229200"/>
            <a:ext cx="721196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Excp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4572000" y="5805264"/>
            <a:ext cx="721196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MMU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5356895" y="5642198"/>
            <a:ext cx="5737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724128" y="5157192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508104" y="5163853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历史的印记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zh-CN" altLang="en-US" dirty="0" smtClean="0"/>
              <a:t>计算机发展史定义出</a:t>
            </a:r>
            <a:r>
              <a:rPr lang="zh-CN" altLang="en-US" dirty="0" smtClean="0">
                <a:solidFill>
                  <a:srgbClr val="0000FF"/>
                </a:solidFill>
              </a:rPr>
              <a:t>机器的功能描述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图灵机</a:t>
            </a:r>
            <a:r>
              <a:rPr lang="en-US" altLang="zh-CN" dirty="0"/>
              <a:t>(1936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-&gt; </a:t>
            </a:r>
            <a:r>
              <a:rPr lang="zh-CN" altLang="en-US" dirty="0">
                <a:solidFill>
                  <a:srgbClr val="92D050"/>
                </a:solidFill>
              </a:rPr>
              <a:t>冯诺依曼机</a:t>
            </a:r>
            <a:r>
              <a:rPr lang="en-US" altLang="zh-CN" dirty="0"/>
              <a:t>(1945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-&gt; </a:t>
            </a:r>
            <a:r>
              <a:rPr lang="zh-CN" altLang="en-US" dirty="0" smtClean="0">
                <a:solidFill>
                  <a:srgbClr val="7030A0"/>
                </a:solidFill>
              </a:rPr>
              <a:t>操作系统</a:t>
            </a:r>
            <a:r>
              <a:rPr lang="en-US" altLang="zh-CN" dirty="0">
                <a:solidFill>
                  <a:srgbClr val="7030A0"/>
                </a:solidFill>
              </a:rPr>
              <a:t>GM-NAA I/O</a:t>
            </a:r>
            <a:r>
              <a:rPr lang="en-US" altLang="zh-CN" dirty="0"/>
              <a:t>(1956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-&gt; </a:t>
            </a:r>
            <a:r>
              <a:rPr lang="en-US" altLang="zh-CN" dirty="0" smtClean="0">
                <a:solidFill>
                  <a:srgbClr val="FFC000"/>
                </a:solidFill>
              </a:rPr>
              <a:t>CTSS</a:t>
            </a:r>
            <a:r>
              <a:rPr lang="en-US" altLang="zh-CN" dirty="0" smtClean="0"/>
              <a:t>(1961)</a:t>
            </a:r>
          </a:p>
          <a:p>
            <a:r>
              <a:rPr lang="zh-CN" altLang="en-US" dirty="0" smtClean="0"/>
              <a:t>抽象出相应机器上</a:t>
            </a:r>
            <a:r>
              <a:rPr lang="zh-CN" altLang="en-US" dirty="0" smtClean="0">
                <a:solidFill>
                  <a:srgbClr val="FF0000"/>
                </a:solidFill>
              </a:rPr>
              <a:t>程序的运行需求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1"/>
                </a:solidFill>
              </a:rPr>
              <a:t>算法 </a:t>
            </a:r>
            <a:r>
              <a:rPr lang="en-US" altLang="zh-CN" dirty="0" smtClean="0">
                <a:solidFill>
                  <a:schemeClr val="accent1"/>
                </a:solidFill>
              </a:rPr>
              <a:t>- </a:t>
            </a:r>
            <a:r>
              <a:rPr lang="zh-CN" altLang="en-US" dirty="0" smtClean="0">
                <a:solidFill>
                  <a:schemeClr val="accent1"/>
                </a:solidFill>
              </a:rPr>
              <a:t>计算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>
                <a:solidFill>
                  <a:srgbClr val="92D050"/>
                </a:solidFill>
              </a:rPr>
              <a:t>独占资源的任务 </a:t>
            </a:r>
            <a:r>
              <a:rPr lang="en-US" altLang="zh-CN" dirty="0" smtClean="0">
                <a:solidFill>
                  <a:srgbClr val="92D050"/>
                </a:solidFill>
              </a:rPr>
              <a:t>– </a:t>
            </a:r>
            <a:r>
              <a:rPr lang="zh-CN" altLang="en-US" dirty="0" smtClean="0">
                <a:solidFill>
                  <a:srgbClr val="92D050"/>
                </a:solidFill>
              </a:rPr>
              <a:t>输入输出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批处理程序 </a:t>
            </a:r>
            <a:r>
              <a:rPr lang="en-US" altLang="zh-CN" dirty="0" smtClean="0">
                <a:solidFill>
                  <a:srgbClr val="7030A0"/>
                </a:solidFill>
              </a:rPr>
              <a:t>– </a:t>
            </a:r>
            <a:r>
              <a:rPr lang="zh-CN" altLang="en-US" dirty="0" smtClean="0">
                <a:solidFill>
                  <a:srgbClr val="7030A0"/>
                </a:solidFill>
              </a:rPr>
              <a:t>异常</a:t>
            </a: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r>
              <a:rPr lang="zh-CN" altLang="en-US" dirty="0">
                <a:solidFill>
                  <a:srgbClr val="7030A0"/>
                </a:solidFill>
              </a:rPr>
              <a:t>退出</a:t>
            </a:r>
            <a:r>
              <a:rPr lang="en-US" altLang="zh-CN" dirty="0" smtClean="0">
                <a:solidFill>
                  <a:srgbClr val="7030A0"/>
                </a:solidFill>
              </a:rPr>
              <a:t>)</a:t>
            </a:r>
            <a:r>
              <a:rPr lang="zh-CN" altLang="en-US" dirty="0" smtClean="0">
                <a:solidFill>
                  <a:srgbClr val="7030A0"/>
                </a:solidFill>
              </a:rPr>
              <a:t>处理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分时多任务 </a:t>
            </a:r>
            <a:r>
              <a:rPr lang="en-US" altLang="zh-CN" dirty="0" smtClean="0">
                <a:solidFill>
                  <a:srgbClr val="FFC000"/>
                </a:solidFill>
              </a:rPr>
              <a:t>– </a:t>
            </a:r>
            <a:r>
              <a:rPr lang="zh-CN" altLang="en-US" dirty="0">
                <a:solidFill>
                  <a:srgbClr val="FFC000"/>
                </a:solidFill>
              </a:rPr>
              <a:t>虚</a:t>
            </a:r>
            <a:r>
              <a:rPr lang="zh-CN" altLang="en-US" dirty="0" smtClean="0">
                <a:solidFill>
                  <a:srgbClr val="FFC000"/>
                </a:solidFill>
              </a:rPr>
              <a:t>存管理</a:t>
            </a:r>
            <a:endParaRPr lang="en-US" altLang="zh-CN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6084168" y="5013176"/>
            <a:ext cx="223224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抽象计算机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444208" y="4653136"/>
            <a:ext cx="504056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24228" y="4427820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4328" y="57239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曲线连接符 11"/>
          <p:cNvCxnSpPr>
            <a:endCxn id="5" idx="2"/>
          </p:cNvCxnSpPr>
          <p:nvPr/>
        </p:nvCxnSpPr>
        <p:spPr>
          <a:xfrm rot="5400000">
            <a:off x="5778134" y="3771038"/>
            <a:ext cx="3168352" cy="324036"/>
          </a:xfrm>
          <a:prstGeom prst="curvedConnector5">
            <a:avLst>
              <a:gd name="adj1" fmla="val -939"/>
              <a:gd name="adj2" fmla="val -426067"/>
              <a:gd name="adj3" fmla="val 129321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提纲</a:t>
            </a:r>
            <a:endParaRPr lang="en-US" altLang="zh-C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solidFill>
                  <a:schemeClr val="bg1">
                    <a:lumMod val="85000"/>
                  </a:schemeClr>
                </a:solidFill>
              </a:rPr>
              <a:t>历史的印记</a:t>
            </a:r>
            <a:endParaRPr lang="en-US" altLang="zh-CN" sz="5400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5400" dirty="0" smtClean="0">
                <a:solidFill>
                  <a:srgbClr val="3333FF"/>
                </a:solidFill>
              </a:rPr>
              <a:t>成长的轨迹</a:t>
            </a:r>
            <a:endParaRPr lang="en-US" altLang="zh-CN" sz="5400" dirty="0" smtClean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zh-CN" altLang="en-US" sz="5400" dirty="0">
                <a:solidFill>
                  <a:schemeClr val="bg1">
                    <a:lumMod val="85000"/>
                  </a:schemeClr>
                </a:solidFill>
              </a:rPr>
              <a:t>不朽的传奇</a:t>
            </a:r>
            <a:endParaRPr lang="zh-CN" altLang="en-US" sz="5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5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系统观的承载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计算机系统抽象层次</a:t>
            </a:r>
            <a:endParaRPr lang="zh-CN" altLang="en-US" dirty="0"/>
          </a:p>
        </p:txBody>
      </p:sp>
      <p:sp>
        <p:nvSpPr>
          <p:cNvPr id="84" name="内容占位符 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endParaRPr lang="en-US" altLang="zh-CN" sz="1200" dirty="0"/>
          </a:p>
          <a:p>
            <a:pPr>
              <a:spcAft>
                <a:spcPts val="2000"/>
              </a:spcAft>
            </a:pPr>
            <a:r>
              <a:rPr lang="en-US" altLang="zh-CN" dirty="0" smtClean="0"/>
              <a:t>OS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>
              <a:spcAft>
                <a:spcPts val="2000"/>
              </a:spcAft>
            </a:pPr>
            <a:r>
              <a:rPr lang="en-US" altLang="zh-CN" dirty="0" smtClean="0"/>
              <a:t>C</a:t>
            </a:r>
            <a:r>
              <a:rPr lang="zh-CN" altLang="en-US" dirty="0" smtClean="0"/>
              <a:t>库</a:t>
            </a:r>
            <a:endParaRPr lang="en-US" altLang="zh-CN" dirty="0"/>
          </a:p>
          <a:p>
            <a:pPr>
              <a:spcAft>
                <a:spcPts val="2000"/>
              </a:spcAft>
            </a:pP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>
              <a:spcAft>
                <a:spcPts val="2000"/>
              </a:spcAft>
            </a:pPr>
            <a:r>
              <a:rPr lang="zh-CN" altLang="en-US" dirty="0" smtClean="0"/>
              <a:t>计算机抽象模型</a:t>
            </a:r>
            <a:endParaRPr lang="en-US" altLang="zh-CN" dirty="0"/>
          </a:p>
          <a:p>
            <a:pPr>
              <a:spcAft>
                <a:spcPts val="2000"/>
              </a:spcAft>
            </a:pPr>
            <a:r>
              <a:rPr lang="zh-CN" altLang="en-US" dirty="0" smtClean="0"/>
              <a:t>硬件功能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475522" y="5155890"/>
            <a:ext cx="1917290" cy="752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NEMU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475522" y="4403723"/>
            <a:ext cx="1917290" cy="752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Nexus-am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6475522" y="3651555"/>
            <a:ext cx="1917290" cy="752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Nanos-lite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6475522" y="2899387"/>
            <a:ext cx="1917290" cy="752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Libos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newlib</a:t>
            </a:r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6475522" y="2132472"/>
            <a:ext cx="1917290" cy="752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Navy-apps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671520" y="4614639"/>
            <a:ext cx="4222617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Gates</a:t>
            </a:r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682359" y="5480672"/>
            <a:ext cx="4222617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Devices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682358" y="5932617"/>
            <a:ext cx="4222617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Physics</a:t>
            </a:r>
            <a:endParaRPr lang="zh-CN" altLang="en-US" dirty="0"/>
          </a:p>
        </p:txBody>
      </p:sp>
      <p:sp>
        <p:nvSpPr>
          <p:cNvPr id="89" name="圆角矩形 88"/>
          <p:cNvSpPr/>
          <p:nvPr/>
        </p:nvSpPr>
        <p:spPr>
          <a:xfrm>
            <a:off x="671517" y="4162694"/>
            <a:ext cx="4222617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Register-Transfer Level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671514" y="3721664"/>
            <a:ext cx="4222617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Micro-architecture</a:t>
            </a:r>
            <a:endParaRPr lang="zh-CN" altLang="en-US" dirty="0"/>
          </a:p>
        </p:txBody>
      </p:sp>
      <p:sp>
        <p:nvSpPr>
          <p:cNvPr id="91" name="圆角矩形 90"/>
          <p:cNvSpPr/>
          <p:nvPr/>
        </p:nvSpPr>
        <p:spPr>
          <a:xfrm>
            <a:off x="671514" y="3293779"/>
            <a:ext cx="4222617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Instruction Set Architecture</a:t>
            </a:r>
            <a:endParaRPr lang="zh-CN" altLang="en-US" dirty="0"/>
          </a:p>
        </p:txBody>
      </p:sp>
      <p:sp>
        <p:nvSpPr>
          <p:cNvPr id="92" name="圆角矩形 91"/>
          <p:cNvSpPr/>
          <p:nvPr/>
        </p:nvSpPr>
        <p:spPr>
          <a:xfrm>
            <a:off x="671513" y="2852749"/>
            <a:ext cx="4222617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Operating System/Virtual Machines</a:t>
            </a:r>
            <a:endParaRPr lang="zh-CN" altLang="en-US" dirty="0"/>
          </a:p>
        </p:txBody>
      </p:sp>
      <p:sp>
        <p:nvSpPr>
          <p:cNvPr id="93" name="圆角矩形 92"/>
          <p:cNvSpPr/>
          <p:nvPr/>
        </p:nvSpPr>
        <p:spPr>
          <a:xfrm>
            <a:off x="671512" y="2424864"/>
            <a:ext cx="4222617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Programming Language</a:t>
            </a:r>
            <a:endParaRPr lang="zh-CN" altLang="en-US" dirty="0"/>
          </a:p>
        </p:txBody>
      </p:sp>
      <p:sp>
        <p:nvSpPr>
          <p:cNvPr id="94" name="圆角矩形 93"/>
          <p:cNvSpPr/>
          <p:nvPr/>
        </p:nvSpPr>
        <p:spPr>
          <a:xfrm>
            <a:off x="671512" y="1980223"/>
            <a:ext cx="4222617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Algorithm</a:t>
            </a:r>
            <a:endParaRPr lang="zh-CN" altLang="en-US" dirty="0"/>
          </a:p>
        </p:txBody>
      </p:sp>
      <p:sp>
        <p:nvSpPr>
          <p:cNvPr id="95" name="圆角矩形 94"/>
          <p:cNvSpPr/>
          <p:nvPr/>
        </p:nvSpPr>
        <p:spPr>
          <a:xfrm>
            <a:off x="671513" y="1552338"/>
            <a:ext cx="4222617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96" name="圆角矩形 95"/>
          <p:cNvSpPr/>
          <p:nvPr/>
        </p:nvSpPr>
        <p:spPr>
          <a:xfrm>
            <a:off x="671511" y="5047655"/>
            <a:ext cx="4222617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Circuits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8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锻炼系统观的有效方式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857364"/>
            <a:ext cx="8250265" cy="481199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理解</a:t>
            </a:r>
            <a:r>
              <a:rPr lang="zh-CN" altLang="en-US" b="1" dirty="0" smtClean="0">
                <a:solidFill>
                  <a:srgbClr val="FF0000"/>
                </a:solidFill>
              </a:rPr>
              <a:t>程序与计算机的关系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NEMU</a:t>
            </a:r>
            <a:r>
              <a:rPr lang="zh-CN" altLang="en-US" dirty="0"/>
              <a:t>中</a:t>
            </a:r>
            <a:r>
              <a:rPr lang="en-US" altLang="zh-CN" dirty="0"/>
              <a:t>)</a:t>
            </a:r>
            <a:r>
              <a:rPr lang="zh-CN" altLang="en-US" dirty="0"/>
              <a:t>实现硬件</a:t>
            </a:r>
            <a:r>
              <a:rPr lang="zh-CN" altLang="en-US" dirty="0" smtClean="0"/>
              <a:t>功能</a:t>
            </a:r>
            <a:r>
              <a:rPr lang="en-US" altLang="zh-CN" dirty="0"/>
              <a:t> </a:t>
            </a:r>
            <a:r>
              <a:rPr lang="en-US" altLang="zh-CN" dirty="0" smtClean="0"/>
              <a:t>-&gt; 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 smtClean="0"/>
              <a:t>AM</a:t>
            </a:r>
            <a:r>
              <a:rPr lang="zh-CN" altLang="en-US" dirty="0" smtClean="0"/>
              <a:t>中</a:t>
            </a:r>
            <a:r>
              <a:rPr lang="en-US" altLang="zh-CN" dirty="0"/>
              <a:t>)</a:t>
            </a:r>
            <a:r>
              <a:rPr lang="zh-CN" altLang="en-US" dirty="0" smtClean="0"/>
              <a:t>提供</a:t>
            </a:r>
            <a:r>
              <a:rPr lang="en-US" altLang="zh-CN" dirty="0"/>
              <a:t>API</a:t>
            </a:r>
            <a:r>
              <a:rPr lang="zh-CN" altLang="en-US" dirty="0" smtClean="0"/>
              <a:t>抽象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-&gt; 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APP</a:t>
            </a:r>
            <a:r>
              <a:rPr lang="zh-CN" altLang="en-US" dirty="0"/>
              <a:t>层</a:t>
            </a:r>
            <a:r>
              <a:rPr lang="en-US" altLang="zh-CN" dirty="0"/>
              <a:t>)</a:t>
            </a:r>
            <a:r>
              <a:rPr lang="zh-CN" altLang="en-US" dirty="0"/>
              <a:t>运行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NEMU</a:t>
            </a:r>
            <a:r>
              <a:rPr lang="zh-CN" altLang="en-US" dirty="0"/>
              <a:t>中</a:t>
            </a:r>
            <a:r>
              <a:rPr lang="en-US" altLang="zh-CN" dirty="0"/>
              <a:t>)</a:t>
            </a:r>
            <a:r>
              <a:rPr lang="zh-CN" altLang="en-US" dirty="0"/>
              <a:t>实现更强大的硬件</a:t>
            </a:r>
            <a:r>
              <a:rPr lang="zh-CN" altLang="en-US" dirty="0" smtClean="0"/>
              <a:t>功能</a:t>
            </a:r>
            <a:r>
              <a:rPr lang="en-US" altLang="zh-CN" dirty="0"/>
              <a:t> </a:t>
            </a:r>
            <a:r>
              <a:rPr lang="en-US" altLang="zh-CN" dirty="0" smtClean="0"/>
              <a:t>-&gt; 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AM</a:t>
            </a:r>
            <a:r>
              <a:rPr lang="zh-CN" altLang="en-US" dirty="0"/>
              <a:t>中</a:t>
            </a:r>
            <a:r>
              <a:rPr lang="en-US" altLang="zh-CN" dirty="0"/>
              <a:t>)</a:t>
            </a:r>
            <a:r>
              <a:rPr lang="zh-CN" altLang="en-US" dirty="0"/>
              <a:t>提供更丰富</a:t>
            </a:r>
            <a:r>
              <a:rPr lang="zh-CN" altLang="en-US" dirty="0" smtClean="0"/>
              <a:t>的</a:t>
            </a:r>
            <a:r>
              <a:rPr lang="en-US" altLang="zh-CN" dirty="0"/>
              <a:t>API</a:t>
            </a:r>
            <a:r>
              <a:rPr lang="zh-CN" altLang="en-US" dirty="0" smtClean="0"/>
              <a:t>抽象</a:t>
            </a:r>
            <a:r>
              <a:rPr lang="en-US" altLang="zh-CN" dirty="0"/>
              <a:t> </a:t>
            </a:r>
            <a:r>
              <a:rPr lang="en-US" altLang="zh-CN" dirty="0" smtClean="0"/>
              <a:t>-&gt; 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APP</a:t>
            </a:r>
            <a:r>
              <a:rPr lang="zh-CN" altLang="en-US" dirty="0"/>
              <a:t>层</a:t>
            </a:r>
            <a:r>
              <a:rPr lang="en-US" altLang="zh-CN" dirty="0"/>
              <a:t>)</a:t>
            </a:r>
            <a:r>
              <a:rPr lang="zh-CN" altLang="en-US" dirty="0"/>
              <a:t>运行更复杂的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软硬件协同的科研工作也是这样</a:t>
            </a:r>
            <a:r>
              <a:rPr lang="en-US" altLang="zh-CN" dirty="0" smtClean="0">
                <a:solidFill>
                  <a:srgbClr val="0000FF"/>
                </a:solidFill>
              </a:rPr>
              <a:t>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063297" y="5301208"/>
            <a:ext cx="38884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AM = TRM + IOE + ASYE + PTE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43608" y="5877272"/>
            <a:ext cx="117181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NEMU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21604" y="5877272"/>
            <a:ext cx="117181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QEMU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79912" y="5875240"/>
            <a:ext cx="117181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63297" y="4725144"/>
            <a:ext cx="117181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Hello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21604" y="4725144"/>
            <a:ext cx="117181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马里奥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762472" y="4725144"/>
            <a:ext cx="117181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239761" y="5589240"/>
            <a:ext cx="0" cy="5020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36096" y="5733256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提供实现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的硬件支撑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248290" y="4939136"/>
            <a:ext cx="0" cy="506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52570" y="4764492"/>
            <a:ext cx="3475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来支撑程序的运行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6096" y="5274353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3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提纲</a:t>
            </a:r>
            <a:endParaRPr lang="en-US" altLang="zh-C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solidFill>
                  <a:srgbClr val="0000FF"/>
                </a:solidFill>
              </a:rPr>
              <a:t>历史的印记</a:t>
            </a:r>
            <a:endParaRPr lang="en-US" altLang="zh-CN" sz="5400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zh-CN" altLang="en-US" sz="5400" dirty="0" smtClean="0">
                <a:solidFill>
                  <a:schemeClr val="bg1">
                    <a:lumMod val="85000"/>
                  </a:schemeClr>
                </a:solidFill>
              </a:rPr>
              <a:t>成长的轨迹</a:t>
            </a:r>
            <a:endParaRPr lang="en-US" altLang="zh-CN" sz="5400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5400" dirty="0" smtClean="0">
                <a:solidFill>
                  <a:schemeClr val="bg1">
                    <a:lumMod val="85000"/>
                  </a:schemeClr>
                </a:solidFill>
              </a:rPr>
              <a:t>不朽的传奇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2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PA1 - </a:t>
            </a:r>
            <a:r>
              <a:rPr lang="zh-CN" altLang="en-US" dirty="0" smtClean="0"/>
              <a:t>简易调试器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4" idx="5"/>
            <a:endCxn id="16" idx="1"/>
          </p:cNvCxnSpPr>
          <p:nvPr/>
        </p:nvCxnSpPr>
        <p:spPr>
          <a:xfrm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pic>
        <p:nvPicPr>
          <p:cNvPr id="273" name="Picture 2" descr="f:\yuzihao\桌面\debian\study\nju\ics\2017南京导教班\picture\Screenshot_2017-07-27_16-33-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3" y="1400907"/>
            <a:ext cx="3787787" cy="6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TextBox 274"/>
          <p:cNvSpPr txBox="1"/>
          <p:nvPr/>
        </p:nvSpPr>
        <p:spPr>
          <a:xfrm>
            <a:off x="1115616" y="2195572"/>
            <a:ext cx="254782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只有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mov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指令的程序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572000" y="1275725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实现简易调试器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理解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TRM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的基本构成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步执行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PC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打印寄存器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Reg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扫描内存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Mem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设施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帮助调试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),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复习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语言程序设计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表达式求值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监视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链表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3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PA2 - </a:t>
            </a:r>
            <a:r>
              <a:rPr lang="zh-CN" altLang="en-US" dirty="0" smtClean="0"/>
              <a:t>冯诺依曼计算机系统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4" idx="5"/>
            <a:endCxn id="16" idx="1"/>
          </p:cNvCxnSpPr>
          <p:nvPr/>
        </p:nvCxnSpPr>
        <p:spPr>
          <a:xfrm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pic>
        <p:nvPicPr>
          <p:cNvPr id="36" name="Picture 5" descr="f:\yuzihao\桌面\debian\study\nju\ics\2017南京导教班\picture\Screenshot_2017-07-27_16-31-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00" y="2708920"/>
            <a:ext cx="817945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461948" y="2233892"/>
            <a:ext cx="141729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矩阵乘法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7081681" y="2568224"/>
            <a:ext cx="289105" cy="2847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平行四边形 38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7" name="立方体 4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8" name="直接箭头连接符 47"/>
          <p:cNvCxnSpPr>
            <a:stCxn id="4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6016" y="1275725"/>
            <a:ext cx="41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运行打字游戏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常用指令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cputest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RTL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箭头连接符 51"/>
          <p:cNvCxnSpPr>
            <a:stCxn id="51" idx="3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71600" y="4991690"/>
            <a:ext cx="898363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609237" y="5838963"/>
            <a:ext cx="898363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4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PA2 - </a:t>
            </a:r>
            <a:r>
              <a:rPr lang="zh-CN" altLang="en-US" dirty="0" smtClean="0"/>
              <a:t>冯诺依曼计算机系统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4" idx="5"/>
            <a:endCxn id="16" idx="1"/>
          </p:cNvCxnSpPr>
          <p:nvPr/>
        </p:nvCxnSpPr>
        <p:spPr>
          <a:xfrm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pic>
        <p:nvPicPr>
          <p:cNvPr id="34" name="Picture 6" descr="f:\yuzihao\桌面\debian\study\nju\ics\2017南京导教班\picture\Screenshot_2017-07-27_16-32-5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90"/>
          <a:stretch/>
        </p:blipFill>
        <p:spPr bwMode="auto">
          <a:xfrm>
            <a:off x="395536" y="1268760"/>
            <a:ext cx="374064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0" name="立方体 49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>
            <a:stCxn id="50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16016" y="1275725"/>
            <a:ext cx="41764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运行打字游戏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常用指令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cputest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RTL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UART(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I/O) -&gt; 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putc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-&gt; hello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立方体 52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>
            <a:stCxn id="53" idx="3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2231560" y="4991690"/>
            <a:ext cx="898363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178602" y="6218106"/>
            <a:ext cx="898363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9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PA2 - </a:t>
            </a:r>
            <a:r>
              <a:rPr lang="zh-CN" altLang="en-US" dirty="0" smtClean="0"/>
              <a:t>冯诺依曼计算机系统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4" idx="5"/>
            <a:endCxn id="16" idx="1"/>
          </p:cNvCxnSpPr>
          <p:nvPr/>
        </p:nvCxnSpPr>
        <p:spPr>
          <a:xfrm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立方体 55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7" name="直接箭头连接符 56"/>
          <p:cNvCxnSpPr>
            <a:stCxn id="56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16016" y="1275725"/>
            <a:ext cx="41764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运行打字游戏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常用指令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cputest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RTL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UART(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I/O) -&gt; 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putc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-&gt; hello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Timer -&gt; _uptime() -&gt;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timertest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2" name="直接箭头连接符 61"/>
          <p:cNvCxnSpPr>
            <a:stCxn id="61" idx="3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\\tsclient\home\Pictures\Screenshot_2017-11-08_21-55-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5" y="1412776"/>
            <a:ext cx="4081027" cy="278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圆角矩形 54"/>
          <p:cNvSpPr/>
          <p:nvPr/>
        </p:nvSpPr>
        <p:spPr>
          <a:xfrm>
            <a:off x="4494690" y="5821543"/>
            <a:ext cx="898363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517428" y="4991690"/>
            <a:ext cx="898363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PA2 - </a:t>
            </a:r>
            <a:r>
              <a:rPr lang="zh-CN" altLang="en-US" dirty="0" smtClean="0"/>
              <a:t>冯诺依曼计算机系统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4" idx="5"/>
            <a:endCxn id="16" idx="1"/>
          </p:cNvCxnSpPr>
          <p:nvPr/>
        </p:nvCxnSpPr>
        <p:spPr>
          <a:xfrm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立方体 55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7" name="直接箭头连接符 56"/>
          <p:cNvCxnSpPr>
            <a:stCxn id="56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7" descr="f:\yuzihao\桌面\debian\study\nju\ics\2017南京导教班\picture\Screenshot_2017-07-27_16-48-5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64"/>
          <a:stretch/>
        </p:blipFill>
        <p:spPr bwMode="auto">
          <a:xfrm>
            <a:off x="728035" y="1258238"/>
            <a:ext cx="2979869" cy="29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716016" y="1275725"/>
            <a:ext cx="41764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运行打字游戏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常用指令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cputest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RTL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UART(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I/O) -&gt; 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putc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-&gt; hello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Timer -&gt; _uptime() -&gt;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timertest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microbench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立方体 61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3" name="直接箭头连接符 62"/>
          <p:cNvCxnSpPr>
            <a:stCxn id="62" idx="3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PA2 - </a:t>
            </a:r>
            <a:r>
              <a:rPr lang="zh-CN" altLang="en-US" dirty="0" smtClean="0"/>
              <a:t>冯诺依曼计算机系统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4" idx="5"/>
            <a:endCxn id="16" idx="1"/>
          </p:cNvCxnSpPr>
          <p:nvPr/>
        </p:nvCxnSpPr>
        <p:spPr>
          <a:xfrm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Kbd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read_key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3" name="直接箭头连接符 62"/>
          <p:cNvCxnSpPr>
            <a:stCxn id="62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16016" y="1275725"/>
            <a:ext cx="4176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运行打字游戏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常用指令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cputest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RTL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UART(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I/O) -&gt; 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putc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-&gt; hello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Timer -&gt; _uptime() -&gt;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timertest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microbench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Kbd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-&gt;_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read_key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-&gt;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keytest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立方体 64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8" name="直接箭头连接符 67"/>
          <p:cNvCxnSpPr>
            <a:stCxn id="65" idx="3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\\tsclient\home\Pictures\Screenshot_2017-11-08_21-57-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3528392" cy="306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圆角矩形 65"/>
          <p:cNvSpPr/>
          <p:nvPr/>
        </p:nvSpPr>
        <p:spPr>
          <a:xfrm>
            <a:off x="3229200" y="6218262"/>
            <a:ext cx="898363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3272768" y="4991690"/>
            <a:ext cx="1116304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1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PA2 - </a:t>
            </a:r>
            <a:r>
              <a:rPr lang="zh-CN" altLang="en-US" dirty="0" smtClean="0"/>
              <a:t>冯诺依曼计算机系统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4" idx="5"/>
            <a:endCxn id="16" idx="1"/>
          </p:cNvCxnSpPr>
          <p:nvPr/>
        </p:nvCxnSpPr>
        <p:spPr>
          <a:xfrm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Kbd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read_key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VGA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2022024" y="5733256"/>
            <a:ext cx="461744" cy="712109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16016" y="1275725"/>
            <a:ext cx="41764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运行打字游戏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常用指令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cputest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RTL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UART(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I/O) -&gt; 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putc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-&gt; hello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Timer -&gt; _uptime() -&gt;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timertest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microbench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Kbd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-&gt;_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read_key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-&gt;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keytest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VGA(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内存映射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I/O) -&gt; 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draw_rect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-&gt;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videotest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2" name="立方体 71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draw_rect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73" name="肘形连接符 72"/>
          <p:cNvCxnSpPr>
            <a:stCxn id="72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1" idx="3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\\tsclient\home\Pictures\Screenshot_2017-11-08_22-04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7" y="1484784"/>
            <a:ext cx="3644751" cy="285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圆角矩形 64"/>
          <p:cNvSpPr/>
          <p:nvPr/>
        </p:nvSpPr>
        <p:spPr>
          <a:xfrm>
            <a:off x="989885" y="6225796"/>
            <a:ext cx="898363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168168" y="4643408"/>
            <a:ext cx="1152128" cy="37179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7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PA2 - </a:t>
            </a:r>
            <a:r>
              <a:rPr lang="zh-CN" altLang="en-US" dirty="0" smtClean="0"/>
              <a:t>冯诺依曼计算机系统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4" idx="5"/>
            <a:endCxn id="16" idx="1"/>
          </p:cNvCxnSpPr>
          <p:nvPr/>
        </p:nvCxnSpPr>
        <p:spPr>
          <a:xfrm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16016" y="1275725"/>
            <a:ext cx="41764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运行打字游戏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常用指令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cputest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RTL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UART(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I/O) -&gt; 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putc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-&gt; hello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Timer -&gt; _uptime() -&gt;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timertest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microbench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Kbd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-&gt;_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read_key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-&gt;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keytest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VGA(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内存映射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I/O) -&gt; 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draw_rect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-&gt;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videotest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运行打字游戏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Litenes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Kbd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read_key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VGA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2022024" y="5733256"/>
            <a:ext cx="461744" cy="712109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pic>
        <p:nvPicPr>
          <p:cNvPr id="69" name="Picture 4" descr="f:\yuzihao\桌面\debian\study\nju\ics\2017南京导教班\picture\Screenshot_2017-07-27_16-39-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95238"/>
            <a:ext cx="2359130" cy="15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f:\yuzihao\桌面\debian\study\nju\ics\2017南京导教班\picture\Screenshot_2017-07-27_16-35-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75314"/>
            <a:ext cx="2359129" cy="15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立方体 71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3" name="立方体 72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draw_rect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74" name="肘形连接符 73"/>
          <p:cNvCxnSpPr>
            <a:stCxn id="73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2" idx="3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PA3 - </a:t>
            </a:r>
            <a:r>
              <a:rPr lang="zh-CN" altLang="en-US" dirty="0" smtClean="0"/>
              <a:t>异常控制流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 + </a:t>
            </a:r>
            <a:r>
              <a:rPr lang="en-US" altLang="zh-CN" sz="2400" dirty="0" smtClean="0">
                <a:solidFill>
                  <a:srgbClr val="7030A0"/>
                </a:solidFill>
              </a:rPr>
              <a:t>ASYE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4" idx="5"/>
            <a:endCxn id="16" idx="1"/>
          </p:cNvCxnSpPr>
          <p:nvPr/>
        </p:nvCxnSpPr>
        <p:spPr>
          <a:xfrm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Kbd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read_key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VGA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2022024" y="5733256"/>
            <a:ext cx="461744" cy="712109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2" name="平行四边形 71"/>
          <p:cNvSpPr/>
          <p:nvPr/>
        </p:nvSpPr>
        <p:spPr>
          <a:xfrm>
            <a:off x="827584" y="3937639"/>
            <a:ext cx="5976664" cy="405780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0371" y="4026550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Nanos-lite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74423" y="3585060"/>
            <a:ext cx="1385321" cy="21967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virtualization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74423" y="3862495"/>
            <a:ext cx="1385321" cy="219672"/>
          </a:xfrm>
          <a:prstGeom prst="rect">
            <a:avLst/>
          </a:prstGeom>
          <a:pattFill prst="zigZ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concurrency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74423" y="4140995"/>
            <a:ext cx="1385321" cy="21967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persistence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840760" y="548680"/>
            <a:ext cx="230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运行仙剑奇侠传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实现简易加载器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draw_rect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73" name="肘形连接符 72"/>
          <p:cNvCxnSpPr>
            <a:stCxn id="71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9" idx="3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立方体 76"/>
          <p:cNvSpPr/>
          <p:nvPr/>
        </p:nvSpPr>
        <p:spPr>
          <a:xfrm>
            <a:off x="1835696" y="4035258"/>
            <a:ext cx="983622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ramdisk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8" name="立方体 77"/>
          <p:cNvSpPr/>
          <p:nvPr/>
        </p:nvSpPr>
        <p:spPr>
          <a:xfrm>
            <a:off x="1990464" y="3829298"/>
            <a:ext cx="684837" cy="247774"/>
          </a:xfrm>
          <a:prstGeom prst="cube">
            <a:avLst>
              <a:gd name="adj" fmla="val 152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加载器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790023" y="3762992"/>
            <a:ext cx="1077935" cy="606839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平行四边形 71"/>
          <p:cNvSpPr/>
          <p:nvPr/>
        </p:nvSpPr>
        <p:spPr>
          <a:xfrm>
            <a:off x="827584" y="3937639"/>
            <a:ext cx="5976664" cy="405780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PA3 - </a:t>
            </a:r>
            <a:r>
              <a:rPr lang="zh-CN" altLang="en-US" dirty="0" smtClean="0"/>
              <a:t>异常控制流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 + </a:t>
            </a:r>
            <a:r>
              <a:rPr lang="en-US" altLang="zh-CN" sz="2400" dirty="0" smtClean="0">
                <a:solidFill>
                  <a:srgbClr val="7030A0"/>
                </a:solidFill>
              </a:rPr>
              <a:t>ASYE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9" name="立方体 48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40760" y="548680"/>
            <a:ext cx="2303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运行仙剑奇侠传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实现简易加载器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ASYE -&gt;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系统调用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SYS_none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Kbd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read_key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VGA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draw_rect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5" name="肘形连接符 64"/>
          <p:cNvCxnSpPr>
            <a:stCxn id="63" idx="2"/>
            <a:endCxn id="62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0371" y="4026550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Nanos-lite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74423" y="3585060"/>
            <a:ext cx="1385321" cy="21967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virtualization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74423" y="3862495"/>
            <a:ext cx="1385321" cy="219672"/>
          </a:xfrm>
          <a:prstGeom prst="rect">
            <a:avLst/>
          </a:prstGeom>
          <a:pattFill prst="zigZ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concurrency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74423" y="4140995"/>
            <a:ext cx="1385321" cy="21967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persistence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5076056" y="5517232"/>
            <a:ext cx="687366" cy="24777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Excp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4499992" y="4755338"/>
            <a:ext cx="1674942" cy="230653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保存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恢复现场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4501295" y="4577651"/>
            <a:ext cx="777218" cy="21602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事件打包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78" name="肘形连接符 77"/>
          <p:cNvCxnSpPr>
            <a:stCxn id="71" idx="4"/>
            <a:endCxn id="69" idx="4"/>
          </p:cNvCxnSpPr>
          <p:nvPr/>
        </p:nvCxnSpPr>
        <p:spPr>
          <a:xfrm flipH="1">
            <a:off x="5725681" y="4888231"/>
            <a:ext cx="414120" cy="771758"/>
          </a:xfrm>
          <a:prstGeom prst="bentConnector3">
            <a:avLst>
              <a:gd name="adj1" fmla="val -98321"/>
            </a:avLst>
          </a:prstGeom>
          <a:ln w="254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4390243" y="5659989"/>
            <a:ext cx="685813" cy="0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平行四边形 89"/>
          <p:cNvSpPr/>
          <p:nvPr/>
        </p:nvSpPr>
        <p:spPr>
          <a:xfrm>
            <a:off x="827584" y="3089443"/>
            <a:ext cx="5976664" cy="317872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1" name="立方体 90"/>
          <p:cNvSpPr/>
          <p:nvPr/>
        </p:nvSpPr>
        <p:spPr>
          <a:xfrm>
            <a:off x="1818252" y="3067404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Libos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系统调用接口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68144" y="3094694"/>
            <a:ext cx="80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library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cxnSp>
        <p:nvCxnSpPr>
          <p:cNvPr id="139" name="直接箭头连接符 138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14" idx="5"/>
          </p:cNvCxnSpPr>
          <p:nvPr/>
        </p:nvCxnSpPr>
        <p:spPr>
          <a:xfrm flipH="1" flipV="1"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2022024" y="5733256"/>
            <a:ext cx="461744" cy="712109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49" idx="3"/>
            <a:endCxn id="12" idx="1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立方体 145"/>
          <p:cNvSpPr/>
          <p:nvPr/>
        </p:nvSpPr>
        <p:spPr>
          <a:xfrm>
            <a:off x="4344539" y="3852970"/>
            <a:ext cx="813019" cy="43569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中断异常事件分发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51" name="直接箭头连接符 150"/>
          <p:cNvCxnSpPr>
            <a:stCxn id="75" idx="1"/>
            <a:endCxn id="146" idx="3"/>
          </p:cNvCxnSpPr>
          <p:nvPr/>
        </p:nvCxnSpPr>
        <p:spPr>
          <a:xfrm flipH="1" flipV="1">
            <a:off x="4717866" y="4288666"/>
            <a:ext cx="155586" cy="32189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立方体 155"/>
          <p:cNvSpPr/>
          <p:nvPr/>
        </p:nvSpPr>
        <p:spPr>
          <a:xfrm>
            <a:off x="1835696" y="4035258"/>
            <a:ext cx="983622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ramdisk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57" name="立方体 156"/>
          <p:cNvSpPr/>
          <p:nvPr/>
        </p:nvSpPr>
        <p:spPr>
          <a:xfrm>
            <a:off x="1990464" y="3829298"/>
            <a:ext cx="684837" cy="247774"/>
          </a:xfrm>
          <a:prstGeom prst="cube">
            <a:avLst>
              <a:gd name="adj" fmla="val 152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加载器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58" name="立方体 157"/>
          <p:cNvSpPr/>
          <p:nvPr/>
        </p:nvSpPr>
        <p:spPr>
          <a:xfrm>
            <a:off x="2939965" y="4025866"/>
            <a:ext cx="973187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38" name="直接箭头连接符 137"/>
          <p:cNvCxnSpPr>
            <a:endCxn id="158" idx="1"/>
          </p:cNvCxnSpPr>
          <p:nvPr/>
        </p:nvCxnSpPr>
        <p:spPr>
          <a:xfrm>
            <a:off x="2951711" y="3315178"/>
            <a:ext cx="455977" cy="7484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6" idx="1"/>
            <a:endCxn id="158" idx="1"/>
          </p:cNvCxnSpPr>
          <p:nvPr/>
        </p:nvCxnSpPr>
        <p:spPr>
          <a:xfrm flipH="1">
            <a:off x="3407688" y="3919335"/>
            <a:ext cx="1310178" cy="1442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91" idx="4"/>
            <a:endCxn id="69" idx="3"/>
          </p:cNvCxnSpPr>
          <p:nvPr/>
        </p:nvCxnSpPr>
        <p:spPr>
          <a:xfrm>
            <a:off x="4085170" y="3210161"/>
            <a:ext cx="1315699" cy="2554845"/>
          </a:xfrm>
          <a:prstGeom prst="bentConnector4">
            <a:avLst>
              <a:gd name="adj1" fmla="val 206193"/>
              <a:gd name="adj2" fmla="val 108948"/>
            </a:avLst>
          </a:prstGeom>
          <a:ln w="25400">
            <a:solidFill>
              <a:srgbClr val="7030A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1699578" y="2990592"/>
            <a:ext cx="2512382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2862499" y="3953185"/>
            <a:ext cx="1133437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264511" y="3771902"/>
            <a:ext cx="994546" cy="57151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4440722" y="4453797"/>
            <a:ext cx="898363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4427984" y="4653136"/>
            <a:ext cx="1843481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982198" y="5430204"/>
            <a:ext cx="898363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0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最初的起点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5381297"/>
            <a:ext cx="8250265" cy="128779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为了帮助大家回答这个问题</a:t>
            </a:r>
            <a:r>
              <a:rPr lang="en-US" altLang="zh-CN" dirty="0" smtClean="0"/>
              <a:t>, PA</a:t>
            </a:r>
            <a:r>
              <a:rPr lang="zh-CN" altLang="en-US" dirty="0" smtClean="0"/>
              <a:t>带大家设计了一个简单完整的计算机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从构建计算机的角度理解程序如何运行</a:t>
            </a:r>
            <a:r>
              <a:rPr lang="zh-CN" altLang="en-US" dirty="0" smtClean="0"/>
              <a:t> </a:t>
            </a:r>
            <a:r>
              <a:rPr lang="en-US" altLang="zh-CN" dirty="0" smtClean="0"/>
              <a:t>- PA</a:t>
            </a:r>
            <a:r>
              <a:rPr lang="zh-CN" altLang="en-US" dirty="0" smtClean="0"/>
              <a:t>的根本目标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34" y="1313793"/>
            <a:ext cx="4540540" cy="34194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24" y="1768234"/>
            <a:ext cx="4540540" cy="34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0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平行四边形 71"/>
          <p:cNvSpPr/>
          <p:nvPr/>
        </p:nvSpPr>
        <p:spPr>
          <a:xfrm>
            <a:off x="827584" y="3937639"/>
            <a:ext cx="5976664" cy="405780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PA3 - </a:t>
            </a:r>
            <a:r>
              <a:rPr lang="zh-CN" altLang="en-US" dirty="0" smtClean="0"/>
              <a:t>异常控制流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 + </a:t>
            </a:r>
            <a:r>
              <a:rPr lang="en-US" altLang="zh-CN" sz="2400" dirty="0" smtClean="0">
                <a:solidFill>
                  <a:srgbClr val="7030A0"/>
                </a:solidFill>
              </a:rPr>
              <a:t>ASYE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9" name="立方体 48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40760" y="548680"/>
            <a:ext cx="2303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运行仙剑奇侠传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实现简易加载器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ASYE -&gt;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系统调用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SYS_none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SYS_write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-&gt; hello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Kbd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read_key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VGA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draw_rect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5" name="肘形连接符 64"/>
          <p:cNvCxnSpPr>
            <a:stCxn id="63" idx="2"/>
            <a:endCxn id="62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0371" y="4026550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Nanos-lite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74423" y="3585060"/>
            <a:ext cx="1385321" cy="21967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virtualization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74423" y="3862495"/>
            <a:ext cx="1385321" cy="219672"/>
          </a:xfrm>
          <a:prstGeom prst="rect">
            <a:avLst/>
          </a:prstGeom>
          <a:pattFill prst="zigZ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concurrency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74423" y="4140995"/>
            <a:ext cx="1385321" cy="21967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persistence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5076056" y="5517232"/>
            <a:ext cx="687366" cy="24777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Excp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4499992" y="4755338"/>
            <a:ext cx="1674942" cy="230653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保存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恢复现场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4501295" y="4577651"/>
            <a:ext cx="777218" cy="21602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事件打包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390243" y="5659989"/>
            <a:ext cx="685813" cy="0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平行四边形 89"/>
          <p:cNvSpPr/>
          <p:nvPr/>
        </p:nvSpPr>
        <p:spPr>
          <a:xfrm>
            <a:off x="827584" y="3089443"/>
            <a:ext cx="5976664" cy="317872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1" name="立方体 90"/>
          <p:cNvSpPr/>
          <p:nvPr/>
        </p:nvSpPr>
        <p:spPr>
          <a:xfrm>
            <a:off x="1818252" y="3067404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Libos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系统调用接口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2" name="立方体 91"/>
          <p:cNvSpPr/>
          <p:nvPr/>
        </p:nvSpPr>
        <p:spPr>
          <a:xfrm>
            <a:off x="1818252" y="2841669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Newlib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 C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库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3" name="平行四边形 92"/>
          <p:cNvSpPr/>
          <p:nvPr/>
        </p:nvSpPr>
        <p:spPr>
          <a:xfrm>
            <a:off x="827584" y="2492896"/>
            <a:ext cx="5976664" cy="246218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4" name="立方体 93"/>
          <p:cNvSpPr/>
          <p:nvPr/>
        </p:nvSpPr>
        <p:spPr>
          <a:xfrm>
            <a:off x="1818252" y="2419332"/>
            <a:ext cx="145698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malloc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()/free()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68144" y="3094694"/>
            <a:ext cx="80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library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3752" y="2442374"/>
            <a:ext cx="121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Navy-apps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7" name="立方体 96"/>
          <p:cNvSpPr/>
          <p:nvPr/>
        </p:nvSpPr>
        <p:spPr>
          <a:xfrm>
            <a:off x="3242760" y="2419332"/>
            <a:ext cx="882231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文件操作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8" name="立方体 97"/>
          <p:cNvSpPr/>
          <p:nvPr/>
        </p:nvSpPr>
        <p:spPr>
          <a:xfrm>
            <a:off x="1816243" y="2194600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Hello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程序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00" name="直接箭头连接符 99"/>
          <p:cNvCxnSpPr>
            <a:stCxn id="94" idx="3"/>
            <a:endCxn id="92" idx="1"/>
          </p:cNvCxnSpPr>
          <p:nvPr/>
        </p:nvCxnSpPr>
        <p:spPr>
          <a:xfrm>
            <a:off x="2527874" y="2667106"/>
            <a:ext cx="423837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7" idx="3"/>
            <a:endCxn id="92" idx="1"/>
          </p:cNvCxnSpPr>
          <p:nvPr/>
        </p:nvCxnSpPr>
        <p:spPr>
          <a:xfrm flipH="1">
            <a:off x="2951711" y="2667106"/>
            <a:ext cx="713294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14" idx="5"/>
          </p:cNvCxnSpPr>
          <p:nvPr/>
        </p:nvCxnSpPr>
        <p:spPr>
          <a:xfrm flipH="1" flipV="1"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2022024" y="5733256"/>
            <a:ext cx="461744" cy="712109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49" idx="3"/>
            <a:endCxn id="12" idx="1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立方体 145"/>
          <p:cNvSpPr/>
          <p:nvPr/>
        </p:nvSpPr>
        <p:spPr>
          <a:xfrm>
            <a:off x="4344539" y="3852970"/>
            <a:ext cx="813019" cy="43569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中断异常事件分发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51" name="直接箭头连接符 150"/>
          <p:cNvCxnSpPr>
            <a:stCxn id="75" idx="1"/>
            <a:endCxn id="146" idx="3"/>
          </p:cNvCxnSpPr>
          <p:nvPr/>
        </p:nvCxnSpPr>
        <p:spPr>
          <a:xfrm flipH="1" flipV="1">
            <a:off x="4717866" y="4288666"/>
            <a:ext cx="155586" cy="32189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立方体 155"/>
          <p:cNvSpPr/>
          <p:nvPr/>
        </p:nvSpPr>
        <p:spPr>
          <a:xfrm>
            <a:off x="1835696" y="4035258"/>
            <a:ext cx="983622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ramdisk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57" name="立方体 156"/>
          <p:cNvSpPr/>
          <p:nvPr/>
        </p:nvSpPr>
        <p:spPr>
          <a:xfrm>
            <a:off x="1990464" y="3829298"/>
            <a:ext cx="684837" cy="247774"/>
          </a:xfrm>
          <a:prstGeom prst="cube">
            <a:avLst>
              <a:gd name="adj" fmla="val 152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加载器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58" name="立方体 157"/>
          <p:cNvSpPr/>
          <p:nvPr/>
        </p:nvSpPr>
        <p:spPr>
          <a:xfrm>
            <a:off x="2939965" y="4025866"/>
            <a:ext cx="973187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52" name="直接箭头连接符 151"/>
          <p:cNvCxnSpPr>
            <a:stCxn id="146" idx="1"/>
            <a:endCxn id="158" idx="1"/>
          </p:cNvCxnSpPr>
          <p:nvPr/>
        </p:nvCxnSpPr>
        <p:spPr>
          <a:xfrm flipH="1">
            <a:off x="3407688" y="3919335"/>
            <a:ext cx="1310178" cy="1442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951711" y="3315178"/>
            <a:ext cx="455977" cy="7484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/>
          <p:nvPr/>
        </p:nvCxnSpPr>
        <p:spPr>
          <a:xfrm>
            <a:off x="4085170" y="3210161"/>
            <a:ext cx="1315699" cy="2554845"/>
          </a:xfrm>
          <a:prstGeom prst="bentConnector4">
            <a:avLst>
              <a:gd name="adj1" fmla="val 206193"/>
              <a:gd name="adj2" fmla="val 108948"/>
            </a:avLst>
          </a:prstGeom>
          <a:ln w="25400">
            <a:solidFill>
              <a:srgbClr val="7030A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/>
          <p:nvPr/>
        </p:nvCxnSpPr>
        <p:spPr>
          <a:xfrm flipH="1">
            <a:off x="5725681" y="4888231"/>
            <a:ext cx="414120" cy="771758"/>
          </a:xfrm>
          <a:prstGeom prst="bentConnector3">
            <a:avLst>
              <a:gd name="adj1" fmla="val -98321"/>
            </a:avLst>
          </a:prstGeom>
          <a:ln w="254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1740622" y="2761251"/>
            <a:ext cx="2428514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1777523" y="2109488"/>
            <a:ext cx="2391613" cy="62962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6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平行四边形 71"/>
          <p:cNvSpPr/>
          <p:nvPr/>
        </p:nvSpPr>
        <p:spPr>
          <a:xfrm>
            <a:off x="827584" y="3937639"/>
            <a:ext cx="5976664" cy="405780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PA3 - </a:t>
            </a:r>
            <a:r>
              <a:rPr lang="zh-CN" altLang="en-US" dirty="0" smtClean="0"/>
              <a:t>异常控制流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 + </a:t>
            </a:r>
            <a:r>
              <a:rPr lang="en-US" altLang="zh-CN" sz="2400" dirty="0" smtClean="0">
                <a:solidFill>
                  <a:srgbClr val="7030A0"/>
                </a:solidFill>
              </a:rPr>
              <a:t>ASYE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9" name="立方体 48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40760" y="548680"/>
            <a:ext cx="2303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运行仙剑奇侠传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实现简易加载器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ASYE -&gt;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系统调用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SYS_none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SYS_write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-&gt; hello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实现简易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文件系统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Kbd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read_key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VGA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draw_rect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5" name="肘形连接符 64"/>
          <p:cNvCxnSpPr>
            <a:stCxn id="63" idx="2"/>
            <a:endCxn id="62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0371" y="4026550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Nanos-lite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74423" y="3585060"/>
            <a:ext cx="1385321" cy="21967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virtualization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74423" y="3862495"/>
            <a:ext cx="1385321" cy="219672"/>
          </a:xfrm>
          <a:prstGeom prst="rect">
            <a:avLst/>
          </a:prstGeom>
          <a:pattFill prst="zigZ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concurrency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74423" y="4140995"/>
            <a:ext cx="1385321" cy="21967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persistence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5076056" y="5517232"/>
            <a:ext cx="687366" cy="24777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Excp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4499992" y="4755338"/>
            <a:ext cx="1674942" cy="230653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保存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恢复现场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4501295" y="4577651"/>
            <a:ext cx="777218" cy="21602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事件打包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390243" y="5659989"/>
            <a:ext cx="685813" cy="0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平行四边形 89"/>
          <p:cNvSpPr/>
          <p:nvPr/>
        </p:nvSpPr>
        <p:spPr>
          <a:xfrm>
            <a:off x="827584" y="3089443"/>
            <a:ext cx="5976664" cy="317872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1" name="立方体 90"/>
          <p:cNvSpPr/>
          <p:nvPr/>
        </p:nvSpPr>
        <p:spPr>
          <a:xfrm>
            <a:off x="1818252" y="3067404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Libos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系统调用接口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2" name="立方体 91"/>
          <p:cNvSpPr/>
          <p:nvPr/>
        </p:nvSpPr>
        <p:spPr>
          <a:xfrm>
            <a:off x="1818252" y="2841669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Newlib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 C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库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3" name="平行四边形 92"/>
          <p:cNvSpPr/>
          <p:nvPr/>
        </p:nvSpPr>
        <p:spPr>
          <a:xfrm>
            <a:off x="827584" y="2492896"/>
            <a:ext cx="5976664" cy="246218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4" name="立方体 93"/>
          <p:cNvSpPr/>
          <p:nvPr/>
        </p:nvSpPr>
        <p:spPr>
          <a:xfrm>
            <a:off x="1818252" y="2419332"/>
            <a:ext cx="145698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malloc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()/free()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68144" y="3094694"/>
            <a:ext cx="80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library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3752" y="2442374"/>
            <a:ext cx="121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Navy-apps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7" name="立方体 96"/>
          <p:cNvSpPr/>
          <p:nvPr/>
        </p:nvSpPr>
        <p:spPr>
          <a:xfrm>
            <a:off x="3242760" y="2419332"/>
            <a:ext cx="882231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文件操作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8" name="立方体 97"/>
          <p:cNvSpPr/>
          <p:nvPr/>
        </p:nvSpPr>
        <p:spPr>
          <a:xfrm>
            <a:off x="1816243" y="2194600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Hello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程序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00" name="直接箭头连接符 99"/>
          <p:cNvCxnSpPr>
            <a:stCxn id="94" idx="3"/>
            <a:endCxn id="92" idx="1"/>
          </p:cNvCxnSpPr>
          <p:nvPr/>
        </p:nvCxnSpPr>
        <p:spPr>
          <a:xfrm>
            <a:off x="2527874" y="2667106"/>
            <a:ext cx="423837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7" idx="3"/>
            <a:endCxn id="92" idx="1"/>
          </p:cNvCxnSpPr>
          <p:nvPr/>
        </p:nvCxnSpPr>
        <p:spPr>
          <a:xfrm flipH="1">
            <a:off x="2951711" y="2667106"/>
            <a:ext cx="713294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立方体 132"/>
          <p:cNvSpPr/>
          <p:nvPr/>
        </p:nvSpPr>
        <p:spPr>
          <a:xfrm>
            <a:off x="2148219" y="4035258"/>
            <a:ext cx="983622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ramdisk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4" name="立方体 133"/>
          <p:cNvSpPr/>
          <p:nvPr/>
        </p:nvSpPr>
        <p:spPr>
          <a:xfrm>
            <a:off x="1164596" y="3813752"/>
            <a:ext cx="1967244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文件系统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6" name="立方体 135"/>
          <p:cNvSpPr/>
          <p:nvPr/>
        </p:nvSpPr>
        <p:spPr>
          <a:xfrm>
            <a:off x="1164596" y="3585060"/>
            <a:ext cx="684837" cy="247774"/>
          </a:xfrm>
          <a:prstGeom prst="cube">
            <a:avLst>
              <a:gd name="adj" fmla="val 152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加载器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7" name="立方体 136"/>
          <p:cNvSpPr/>
          <p:nvPr/>
        </p:nvSpPr>
        <p:spPr>
          <a:xfrm>
            <a:off x="1818252" y="3585533"/>
            <a:ext cx="2321700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38" name="直接箭头连接符 137"/>
          <p:cNvCxnSpPr>
            <a:endCxn id="137" idx="1"/>
          </p:cNvCxnSpPr>
          <p:nvPr/>
        </p:nvCxnSpPr>
        <p:spPr>
          <a:xfrm>
            <a:off x="2951711" y="3315178"/>
            <a:ext cx="8521" cy="3080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14" idx="5"/>
          </p:cNvCxnSpPr>
          <p:nvPr/>
        </p:nvCxnSpPr>
        <p:spPr>
          <a:xfrm flipH="1" flipV="1"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2022024" y="5733256"/>
            <a:ext cx="461744" cy="712109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49" idx="3"/>
            <a:endCxn id="12" idx="1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立方体 145"/>
          <p:cNvSpPr/>
          <p:nvPr/>
        </p:nvSpPr>
        <p:spPr>
          <a:xfrm>
            <a:off x="4344539" y="3852970"/>
            <a:ext cx="813019" cy="43569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中断异常事件分发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51" name="直接箭头连接符 150"/>
          <p:cNvCxnSpPr>
            <a:stCxn id="75" idx="1"/>
            <a:endCxn id="146" idx="3"/>
          </p:cNvCxnSpPr>
          <p:nvPr/>
        </p:nvCxnSpPr>
        <p:spPr>
          <a:xfrm flipH="1" flipV="1">
            <a:off x="4717866" y="4288666"/>
            <a:ext cx="155586" cy="32189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6" idx="1"/>
            <a:endCxn id="137" idx="4"/>
          </p:cNvCxnSpPr>
          <p:nvPr/>
        </p:nvCxnSpPr>
        <p:spPr>
          <a:xfrm flipH="1" flipV="1">
            <a:off x="4102211" y="3728290"/>
            <a:ext cx="615655" cy="1910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/>
          <p:nvPr/>
        </p:nvCxnSpPr>
        <p:spPr>
          <a:xfrm>
            <a:off x="4085170" y="3210161"/>
            <a:ext cx="1315699" cy="2554845"/>
          </a:xfrm>
          <a:prstGeom prst="bentConnector4">
            <a:avLst>
              <a:gd name="adj1" fmla="val 206193"/>
              <a:gd name="adj2" fmla="val 108948"/>
            </a:avLst>
          </a:prstGeom>
          <a:ln w="25400">
            <a:solidFill>
              <a:srgbClr val="7030A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/>
          <p:nvPr/>
        </p:nvCxnSpPr>
        <p:spPr>
          <a:xfrm flipH="1">
            <a:off x="5725681" y="4888231"/>
            <a:ext cx="414120" cy="771758"/>
          </a:xfrm>
          <a:prstGeom prst="bentConnector3">
            <a:avLst>
              <a:gd name="adj1" fmla="val -98321"/>
            </a:avLst>
          </a:prstGeom>
          <a:ln w="254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1098482" y="3752762"/>
            <a:ext cx="2139633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2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平行四边形 71"/>
          <p:cNvSpPr/>
          <p:nvPr/>
        </p:nvSpPr>
        <p:spPr>
          <a:xfrm>
            <a:off x="827584" y="3937639"/>
            <a:ext cx="5976664" cy="405780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PA3 - </a:t>
            </a:r>
            <a:r>
              <a:rPr lang="zh-CN" altLang="en-US" dirty="0" smtClean="0"/>
              <a:t>异常控制流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 + </a:t>
            </a:r>
            <a:r>
              <a:rPr lang="en-US" altLang="zh-CN" sz="2400" dirty="0" smtClean="0">
                <a:solidFill>
                  <a:srgbClr val="7030A0"/>
                </a:solidFill>
              </a:rPr>
              <a:t>ASYE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9" name="立方体 48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40760" y="548680"/>
            <a:ext cx="2303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运行仙剑奇侠传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实现简易加载器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ASYE -&gt;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系统调用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SYS_none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SYS_write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-&gt; hello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实现简易文件系统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添加设备抽象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Kbd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read_key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VGA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draw_rect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5" name="肘形连接符 64"/>
          <p:cNvCxnSpPr>
            <a:stCxn id="63" idx="2"/>
            <a:endCxn id="62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0371" y="4026550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Nanos-lite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74423" y="3585060"/>
            <a:ext cx="1385321" cy="21967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virtualization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74423" y="3862495"/>
            <a:ext cx="1385321" cy="219672"/>
          </a:xfrm>
          <a:prstGeom prst="rect">
            <a:avLst/>
          </a:prstGeom>
          <a:pattFill prst="zigZ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concurrency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74423" y="4140995"/>
            <a:ext cx="1385321" cy="21967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persistence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5076056" y="5517232"/>
            <a:ext cx="687366" cy="24777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Excp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4499992" y="4755338"/>
            <a:ext cx="1674942" cy="230653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保存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恢复现场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4501295" y="4577651"/>
            <a:ext cx="777218" cy="21602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事件打包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390243" y="5659989"/>
            <a:ext cx="685813" cy="0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平行四边形 89"/>
          <p:cNvSpPr/>
          <p:nvPr/>
        </p:nvSpPr>
        <p:spPr>
          <a:xfrm>
            <a:off x="827584" y="3089443"/>
            <a:ext cx="5976664" cy="317872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1" name="立方体 90"/>
          <p:cNvSpPr/>
          <p:nvPr/>
        </p:nvSpPr>
        <p:spPr>
          <a:xfrm>
            <a:off x="1818252" y="3067404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Libos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系统调用接口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2" name="立方体 91"/>
          <p:cNvSpPr/>
          <p:nvPr/>
        </p:nvSpPr>
        <p:spPr>
          <a:xfrm>
            <a:off x="1818252" y="2841669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Newlib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 C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库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3" name="平行四边形 92"/>
          <p:cNvSpPr/>
          <p:nvPr/>
        </p:nvSpPr>
        <p:spPr>
          <a:xfrm>
            <a:off x="827584" y="2492896"/>
            <a:ext cx="5976664" cy="246218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4" name="立方体 93"/>
          <p:cNvSpPr/>
          <p:nvPr/>
        </p:nvSpPr>
        <p:spPr>
          <a:xfrm>
            <a:off x="1818252" y="2419332"/>
            <a:ext cx="145698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malloc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()/free()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68144" y="3094694"/>
            <a:ext cx="80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library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3752" y="2442374"/>
            <a:ext cx="121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Navy-apps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7" name="立方体 96"/>
          <p:cNvSpPr/>
          <p:nvPr/>
        </p:nvSpPr>
        <p:spPr>
          <a:xfrm>
            <a:off x="3242760" y="2419332"/>
            <a:ext cx="882231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文件操作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8" name="立方体 97"/>
          <p:cNvSpPr/>
          <p:nvPr/>
        </p:nvSpPr>
        <p:spPr>
          <a:xfrm>
            <a:off x="1816243" y="2194600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Hello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程序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00" name="直接箭头连接符 99"/>
          <p:cNvCxnSpPr>
            <a:stCxn id="94" idx="3"/>
            <a:endCxn id="92" idx="1"/>
          </p:cNvCxnSpPr>
          <p:nvPr/>
        </p:nvCxnSpPr>
        <p:spPr>
          <a:xfrm>
            <a:off x="2527874" y="2667106"/>
            <a:ext cx="423837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7" idx="3"/>
            <a:endCxn id="92" idx="1"/>
          </p:cNvCxnSpPr>
          <p:nvPr/>
        </p:nvCxnSpPr>
        <p:spPr>
          <a:xfrm flipH="1">
            <a:off x="2951711" y="2667106"/>
            <a:ext cx="713294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227674" y="5034662"/>
            <a:ext cx="120190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390243" y="5034662"/>
            <a:ext cx="181757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339752" y="5034662"/>
            <a:ext cx="2050491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立方体 131"/>
          <p:cNvSpPr/>
          <p:nvPr/>
        </p:nvSpPr>
        <p:spPr>
          <a:xfrm>
            <a:off x="1163872" y="4035258"/>
            <a:ext cx="1012814" cy="247774"/>
          </a:xfrm>
          <a:prstGeom prst="cube">
            <a:avLst>
              <a:gd name="adj" fmla="val 15232"/>
            </a:avLst>
          </a:prstGeom>
          <a:pattFill prst="dk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设备抽象层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3" name="立方体 132"/>
          <p:cNvSpPr/>
          <p:nvPr/>
        </p:nvSpPr>
        <p:spPr>
          <a:xfrm>
            <a:off x="2148219" y="4035258"/>
            <a:ext cx="983622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ramdisk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4" name="立方体 133"/>
          <p:cNvSpPr/>
          <p:nvPr/>
        </p:nvSpPr>
        <p:spPr>
          <a:xfrm>
            <a:off x="1164596" y="3813752"/>
            <a:ext cx="1967244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文件系统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6" name="立方体 135"/>
          <p:cNvSpPr/>
          <p:nvPr/>
        </p:nvSpPr>
        <p:spPr>
          <a:xfrm>
            <a:off x="1164596" y="3585060"/>
            <a:ext cx="684837" cy="247774"/>
          </a:xfrm>
          <a:prstGeom prst="cube">
            <a:avLst>
              <a:gd name="adj" fmla="val 152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加载器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7" name="立方体 136"/>
          <p:cNvSpPr/>
          <p:nvPr/>
        </p:nvSpPr>
        <p:spPr>
          <a:xfrm>
            <a:off x="1818252" y="3585533"/>
            <a:ext cx="2321700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39" name="直接箭头连接符 138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14" idx="5"/>
          </p:cNvCxnSpPr>
          <p:nvPr/>
        </p:nvCxnSpPr>
        <p:spPr>
          <a:xfrm flipH="1" flipV="1"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2022024" y="5733256"/>
            <a:ext cx="461744" cy="712109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32" idx="3"/>
            <a:endCxn id="63" idx="1"/>
          </p:cNvCxnSpPr>
          <p:nvPr/>
        </p:nvCxnSpPr>
        <p:spPr>
          <a:xfrm>
            <a:off x="1651409" y="4283032"/>
            <a:ext cx="75407" cy="4562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49" idx="3"/>
            <a:endCxn id="12" idx="1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689112" y="4479964"/>
            <a:ext cx="650640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339752" y="4479964"/>
            <a:ext cx="0" cy="554698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立方体 145"/>
          <p:cNvSpPr/>
          <p:nvPr/>
        </p:nvSpPr>
        <p:spPr>
          <a:xfrm>
            <a:off x="4344539" y="3852970"/>
            <a:ext cx="813019" cy="43569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中断异常事件分发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51" name="直接箭头连接符 150"/>
          <p:cNvCxnSpPr>
            <a:stCxn id="75" idx="1"/>
            <a:endCxn id="146" idx="3"/>
          </p:cNvCxnSpPr>
          <p:nvPr/>
        </p:nvCxnSpPr>
        <p:spPr>
          <a:xfrm flipH="1" flipV="1">
            <a:off x="4717866" y="4288666"/>
            <a:ext cx="155586" cy="32189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6" idx="1"/>
            <a:endCxn id="137" idx="4"/>
          </p:cNvCxnSpPr>
          <p:nvPr/>
        </p:nvCxnSpPr>
        <p:spPr>
          <a:xfrm flipH="1" flipV="1">
            <a:off x="4102211" y="3728290"/>
            <a:ext cx="615655" cy="1910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2951711" y="3315178"/>
            <a:ext cx="8521" cy="3080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/>
          <p:nvPr/>
        </p:nvCxnSpPr>
        <p:spPr>
          <a:xfrm>
            <a:off x="4085170" y="3210161"/>
            <a:ext cx="1315699" cy="2554845"/>
          </a:xfrm>
          <a:prstGeom prst="bentConnector4">
            <a:avLst>
              <a:gd name="adj1" fmla="val 206193"/>
              <a:gd name="adj2" fmla="val 108948"/>
            </a:avLst>
          </a:prstGeom>
          <a:ln w="25400">
            <a:solidFill>
              <a:srgbClr val="7030A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/>
          <p:nvPr/>
        </p:nvCxnSpPr>
        <p:spPr>
          <a:xfrm flipH="1">
            <a:off x="5725681" y="4888231"/>
            <a:ext cx="414120" cy="771758"/>
          </a:xfrm>
          <a:prstGeom prst="bentConnector3">
            <a:avLst>
              <a:gd name="adj1" fmla="val -98321"/>
            </a:avLst>
          </a:prstGeom>
          <a:ln w="254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112755" y="3972331"/>
            <a:ext cx="1118985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9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平行四边形 71"/>
          <p:cNvSpPr/>
          <p:nvPr/>
        </p:nvSpPr>
        <p:spPr>
          <a:xfrm>
            <a:off x="827584" y="3937639"/>
            <a:ext cx="5976664" cy="405780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PA3 - </a:t>
            </a:r>
            <a:r>
              <a:rPr lang="zh-CN" altLang="en-US" dirty="0" smtClean="0"/>
              <a:t>异常控制流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 + </a:t>
            </a:r>
            <a:r>
              <a:rPr lang="en-US" altLang="zh-CN" sz="2400" dirty="0" smtClean="0">
                <a:solidFill>
                  <a:srgbClr val="7030A0"/>
                </a:solidFill>
              </a:rPr>
              <a:t>ASYE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9" name="立方体 48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40760" y="548680"/>
            <a:ext cx="2303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运行仙剑奇侠传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实现简易加载器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ASYE -&gt;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系统调用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SYS_none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SYS_write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-&gt; hello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实现简易文件系统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添加设备抽象层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运行仙剑奇侠传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Kbd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read_key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VGA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draw_rect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5" name="肘形连接符 64"/>
          <p:cNvCxnSpPr>
            <a:stCxn id="63" idx="2"/>
            <a:endCxn id="62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0371" y="4026550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Nanos-lite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74423" y="3585060"/>
            <a:ext cx="1385321" cy="21967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virtualization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74423" y="3862495"/>
            <a:ext cx="1385321" cy="219672"/>
          </a:xfrm>
          <a:prstGeom prst="rect">
            <a:avLst/>
          </a:prstGeom>
          <a:pattFill prst="zigZ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concurrency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74423" y="4140995"/>
            <a:ext cx="1385321" cy="21967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persistence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5076056" y="5517232"/>
            <a:ext cx="687366" cy="24777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Excp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4499992" y="4755338"/>
            <a:ext cx="1674942" cy="230653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保存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恢复现场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4501295" y="4577651"/>
            <a:ext cx="777218" cy="21602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事件打包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390243" y="5659989"/>
            <a:ext cx="685813" cy="0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平行四边形 89"/>
          <p:cNvSpPr/>
          <p:nvPr/>
        </p:nvSpPr>
        <p:spPr>
          <a:xfrm>
            <a:off x="827584" y="3089443"/>
            <a:ext cx="5976664" cy="317872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1" name="立方体 90"/>
          <p:cNvSpPr/>
          <p:nvPr/>
        </p:nvSpPr>
        <p:spPr>
          <a:xfrm>
            <a:off x="1818252" y="3067404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Libos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系统调用接口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2" name="立方体 91"/>
          <p:cNvSpPr/>
          <p:nvPr/>
        </p:nvSpPr>
        <p:spPr>
          <a:xfrm>
            <a:off x="1818252" y="2841669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Newlib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 C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库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3" name="平行四边形 92"/>
          <p:cNvSpPr/>
          <p:nvPr/>
        </p:nvSpPr>
        <p:spPr>
          <a:xfrm>
            <a:off x="827584" y="2492896"/>
            <a:ext cx="5976664" cy="246218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4" name="立方体 93"/>
          <p:cNvSpPr/>
          <p:nvPr/>
        </p:nvSpPr>
        <p:spPr>
          <a:xfrm>
            <a:off x="1818252" y="2419332"/>
            <a:ext cx="145698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malloc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()/free()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68144" y="3094694"/>
            <a:ext cx="80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library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3752" y="2442374"/>
            <a:ext cx="121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Navy-apps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7" name="立方体 96"/>
          <p:cNvSpPr/>
          <p:nvPr/>
        </p:nvSpPr>
        <p:spPr>
          <a:xfrm>
            <a:off x="3242760" y="2419332"/>
            <a:ext cx="882231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文件操作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8" name="立方体 97"/>
          <p:cNvSpPr/>
          <p:nvPr/>
        </p:nvSpPr>
        <p:spPr>
          <a:xfrm>
            <a:off x="1816243" y="2194600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Hello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程序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, 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仙剑奇侠传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…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00" name="直接箭头连接符 99"/>
          <p:cNvCxnSpPr>
            <a:stCxn id="94" idx="3"/>
            <a:endCxn id="92" idx="1"/>
          </p:cNvCxnSpPr>
          <p:nvPr/>
        </p:nvCxnSpPr>
        <p:spPr>
          <a:xfrm>
            <a:off x="2527874" y="2667106"/>
            <a:ext cx="423837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7" idx="3"/>
            <a:endCxn id="92" idx="1"/>
          </p:cNvCxnSpPr>
          <p:nvPr/>
        </p:nvCxnSpPr>
        <p:spPr>
          <a:xfrm flipH="1">
            <a:off x="2951711" y="2667106"/>
            <a:ext cx="713294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227674" y="5034662"/>
            <a:ext cx="120190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390243" y="5034662"/>
            <a:ext cx="181757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339752" y="5034662"/>
            <a:ext cx="2050491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立方体 131"/>
          <p:cNvSpPr/>
          <p:nvPr/>
        </p:nvSpPr>
        <p:spPr>
          <a:xfrm>
            <a:off x="1163872" y="4035258"/>
            <a:ext cx="1012814" cy="247774"/>
          </a:xfrm>
          <a:prstGeom prst="cube">
            <a:avLst>
              <a:gd name="adj" fmla="val 15232"/>
            </a:avLst>
          </a:prstGeom>
          <a:pattFill prst="dk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设备抽象层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3" name="立方体 132"/>
          <p:cNvSpPr/>
          <p:nvPr/>
        </p:nvSpPr>
        <p:spPr>
          <a:xfrm>
            <a:off x="2148219" y="4035258"/>
            <a:ext cx="983622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ramdisk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4" name="立方体 133"/>
          <p:cNvSpPr/>
          <p:nvPr/>
        </p:nvSpPr>
        <p:spPr>
          <a:xfrm>
            <a:off x="1164596" y="3813752"/>
            <a:ext cx="1967244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文件系统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6" name="立方体 135"/>
          <p:cNvSpPr/>
          <p:nvPr/>
        </p:nvSpPr>
        <p:spPr>
          <a:xfrm>
            <a:off x="1164596" y="3585060"/>
            <a:ext cx="684837" cy="247774"/>
          </a:xfrm>
          <a:prstGeom prst="cube">
            <a:avLst>
              <a:gd name="adj" fmla="val 152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加载器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7" name="立方体 136"/>
          <p:cNvSpPr/>
          <p:nvPr/>
        </p:nvSpPr>
        <p:spPr>
          <a:xfrm>
            <a:off x="1818252" y="3585533"/>
            <a:ext cx="2321700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39" name="直接箭头连接符 138"/>
          <p:cNvCxnSpPr>
            <a:stCxn id="20" idx="2"/>
            <a:endCxn id="14" idx="5"/>
          </p:cNvCxnSpPr>
          <p:nvPr/>
        </p:nvCxnSpPr>
        <p:spPr>
          <a:xfrm flipH="1" flipV="1">
            <a:off x="2195736" y="5622250"/>
            <a:ext cx="1656184" cy="377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14" idx="5"/>
          </p:cNvCxnSpPr>
          <p:nvPr/>
        </p:nvCxnSpPr>
        <p:spPr>
          <a:xfrm flipH="1" flipV="1">
            <a:off x="2195736" y="5622250"/>
            <a:ext cx="763693" cy="3330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2022024" y="5733256"/>
            <a:ext cx="461744" cy="712109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32" idx="3"/>
            <a:endCxn id="63" idx="1"/>
          </p:cNvCxnSpPr>
          <p:nvPr/>
        </p:nvCxnSpPr>
        <p:spPr>
          <a:xfrm>
            <a:off x="1651409" y="4283032"/>
            <a:ext cx="75407" cy="4562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49" idx="3"/>
            <a:endCxn id="12" idx="1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689112" y="4479964"/>
            <a:ext cx="650640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339752" y="4479964"/>
            <a:ext cx="0" cy="554698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立方体 145"/>
          <p:cNvSpPr/>
          <p:nvPr/>
        </p:nvSpPr>
        <p:spPr>
          <a:xfrm>
            <a:off x="4344539" y="3852970"/>
            <a:ext cx="813019" cy="43569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中断异常事件分发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51" name="直接箭头连接符 150"/>
          <p:cNvCxnSpPr>
            <a:stCxn id="75" idx="1"/>
            <a:endCxn id="146" idx="3"/>
          </p:cNvCxnSpPr>
          <p:nvPr/>
        </p:nvCxnSpPr>
        <p:spPr>
          <a:xfrm flipH="1" flipV="1">
            <a:off x="4717866" y="4288666"/>
            <a:ext cx="155586" cy="32189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6" idx="1"/>
            <a:endCxn id="137" idx="4"/>
          </p:cNvCxnSpPr>
          <p:nvPr/>
        </p:nvCxnSpPr>
        <p:spPr>
          <a:xfrm flipH="1" flipV="1">
            <a:off x="4102211" y="3728290"/>
            <a:ext cx="615655" cy="1910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2" descr="\\VBOXSVR\winD\temp\Pictures\Screenshot from 2014-10-31 00:14: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4"/>
            <a:ext cx="1934424" cy="12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直接箭头连接符 98"/>
          <p:cNvCxnSpPr/>
          <p:nvPr/>
        </p:nvCxnSpPr>
        <p:spPr>
          <a:xfrm>
            <a:off x="2951711" y="3315178"/>
            <a:ext cx="8521" cy="3080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/>
          <p:nvPr/>
        </p:nvCxnSpPr>
        <p:spPr>
          <a:xfrm>
            <a:off x="4085170" y="3210161"/>
            <a:ext cx="1315699" cy="2554845"/>
          </a:xfrm>
          <a:prstGeom prst="bentConnector4">
            <a:avLst>
              <a:gd name="adj1" fmla="val 206193"/>
              <a:gd name="adj2" fmla="val 108948"/>
            </a:avLst>
          </a:prstGeom>
          <a:ln w="25400">
            <a:solidFill>
              <a:srgbClr val="7030A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/>
          <p:nvPr/>
        </p:nvCxnSpPr>
        <p:spPr>
          <a:xfrm flipH="1">
            <a:off x="5725681" y="4888231"/>
            <a:ext cx="414120" cy="771758"/>
          </a:xfrm>
          <a:prstGeom prst="bentConnector3">
            <a:avLst>
              <a:gd name="adj1" fmla="val -98321"/>
            </a:avLst>
          </a:prstGeom>
          <a:ln w="254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平行四边形 71"/>
          <p:cNvSpPr/>
          <p:nvPr/>
        </p:nvSpPr>
        <p:spPr>
          <a:xfrm>
            <a:off x="827584" y="3937639"/>
            <a:ext cx="5976664" cy="405780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PA4 - </a:t>
            </a:r>
            <a:r>
              <a:rPr lang="zh-CN" altLang="en-US" dirty="0" smtClean="0"/>
              <a:t>分时多任务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 + </a:t>
            </a:r>
            <a:r>
              <a:rPr lang="en-US" altLang="zh-CN" sz="2400" dirty="0" smtClean="0">
                <a:solidFill>
                  <a:srgbClr val="7030A0"/>
                </a:solidFill>
              </a:rPr>
              <a:t>ASYE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/>
              <a:t>+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PTE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9" name="立方体 48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40760" y="548680"/>
            <a:ext cx="2303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分时运行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程序和仙剑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PTE -&gt;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虚拟地址空间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Kbd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read_key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VGA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draw_rect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5" name="肘形连接符 64"/>
          <p:cNvCxnSpPr>
            <a:stCxn id="63" idx="2"/>
            <a:endCxn id="62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0371" y="4026550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Nanos-lite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74423" y="3585060"/>
            <a:ext cx="1385321" cy="21967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virtualization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74423" y="3862495"/>
            <a:ext cx="1385321" cy="219672"/>
          </a:xfrm>
          <a:prstGeom prst="rect">
            <a:avLst/>
          </a:prstGeom>
          <a:pattFill prst="zigZ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concurrency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74423" y="4140995"/>
            <a:ext cx="1385321" cy="21967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persistence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5076056" y="5517232"/>
            <a:ext cx="687366" cy="24777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Excp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4499992" y="4755338"/>
            <a:ext cx="1674942" cy="230653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保存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恢复现场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4501295" y="4577651"/>
            <a:ext cx="777218" cy="21602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事件打包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390243" y="5659989"/>
            <a:ext cx="685813" cy="0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平行四边形 89"/>
          <p:cNvSpPr/>
          <p:nvPr/>
        </p:nvSpPr>
        <p:spPr>
          <a:xfrm>
            <a:off x="827584" y="3089443"/>
            <a:ext cx="5976664" cy="317872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1" name="立方体 90"/>
          <p:cNvSpPr/>
          <p:nvPr/>
        </p:nvSpPr>
        <p:spPr>
          <a:xfrm>
            <a:off x="1818252" y="3067404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Libos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系统调用接口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2" name="立方体 91"/>
          <p:cNvSpPr/>
          <p:nvPr/>
        </p:nvSpPr>
        <p:spPr>
          <a:xfrm>
            <a:off x="1818252" y="2841669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Newlib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 C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库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3" name="平行四边形 92"/>
          <p:cNvSpPr/>
          <p:nvPr/>
        </p:nvSpPr>
        <p:spPr>
          <a:xfrm>
            <a:off x="827584" y="2492896"/>
            <a:ext cx="5976664" cy="246218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4" name="立方体 93"/>
          <p:cNvSpPr/>
          <p:nvPr/>
        </p:nvSpPr>
        <p:spPr>
          <a:xfrm>
            <a:off x="1818252" y="2419332"/>
            <a:ext cx="145698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malloc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()/free()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68144" y="3094694"/>
            <a:ext cx="80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library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3752" y="2442374"/>
            <a:ext cx="121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Navy-apps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7" name="立方体 96"/>
          <p:cNvSpPr/>
          <p:nvPr/>
        </p:nvSpPr>
        <p:spPr>
          <a:xfrm>
            <a:off x="3242760" y="2419332"/>
            <a:ext cx="882231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文件操作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8" name="立方体 97"/>
          <p:cNvSpPr/>
          <p:nvPr/>
        </p:nvSpPr>
        <p:spPr>
          <a:xfrm>
            <a:off x="1816243" y="2194600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Hello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程序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, 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仙剑奇侠传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…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00" name="直接箭头连接符 99"/>
          <p:cNvCxnSpPr>
            <a:stCxn id="94" idx="3"/>
            <a:endCxn id="92" idx="1"/>
          </p:cNvCxnSpPr>
          <p:nvPr/>
        </p:nvCxnSpPr>
        <p:spPr>
          <a:xfrm>
            <a:off x="2527874" y="2667106"/>
            <a:ext cx="423837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7" idx="3"/>
            <a:endCxn id="92" idx="1"/>
          </p:cNvCxnSpPr>
          <p:nvPr/>
        </p:nvCxnSpPr>
        <p:spPr>
          <a:xfrm flipH="1">
            <a:off x="2951711" y="2667106"/>
            <a:ext cx="713294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227674" y="5034662"/>
            <a:ext cx="120190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390243" y="5034662"/>
            <a:ext cx="181757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339752" y="5034662"/>
            <a:ext cx="2050491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立方体 123"/>
          <p:cNvSpPr/>
          <p:nvPr/>
        </p:nvSpPr>
        <p:spPr>
          <a:xfrm>
            <a:off x="2699792" y="5517232"/>
            <a:ext cx="648072" cy="247774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MMU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25" name="立方体 124"/>
          <p:cNvSpPr/>
          <p:nvPr/>
        </p:nvSpPr>
        <p:spPr>
          <a:xfrm>
            <a:off x="2419075" y="4742264"/>
            <a:ext cx="1648868" cy="229098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创建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切换虚拟地址空间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26" name="立方体 125"/>
          <p:cNvSpPr/>
          <p:nvPr/>
        </p:nvSpPr>
        <p:spPr>
          <a:xfrm>
            <a:off x="2417566" y="4428604"/>
            <a:ext cx="902148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创建用户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进程上下文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27" name="立方体 126"/>
          <p:cNvSpPr/>
          <p:nvPr/>
        </p:nvSpPr>
        <p:spPr>
          <a:xfrm>
            <a:off x="3259345" y="4428604"/>
            <a:ext cx="808599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创建虚实地址映射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30" name="直接箭头连接符 129"/>
          <p:cNvCxnSpPr>
            <a:stCxn id="125" idx="3"/>
            <a:endCxn id="124" idx="1"/>
          </p:cNvCxnSpPr>
          <p:nvPr/>
        </p:nvCxnSpPr>
        <p:spPr>
          <a:xfrm flipH="1">
            <a:off x="3004958" y="4971362"/>
            <a:ext cx="221103" cy="583611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立方体 131"/>
          <p:cNvSpPr/>
          <p:nvPr/>
        </p:nvSpPr>
        <p:spPr>
          <a:xfrm>
            <a:off x="1163872" y="4035258"/>
            <a:ext cx="1012814" cy="247774"/>
          </a:xfrm>
          <a:prstGeom prst="cube">
            <a:avLst>
              <a:gd name="adj" fmla="val 15232"/>
            </a:avLst>
          </a:prstGeom>
          <a:pattFill prst="dk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设备抽象层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3" name="立方体 132"/>
          <p:cNvSpPr/>
          <p:nvPr/>
        </p:nvSpPr>
        <p:spPr>
          <a:xfrm>
            <a:off x="2148219" y="4035258"/>
            <a:ext cx="983622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ramdisk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4" name="立方体 133"/>
          <p:cNvSpPr/>
          <p:nvPr/>
        </p:nvSpPr>
        <p:spPr>
          <a:xfrm>
            <a:off x="1164596" y="3813752"/>
            <a:ext cx="1967244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文件系统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5" name="立方体 134"/>
          <p:cNvSpPr/>
          <p:nvPr/>
        </p:nvSpPr>
        <p:spPr>
          <a:xfrm>
            <a:off x="3094100" y="3709420"/>
            <a:ext cx="1045851" cy="573612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rgbClr val="FFC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页面分配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管理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6" name="立方体 135"/>
          <p:cNvSpPr/>
          <p:nvPr/>
        </p:nvSpPr>
        <p:spPr>
          <a:xfrm>
            <a:off x="1164596" y="3585060"/>
            <a:ext cx="684837" cy="247774"/>
          </a:xfrm>
          <a:prstGeom prst="cube">
            <a:avLst>
              <a:gd name="adj" fmla="val 152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加载器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7" name="立方体 136"/>
          <p:cNvSpPr/>
          <p:nvPr/>
        </p:nvSpPr>
        <p:spPr>
          <a:xfrm>
            <a:off x="1818252" y="3585533"/>
            <a:ext cx="2321700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 flipH="1">
            <a:off x="2157995" y="5659989"/>
            <a:ext cx="54179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2959429" y="5765006"/>
            <a:ext cx="45529" cy="1902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3310123" y="5659989"/>
            <a:ext cx="5417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2022024" y="5659989"/>
            <a:ext cx="480267" cy="785375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32" idx="3"/>
            <a:endCxn id="63" idx="1"/>
          </p:cNvCxnSpPr>
          <p:nvPr/>
        </p:nvCxnSpPr>
        <p:spPr>
          <a:xfrm>
            <a:off x="1651409" y="4283032"/>
            <a:ext cx="75407" cy="4562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49" idx="3"/>
            <a:endCxn id="12" idx="1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689112" y="4479964"/>
            <a:ext cx="650640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339752" y="4479964"/>
            <a:ext cx="0" cy="554698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立方体 145"/>
          <p:cNvSpPr/>
          <p:nvPr/>
        </p:nvSpPr>
        <p:spPr>
          <a:xfrm>
            <a:off x="4344539" y="3852970"/>
            <a:ext cx="813019" cy="43569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中断异常事件分发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51" name="直接箭头连接符 150"/>
          <p:cNvCxnSpPr>
            <a:stCxn id="75" idx="1"/>
            <a:endCxn id="146" idx="3"/>
          </p:cNvCxnSpPr>
          <p:nvPr/>
        </p:nvCxnSpPr>
        <p:spPr>
          <a:xfrm flipH="1" flipV="1">
            <a:off x="4717866" y="4288666"/>
            <a:ext cx="155586" cy="32189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6" idx="1"/>
            <a:endCxn id="137" idx="4"/>
          </p:cNvCxnSpPr>
          <p:nvPr/>
        </p:nvCxnSpPr>
        <p:spPr>
          <a:xfrm flipH="1" flipV="1">
            <a:off x="4102211" y="3728290"/>
            <a:ext cx="615655" cy="1910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135" idx="4"/>
            <a:endCxn id="127" idx="4"/>
          </p:cNvCxnSpPr>
          <p:nvPr/>
        </p:nvCxnSpPr>
        <p:spPr>
          <a:xfrm flipH="1">
            <a:off x="4017022" y="4039912"/>
            <a:ext cx="35556" cy="581307"/>
          </a:xfrm>
          <a:prstGeom prst="bentConnector3">
            <a:avLst>
              <a:gd name="adj1" fmla="val -567198"/>
            </a:avLst>
          </a:prstGeom>
          <a:ln w="25400">
            <a:solidFill>
              <a:srgbClr val="FFC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951711" y="3315178"/>
            <a:ext cx="8521" cy="3080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/>
          <p:nvPr/>
        </p:nvCxnSpPr>
        <p:spPr>
          <a:xfrm>
            <a:off x="4085170" y="3210161"/>
            <a:ext cx="1315699" cy="2554845"/>
          </a:xfrm>
          <a:prstGeom prst="bentConnector4">
            <a:avLst>
              <a:gd name="adj1" fmla="val 206193"/>
              <a:gd name="adj2" fmla="val 108948"/>
            </a:avLst>
          </a:prstGeom>
          <a:ln w="25400">
            <a:solidFill>
              <a:srgbClr val="7030A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/>
          <p:nvPr/>
        </p:nvCxnSpPr>
        <p:spPr>
          <a:xfrm flipH="1">
            <a:off x="5725681" y="4888231"/>
            <a:ext cx="414120" cy="771758"/>
          </a:xfrm>
          <a:prstGeom prst="bentConnector3">
            <a:avLst>
              <a:gd name="adj1" fmla="val -98321"/>
            </a:avLst>
          </a:prstGeom>
          <a:ln w="254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546744" y="5430416"/>
            <a:ext cx="898363" cy="43913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2330325" y="4388972"/>
            <a:ext cx="1809627" cy="64569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3004958" y="3766957"/>
            <a:ext cx="1134994" cy="59371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平行四边形 71"/>
          <p:cNvSpPr/>
          <p:nvPr/>
        </p:nvSpPr>
        <p:spPr>
          <a:xfrm>
            <a:off x="827584" y="3937639"/>
            <a:ext cx="5976664" cy="405780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PA4 - </a:t>
            </a:r>
            <a:r>
              <a:rPr lang="zh-CN" altLang="en-US" dirty="0" smtClean="0"/>
              <a:t>分时多任务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 + </a:t>
            </a:r>
            <a:r>
              <a:rPr lang="en-US" altLang="zh-CN" sz="2400" dirty="0" smtClean="0">
                <a:solidFill>
                  <a:srgbClr val="7030A0"/>
                </a:solidFill>
              </a:rPr>
              <a:t>ASYE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/>
              <a:t>+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PTE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9" name="立方体 48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40760" y="548680"/>
            <a:ext cx="230324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分时运行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程序和仙剑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PTE -&gt;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虚拟地址空间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实现上下文切换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分时运行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程序和仙剑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Kbd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read_key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VGA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draw_rect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5" name="肘形连接符 64"/>
          <p:cNvCxnSpPr>
            <a:stCxn id="63" idx="2"/>
            <a:endCxn id="62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0371" y="4026550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Nanos-lite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74423" y="3585060"/>
            <a:ext cx="1385321" cy="21967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virtualization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74423" y="3862495"/>
            <a:ext cx="1385321" cy="219672"/>
          </a:xfrm>
          <a:prstGeom prst="rect">
            <a:avLst/>
          </a:prstGeom>
          <a:pattFill prst="zigZ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concurrency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74423" y="4140995"/>
            <a:ext cx="1385321" cy="21967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persistence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5076056" y="5517232"/>
            <a:ext cx="687366" cy="24777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Excp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4499992" y="4755338"/>
            <a:ext cx="1674942" cy="230653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保存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恢复现场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4501295" y="4577651"/>
            <a:ext cx="777218" cy="21602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事件打包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390243" y="5659989"/>
            <a:ext cx="685813" cy="0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平行四边形 89"/>
          <p:cNvSpPr/>
          <p:nvPr/>
        </p:nvSpPr>
        <p:spPr>
          <a:xfrm>
            <a:off x="827584" y="3089443"/>
            <a:ext cx="5976664" cy="317872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1" name="立方体 90"/>
          <p:cNvSpPr/>
          <p:nvPr/>
        </p:nvSpPr>
        <p:spPr>
          <a:xfrm>
            <a:off x="1818252" y="3067404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Libos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系统调用接口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2" name="立方体 91"/>
          <p:cNvSpPr/>
          <p:nvPr/>
        </p:nvSpPr>
        <p:spPr>
          <a:xfrm>
            <a:off x="1818252" y="2841669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Newlib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 C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库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3" name="平行四边形 92"/>
          <p:cNvSpPr/>
          <p:nvPr/>
        </p:nvSpPr>
        <p:spPr>
          <a:xfrm>
            <a:off x="827584" y="2492896"/>
            <a:ext cx="5976664" cy="246218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4" name="立方体 93"/>
          <p:cNvSpPr/>
          <p:nvPr/>
        </p:nvSpPr>
        <p:spPr>
          <a:xfrm>
            <a:off x="1818252" y="2419332"/>
            <a:ext cx="145698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malloc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()/free()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68144" y="3094694"/>
            <a:ext cx="80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library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3752" y="2442374"/>
            <a:ext cx="121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Navy-apps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7" name="立方体 96"/>
          <p:cNvSpPr/>
          <p:nvPr/>
        </p:nvSpPr>
        <p:spPr>
          <a:xfrm>
            <a:off x="3242760" y="2419332"/>
            <a:ext cx="882231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文件操作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8" name="立方体 97"/>
          <p:cNvSpPr/>
          <p:nvPr/>
        </p:nvSpPr>
        <p:spPr>
          <a:xfrm>
            <a:off x="1816243" y="2194600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Hello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程序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, 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仙剑奇侠传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…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00" name="直接箭头连接符 99"/>
          <p:cNvCxnSpPr>
            <a:stCxn id="94" idx="3"/>
            <a:endCxn id="92" idx="1"/>
          </p:cNvCxnSpPr>
          <p:nvPr/>
        </p:nvCxnSpPr>
        <p:spPr>
          <a:xfrm>
            <a:off x="2527874" y="2667106"/>
            <a:ext cx="423837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7" idx="3"/>
            <a:endCxn id="92" idx="1"/>
          </p:cNvCxnSpPr>
          <p:nvPr/>
        </p:nvCxnSpPr>
        <p:spPr>
          <a:xfrm flipH="1">
            <a:off x="2951711" y="2667106"/>
            <a:ext cx="713294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227674" y="5034662"/>
            <a:ext cx="120190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390243" y="5034662"/>
            <a:ext cx="181757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339752" y="5034662"/>
            <a:ext cx="2050491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立方体 123"/>
          <p:cNvSpPr/>
          <p:nvPr/>
        </p:nvSpPr>
        <p:spPr>
          <a:xfrm>
            <a:off x="2699792" y="5517232"/>
            <a:ext cx="648072" cy="247774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MMU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25" name="立方体 124"/>
          <p:cNvSpPr/>
          <p:nvPr/>
        </p:nvSpPr>
        <p:spPr>
          <a:xfrm>
            <a:off x="2419075" y="4742264"/>
            <a:ext cx="1648868" cy="229098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创建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切换虚拟地址空间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26" name="立方体 125"/>
          <p:cNvSpPr/>
          <p:nvPr/>
        </p:nvSpPr>
        <p:spPr>
          <a:xfrm>
            <a:off x="2417566" y="4428604"/>
            <a:ext cx="902148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创建用户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进程上下文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27" name="立方体 126"/>
          <p:cNvSpPr/>
          <p:nvPr/>
        </p:nvSpPr>
        <p:spPr>
          <a:xfrm>
            <a:off x="3259345" y="4428604"/>
            <a:ext cx="808599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创建虚实地址映射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30" name="直接箭头连接符 129"/>
          <p:cNvCxnSpPr>
            <a:stCxn id="125" idx="3"/>
            <a:endCxn id="124" idx="1"/>
          </p:cNvCxnSpPr>
          <p:nvPr/>
        </p:nvCxnSpPr>
        <p:spPr>
          <a:xfrm flipH="1">
            <a:off x="3004958" y="4971362"/>
            <a:ext cx="221103" cy="583611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立方体 131"/>
          <p:cNvSpPr/>
          <p:nvPr/>
        </p:nvSpPr>
        <p:spPr>
          <a:xfrm>
            <a:off x="1163872" y="4035258"/>
            <a:ext cx="1012814" cy="247774"/>
          </a:xfrm>
          <a:prstGeom prst="cube">
            <a:avLst>
              <a:gd name="adj" fmla="val 15232"/>
            </a:avLst>
          </a:prstGeom>
          <a:pattFill prst="dk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设备抽象层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3" name="立方体 132"/>
          <p:cNvSpPr/>
          <p:nvPr/>
        </p:nvSpPr>
        <p:spPr>
          <a:xfrm>
            <a:off x="2148219" y="4035258"/>
            <a:ext cx="983622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ramdisk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4" name="立方体 133"/>
          <p:cNvSpPr/>
          <p:nvPr/>
        </p:nvSpPr>
        <p:spPr>
          <a:xfrm>
            <a:off x="1164596" y="3813752"/>
            <a:ext cx="1967244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文件系统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5" name="立方体 134"/>
          <p:cNvSpPr/>
          <p:nvPr/>
        </p:nvSpPr>
        <p:spPr>
          <a:xfrm>
            <a:off x="3094100" y="3709420"/>
            <a:ext cx="1045851" cy="573612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rgbClr val="FFC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页面分配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管理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6" name="立方体 135"/>
          <p:cNvSpPr/>
          <p:nvPr/>
        </p:nvSpPr>
        <p:spPr>
          <a:xfrm>
            <a:off x="1164596" y="3585060"/>
            <a:ext cx="684837" cy="247774"/>
          </a:xfrm>
          <a:prstGeom prst="cube">
            <a:avLst>
              <a:gd name="adj" fmla="val 152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加载器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7" name="立方体 136"/>
          <p:cNvSpPr/>
          <p:nvPr/>
        </p:nvSpPr>
        <p:spPr>
          <a:xfrm>
            <a:off x="1818252" y="3585533"/>
            <a:ext cx="2321700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 flipH="1">
            <a:off x="2157995" y="5659989"/>
            <a:ext cx="54179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2959429" y="5765006"/>
            <a:ext cx="45529" cy="1902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3310123" y="5659989"/>
            <a:ext cx="5417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2022024" y="5659989"/>
            <a:ext cx="480267" cy="785375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立方体 98"/>
          <p:cNvSpPr/>
          <p:nvPr/>
        </p:nvSpPr>
        <p:spPr>
          <a:xfrm>
            <a:off x="5364088" y="3797911"/>
            <a:ext cx="917581" cy="247774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进程切换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02" name="立方体 101"/>
          <p:cNvSpPr/>
          <p:nvPr/>
        </p:nvSpPr>
        <p:spPr>
          <a:xfrm>
            <a:off x="5250356" y="4577651"/>
            <a:ext cx="924578" cy="20974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上下文切换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07" name="立方体 106"/>
          <p:cNvSpPr/>
          <p:nvPr/>
        </p:nvSpPr>
        <p:spPr>
          <a:xfrm>
            <a:off x="5364088" y="3573016"/>
            <a:ext cx="917581" cy="247774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进程调度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28" name="直接箭头连接符 127"/>
          <p:cNvCxnSpPr>
            <a:stCxn id="99" idx="3"/>
            <a:endCxn id="102" idx="1"/>
          </p:cNvCxnSpPr>
          <p:nvPr/>
        </p:nvCxnSpPr>
        <p:spPr>
          <a:xfrm flipH="1">
            <a:off x="5696671" y="4045685"/>
            <a:ext cx="107337" cy="563915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>
            <a:off x="4033047" y="4045685"/>
            <a:ext cx="1501452" cy="828576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32" idx="3"/>
            <a:endCxn id="63" idx="1"/>
          </p:cNvCxnSpPr>
          <p:nvPr/>
        </p:nvCxnSpPr>
        <p:spPr>
          <a:xfrm>
            <a:off x="1651409" y="4283032"/>
            <a:ext cx="75407" cy="4562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49" idx="3"/>
            <a:endCxn id="12" idx="1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689112" y="4479964"/>
            <a:ext cx="650640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339752" y="4479964"/>
            <a:ext cx="0" cy="554698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立方体 145"/>
          <p:cNvSpPr/>
          <p:nvPr/>
        </p:nvSpPr>
        <p:spPr>
          <a:xfrm>
            <a:off x="4344539" y="3852970"/>
            <a:ext cx="813019" cy="43569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中断异常事件分发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51" name="直接箭头连接符 150"/>
          <p:cNvCxnSpPr>
            <a:stCxn id="75" idx="1"/>
            <a:endCxn id="146" idx="3"/>
          </p:cNvCxnSpPr>
          <p:nvPr/>
        </p:nvCxnSpPr>
        <p:spPr>
          <a:xfrm flipH="1" flipV="1">
            <a:off x="4717866" y="4288666"/>
            <a:ext cx="155586" cy="32189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6" idx="1"/>
            <a:endCxn id="137" idx="4"/>
          </p:cNvCxnSpPr>
          <p:nvPr/>
        </p:nvCxnSpPr>
        <p:spPr>
          <a:xfrm flipH="1" flipV="1">
            <a:off x="4102211" y="3728290"/>
            <a:ext cx="615655" cy="1910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6" idx="1"/>
            <a:endCxn id="107" idx="2"/>
          </p:cNvCxnSpPr>
          <p:nvPr/>
        </p:nvCxnSpPr>
        <p:spPr>
          <a:xfrm flipV="1">
            <a:off x="4717866" y="3715773"/>
            <a:ext cx="646222" cy="203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135" idx="4"/>
            <a:endCxn id="127" idx="4"/>
          </p:cNvCxnSpPr>
          <p:nvPr/>
        </p:nvCxnSpPr>
        <p:spPr>
          <a:xfrm flipH="1">
            <a:off x="4017022" y="4039912"/>
            <a:ext cx="35556" cy="581307"/>
          </a:xfrm>
          <a:prstGeom prst="bentConnector3">
            <a:avLst>
              <a:gd name="adj1" fmla="val -567198"/>
            </a:avLst>
          </a:prstGeom>
          <a:ln w="25400">
            <a:solidFill>
              <a:srgbClr val="FFC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2951711" y="3315178"/>
            <a:ext cx="8521" cy="3080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/>
          <p:nvPr/>
        </p:nvCxnSpPr>
        <p:spPr>
          <a:xfrm>
            <a:off x="4085170" y="3210161"/>
            <a:ext cx="1315699" cy="2554845"/>
          </a:xfrm>
          <a:prstGeom prst="bentConnector4">
            <a:avLst>
              <a:gd name="adj1" fmla="val 206193"/>
              <a:gd name="adj2" fmla="val 108948"/>
            </a:avLst>
          </a:prstGeom>
          <a:ln w="25400">
            <a:solidFill>
              <a:srgbClr val="7030A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/>
          <p:nvPr/>
        </p:nvCxnSpPr>
        <p:spPr>
          <a:xfrm flipH="1">
            <a:off x="5725681" y="4888231"/>
            <a:ext cx="414120" cy="771758"/>
          </a:xfrm>
          <a:prstGeom prst="bentConnector3">
            <a:avLst>
              <a:gd name="adj1" fmla="val -98321"/>
            </a:avLst>
          </a:prstGeom>
          <a:ln w="254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\\tsclient\home\Pictures\Screenshot_2017-11-08_22-53-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31027"/>
            <a:ext cx="2100852" cy="128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 descr="\\tsclient\home\Pictures\Screenshot_2017-11-08_22-53-0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87" t="77345" b="10904"/>
          <a:stretch/>
        </p:blipFill>
        <p:spPr bwMode="auto">
          <a:xfrm>
            <a:off x="6914428" y="2780928"/>
            <a:ext cx="2050060" cy="6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900665" y="2070576"/>
            <a:ext cx="452079" cy="217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372200" y="2329776"/>
            <a:ext cx="558207" cy="3791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环形箭头 7"/>
          <p:cNvSpPr/>
          <p:nvPr/>
        </p:nvSpPr>
        <p:spPr>
          <a:xfrm rot="1849275">
            <a:off x="5660067" y="1630943"/>
            <a:ext cx="565800" cy="5658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56" name="环形箭头 155"/>
          <p:cNvSpPr/>
          <p:nvPr/>
        </p:nvSpPr>
        <p:spPr>
          <a:xfrm rot="13853871">
            <a:off x="5479152" y="1956048"/>
            <a:ext cx="565800" cy="5658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5305210" y="3510817"/>
            <a:ext cx="1050426" cy="60052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5224633" y="4511143"/>
            <a:ext cx="1046832" cy="37666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7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平行四边形 71"/>
          <p:cNvSpPr/>
          <p:nvPr/>
        </p:nvSpPr>
        <p:spPr>
          <a:xfrm>
            <a:off x="827584" y="3937639"/>
            <a:ext cx="5976664" cy="405780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PA4 - </a:t>
            </a:r>
            <a:r>
              <a:rPr lang="zh-CN" altLang="en-US" dirty="0" smtClean="0"/>
              <a:t>分时多任务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chemeClr val="accent1"/>
                </a:solidFill>
              </a:rPr>
              <a:t>TRM</a:t>
            </a:r>
            <a:r>
              <a:rPr lang="en-US" altLang="zh-CN" sz="2400" dirty="0" smtClean="0"/>
              <a:t>(x86</a:t>
            </a:r>
            <a:r>
              <a:rPr lang="zh-CN" altLang="en-US" sz="2400" dirty="0" smtClean="0"/>
              <a:t>指令集</a:t>
            </a:r>
            <a:r>
              <a:rPr lang="en-US" altLang="zh-CN" sz="2400" dirty="0" smtClean="0"/>
              <a:t>) + </a:t>
            </a:r>
            <a:r>
              <a:rPr lang="en-US" altLang="zh-CN" sz="2400" dirty="0" smtClean="0">
                <a:solidFill>
                  <a:srgbClr val="92D050"/>
                </a:solidFill>
              </a:rPr>
              <a:t>IOE</a:t>
            </a:r>
            <a:r>
              <a:rPr lang="en-US" altLang="zh-CN" sz="2400" dirty="0" smtClean="0"/>
              <a:t> + </a:t>
            </a:r>
            <a:r>
              <a:rPr lang="en-US" altLang="zh-CN" sz="2400" dirty="0" smtClean="0">
                <a:solidFill>
                  <a:srgbClr val="7030A0"/>
                </a:solidFill>
              </a:rPr>
              <a:t>ASYE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/>
              <a:t>+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PTE</a:t>
            </a:r>
            <a:r>
              <a:rPr lang="en-US" altLang="zh-CN" sz="240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9" name="立方体 48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40760" y="548680"/>
            <a:ext cx="2303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分时运行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程序和仙剑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PTE -&gt;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虚拟地址空间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实现上下文切换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分时运行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程序和仙剑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添加中断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Kbd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read_key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VGA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draw_rect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5" name="肘形连接符 64"/>
          <p:cNvCxnSpPr>
            <a:stCxn id="63" idx="2"/>
            <a:endCxn id="62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0371" y="4026550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Nanos-lite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74423" y="3585060"/>
            <a:ext cx="1385321" cy="21967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virtualization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74423" y="3862495"/>
            <a:ext cx="1385321" cy="219672"/>
          </a:xfrm>
          <a:prstGeom prst="rect">
            <a:avLst/>
          </a:prstGeom>
          <a:pattFill prst="zigZ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concurrency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74423" y="4140995"/>
            <a:ext cx="1385321" cy="21967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persistence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5076056" y="5517232"/>
            <a:ext cx="687366" cy="24777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Excp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4499992" y="4755338"/>
            <a:ext cx="1674942" cy="230653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保存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恢复现场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4501295" y="4577651"/>
            <a:ext cx="777218" cy="21602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事件打包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390243" y="5659989"/>
            <a:ext cx="685813" cy="0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平行四边形 89"/>
          <p:cNvSpPr/>
          <p:nvPr/>
        </p:nvSpPr>
        <p:spPr>
          <a:xfrm>
            <a:off x="827584" y="3089443"/>
            <a:ext cx="5976664" cy="317872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1" name="立方体 90"/>
          <p:cNvSpPr/>
          <p:nvPr/>
        </p:nvSpPr>
        <p:spPr>
          <a:xfrm>
            <a:off x="1818252" y="3067404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Libos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系统调用接口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2" name="立方体 91"/>
          <p:cNvSpPr/>
          <p:nvPr/>
        </p:nvSpPr>
        <p:spPr>
          <a:xfrm>
            <a:off x="1818252" y="2841669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Newlib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 C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库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3" name="平行四边形 92"/>
          <p:cNvSpPr/>
          <p:nvPr/>
        </p:nvSpPr>
        <p:spPr>
          <a:xfrm>
            <a:off x="827584" y="2492896"/>
            <a:ext cx="5976664" cy="246218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4" name="立方体 93"/>
          <p:cNvSpPr/>
          <p:nvPr/>
        </p:nvSpPr>
        <p:spPr>
          <a:xfrm>
            <a:off x="1818252" y="2419332"/>
            <a:ext cx="145698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malloc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()/free()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68144" y="3094694"/>
            <a:ext cx="80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library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3752" y="2442374"/>
            <a:ext cx="121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Navy-apps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7" name="立方体 96"/>
          <p:cNvSpPr/>
          <p:nvPr/>
        </p:nvSpPr>
        <p:spPr>
          <a:xfrm>
            <a:off x="3242760" y="2419332"/>
            <a:ext cx="882231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文件操作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8" name="立方体 97"/>
          <p:cNvSpPr/>
          <p:nvPr/>
        </p:nvSpPr>
        <p:spPr>
          <a:xfrm>
            <a:off x="1816243" y="2194600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Hello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程序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, 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仙剑奇侠传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…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00" name="直接箭头连接符 99"/>
          <p:cNvCxnSpPr>
            <a:stCxn id="94" idx="3"/>
            <a:endCxn id="92" idx="1"/>
          </p:cNvCxnSpPr>
          <p:nvPr/>
        </p:nvCxnSpPr>
        <p:spPr>
          <a:xfrm>
            <a:off x="2527874" y="2667106"/>
            <a:ext cx="423837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7" idx="3"/>
            <a:endCxn id="92" idx="1"/>
          </p:cNvCxnSpPr>
          <p:nvPr/>
        </p:nvCxnSpPr>
        <p:spPr>
          <a:xfrm flipH="1">
            <a:off x="2951711" y="2667106"/>
            <a:ext cx="713294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227674" y="5034662"/>
            <a:ext cx="120190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390243" y="5034662"/>
            <a:ext cx="181757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339752" y="5034662"/>
            <a:ext cx="2050491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立方体 123"/>
          <p:cNvSpPr/>
          <p:nvPr/>
        </p:nvSpPr>
        <p:spPr>
          <a:xfrm>
            <a:off x="2699792" y="5517232"/>
            <a:ext cx="648072" cy="247774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MMU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25" name="立方体 124"/>
          <p:cNvSpPr/>
          <p:nvPr/>
        </p:nvSpPr>
        <p:spPr>
          <a:xfrm>
            <a:off x="2419075" y="4742264"/>
            <a:ext cx="1648868" cy="229098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创建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切换虚拟地址空间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26" name="立方体 125"/>
          <p:cNvSpPr/>
          <p:nvPr/>
        </p:nvSpPr>
        <p:spPr>
          <a:xfrm>
            <a:off x="2417566" y="4428604"/>
            <a:ext cx="902148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创建用户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进程上下文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27" name="立方体 126"/>
          <p:cNvSpPr/>
          <p:nvPr/>
        </p:nvSpPr>
        <p:spPr>
          <a:xfrm>
            <a:off x="3259345" y="4428604"/>
            <a:ext cx="808599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创建虚实地址映射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30" name="直接箭头连接符 129"/>
          <p:cNvCxnSpPr>
            <a:stCxn id="125" idx="3"/>
            <a:endCxn id="124" idx="1"/>
          </p:cNvCxnSpPr>
          <p:nvPr/>
        </p:nvCxnSpPr>
        <p:spPr>
          <a:xfrm flipH="1">
            <a:off x="3004958" y="4971362"/>
            <a:ext cx="221103" cy="583611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立方体 131"/>
          <p:cNvSpPr/>
          <p:nvPr/>
        </p:nvSpPr>
        <p:spPr>
          <a:xfrm>
            <a:off x="1163872" y="4035258"/>
            <a:ext cx="1012814" cy="247774"/>
          </a:xfrm>
          <a:prstGeom prst="cube">
            <a:avLst>
              <a:gd name="adj" fmla="val 15232"/>
            </a:avLst>
          </a:prstGeom>
          <a:pattFill prst="dk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设备抽象层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3" name="立方体 132"/>
          <p:cNvSpPr/>
          <p:nvPr/>
        </p:nvSpPr>
        <p:spPr>
          <a:xfrm>
            <a:off x="2148219" y="4035258"/>
            <a:ext cx="983622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ramdisk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4" name="立方体 133"/>
          <p:cNvSpPr/>
          <p:nvPr/>
        </p:nvSpPr>
        <p:spPr>
          <a:xfrm>
            <a:off x="1164596" y="3813752"/>
            <a:ext cx="1967244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文件系统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5" name="立方体 134"/>
          <p:cNvSpPr/>
          <p:nvPr/>
        </p:nvSpPr>
        <p:spPr>
          <a:xfrm>
            <a:off x="3094100" y="3709420"/>
            <a:ext cx="1045851" cy="573612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rgbClr val="FFC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页面分配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管理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6" name="立方体 135"/>
          <p:cNvSpPr/>
          <p:nvPr/>
        </p:nvSpPr>
        <p:spPr>
          <a:xfrm>
            <a:off x="1164596" y="3585060"/>
            <a:ext cx="684837" cy="247774"/>
          </a:xfrm>
          <a:prstGeom prst="cube">
            <a:avLst>
              <a:gd name="adj" fmla="val 152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加载器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7" name="立方体 136"/>
          <p:cNvSpPr/>
          <p:nvPr/>
        </p:nvSpPr>
        <p:spPr>
          <a:xfrm>
            <a:off x="1818252" y="3585533"/>
            <a:ext cx="2321700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 flipH="1">
            <a:off x="2157995" y="5659989"/>
            <a:ext cx="54179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2959429" y="5765006"/>
            <a:ext cx="45529" cy="1902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3310123" y="5659989"/>
            <a:ext cx="5417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2022024" y="5659989"/>
            <a:ext cx="480267" cy="785375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立方体 98"/>
          <p:cNvSpPr/>
          <p:nvPr/>
        </p:nvSpPr>
        <p:spPr>
          <a:xfrm>
            <a:off x="5364088" y="3797911"/>
            <a:ext cx="917581" cy="247774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进程切换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02" name="立方体 101"/>
          <p:cNvSpPr/>
          <p:nvPr/>
        </p:nvSpPr>
        <p:spPr>
          <a:xfrm>
            <a:off x="5250356" y="4577651"/>
            <a:ext cx="924578" cy="20974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上下文切换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07" name="立方体 106"/>
          <p:cNvSpPr/>
          <p:nvPr/>
        </p:nvSpPr>
        <p:spPr>
          <a:xfrm>
            <a:off x="5364088" y="3573016"/>
            <a:ext cx="917581" cy="247774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进程调度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28" name="直接箭头连接符 127"/>
          <p:cNvCxnSpPr>
            <a:stCxn id="99" idx="3"/>
            <a:endCxn id="102" idx="1"/>
          </p:cNvCxnSpPr>
          <p:nvPr/>
        </p:nvCxnSpPr>
        <p:spPr>
          <a:xfrm flipH="1">
            <a:off x="5696671" y="4045685"/>
            <a:ext cx="107337" cy="563915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>
            <a:off x="4033047" y="4045685"/>
            <a:ext cx="1501452" cy="828576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4914249" y="5765006"/>
            <a:ext cx="486620" cy="190264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32" idx="3"/>
            <a:endCxn id="63" idx="1"/>
          </p:cNvCxnSpPr>
          <p:nvPr/>
        </p:nvCxnSpPr>
        <p:spPr>
          <a:xfrm>
            <a:off x="1651409" y="4283032"/>
            <a:ext cx="75407" cy="4562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49" idx="3"/>
            <a:endCxn id="12" idx="1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689112" y="4479964"/>
            <a:ext cx="650640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339752" y="4479964"/>
            <a:ext cx="0" cy="554698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立方体 145"/>
          <p:cNvSpPr/>
          <p:nvPr/>
        </p:nvSpPr>
        <p:spPr>
          <a:xfrm>
            <a:off x="4344539" y="3852970"/>
            <a:ext cx="813019" cy="43569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中断异常事件分发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51" name="直接箭头连接符 150"/>
          <p:cNvCxnSpPr>
            <a:stCxn id="75" idx="1"/>
            <a:endCxn id="146" idx="3"/>
          </p:cNvCxnSpPr>
          <p:nvPr/>
        </p:nvCxnSpPr>
        <p:spPr>
          <a:xfrm flipH="1" flipV="1">
            <a:off x="4717866" y="4288666"/>
            <a:ext cx="155586" cy="32189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6" idx="1"/>
            <a:endCxn id="137" idx="4"/>
          </p:cNvCxnSpPr>
          <p:nvPr/>
        </p:nvCxnSpPr>
        <p:spPr>
          <a:xfrm flipH="1" flipV="1">
            <a:off x="4102211" y="3728290"/>
            <a:ext cx="615655" cy="1910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6" idx="1"/>
            <a:endCxn id="107" idx="2"/>
          </p:cNvCxnSpPr>
          <p:nvPr/>
        </p:nvCxnSpPr>
        <p:spPr>
          <a:xfrm flipV="1">
            <a:off x="4717866" y="3715773"/>
            <a:ext cx="646222" cy="203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135" idx="4"/>
            <a:endCxn id="127" idx="4"/>
          </p:cNvCxnSpPr>
          <p:nvPr/>
        </p:nvCxnSpPr>
        <p:spPr>
          <a:xfrm flipH="1">
            <a:off x="4017022" y="4039912"/>
            <a:ext cx="35556" cy="581307"/>
          </a:xfrm>
          <a:prstGeom prst="bentConnector3">
            <a:avLst>
              <a:gd name="adj1" fmla="val -567198"/>
            </a:avLst>
          </a:prstGeom>
          <a:ln w="25400">
            <a:solidFill>
              <a:srgbClr val="FFC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2951711" y="3315178"/>
            <a:ext cx="8521" cy="3080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/>
          <p:nvPr/>
        </p:nvCxnSpPr>
        <p:spPr>
          <a:xfrm>
            <a:off x="4085170" y="3210161"/>
            <a:ext cx="1315699" cy="2554845"/>
          </a:xfrm>
          <a:prstGeom prst="bentConnector4">
            <a:avLst>
              <a:gd name="adj1" fmla="val 206193"/>
              <a:gd name="adj2" fmla="val 108948"/>
            </a:avLst>
          </a:prstGeom>
          <a:ln w="25400">
            <a:solidFill>
              <a:srgbClr val="7030A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/>
          <p:nvPr/>
        </p:nvCxnSpPr>
        <p:spPr>
          <a:xfrm flipH="1">
            <a:off x="5725681" y="4888231"/>
            <a:ext cx="414120" cy="771758"/>
          </a:xfrm>
          <a:prstGeom prst="bentConnector3">
            <a:avLst>
              <a:gd name="adj1" fmla="val -98321"/>
            </a:avLst>
          </a:prstGeom>
          <a:ln w="254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\\tsclient\home\Pictures\Screenshot_2017-11-08_22-53-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31027"/>
            <a:ext cx="2100852" cy="128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\\tsclient\home\Pictures\Screenshot_2017-11-08_22-53-0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87" t="77345" b="10904"/>
          <a:stretch/>
        </p:blipFill>
        <p:spPr bwMode="auto">
          <a:xfrm>
            <a:off x="6914428" y="2780928"/>
            <a:ext cx="2050060" cy="6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矩形 160"/>
          <p:cNvSpPr/>
          <p:nvPr/>
        </p:nvSpPr>
        <p:spPr>
          <a:xfrm>
            <a:off x="5900665" y="2070576"/>
            <a:ext cx="452079" cy="217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cxnSp>
        <p:nvCxnSpPr>
          <p:cNvPr id="162" name="直接箭头连接符 161"/>
          <p:cNvCxnSpPr/>
          <p:nvPr/>
        </p:nvCxnSpPr>
        <p:spPr>
          <a:xfrm>
            <a:off x="6372200" y="2329776"/>
            <a:ext cx="558207" cy="3791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环形箭头 162"/>
          <p:cNvSpPr/>
          <p:nvPr/>
        </p:nvSpPr>
        <p:spPr>
          <a:xfrm rot="1849275">
            <a:off x="5660067" y="1630943"/>
            <a:ext cx="565800" cy="5658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64" name="环形箭头 163"/>
          <p:cNvSpPr/>
          <p:nvPr/>
        </p:nvSpPr>
        <p:spPr>
          <a:xfrm rot="13853871">
            <a:off x="5479152" y="1956048"/>
            <a:ext cx="565800" cy="5658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3" name="闪电形 2"/>
          <p:cNvSpPr/>
          <p:nvPr/>
        </p:nvSpPr>
        <p:spPr>
          <a:xfrm>
            <a:off x="5238790" y="1525949"/>
            <a:ext cx="446315" cy="446315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4833420" y="5659990"/>
            <a:ext cx="586319" cy="39268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8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平行四边形 71"/>
          <p:cNvSpPr/>
          <p:nvPr/>
        </p:nvSpPr>
        <p:spPr>
          <a:xfrm>
            <a:off x="827584" y="3937639"/>
            <a:ext cx="5976664" cy="405780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 </a:t>
            </a:r>
            <a:r>
              <a:rPr lang="en-US" altLang="zh-CN" dirty="0"/>
              <a:t>- </a:t>
            </a:r>
            <a:r>
              <a:rPr lang="zh-CN" altLang="en-US" dirty="0"/>
              <a:t>仙剑奇侠传更新屏幕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Mem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NEMU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UART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putc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Nexus-AM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9" name="立方体 48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_halt()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Timer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_uptime()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Kbd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read_key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VGA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draw_rect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65" name="肘形连接符 64"/>
          <p:cNvCxnSpPr>
            <a:stCxn id="63" idx="2"/>
            <a:endCxn id="62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0371" y="4026550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Nanos-lite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74423" y="3585060"/>
            <a:ext cx="1385321" cy="21967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virtualization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74423" y="3862495"/>
            <a:ext cx="1385321" cy="219672"/>
          </a:xfrm>
          <a:prstGeom prst="rect">
            <a:avLst/>
          </a:prstGeom>
          <a:pattFill prst="zigZ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concurrency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74423" y="4140995"/>
            <a:ext cx="1385321" cy="21967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persistence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5076056" y="5517232"/>
            <a:ext cx="687366" cy="24777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Excp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4499992" y="4755338"/>
            <a:ext cx="1674942" cy="230653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保存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恢复现场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4501295" y="4577651"/>
            <a:ext cx="777218" cy="21602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事件打包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390243" y="5659989"/>
            <a:ext cx="685813" cy="0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平行四边形 89"/>
          <p:cNvSpPr/>
          <p:nvPr/>
        </p:nvSpPr>
        <p:spPr>
          <a:xfrm>
            <a:off x="827584" y="3089443"/>
            <a:ext cx="5976664" cy="317872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1" name="立方体 90"/>
          <p:cNvSpPr/>
          <p:nvPr/>
        </p:nvSpPr>
        <p:spPr>
          <a:xfrm>
            <a:off x="1818252" y="3067404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Libos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系统调用接口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2" name="立方体 91"/>
          <p:cNvSpPr/>
          <p:nvPr/>
        </p:nvSpPr>
        <p:spPr>
          <a:xfrm>
            <a:off x="1818252" y="2841669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Newlib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 C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库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3" name="平行四边形 92"/>
          <p:cNvSpPr/>
          <p:nvPr/>
        </p:nvSpPr>
        <p:spPr>
          <a:xfrm>
            <a:off x="827584" y="2492896"/>
            <a:ext cx="5976664" cy="246218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94" name="立方体 93"/>
          <p:cNvSpPr/>
          <p:nvPr/>
        </p:nvSpPr>
        <p:spPr>
          <a:xfrm>
            <a:off x="1818252" y="2419332"/>
            <a:ext cx="145698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malloc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()/free()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68144" y="3094694"/>
            <a:ext cx="80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library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3752" y="2442374"/>
            <a:ext cx="121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Navy-apps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 pitchFamily="2" charset="-122"/>
              <a:cs typeface="Helvetica" panose="020B0604020202020204" pitchFamily="34" charset="0"/>
            </a:endParaRPr>
          </a:p>
        </p:txBody>
      </p:sp>
      <p:sp>
        <p:nvSpPr>
          <p:cNvPr id="97" name="立方体 96"/>
          <p:cNvSpPr/>
          <p:nvPr/>
        </p:nvSpPr>
        <p:spPr>
          <a:xfrm>
            <a:off x="3242760" y="2419332"/>
            <a:ext cx="882231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文件操作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98" name="立方体 97"/>
          <p:cNvSpPr/>
          <p:nvPr/>
        </p:nvSpPr>
        <p:spPr>
          <a:xfrm>
            <a:off x="1816243" y="2194600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Hello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程序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, 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仙剑奇侠传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…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00" name="直接箭头连接符 99"/>
          <p:cNvCxnSpPr>
            <a:stCxn id="94" idx="3"/>
            <a:endCxn id="92" idx="1"/>
          </p:cNvCxnSpPr>
          <p:nvPr/>
        </p:nvCxnSpPr>
        <p:spPr>
          <a:xfrm>
            <a:off x="2527874" y="2667106"/>
            <a:ext cx="423837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7" idx="3"/>
            <a:endCxn id="92" idx="1"/>
          </p:cNvCxnSpPr>
          <p:nvPr/>
        </p:nvCxnSpPr>
        <p:spPr>
          <a:xfrm flipH="1">
            <a:off x="2951711" y="2667106"/>
            <a:ext cx="713294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227674" y="5034662"/>
            <a:ext cx="120190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390243" y="5034662"/>
            <a:ext cx="181757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339752" y="5034662"/>
            <a:ext cx="2050491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立方体 123"/>
          <p:cNvSpPr/>
          <p:nvPr/>
        </p:nvSpPr>
        <p:spPr>
          <a:xfrm>
            <a:off x="2699792" y="5517232"/>
            <a:ext cx="648072" cy="247774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MMU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25" name="立方体 124"/>
          <p:cNvSpPr/>
          <p:nvPr/>
        </p:nvSpPr>
        <p:spPr>
          <a:xfrm>
            <a:off x="2419075" y="4742264"/>
            <a:ext cx="1648868" cy="229098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创建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切换虚拟地址空间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26" name="立方体 125"/>
          <p:cNvSpPr/>
          <p:nvPr/>
        </p:nvSpPr>
        <p:spPr>
          <a:xfrm>
            <a:off x="2417566" y="4428604"/>
            <a:ext cx="902148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创建用户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进程上下文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27" name="立方体 126"/>
          <p:cNvSpPr/>
          <p:nvPr/>
        </p:nvSpPr>
        <p:spPr>
          <a:xfrm>
            <a:off x="3259345" y="4428604"/>
            <a:ext cx="808599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创建虚实地址映射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30" name="直接箭头连接符 129"/>
          <p:cNvCxnSpPr>
            <a:stCxn id="125" idx="3"/>
            <a:endCxn id="124" idx="1"/>
          </p:cNvCxnSpPr>
          <p:nvPr/>
        </p:nvCxnSpPr>
        <p:spPr>
          <a:xfrm flipH="1">
            <a:off x="3004958" y="4971362"/>
            <a:ext cx="221103" cy="583611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立方体 131"/>
          <p:cNvSpPr/>
          <p:nvPr/>
        </p:nvSpPr>
        <p:spPr>
          <a:xfrm>
            <a:off x="1163872" y="4035258"/>
            <a:ext cx="1012814" cy="247774"/>
          </a:xfrm>
          <a:prstGeom prst="cube">
            <a:avLst>
              <a:gd name="adj" fmla="val 15232"/>
            </a:avLst>
          </a:prstGeom>
          <a:pattFill prst="dk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设备抽象层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3" name="立方体 132"/>
          <p:cNvSpPr/>
          <p:nvPr/>
        </p:nvSpPr>
        <p:spPr>
          <a:xfrm>
            <a:off x="2148219" y="4035258"/>
            <a:ext cx="983622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ramdisk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4" name="立方体 133"/>
          <p:cNvSpPr/>
          <p:nvPr/>
        </p:nvSpPr>
        <p:spPr>
          <a:xfrm>
            <a:off x="1164596" y="3813752"/>
            <a:ext cx="1967244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文件系统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5" name="立方体 134"/>
          <p:cNvSpPr/>
          <p:nvPr/>
        </p:nvSpPr>
        <p:spPr>
          <a:xfrm>
            <a:off x="3094100" y="3709420"/>
            <a:ext cx="1045851" cy="573612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rgbClr val="FFC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页面分配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/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管理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6" name="立方体 135"/>
          <p:cNvSpPr/>
          <p:nvPr/>
        </p:nvSpPr>
        <p:spPr>
          <a:xfrm>
            <a:off x="1164596" y="3585060"/>
            <a:ext cx="684837" cy="247774"/>
          </a:xfrm>
          <a:prstGeom prst="cube">
            <a:avLst>
              <a:gd name="adj" fmla="val 152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加载器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37" name="立方体 136"/>
          <p:cNvSpPr/>
          <p:nvPr/>
        </p:nvSpPr>
        <p:spPr>
          <a:xfrm>
            <a:off x="1818252" y="3585533"/>
            <a:ext cx="2321700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系统调用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 flipH="1">
            <a:off x="2157995" y="5659989"/>
            <a:ext cx="54179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2959429" y="5765006"/>
            <a:ext cx="45529" cy="1902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3310123" y="5659989"/>
            <a:ext cx="5417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2022024" y="5659989"/>
            <a:ext cx="480267" cy="785375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立方体 98"/>
          <p:cNvSpPr/>
          <p:nvPr/>
        </p:nvSpPr>
        <p:spPr>
          <a:xfrm>
            <a:off x="5364088" y="3797911"/>
            <a:ext cx="917581" cy="247774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进程切换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02" name="立方体 101"/>
          <p:cNvSpPr/>
          <p:nvPr/>
        </p:nvSpPr>
        <p:spPr>
          <a:xfrm>
            <a:off x="5250356" y="4577651"/>
            <a:ext cx="924578" cy="20974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上下文切换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07" name="立方体 106"/>
          <p:cNvSpPr/>
          <p:nvPr/>
        </p:nvSpPr>
        <p:spPr>
          <a:xfrm>
            <a:off x="5364088" y="3573016"/>
            <a:ext cx="917581" cy="247774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进程调度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28" name="直接箭头连接符 127"/>
          <p:cNvCxnSpPr>
            <a:stCxn id="99" idx="3"/>
            <a:endCxn id="102" idx="1"/>
          </p:cNvCxnSpPr>
          <p:nvPr/>
        </p:nvCxnSpPr>
        <p:spPr>
          <a:xfrm flipH="1">
            <a:off x="5696671" y="4045685"/>
            <a:ext cx="107337" cy="563915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>
            <a:off x="4033047" y="4045685"/>
            <a:ext cx="1501452" cy="828576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4914249" y="5765006"/>
            <a:ext cx="486620" cy="190264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32" idx="3"/>
            <a:endCxn id="63" idx="1"/>
          </p:cNvCxnSpPr>
          <p:nvPr/>
        </p:nvCxnSpPr>
        <p:spPr>
          <a:xfrm>
            <a:off x="1651409" y="4283032"/>
            <a:ext cx="75407" cy="4562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49" idx="3"/>
            <a:endCxn id="12" idx="1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689112" y="4479964"/>
            <a:ext cx="650640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339752" y="4479964"/>
            <a:ext cx="0" cy="554698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立方体 145"/>
          <p:cNvSpPr/>
          <p:nvPr/>
        </p:nvSpPr>
        <p:spPr>
          <a:xfrm>
            <a:off x="4344539" y="3852970"/>
            <a:ext cx="813019" cy="43569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中断异常事件分发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cxnSp>
        <p:nvCxnSpPr>
          <p:cNvPr id="151" name="直接箭头连接符 150"/>
          <p:cNvCxnSpPr>
            <a:stCxn id="75" idx="1"/>
            <a:endCxn id="146" idx="3"/>
          </p:cNvCxnSpPr>
          <p:nvPr/>
        </p:nvCxnSpPr>
        <p:spPr>
          <a:xfrm flipH="1" flipV="1">
            <a:off x="4717866" y="4288666"/>
            <a:ext cx="155586" cy="32189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6" idx="1"/>
            <a:endCxn id="137" idx="4"/>
          </p:cNvCxnSpPr>
          <p:nvPr/>
        </p:nvCxnSpPr>
        <p:spPr>
          <a:xfrm flipH="1" flipV="1">
            <a:off x="4102211" y="3728290"/>
            <a:ext cx="615655" cy="1910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6" idx="1"/>
            <a:endCxn id="107" idx="2"/>
          </p:cNvCxnSpPr>
          <p:nvPr/>
        </p:nvCxnSpPr>
        <p:spPr>
          <a:xfrm flipV="1">
            <a:off x="4717866" y="3715773"/>
            <a:ext cx="646222" cy="203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135" idx="4"/>
            <a:endCxn id="127" idx="4"/>
          </p:cNvCxnSpPr>
          <p:nvPr/>
        </p:nvCxnSpPr>
        <p:spPr>
          <a:xfrm flipH="1">
            <a:off x="4017022" y="4039912"/>
            <a:ext cx="35556" cy="581307"/>
          </a:xfrm>
          <a:prstGeom prst="bentConnector3">
            <a:avLst>
              <a:gd name="adj1" fmla="val -567198"/>
            </a:avLst>
          </a:prstGeom>
          <a:ln w="25400">
            <a:solidFill>
              <a:srgbClr val="FFC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2951711" y="3315178"/>
            <a:ext cx="8521" cy="3080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/>
          <p:nvPr/>
        </p:nvCxnSpPr>
        <p:spPr>
          <a:xfrm>
            <a:off x="4085170" y="3210161"/>
            <a:ext cx="1315699" cy="2554845"/>
          </a:xfrm>
          <a:prstGeom prst="bentConnector4">
            <a:avLst>
              <a:gd name="adj1" fmla="val 206193"/>
              <a:gd name="adj2" fmla="val 108948"/>
            </a:avLst>
          </a:prstGeom>
          <a:ln w="25400">
            <a:solidFill>
              <a:srgbClr val="7030A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/>
          <p:nvPr/>
        </p:nvCxnSpPr>
        <p:spPr>
          <a:xfrm flipH="1">
            <a:off x="5725681" y="4888231"/>
            <a:ext cx="414120" cy="771758"/>
          </a:xfrm>
          <a:prstGeom prst="bentConnector3">
            <a:avLst>
              <a:gd name="adj1" fmla="val -98321"/>
            </a:avLst>
          </a:prstGeom>
          <a:ln w="254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3995936" y="2318487"/>
            <a:ext cx="0" cy="92989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>
            <a:off x="1452628" y="3642949"/>
            <a:ext cx="887124" cy="124528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2948473" y="5608671"/>
            <a:ext cx="45529" cy="478447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>
            <a:off x="2527014" y="5648892"/>
            <a:ext cx="457138" cy="9537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>
            <a:off x="2022024" y="5655220"/>
            <a:ext cx="504990" cy="790144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H="1">
            <a:off x="1497028" y="6427381"/>
            <a:ext cx="524996" cy="1798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stCxn id="91" idx="4"/>
            <a:endCxn id="69" idx="3"/>
          </p:cNvCxnSpPr>
          <p:nvPr/>
        </p:nvCxnSpPr>
        <p:spPr>
          <a:xfrm>
            <a:off x="4085170" y="3210161"/>
            <a:ext cx="1315699" cy="2554845"/>
          </a:xfrm>
          <a:prstGeom prst="bentConnector4">
            <a:avLst>
              <a:gd name="adj1" fmla="val 206948"/>
              <a:gd name="adj2" fmla="val 108948"/>
            </a:avLst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endCxn id="146" idx="3"/>
          </p:cNvCxnSpPr>
          <p:nvPr/>
        </p:nvCxnSpPr>
        <p:spPr>
          <a:xfrm flipH="1" flipV="1">
            <a:off x="4717866" y="4288666"/>
            <a:ext cx="266150" cy="5995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/>
          <p:nvPr/>
        </p:nvCxnSpPr>
        <p:spPr>
          <a:xfrm>
            <a:off x="1452628" y="4856813"/>
            <a:ext cx="1506801" cy="1308490"/>
          </a:xfrm>
          <a:prstGeom prst="bentConnector4">
            <a:avLst>
              <a:gd name="adj1" fmla="val -49357"/>
              <a:gd name="adj2" fmla="val 95236"/>
            </a:avLst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stCxn id="69" idx="3"/>
            <a:endCxn id="71" idx="4"/>
          </p:cNvCxnSpPr>
          <p:nvPr/>
        </p:nvCxnSpPr>
        <p:spPr>
          <a:xfrm rot="5400000" flipH="1" flipV="1">
            <a:off x="5331947" y="4957153"/>
            <a:ext cx="876775" cy="738932"/>
          </a:xfrm>
          <a:prstGeom prst="bentConnector4">
            <a:avLst>
              <a:gd name="adj1" fmla="val 13603"/>
              <a:gd name="adj2" fmla="val 158557"/>
            </a:avLst>
          </a:prstGeom>
          <a:ln w="635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46" idx="1"/>
            <a:endCxn id="137" idx="4"/>
          </p:cNvCxnSpPr>
          <p:nvPr/>
        </p:nvCxnSpPr>
        <p:spPr>
          <a:xfrm flipH="1" flipV="1">
            <a:off x="4102211" y="3728290"/>
            <a:ext cx="615655" cy="19104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201174" y="2450705"/>
            <a:ext cx="594486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fwrite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4201174" y="2194600"/>
            <a:ext cx="1049182" cy="206410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NDL_Render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4212451" y="2825923"/>
            <a:ext cx="58321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write()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5868144" y="4949288"/>
            <a:ext cx="806643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asm_trap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5225245" y="4590653"/>
            <a:ext cx="930931" cy="185657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irq_handle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5112985" y="4008969"/>
            <a:ext cx="827167" cy="185657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o_event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3499488" y="3469226"/>
            <a:ext cx="928495" cy="185657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do_syscall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73" name="圆角矩形 172"/>
          <p:cNvSpPr/>
          <p:nvPr/>
        </p:nvSpPr>
        <p:spPr>
          <a:xfrm>
            <a:off x="1371958" y="3625400"/>
            <a:ext cx="804728" cy="185657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sys_write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971600" y="3861048"/>
            <a:ext cx="717512" cy="185657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fs_write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395536" y="4088502"/>
            <a:ext cx="722515" cy="185657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fb_write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4199966" y="3129521"/>
            <a:ext cx="762776" cy="185657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int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 $0x80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5598460" y="5712048"/>
            <a:ext cx="806643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raise_intr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1741153" y="4736673"/>
            <a:ext cx="939589" cy="185657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_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draw_rect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3064590" y="5835631"/>
            <a:ext cx="952432" cy="185657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v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addr_write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1974945" y="5418229"/>
            <a:ext cx="973528" cy="185657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paddr_write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1745686" y="5748114"/>
            <a:ext cx="954106" cy="185657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mmio_write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 panose="020B0604020202020204" pitchFamily="34" charset="0"/>
                <a:ea typeface="宋体"/>
                <a:cs typeface="Helvetica" panose="020B0604020202020204" pitchFamily="34" charset="0"/>
              </a:rPr>
              <a:t>()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elvetica" panose="020B0604020202020204" pitchFamily="34" charset="0"/>
              <a:ea typeface="宋体"/>
              <a:cs typeface="Helvetica" panose="020B0604020202020204" pitchFamily="34" charset="0"/>
            </a:endParaRPr>
          </a:p>
        </p:txBody>
      </p:sp>
      <p:pic>
        <p:nvPicPr>
          <p:cNvPr id="182" name="Picture 2" descr="\\VBOXSVR\winD\temp\Pictures\Screenshot from 2014-10-31 00:14: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48" y="1124744"/>
            <a:ext cx="1934424" cy="12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161"/>
          <p:cNvSpPr txBox="1"/>
          <p:nvPr/>
        </p:nvSpPr>
        <p:spPr>
          <a:xfrm>
            <a:off x="683567" y="1178749"/>
            <a:ext cx="639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理解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“程序究竟如何运行”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2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成长的轨迹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的功能越来越强大</a:t>
            </a:r>
            <a:endParaRPr lang="en-US" altLang="zh-CN" dirty="0" smtClean="0"/>
          </a:p>
          <a:p>
            <a:r>
              <a:rPr lang="en-US" altLang="zh-CN" dirty="0" smtClean="0"/>
              <a:t>AM</a:t>
            </a:r>
            <a:r>
              <a:rPr lang="zh-CN" altLang="en-US" dirty="0" smtClean="0"/>
              <a:t>的抽象越来越丰富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的效果越来越酷炫</a:t>
            </a:r>
            <a:endParaRPr lang="en-US" altLang="zh-CN" dirty="0" smtClean="0"/>
          </a:p>
          <a:p>
            <a:r>
              <a:rPr lang="zh-CN" altLang="en-US" dirty="0" smtClean="0"/>
              <a:t>对程序运行的理解越来越深入</a:t>
            </a:r>
            <a:endParaRPr lang="en-US" altLang="zh-CN" dirty="0" smtClean="0"/>
          </a:p>
          <a:p>
            <a:r>
              <a:rPr lang="zh-CN" altLang="en-US" dirty="0" smtClean="0"/>
              <a:t>写代码能力越来越熟练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这些都是对你过去半年付出努力的最好回报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提纲</a:t>
            </a:r>
            <a:endParaRPr lang="en-US" altLang="zh-C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solidFill>
                  <a:schemeClr val="bg1">
                    <a:lumMod val="85000"/>
                  </a:schemeClr>
                </a:solidFill>
              </a:rPr>
              <a:t>历史的印记</a:t>
            </a:r>
            <a:endParaRPr lang="en-US" altLang="zh-CN" sz="5400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5400" dirty="0" smtClean="0">
                <a:solidFill>
                  <a:schemeClr val="bg1">
                    <a:lumMod val="85000"/>
                  </a:schemeClr>
                </a:solidFill>
              </a:rPr>
              <a:t>成长的轨迹</a:t>
            </a:r>
            <a:endParaRPr lang="en-US" altLang="zh-CN" sz="5400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5400" dirty="0" smtClean="0">
                <a:solidFill>
                  <a:srgbClr val="3333FF"/>
                </a:solidFill>
              </a:rPr>
              <a:t>不朽的传奇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8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0. </a:t>
            </a:r>
            <a:r>
              <a:rPr lang="zh-CN" altLang="en-US" dirty="0" smtClean="0"/>
              <a:t>逻辑门</a:t>
            </a:r>
            <a:endParaRPr lang="en-US" altLang="zh-C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大家都学习过数字逻辑电路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加法器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多路选择器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…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逻辑</a:t>
            </a:r>
            <a:r>
              <a:rPr lang="zh-CN" altLang="en-US" dirty="0" smtClean="0"/>
              <a:t>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数字逻辑器件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计算机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2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世传说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smtClean="0"/>
              <a:t>PA = </a:t>
            </a:r>
            <a:r>
              <a:rPr lang="zh-CN" altLang="en-US" dirty="0" smtClean="0"/>
              <a:t>站在上帝视角亲自撰写计算机的史书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对程序行为了如指掌</a:t>
            </a:r>
            <a:endParaRPr lang="en-US" altLang="zh-CN" dirty="0" smtClean="0"/>
          </a:p>
          <a:p>
            <a:pPr lvl="2"/>
            <a:r>
              <a:rPr lang="zh-CN" altLang="en-US" dirty="0"/>
              <a:t>仙</a:t>
            </a:r>
            <a:r>
              <a:rPr lang="zh-CN" altLang="en-US" dirty="0" smtClean="0"/>
              <a:t>剑更新屏幕的过程</a:t>
            </a:r>
            <a:endParaRPr lang="en-US" altLang="zh-CN" dirty="0" smtClean="0"/>
          </a:p>
          <a:p>
            <a:pPr lvl="1"/>
            <a:r>
              <a:rPr lang="zh-CN" altLang="en-US" dirty="0"/>
              <a:t>硬件不再神秘</a:t>
            </a:r>
            <a:endParaRPr lang="en-US" altLang="zh-CN" dirty="0"/>
          </a:p>
          <a:p>
            <a:pPr lvl="2"/>
            <a:r>
              <a:rPr lang="en-US" altLang="zh-CN" dirty="0" smtClean="0"/>
              <a:t>TRM + IOE + ASYE + PTE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新世界</a:t>
            </a:r>
            <a:r>
              <a:rPr lang="zh-CN" altLang="en-US" dirty="0"/>
              <a:t>的大门已经</a:t>
            </a:r>
            <a:r>
              <a:rPr lang="zh-CN" altLang="en-US" dirty="0" smtClean="0"/>
              <a:t>敞开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/>
              <a:t>FLOAT</a:t>
            </a:r>
            <a:r>
              <a:rPr lang="zh-CN" altLang="en-US" dirty="0"/>
              <a:t>，让仙剑更有趣</a:t>
            </a:r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JIT</a:t>
            </a:r>
            <a:r>
              <a:rPr lang="zh-CN" altLang="en-US" dirty="0"/>
              <a:t>，突破性能瓶颈</a:t>
            </a:r>
            <a:endParaRPr lang="en-US" altLang="zh-CN" dirty="0"/>
          </a:p>
          <a:p>
            <a:pPr lvl="1"/>
            <a:r>
              <a:rPr lang="zh-CN" altLang="en-US" dirty="0"/>
              <a:t>甚至</a:t>
            </a:r>
            <a:r>
              <a:rPr lang="en-US" altLang="zh-CN" dirty="0"/>
              <a:t>…</a:t>
            </a:r>
            <a:r>
              <a:rPr lang="zh-CN" altLang="en-US" dirty="0"/>
              <a:t>突破框架，增加硬件功能、运行自己的</a:t>
            </a:r>
            <a:r>
              <a:rPr lang="en-US" altLang="zh-CN" dirty="0"/>
              <a:t>APP……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平行四边形 71"/>
          <p:cNvSpPr/>
          <p:nvPr/>
        </p:nvSpPr>
        <p:spPr>
          <a:xfrm>
            <a:off x="827584" y="3937639"/>
            <a:ext cx="5976664" cy="405780"/>
          </a:xfrm>
          <a:prstGeom prst="parallelogram">
            <a:avLst>
              <a:gd name="adj" fmla="val 71937"/>
            </a:avLst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24" y="71422"/>
            <a:ext cx="8168184" cy="1143000"/>
          </a:xfrm>
        </p:spPr>
        <p:txBody>
          <a:bodyPr/>
          <a:lstStyle/>
          <a:p>
            <a:r>
              <a:rPr lang="zh-CN" altLang="en-US" dirty="0"/>
              <a:t>操作系统实验 </a:t>
            </a:r>
            <a:r>
              <a:rPr lang="en-US" altLang="zh-CN" dirty="0"/>
              <a:t>= </a:t>
            </a:r>
            <a:r>
              <a:rPr lang="zh-CN" altLang="en-US" dirty="0"/>
              <a:t>完整版的</a:t>
            </a:r>
            <a:r>
              <a:rPr lang="en-US" altLang="zh-CN" dirty="0"/>
              <a:t>Nanos-lite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  <a:endParaRPr lang="zh-CN" altLang="en-US" sz="1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Mem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Reg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PC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solidFill>
                      <a:srgbClr val="FF6600"/>
                    </a:solidFill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solidFill>
                      <a:srgbClr val="FF33CC"/>
                    </a:solidFill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solidFill>
                      <a:srgbClr val="0099FF"/>
                    </a:solidFill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solidFill>
                      <a:srgbClr val="00B050"/>
                    </a:solidFill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UART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</a:t>
            </a:r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putc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Nexus-AM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9" name="立方体 48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_halt()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Timer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_uptime()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Kbd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</a:t>
            </a:r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read_key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VGA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</a:t>
            </a:r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draw_rect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5" name="肘形连接符 64"/>
          <p:cNvCxnSpPr>
            <a:stCxn id="63" idx="2"/>
            <a:endCxn id="62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ALU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0371" y="4026550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Nanos-lite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74423" y="3585060"/>
            <a:ext cx="1385321" cy="21967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virtualization</a:t>
            </a:r>
            <a:endParaRPr lang="zh-CN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74423" y="3862495"/>
            <a:ext cx="1385321" cy="219672"/>
          </a:xfrm>
          <a:prstGeom prst="rect">
            <a:avLst/>
          </a:prstGeom>
          <a:pattFill prst="zigZ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concurrency</a:t>
            </a:r>
            <a:endParaRPr lang="zh-CN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74423" y="4140995"/>
            <a:ext cx="1385321" cy="21967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persistence</a:t>
            </a:r>
            <a:endParaRPr lang="zh-CN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5076056" y="5517232"/>
            <a:ext cx="687366" cy="24777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Excp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4499992" y="4755338"/>
            <a:ext cx="1674942" cy="230653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保存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恢复现场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4501295" y="4577651"/>
            <a:ext cx="777218" cy="21602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事件打包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390243" y="5659989"/>
            <a:ext cx="685813" cy="0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平行四边形 89"/>
          <p:cNvSpPr/>
          <p:nvPr/>
        </p:nvSpPr>
        <p:spPr>
          <a:xfrm>
            <a:off x="827584" y="3089443"/>
            <a:ext cx="5976664" cy="317872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立方体 90"/>
          <p:cNvSpPr/>
          <p:nvPr/>
        </p:nvSpPr>
        <p:spPr>
          <a:xfrm>
            <a:off x="1818252" y="3067404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Libos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系统调用接口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2" name="立方体 91"/>
          <p:cNvSpPr/>
          <p:nvPr/>
        </p:nvSpPr>
        <p:spPr>
          <a:xfrm>
            <a:off x="1818252" y="2841669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Newlib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库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3" name="平行四边形 92"/>
          <p:cNvSpPr/>
          <p:nvPr/>
        </p:nvSpPr>
        <p:spPr>
          <a:xfrm>
            <a:off x="827584" y="2492896"/>
            <a:ext cx="5976664" cy="246218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立方体 93"/>
          <p:cNvSpPr/>
          <p:nvPr/>
        </p:nvSpPr>
        <p:spPr>
          <a:xfrm>
            <a:off x="1818252" y="2419332"/>
            <a:ext cx="145698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malloc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()/free()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68144" y="3094694"/>
            <a:ext cx="80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library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3752" y="2442374"/>
            <a:ext cx="121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Navy-apps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7" name="立方体 96"/>
          <p:cNvSpPr/>
          <p:nvPr/>
        </p:nvSpPr>
        <p:spPr>
          <a:xfrm>
            <a:off x="3242760" y="2419332"/>
            <a:ext cx="882231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文件操作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8" name="立方体 97"/>
          <p:cNvSpPr/>
          <p:nvPr/>
        </p:nvSpPr>
        <p:spPr>
          <a:xfrm>
            <a:off x="1816243" y="2194600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Hello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程序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仙剑奇侠传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0" name="直接箭头连接符 99"/>
          <p:cNvCxnSpPr>
            <a:stCxn id="94" idx="3"/>
            <a:endCxn id="92" idx="1"/>
          </p:cNvCxnSpPr>
          <p:nvPr/>
        </p:nvCxnSpPr>
        <p:spPr>
          <a:xfrm>
            <a:off x="2527874" y="2667106"/>
            <a:ext cx="423837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7" idx="3"/>
            <a:endCxn id="92" idx="1"/>
          </p:cNvCxnSpPr>
          <p:nvPr/>
        </p:nvCxnSpPr>
        <p:spPr>
          <a:xfrm flipH="1">
            <a:off x="2951711" y="2667106"/>
            <a:ext cx="713294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227674" y="5034662"/>
            <a:ext cx="120190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390243" y="5034662"/>
            <a:ext cx="181757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339752" y="5034662"/>
            <a:ext cx="2050491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立方体 123"/>
          <p:cNvSpPr/>
          <p:nvPr/>
        </p:nvSpPr>
        <p:spPr>
          <a:xfrm>
            <a:off x="2699792" y="5517232"/>
            <a:ext cx="648072" cy="247774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MMU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5" name="立方体 124"/>
          <p:cNvSpPr/>
          <p:nvPr/>
        </p:nvSpPr>
        <p:spPr>
          <a:xfrm>
            <a:off x="2419075" y="4742264"/>
            <a:ext cx="1648868" cy="229098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创建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切换虚拟地址空间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6" name="立方体 125"/>
          <p:cNvSpPr/>
          <p:nvPr/>
        </p:nvSpPr>
        <p:spPr>
          <a:xfrm>
            <a:off x="2417566" y="4428604"/>
            <a:ext cx="902148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创建用户</a:t>
            </a:r>
            <a:endParaRPr lang="en-US" altLang="zh-CN" sz="105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进程上下文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7" name="立方体 126"/>
          <p:cNvSpPr/>
          <p:nvPr/>
        </p:nvSpPr>
        <p:spPr>
          <a:xfrm>
            <a:off x="3259345" y="4428604"/>
            <a:ext cx="808599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创建虚实地址映射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0" name="直接箭头连接符 129"/>
          <p:cNvCxnSpPr>
            <a:stCxn id="125" idx="3"/>
            <a:endCxn id="124" idx="1"/>
          </p:cNvCxnSpPr>
          <p:nvPr/>
        </p:nvCxnSpPr>
        <p:spPr>
          <a:xfrm flipH="1">
            <a:off x="3004958" y="4971362"/>
            <a:ext cx="221103" cy="583611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立方体 131"/>
          <p:cNvSpPr/>
          <p:nvPr/>
        </p:nvSpPr>
        <p:spPr>
          <a:xfrm>
            <a:off x="1163872" y="4035258"/>
            <a:ext cx="1012814" cy="247774"/>
          </a:xfrm>
          <a:prstGeom prst="cube">
            <a:avLst>
              <a:gd name="adj" fmla="val 15232"/>
            </a:avLst>
          </a:prstGeom>
          <a:pattFill prst="dk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设备抽象层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3" name="立方体 132"/>
          <p:cNvSpPr/>
          <p:nvPr/>
        </p:nvSpPr>
        <p:spPr>
          <a:xfrm>
            <a:off x="2148219" y="4035258"/>
            <a:ext cx="983622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ramdisk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4" name="立方体 133"/>
          <p:cNvSpPr/>
          <p:nvPr/>
        </p:nvSpPr>
        <p:spPr>
          <a:xfrm>
            <a:off x="1164596" y="3813752"/>
            <a:ext cx="1967244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文件系统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5" name="立方体 134"/>
          <p:cNvSpPr/>
          <p:nvPr/>
        </p:nvSpPr>
        <p:spPr>
          <a:xfrm>
            <a:off x="3094100" y="3709420"/>
            <a:ext cx="1045851" cy="573612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rgbClr val="FFC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页面分配</a:t>
            </a:r>
            <a:endParaRPr lang="en-US" altLang="zh-CN" sz="1050" b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管理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6" name="立方体 135"/>
          <p:cNvSpPr/>
          <p:nvPr/>
        </p:nvSpPr>
        <p:spPr>
          <a:xfrm>
            <a:off x="1164596" y="3585060"/>
            <a:ext cx="684837" cy="247774"/>
          </a:xfrm>
          <a:prstGeom prst="cube">
            <a:avLst>
              <a:gd name="adj" fmla="val 152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加载器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7" name="立方体 136"/>
          <p:cNvSpPr/>
          <p:nvPr/>
        </p:nvSpPr>
        <p:spPr>
          <a:xfrm>
            <a:off x="1818252" y="3585533"/>
            <a:ext cx="2321700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系统调用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 flipH="1">
            <a:off x="2157995" y="5659989"/>
            <a:ext cx="54179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2959429" y="5765006"/>
            <a:ext cx="45529" cy="1902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3310123" y="5659989"/>
            <a:ext cx="5417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2022024" y="5659989"/>
            <a:ext cx="480267" cy="785375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立方体 98"/>
          <p:cNvSpPr/>
          <p:nvPr/>
        </p:nvSpPr>
        <p:spPr>
          <a:xfrm>
            <a:off x="5364088" y="3797911"/>
            <a:ext cx="917581" cy="247774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进程切换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2" name="立方体 101"/>
          <p:cNvSpPr/>
          <p:nvPr/>
        </p:nvSpPr>
        <p:spPr>
          <a:xfrm>
            <a:off x="5250356" y="4577651"/>
            <a:ext cx="924578" cy="20974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上下文切换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7" name="立方体 106"/>
          <p:cNvSpPr/>
          <p:nvPr/>
        </p:nvSpPr>
        <p:spPr>
          <a:xfrm>
            <a:off x="5364088" y="3573016"/>
            <a:ext cx="917581" cy="247774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进程调度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8" name="直接箭头连接符 127"/>
          <p:cNvCxnSpPr>
            <a:stCxn id="99" idx="3"/>
            <a:endCxn id="102" idx="1"/>
          </p:cNvCxnSpPr>
          <p:nvPr/>
        </p:nvCxnSpPr>
        <p:spPr>
          <a:xfrm flipH="1">
            <a:off x="5696671" y="4045685"/>
            <a:ext cx="107337" cy="563915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>
            <a:off x="4033047" y="4045685"/>
            <a:ext cx="1501452" cy="828576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4914249" y="5765006"/>
            <a:ext cx="486620" cy="190264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32" idx="3"/>
            <a:endCxn id="63" idx="1"/>
          </p:cNvCxnSpPr>
          <p:nvPr/>
        </p:nvCxnSpPr>
        <p:spPr>
          <a:xfrm>
            <a:off x="1651409" y="4283032"/>
            <a:ext cx="75407" cy="4562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49" idx="3"/>
            <a:endCxn id="12" idx="1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689112" y="4479964"/>
            <a:ext cx="650640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339752" y="4479964"/>
            <a:ext cx="0" cy="554698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立方体 145"/>
          <p:cNvSpPr/>
          <p:nvPr/>
        </p:nvSpPr>
        <p:spPr>
          <a:xfrm>
            <a:off x="4344539" y="3852970"/>
            <a:ext cx="813019" cy="43569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中断异常事件分发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1" name="直接箭头连接符 150"/>
          <p:cNvCxnSpPr>
            <a:stCxn id="75" idx="1"/>
            <a:endCxn id="146" idx="3"/>
          </p:cNvCxnSpPr>
          <p:nvPr/>
        </p:nvCxnSpPr>
        <p:spPr>
          <a:xfrm flipH="1" flipV="1">
            <a:off x="4717866" y="4288666"/>
            <a:ext cx="155586" cy="32189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6" idx="1"/>
            <a:endCxn id="137" idx="4"/>
          </p:cNvCxnSpPr>
          <p:nvPr/>
        </p:nvCxnSpPr>
        <p:spPr>
          <a:xfrm flipH="1" flipV="1">
            <a:off x="4102211" y="3728290"/>
            <a:ext cx="615655" cy="1910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6" idx="1"/>
            <a:endCxn id="107" idx="2"/>
          </p:cNvCxnSpPr>
          <p:nvPr/>
        </p:nvCxnSpPr>
        <p:spPr>
          <a:xfrm flipV="1">
            <a:off x="4717866" y="3715773"/>
            <a:ext cx="646222" cy="203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135" idx="4"/>
            <a:endCxn id="127" idx="4"/>
          </p:cNvCxnSpPr>
          <p:nvPr/>
        </p:nvCxnSpPr>
        <p:spPr>
          <a:xfrm flipH="1">
            <a:off x="4017022" y="4039912"/>
            <a:ext cx="35556" cy="581307"/>
          </a:xfrm>
          <a:prstGeom prst="bentConnector3">
            <a:avLst>
              <a:gd name="adj1" fmla="val -567198"/>
            </a:avLst>
          </a:prstGeom>
          <a:ln w="25400">
            <a:solidFill>
              <a:srgbClr val="FFC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2951711" y="3315178"/>
            <a:ext cx="8521" cy="3080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/>
          <p:nvPr/>
        </p:nvCxnSpPr>
        <p:spPr>
          <a:xfrm>
            <a:off x="4085170" y="3210161"/>
            <a:ext cx="1315699" cy="2554845"/>
          </a:xfrm>
          <a:prstGeom prst="bentConnector4">
            <a:avLst>
              <a:gd name="adj1" fmla="val 206193"/>
              <a:gd name="adj2" fmla="val 108948"/>
            </a:avLst>
          </a:prstGeom>
          <a:ln w="25400">
            <a:solidFill>
              <a:srgbClr val="7030A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/>
          <p:nvPr/>
        </p:nvCxnSpPr>
        <p:spPr>
          <a:xfrm flipH="1">
            <a:off x="5725681" y="4888231"/>
            <a:ext cx="414120" cy="771758"/>
          </a:xfrm>
          <a:prstGeom prst="bentConnector3">
            <a:avLst>
              <a:gd name="adj1" fmla="val -98321"/>
            </a:avLst>
          </a:prstGeom>
          <a:ln w="254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3567" y="1178749"/>
            <a:ext cx="784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集中关注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的核心概念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8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2123728" y="219460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平行四边形 71"/>
          <p:cNvSpPr/>
          <p:nvPr/>
        </p:nvSpPr>
        <p:spPr>
          <a:xfrm>
            <a:off x="827584" y="3937639"/>
            <a:ext cx="5976664" cy="405780"/>
          </a:xfrm>
          <a:prstGeom prst="parallelogram">
            <a:avLst>
              <a:gd name="adj" fmla="val 7193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23" y="71422"/>
            <a:ext cx="8587943" cy="1143000"/>
          </a:xfrm>
        </p:spPr>
        <p:txBody>
          <a:bodyPr/>
          <a:lstStyle/>
          <a:p>
            <a:r>
              <a:rPr lang="zh-CN" altLang="en-US" dirty="0"/>
              <a:t>编译原理</a:t>
            </a:r>
            <a:r>
              <a:rPr lang="zh-CN" altLang="en-US" dirty="0" smtClean="0"/>
              <a:t>实验 </a:t>
            </a:r>
            <a:r>
              <a:rPr lang="en-US" altLang="zh-CN" dirty="0" smtClean="0"/>
              <a:t>= Navy-apps</a:t>
            </a:r>
            <a:r>
              <a:rPr lang="zh-CN" altLang="en-US" dirty="0" smtClean="0"/>
              <a:t>的目标程序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  <a:endParaRPr lang="zh-CN" altLang="en-US" sz="1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Mem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Reg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PC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solidFill>
                      <a:srgbClr val="FF6600"/>
                    </a:solidFill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solidFill>
                      <a:srgbClr val="FF33CC"/>
                    </a:solidFill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solidFill>
                      <a:srgbClr val="0099FF"/>
                    </a:solidFill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solidFill>
                      <a:srgbClr val="00B050"/>
                    </a:solidFill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UART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</a:t>
            </a:r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putc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Nexus-AM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9" name="立方体 48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_halt()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Timer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_uptime()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Kbd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</a:t>
            </a:r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read_key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VGA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</a:t>
            </a:r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draw_rect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5" name="肘形连接符 64"/>
          <p:cNvCxnSpPr>
            <a:stCxn id="63" idx="2"/>
            <a:endCxn id="62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ALU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0371" y="4026550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Nanos-lite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74423" y="3585060"/>
            <a:ext cx="1385321" cy="21967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virtualization</a:t>
            </a:r>
            <a:endParaRPr lang="zh-CN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74423" y="3862495"/>
            <a:ext cx="1385321" cy="219672"/>
          </a:xfrm>
          <a:prstGeom prst="rect">
            <a:avLst/>
          </a:prstGeom>
          <a:pattFill prst="zigZ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concurrency</a:t>
            </a:r>
            <a:endParaRPr lang="zh-CN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74423" y="4140995"/>
            <a:ext cx="1385321" cy="21967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persistence</a:t>
            </a:r>
            <a:endParaRPr lang="zh-CN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5076056" y="5517232"/>
            <a:ext cx="687366" cy="24777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Excp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4499992" y="4755338"/>
            <a:ext cx="1674942" cy="230653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保存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恢复现场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4501295" y="4577651"/>
            <a:ext cx="777218" cy="21602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事件打包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390243" y="5659989"/>
            <a:ext cx="685813" cy="0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平行四边形 89"/>
          <p:cNvSpPr/>
          <p:nvPr/>
        </p:nvSpPr>
        <p:spPr>
          <a:xfrm>
            <a:off x="827584" y="3089443"/>
            <a:ext cx="5976664" cy="317872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立方体 90"/>
          <p:cNvSpPr/>
          <p:nvPr/>
        </p:nvSpPr>
        <p:spPr>
          <a:xfrm>
            <a:off x="1818252" y="3067404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Libos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系统调用接口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2" name="立方体 91"/>
          <p:cNvSpPr/>
          <p:nvPr/>
        </p:nvSpPr>
        <p:spPr>
          <a:xfrm>
            <a:off x="1818252" y="2841669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Newlib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库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3" name="平行四边形 92"/>
          <p:cNvSpPr/>
          <p:nvPr/>
        </p:nvSpPr>
        <p:spPr>
          <a:xfrm>
            <a:off x="827584" y="2492896"/>
            <a:ext cx="5976664" cy="246218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立方体 93"/>
          <p:cNvSpPr/>
          <p:nvPr/>
        </p:nvSpPr>
        <p:spPr>
          <a:xfrm>
            <a:off x="1818252" y="2419332"/>
            <a:ext cx="145698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malloc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()/free()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68144" y="3094694"/>
            <a:ext cx="80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library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3752" y="2442374"/>
            <a:ext cx="121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Navy-apps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7" name="立方体 96"/>
          <p:cNvSpPr/>
          <p:nvPr/>
        </p:nvSpPr>
        <p:spPr>
          <a:xfrm>
            <a:off x="3242760" y="2419332"/>
            <a:ext cx="882231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文件操作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8" name="立方体 97"/>
          <p:cNvSpPr/>
          <p:nvPr/>
        </p:nvSpPr>
        <p:spPr>
          <a:xfrm>
            <a:off x="1816243" y="2194600"/>
            <a:ext cx="1764777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Hello</a:t>
            </a:r>
            <a:r>
              <a:rPr lang="zh-CN" altLang="en-US" sz="1050" b="1" dirty="0" smtClean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程序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仙剑奇侠传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 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0" name="直接箭头连接符 99"/>
          <p:cNvCxnSpPr>
            <a:stCxn id="94" idx="3"/>
            <a:endCxn id="92" idx="1"/>
          </p:cNvCxnSpPr>
          <p:nvPr/>
        </p:nvCxnSpPr>
        <p:spPr>
          <a:xfrm>
            <a:off x="2527874" y="2667106"/>
            <a:ext cx="423837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7" idx="3"/>
            <a:endCxn id="92" idx="1"/>
          </p:cNvCxnSpPr>
          <p:nvPr/>
        </p:nvCxnSpPr>
        <p:spPr>
          <a:xfrm flipH="1">
            <a:off x="2951711" y="2667106"/>
            <a:ext cx="713294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227674" y="5034662"/>
            <a:ext cx="120190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390243" y="5034662"/>
            <a:ext cx="181757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339752" y="5034662"/>
            <a:ext cx="2050491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立方体 123"/>
          <p:cNvSpPr/>
          <p:nvPr/>
        </p:nvSpPr>
        <p:spPr>
          <a:xfrm>
            <a:off x="2699792" y="5517232"/>
            <a:ext cx="648072" cy="247774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MMU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5" name="立方体 124"/>
          <p:cNvSpPr/>
          <p:nvPr/>
        </p:nvSpPr>
        <p:spPr>
          <a:xfrm>
            <a:off x="2419075" y="4742264"/>
            <a:ext cx="1648868" cy="229098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创建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切换虚拟地址空间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6" name="立方体 125"/>
          <p:cNvSpPr/>
          <p:nvPr/>
        </p:nvSpPr>
        <p:spPr>
          <a:xfrm>
            <a:off x="2417566" y="4428604"/>
            <a:ext cx="902148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创建用户</a:t>
            </a:r>
            <a:endParaRPr lang="en-US" altLang="zh-CN" sz="105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进程上下文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7" name="立方体 126"/>
          <p:cNvSpPr/>
          <p:nvPr/>
        </p:nvSpPr>
        <p:spPr>
          <a:xfrm>
            <a:off x="3259345" y="4428604"/>
            <a:ext cx="808599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创建虚实地址映射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0" name="直接箭头连接符 129"/>
          <p:cNvCxnSpPr>
            <a:stCxn id="125" idx="3"/>
            <a:endCxn id="124" idx="1"/>
          </p:cNvCxnSpPr>
          <p:nvPr/>
        </p:nvCxnSpPr>
        <p:spPr>
          <a:xfrm flipH="1">
            <a:off x="3004958" y="4971362"/>
            <a:ext cx="221103" cy="583611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立方体 131"/>
          <p:cNvSpPr/>
          <p:nvPr/>
        </p:nvSpPr>
        <p:spPr>
          <a:xfrm>
            <a:off x="1163872" y="4035258"/>
            <a:ext cx="1012814" cy="247774"/>
          </a:xfrm>
          <a:prstGeom prst="cube">
            <a:avLst>
              <a:gd name="adj" fmla="val 15232"/>
            </a:avLst>
          </a:prstGeom>
          <a:pattFill prst="dk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设备抽象层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3" name="立方体 132"/>
          <p:cNvSpPr/>
          <p:nvPr/>
        </p:nvSpPr>
        <p:spPr>
          <a:xfrm>
            <a:off x="2148219" y="4035258"/>
            <a:ext cx="983622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ramdisk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4" name="立方体 133"/>
          <p:cNvSpPr/>
          <p:nvPr/>
        </p:nvSpPr>
        <p:spPr>
          <a:xfrm>
            <a:off x="1164596" y="3813752"/>
            <a:ext cx="1967244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文件系统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5" name="立方体 134"/>
          <p:cNvSpPr/>
          <p:nvPr/>
        </p:nvSpPr>
        <p:spPr>
          <a:xfrm>
            <a:off x="3094100" y="3709420"/>
            <a:ext cx="1045851" cy="573612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rgbClr val="FFC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页面分配</a:t>
            </a:r>
            <a:endParaRPr lang="en-US" altLang="zh-CN" sz="1050" b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管理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6" name="立方体 135"/>
          <p:cNvSpPr/>
          <p:nvPr/>
        </p:nvSpPr>
        <p:spPr>
          <a:xfrm>
            <a:off x="1164596" y="3585060"/>
            <a:ext cx="684837" cy="247774"/>
          </a:xfrm>
          <a:prstGeom prst="cube">
            <a:avLst>
              <a:gd name="adj" fmla="val 152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加载器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7" name="立方体 136"/>
          <p:cNvSpPr/>
          <p:nvPr/>
        </p:nvSpPr>
        <p:spPr>
          <a:xfrm>
            <a:off x="1818252" y="3585533"/>
            <a:ext cx="2321700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系统调用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 flipH="1">
            <a:off x="2157995" y="5659989"/>
            <a:ext cx="54179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2959429" y="5765006"/>
            <a:ext cx="45529" cy="1902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3310123" y="5659989"/>
            <a:ext cx="5417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2022024" y="5659989"/>
            <a:ext cx="480267" cy="785375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立方体 98"/>
          <p:cNvSpPr/>
          <p:nvPr/>
        </p:nvSpPr>
        <p:spPr>
          <a:xfrm>
            <a:off x="5364088" y="3797911"/>
            <a:ext cx="917581" cy="247774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进程切换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2" name="立方体 101"/>
          <p:cNvSpPr/>
          <p:nvPr/>
        </p:nvSpPr>
        <p:spPr>
          <a:xfrm>
            <a:off x="5250356" y="4577651"/>
            <a:ext cx="924578" cy="20974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上下文切换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7" name="立方体 106"/>
          <p:cNvSpPr/>
          <p:nvPr/>
        </p:nvSpPr>
        <p:spPr>
          <a:xfrm>
            <a:off x="5364088" y="3573016"/>
            <a:ext cx="917581" cy="247774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进程调度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8" name="直接箭头连接符 127"/>
          <p:cNvCxnSpPr>
            <a:stCxn id="99" idx="3"/>
            <a:endCxn id="102" idx="1"/>
          </p:cNvCxnSpPr>
          <p:nvPr/>
        </p:nvCxnSpPr>
        <p:spPr>
          <a:xfrm flipH="1">
            <a:off x="5696671" y="4045685"/>
            <a:ext cx="107337" cy="563915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>
            <a:off x="4033047" y="4045685"/>
            <a:ext cx="1501452" cy="828576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4914249" y="5765006"/>
            <a:ext cx="486620" cy="190264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32" idx="3"/>
            <a:endCxn id="63" idx="1"/>
          </p:cNvCxnSpPr>
          <p:nvPr/>
        </p:nvCxnSpPr>
        <p:spPr>
          <a:xfrm>
            <a:off x="1651409" y="4283032"/>
            <a:ext cx="75407" cy="4562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49" idx="3"/>
            <a:endCxn id="12" idx="1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689112" y="4479964"/>
            <a:ext cx="650640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339752" y="4479964"/>
            <a:ext cx="0" cy="554698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立方体 145"/>
          <p:cNvSpPr/>
          <p:nvPr/>
        </p:nvSpPr>
        <p:spPr>
          <a:xfrm>
            <a:off x="4344539" y="3852970"/>
            <a:ext cx="813019" cy="43569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中断异常事件分发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1" name="直接箭头连接符 150"/>
          <p:cNvCxnSpPr>
            <a:stCxn id="75" idx="1"/>
            <a:endCxn id="146" idx="3"/>
          </p:cNvCxnSpPr>
          <p:nvPr/>
        </p:nvCxnSpPr>
        <p:spPr>
          <a:xfrm flipH="1" flipV="1">
            <a:off x="4717866" y="4288666"/>
            <a:ext cx="155586" cy="32189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6" idx="1"/>
            <a:endCxn id="137" idx="4"/>
          </p:cNvCxnSpPr>
          <p:nvPr/>
        </p:nvCxnSpPr>
        <p:spPr>
          <a:xfrm flipH="1" flipV="1">
            <a:off x="4102211" y="3728290"/>
            <a:ext cx="615655" cy="1910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6" idx="1"/>
            <a:endCxn id="107" idx="2"/>
          </p:cNvCxnSpPr>
          <p:nvPr/>
        </p:nvCxnSpPr>
        <p:spPr>
          <a:xfrm flipV="1">
            <a:off x="4717866" y="3715773"/>
            <a:ext cx="646222" cy="203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135" idx="4"/>
            <a:endCxn id="127" idx="4"/>
          </p:cNvCxnSpPr>
          <p:nvPr/>
        </p:nvCxnSpPr>
        <p:spPr>
          <a:xfrm flipH="1">
            <a:off x="4017022" y="4039912"/>
            <a:ext cx="35556" cy="581307"/>
          </a:xfrm>
          <a:prstGeom prst="bentConnector3">
            <a:avLst>
              <a:gd name="adj1" fmla="val -567198"/>
            </a:avLst>
          </a:prstGeom>
          <a:ln w="25400">
            <a:solidFill>
              <a:srgbClr val="FFC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2951711" y="3315178"/>
            <a:ext cx="8521" cy="3080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/>
          <p:nvPr/>
        </p:nvCxnSpPr>
        <p:spPr>
          <a:xfrm>
            <a:off x="4085170" y="3210161"/>
            <a:ext cx="1315699" cy="2554845"/>
          </a:xfrm>
          <a:prstGeom prst="bentConnector4">
            <a:avLst>
              <a:gd name="adj1" fmla="val 206193"/>
              <a:gd name="adj2" fmla="val 108948"/>
            </a:avLst>
          </a:prstGeom>
          <a:ln w="25400">
            <a:solidFill>
              <a:srgbClr val="7030A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/>
          <p:nvPr/>
        </p:nvCxnSpPr>
        <p:spPr>
          <a:xfrm flipH="1">
            <a:off x="5725681" y="4888231"/>
            <a:ext cx="414120" cy="771758"/>
          </a:xfrm>
          <a:prstGeom prst="bentConnector3">
            <a:avLst>
              <a:gd name="adj1" fmla="val -98321"/>
            </a:avLst>
          </a:prstGeom>
          <a:ln w="254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3567" y="1178749"/>
            <a:ext cx="784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生成运行在教学生态系统栈上的可执行文件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ABI)</a:t>
            </a:r>
          </a:p>
        </p:txBody>
      </p:sp>
      <p:sp>
        <p:nvSpPr>
          <p:cNvPr id="131" name="立方体 130"/>
          <p:cNvSpPr/>
          <p:nvPr/>
        </p:nvSpPr>
        <p:spPr>
          <a:xfrm>
            <a:off x="3545595" y="2194600"/>
            <a:ext cx="576374" cy="247774"/>
          </a:xfrm>
          <a:prstGeom prst="cube">
            <a:avLst>
              <a:gd name="adj" fmla="val 1523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NCC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" name="肘形连接符 6"/>
          <p:cNvCxnSpPr>
            <a:stCxn id="131" idx="0"/>
            <a:endCxn id="9" idx="0"/>
          </p:cNvCxnSpPr>
          <p:nvPr/>
        </p:nvCxnSpPr>
        <p:spPr>
          <a:xfrm rot="16200000" flipV="1">
            <a:off x="2999620" y="1341568"/>
            <a:ext cx="12700" cy="1706064"/>
          </a:xfrm>
          <a:prstGeom prst="bent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平行四边形 71"/>
          <p:cNvSpPr/>
          <p:nvPr/>
        </p:nvSpPr>
        <p:spPr>
          <a:xfrm>
            <a:off x="827584" y="3937639"/>
            <a:ext cx="5976664" cy="405780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组成原理实验 </a:t>
            </a:r>
            <a:r>
              <a:rPr lang="en-US" altLang="zh-CN" dirty="0"/>
              <a:t>= </a:t>
            </a:r>
            <a:r>
              <a:rPr lang="zh-CN" altLang="en-US" dirty="0"/>
              <a:t>硬件版的</a:t>
            </a:r>
            <a:r>
              <a:rPr lang="en-US" altLang="zh-CN" dirty="0"/>
              <a:t>NEMU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5" name="平行四边形 4"/>
          <p:cNvSpPr/>
          <p:nvPr/>
        </p:nvSpPr>
        <p:spPr>
          <a:xfrm>
            <a:off x="827584" y="5641119"/>
            <a:ext cx="5976664" cy="956233"/>
          </a:xfrm>
          <a:prstGeom prst="parallelogram">
            <a:avLst>
              <a:gd name="adj" fmla="val 71937"/>
            </a:avLst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1312590" y="5917530"/>
            <a:ext cx="595114" cy="247774"/>
          </a:xfrm>
          <a:prstGeom prst="cube">
            <a:avLst>
              <a:gd name="adj" fmla="val 1523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  <a:endParaRPr lang="zh-CN" altLang="en-US" sz="1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547664" y="5517233"/>
            <a:ext cx="648072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Mem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268074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Reg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3851920" y="5517232"/>
            <a:ext cx="57606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PC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14" idx="3"/>
            <a:endCxn id="12" idx="1"/>
          </p:cNvCxnSpPr>
          <p:nvPr/>
        </p:nvCxnSpPr>
        <p:spPr>
          <a:xfrm flipH="1">
            <a:off x="1591277" y="5765007"/>
            <a:ext cx="261553" cy="190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2" idx="4"/>
          </p:cNvCxnSpPr>
          <p:nvPr/>
        </p:nvCxnSpPr>
        <p:spPr>
          <a:xfrm flipH="1">
            <a:off x="1869963" y="6060286"/>
            <a:ext cx="810779" cy="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937648" y="5640045"/>
            <a:ext cx="1954832" cy="856724"/>
            <a:chOff x="511526" y="215723"/>
            <a:chExt cx="1954832" cy="85672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11526" y="520766"/>
              <a:ext cx="1954831" cy="261610"/>
              <a:chOff x="3016356" y="-27017"/>
              <a:chExt cx="1954831" cy="261610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3016356" y="10214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-27017"/>
                <a:ext cx="154218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solidFill>
                      <a:srgbClr val="FF6600"/>
                    </a:solidFill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Memory mapped I/O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16040" y="215723"/>
              <a:ext cx="1950318" cy="261610"/>
              <a:chOff x="516040" y="215723"/>
              <a:chExt cx="1950318" cy="261610"/>
            </a:xfrm>
          </p:grpSpPr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928688" y="215723"/>
                <a:ext cx="153767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Common data flow</a:t>
                </a: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516040" y="379410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6040" y="810837"/>
              <a:ext cx="1517582" cy="261610"/>
              <a:chOff x="516040" y="-26142"/>
              <a:chExt cx="1517582" cy="261610"/>
            </a:xfrm>
          </p:grpSpPr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516040" y="11050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9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-26142"/>
                <a:ext cx="109541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solidFill>
                      <a:srgbClr val="FF33CC"/>
                    </a:solidFill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Interrupt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16040" y="664782"/>
              <a:ext cx="1409636" cy="261610"/>
              <a:chOff x="516040" y="432753"/>
              <a:chExt cx="1409636" cy="261610"/>
            </a:xfrm>
          </p:grpSpPr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516040" y="561911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7" name="Text Box 35"/>
              <p:cNvSpPr txBox="1">
                <a:spLocks noChangeArrowheads="1"/>
              </p:cNvSpPr>
              <p:nvPr/>
            </p:nvSpPr>
            <p:spPr bwMode="auto">
              <a:xfrm>
                <a:off x="938212" y="432753"/>
                <a:ext cx="98746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solidFill>
                      <a:srgbClr val="0099FF"/>
                    </a:solidFill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Port I/O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12961" y="376089"/>
              <a:ext cx="1953396" cy="261610"/>
              <a:chOff x="3016341" y="690654"/>
              <a:chExt cx="1953396" cy="261610"/>
            </a:xfrm>
          </p:grpSpPr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3016341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90654"/>
                <a:ext cx="15353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050" b="1" dirty="0">
                    <a:solidFill>
                      <a:srgbClr val="00B050"/>
                    </a:solidFill>
                    <a:latin typeface="Helvetica" panose="020B0604020202020204" pitchFamily="34" charset="0"/>
                    <a:ea typeface="Arial Unicode MS" pitchFamily="34" charset="-122"/>
                    <a:cs typeface="Helvetica" panose="020B0604020202020204" pitchFamily="34" charset="0"/>
                  </a:rPr>
                  <a:t>Debug information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5461948" y="6309320"/>
            <a:ext cx="105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2267744" y="6309320"/>
            <a:ext cx="720080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UART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 flipH="1">
            <a:off x="2609801" y="6165303"/>
            <a:ext cx="349628" cy="179983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>
            <a:off x="827584" y="4829502"/>
            <a:ext cx="5976664" cy="543714"/>
          </a:xfrm>
          <a:prstGeom prst="parallelogram">
            <a:avLst>
              <a:gd name="adj" fmla="val 71937"/>
            </a:avLst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2339752" y="5083628"/>
            <a:ext cx="66350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</a:t>
            </a:r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putc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 flipH="1">
            <a:off x="2609801" y="5331402"/>
            <a:ext cx="42833" cy="101388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6355" y="5034662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Nexus-AM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074423" y="4653136"/>
            <a:ext cx="1675232" cy="777691"/>
            <a:chOff x="5796136" y="620688"/>
            <a:chExt cx="1675232" cy="777691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9" name="立方体 48"/>
          <p:cNvSpPr/>
          <p:nvPr/>
        </p:nvSpPr>
        <p:spPr>
          <a:xfrm>
            <a:off x="1115616" y="5080052"/>
            <a:ext cx="612068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_halt()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4574158" y="5917529"/>
            <a:ext cx="717922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Timer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4572000" y="5083628"/>
            <a:ext cx="78148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_uptime()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815906" y="6235159"/>
            <a:ext cx="1540070" cy="201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0" idx="2"/>
          </p:cNvCxnSpPr>
          <p:nvPr/>
        </p:nvCxnSpPr>
        <p:spPr>
          <a:xfrm flipV="1">
            <a:off x="4355976" y="6060286"/>
            <a:ext cx="218182" cy="195008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50" idx="1"/>
          </p:cNvCxnSpPr>
          <p:nvPr/>
        </p:nvCxnSpPr>
        <p:spPr>
          <a:xfrm flipH="1">
            <a:off x="4914249" y="5331402"/>
            <a:ext cx="29623" cy="623868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立方体 55"/>
          <p:cNvSpPr/>
          <p:nvPr/>
        </p:nvSpPr>
        <p:spPr>
          <a:xfrm>
            <a:off x="3347864" y="6309320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Kbd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3347864" y="5083628"/>
            <a:ext cx="936104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</a:t>
            </a:r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read_key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4"/>
          </p:cNvCxnSpPr>
          <p:nvPr/>
        </p:nvCxnSpPr>
        <p:spPr>
          <a:xfrm flipH="1">
            <a:off x="3959970" y="6255294"/>
            <a:ext cx="323998" cy="190069"/>
          </a:xfrm>
          <a:prstGeom prst="straightConnector1">
            <a:avLst/>
          </a:prstGeom>
          <a:ln w="25400"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/>
        </p:nvSpPr>
        <p:spPr>
          <a:xfrm>
            <a:off x="1115616" y="6309321"/>
            <a:ext cx="648072" cy="236120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VGA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1259632" y="4701514"/>
            <a:ext cx="972108" cy="247774"/>
          </a:xfrm>
          <a:prstGeom prst="cube">
            <a:avLst>
              <a:gd name="adj" fmla="val 152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_</a:t>
            </a:r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draw_rect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5" name="肘形连接符 64"/>
          <p:cNvCxnSpPr>
            <a:stCxn id="63" idx="2"/>
            <a:endCxn id="62" idx="2"/>
          </p:cNvCxnSpPr>
          <p:nvPr/>
        </p:nvCxnSpPr>
        <p:spPr>
          <a:xfrm rot="10800000" flipV="1">
            <a:off x="1115616" y="4844270"/>
            <a:ext cx="144016" cy="1601093"/>
          </a:xfrm>
          <a:prstGeom prst="bentConnector3">
            <a:avLst>
              <a:gd name="adj1" fmla="val 377345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727722" y="6445364"/>
            <a:ext cx="294302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7" idx="2"/>
          </p:cNvCxnSpPr>
          <p:nvPr/>
        </p:nvCxnSpPr>
        <p:spPr>
          <a:xfrm flipH="1">
            <a:off x="3238115" y="6060286"/>
            <a:ext cx="52274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6" idx="1"/>
          </p:cNvCxnSpPr>
          <p:nvPr/>
        </p:nvCxnSpPr>
        <p:spPr>
          <a:xfrm flipH="1">
            <a:off x="3653917" y="5331402"/>
            <a:ext cx="143129" cy="1013884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3760862" y="5917529"/>
            <a:ext cx="595114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ALU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0371" y="4026550"/>
            <a:ext cx="11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Nanos-lite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74423" y="3585060"/>
            <a:ext cx="1385321" cy="219672"/>
          </a:xfrm>
          <a:prstGeom prst="rect">
            <a:avLst/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virtualization</a:t>
            </a:r>
            <a:endParaRPr lang="zh-CN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74423" y="3862495"/>
            <a:ext cx="1385321" cy="219672"/>
          </a:xfrm>
          <a:prstGeom prst="rect">
            <a:avLst/>
          </a:prstGeom>
          <a:pattFill prst="zigZ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concurrency</a:t>
            </a:r>
            <a:endParaRPr lang="zh-CN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74423" y="4140995"/>
            <a:ext cx="1385321" cy="21967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persistence</a:t>
            </a:r>
            <a:endParaRPr lang="zh-CN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5076056" y="5517232"/>
            <a:ext cx="687366" cy="24777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Excp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立方体 70"/>
          <p:cNvSpPr/>
          <p:nvPr/>
        </p:nvSpPr>
        <p:spPr>
          <a:xfrm>
            <a:off x="4499992" y="4755338"/>
            <a:ext cx="1674942" cy="230653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保存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恢复现场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4501295" y="4577651"/>
            <a:ext cx="777218" cy="216024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事件打包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390243" y="5659989"/>
            <a:ext cx="685813" cy="0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平行四边形 89"/>
          <p:cNvSpPr/>
          <p:nvPr/>
        </p:nvSpPr>
        <p:spPr>
          <a:xfrm>
            <a:off x="827584" y="3089443"/>
            <a:ext cx="5976664" cy="317872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立方体 90"/>
          <p:cNvSpPr/>
          <p:nvPr/>
        </p:nvSpPr>
        <p:spPr>
          <a:xfrm>
            <a:off x="1818252" y="3067404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Libos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系统调用接口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2" name="立方体 91"/>
          <p:cNvSpPr/>
          <p:nvPr/>
        </p:nvSpPr>
        <p:spPr>
          <a:xfrm>
            <a:off x="1818252" y="2841669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Newlib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库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3" name="平行四边形 92"/>
          <p:cNvSpPr/>
          <p:nvPr/>
        </p:nvSpPr>
        <p:spPr>
          <a:xfrm>
            <a:off x="827584" y="2492896"/>
            <a:ext cx="5976664" cy="246218"/>
          </a:xfrm>
          <a:prstGeom prst="parallelogram">
            <a:avLst>
              <a:gd name="adj" fmla="val 71937"/>
            </a:avLst>
          </a:prstGeom>
          <a:solidFill>
            <a:srgbClr val="33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立方体 93"/>
          <p:cNvSpPr/>
          <p:nvPr/>
        </p:nvSpPr>
        <p:spPr>
          <a:xfrm>
            <a:off x="1818252" y="2419332"/>
            <a:ext cx="1456985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malloc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()/free()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68144" y="3094694"/>
            <a:ext cx="80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library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3752" y="2442374"/>
            <a:ext cx="121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Navy-apps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7" name="立方体 96"/>
          <p:cNvSpPr/>
          <p:nvPr/>
        </p:nvSpPr>
        <p:spPr>
          <a:xfrm>
            <a:off x="3242760" y="2419332"/>
            <a:ext cx="882231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文件操作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8" name="立方体 97"/>
          <p:cNvSpPr/>
          <p:nvPr/>
        </p:nvSpPr>
        <p:spPr>
          <a:xfrm>
            <a:off x="1816243" y="2194600"/>
            <a:ext cx="2304659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Hello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程序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仙剑奇侠传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0" name="直接箭头连接符 99"/>
          <p:cNvCxnSpPr>
            <a:stCxn id="94" idx="3"/>
            <a:endCxn id="92" idx="1"/>
          </p:cNvCxnSpPr>
          <p:nvPr/>
        </p:nvCxnSpPr>
        <p:spPr>
          <a:xfrm>
            <a:off x="2527874" y="2667106"/>
            <a:ext cx="423837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7" idx="3"/>
            <a:endCxn id="92" idx="1"/>
          </p:cNvCxnSpPr>
          <p:nvPr/>
        </p:nvCxnSpPr>
        <p:spPr>
          <a:xfrm flipH="1">
            <a:off x="2951711" y="2667106"/>
            <a:ext cx="713294" cy="2123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227674" y="5034662"/>
            <a:ext cx="120190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390243" y="5034662"/>
            <a:ext cx="181757" cy="1917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339752" y="5034662"/>
            <a:ext cx="2050491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立方体 123"/>
          <p:cNvSpPr/>
          <p:nvPr/>
        </p:nvSpPr>
        <p:spPr>
          <a:xfrm>
            <a:off x="2699792" y="5517232"/>
            <a:ext cx="648072" cy="247774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MMU</a:t>
            </a:r>
            <a:endParaRPr lang="zh-CN" alt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5" name="立方体 124"/>
          <p:cNvSpPr/>
          <p:nvPr/>
        </p:nvSpPr>
        <p:spPr>
          <a:xfrm>
            <a:off x="2419075" y="4742264"/>
            <a:ext cx="1648868" cy="229098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创建</a:t>
            </a:r>
            <a:r>
              <a:rPr lang="en-US" altLang="zh-CN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切换虚拟地址空间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6" name="立方体 125"/>
          <p:cNvSpPr/>
          <p:nvPr/>
        </p:nvSpPr>
        <p:spPr>
          <a:xfrm>
            <a:off x="2417566" y="4428604"/>
            <a:ext cx="902148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创建用户</a:t>
            </a:r>
            <a:endParaRPr lang="en-US" altLang="zh-CN" sz="105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进程上下文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7" name="立方体 126"/>
          <p:cNvSpPr/>
          <p:nvPr/>
        </p:nvSpPr>
        <p:spPr>
          <a:xfrm>
            <a:off x="3259345" y="4428604"/>
            <a:ext cx="808599" cy="334309"/>
          </a:xfrm>
          <a:prstGeom prst="cube">
            <a:avLst>
              <a:gd name="adj" fmla="val 152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创建虚实地址映射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0" name="直接箭头连接符 129"/>
          <p:cNvCxnSpPr>
            <a:stCxn id="125" idx="3"/>
            <a:endCxn id="124" idx="1"/>
          </p:cNvCxnSpPr>
          <p:nvPr/>
        </p:nvCxnSpPr>
        <p:spPr>
          <a:xfrm flipH="1">
            <a:off x="3004958" y="4971362"/>
            <a:ext cx="221103" cy="583611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立方体 131"/>
          <p:cNvSpPr/>
          <p:nvPr/>
        </p:nvSpPr>
        <p:spPr>
          <a:xfrm>
            <a:off x="1163872" y="4035258"/>
            <a:ext cx="1012814" cy="247774"/>
          </a:xfrm>
          <a:prstGeom prst="cube">
            <a:avLst>
              <a:gd name="adj" fmla="val 15232"/>
            </a:avLst>
          </a:prstGeom>
          <a:pattFill prst="dk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设备抽象层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3" name="立方体 132"/>
          <p:cNvSpPr/>
          <p:nvPr/>
        </p:nvSpPr>
        <p:spPr>
          <a:xfrm>
            <a:off x="2148219" y="4035258"/>
            <a:ext cx="983622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ramdisk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4" name="立方体 133"/>
          <p:cNvSpPr/>
          <p:nvPr/>
        </p:nvSpPr>
        <p:spPr>
          <a:xfrm>
            <a:off x="1164596" y="3813752"/>
            <a:ext cx="1967244" cy="247774"/>
          </a:xfrm>
          <a:prstGeom prst="cube">
            <a:avLst>
              <a:gd name="adj" fmla="val 15232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文件系统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5" name="立方体 134"/>
          <p:cNvSpPr/>
          <p:nvPr/>
        </p:nvSpPr>
        <p:spPr>
          <a:xfrm>
            <a:off x="3094100" y="3709420"/>
            <a:ext cx="1045851" cy="573612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rgbClr val="FFC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页面分配</a:t>
            </a:r>
            <a:endParaRPr lang="en-US" altLang="zh-CN" sz="1050" b="1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管理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6" name="立方体 135"/>
          <p:cNvSpPr/>
          <p:nvPr/>
        </p:nvSpPr>
        <p:spPr>
          <a:xfrm>
            <a:off x="1164596" y="3585060"/>
            <a:ext cx="684837" cy="247774"/>
          </a:xfrm>
          <a:prstGeom prst="cube">
            <a:avLst>
              <a:gd name="adj" fmla="val 152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加载器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7" name="立方体 136"/>
          <p:cNvSpPr/>
          <p:nvPr/>
        </p:nvSpPr>
        <p:spPr>
          <a:xfrm>
            <a:off x="1818252" y="3585533"/>
            <a:ext cx="2321700" cy="247774"/>
          </a:xfrm>
          <a:prstGeom prst="cube">
            <a:avLst>
              <a:gd name="adj" fmla="val 15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系统调用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 flipH="1">
            <a:off x="2157995" y="5659989"/>
            <a:ext cx="54179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2959429" y="5765006"/>
            <a:ext cx="45529" cy="1902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3310123" y="5659989"/>
            <a:ext cx="5417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2022024" y="5659989"/>
            <a:ext cx="480267" cy="785375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立方体 98"/>
          <p:cNvSpPr/>
          <p:nvPr/>
        </p:nvSpPr>
        <p:spPr>
          <a:xfrm>
            <a:off x="5364088" y="3797911"/>
            <a:ext cx="917581" cy="247774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进程切换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2" name="立方体 101"/>
          <p:cNvSpPr/>
          <p:nvPr/>
        </p:nvSpPr>
        <p:spPr>
          <a:xfrm>
            <a:off x="5250356" y="4577651"/>
            <a:ext cx="924578" cy="20974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上下文切换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7" name="立方体 106"/>
          <p:cNvSpPr/>
          <p:nvPr/>
        </p:nvSpPr>
        <p:spPr>
          <a:xfrm>
            <a:off x="5364088" y="3573016"/>
            <a:ext cx="917581" cy="247774"/>
          </a:xfrm>
          <a:prstGeom prst="cube">
            <a:avLst>
              <a:gd name="adj" fmla="val 15232"/>
            </a:avLst>
          </a:prstGeom>
          <a:pattFill prst="diagBrick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进程调度</a:t>
            </a:r>
            <a:endParaRPr lang="zh-CN" altLang="en-US" sz="105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8" name="直接箭头连接符 127"/>
          <p:cNvCxnSpPr>
            <a:stCxn id="99" idx="3"/>
            <a:endCxn id="102" idx="1"/>
          </p:cNvCxnSpPr>
          <p:nvPr/>
        </p:nvCxnSpPr>
        <p:spPr>
          <a:xfrm flipH="1">
            <a:off x="5696671" y="4045685"/>
            <a:ext cx="107337" cy="563915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>
            <a:off x="4033047" y="4045685"/>
            <a:ext cx="1501452" cy="828576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4914249" y="5765006"/>
            <a:ext cx="486620" cy="190264"/>
          </a:xfrm>
          <a:prstGeom prst="straightConnector1">
            <a:avLst/>
          </a:prstGeom>
          <a:ln w="254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32" idx="3"/>
            <a:endCxn id="63" idx="1"/>
          </p:cNvCxnSpPr>
          <p:nvPr/>
        </p:nvCxnSpPr>
        <p:spPr>
          <a:xfrm>
            <a:off x="1651409" y="4283032"/>
            <a:ext cx="75407" cy="456223"/>
          </a:xfrm>
          <a:prstGeom prst="straightConnector1">
            <a:avLst/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49" idx="3"/>
            <a:endCxn id="12" idx="1"/>
          </p:cNvCxnSpPr>
          <p:nvPr/>
        </p:nvCxnSpPr>
        <p:spPr>
          <a:xfrm>
            <a:off x="1402780" y="5327826"/>
            <a:ext cx="188497" cy="62744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689112" y="4479964"/>
            <a:ext cx="650640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339752" y="4479964"/>
            <a:ext cx="0" cy="554698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立方体 145"/>
          <p:cNvSpPr/>
          <p:nvPr/>
        </p:nvSpPr>
        <p:spPr>
          <a:xfrm>
            <a:off x="4344539" y="3852970"/>
            <a:ext cx="813019" cy="435696"/>
          </a:xfrm>
          <a:prstGeom prst="cube">
            <a:avLst>
              <a:gd name="adj" fmla="val 152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中断异常事件分发</a:t>
            </a:r>
            <a:endParaRPr lang="zh-CN" altLang="en-US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1" name="直接箭头连接符 150"/>
          <p:cNvCxnSpPr>
            <a:stCxn id="75" idx="1"/>
            <a:endCxn id="146" idx="3"/>
          </p:cNvCxnSpPr>
          <p:nvPr/>
        </p:nvCxnSpPr>
        <p:spPr>
          <a:xfrm flipH="1" flipV="1">
            <a:off x="4717866" y="4288666"/>
            <a:ext cx="155586" cy="32189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6" idx="1"/>
            <a:endCxn id="137" idx="4"/>
          </p:cNvCxnSpPr>
          <p:nvPr/>
        </p:nvCxnSpPr>
        <p:spPr>
          <a:xfrm flipH="1" flipV="1">
            <a:off x="4102211" y="3728290"/>
            <a:ext cx="615655" cy="1910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6" idx="1"/>
            <a:endCxn id="107" idx="2"/>
          </p:cNvCxnSpPr>
          <p:nvPr/>
        </p:nvCxnSpPr>
        <p:spPr>
          <a:xfrm flipV="1">
            <a:off x="4717866" y="3715773"/>
            <a:ext cx="646222" cy="203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135" idx="4"/>
            <a:endCxn id="127" idx="4"/>
          </p:cNvCxnSpPr>
          <p:nvPr/>
        </p:nvCxnSpPr>
        <p:spPr>
          <a:xfrm flipH="1">
            <a:off x="4017022" y="4039912"/>
            <a:ext cx="35556" cy="581307"/>
          </a:xfrm>
          <a:prstGeom prst="bentConnector3">
            <a:avLst>
              <a:gd name="adj1" fmla="val -567198"/>
            </a:avLst>
          </a:prstGeom>
          <a:ln w="25400">
            <a:solidFill>
              <a:srgbClr val="FFC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2951711" y="3315178"/>
            <a:ext cx="8521" cy="3080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/>
          <p:nvPr/>
        </p:nvCxnSpPr>
        <p:spPr>
          <a:xfrm>
            <a:off x="4085170" y="3210161"/>
            <a:ext cx="1315699" cy="2554845"/>
          </a:xfrm>
          <a:prstGeom prst="bentConnector4">
            <a:avLst>
              <a:gd name="adj1" fmla="val 206193"/>
              <a:gd name="adj2" fmla="val 108948"/>
            </a:avLst>
          </a:prstGeom>
          <a:ln w="25400">
            <a:solidFill>
              <a:srgbClr val="7030A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/>
          <p:nvPr/>
        </p:nvCxnSpPr>
        <p:spPr>
          <a:xfrm flipH="1">
            <a:off x="5725681" y="4888231"/>
            <a:ext cx="414120" cy="771758"/>
          </a:xfrm>
          <a:prstGeom prst="bentConnector3">
            <a:avLst>
              <a:gd name="adj1" fmla="val -98321"/>
            </a:avLst>
          </a:prstGeom>
          <a:ln w="254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8719" y="1178749"/>
            <a:ext cx="639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集中关注微结构的实现细节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已经打通全栈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250468"/>
            <a:ext cx="2195231" cy="181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ProjectN</a:t>
            </a:r>
            <a:r>
              <a:rPr lang="en-US" altLang="zh-CN" dirty="0" smtClean="0"/>
              <a:t> - </a:t>
            </a:r>
            <a:r>
              <a:rPr lang="zh-CN" altLang="en-US" dirty="0" smtClean="0"/>
              <a:t>顶天立地的传说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前期实验</a:t>
            </a:r>
            <a:r>
              <a:rPr lang="zh-CN" altLang="en-US" dirty="0" smtClean="0">
                <a:solidFill>
                  <a:srgbClr val="0000FF"/>
                </a:solidFill>
              </a:rPr>
              <a:t>整合成一</a:t>
            </a:r>
            <a:r>
              <a:rPr lang="zh-CN" altLang="en-US" dirty="0">
                <a:solidFill>
                  <a:srgbClr val="0000FF"/>
                </a:solidFill>
              </a:rPr>
              <a:t>个完整的</a:t>
            </a:r>
            <a:r>
              <a:rPr lang="zh-CN" altLang="en-US" dirty="0" smtClean="0">
                <a:solidFill>
                  <a:srgbClr val="0000FF"/>
                </a:solidFill>
              </a:rPr>
              <a:t>计算机系统</a:t>
            </a:r>
            <a:endParaRPr lang="en-US" altLang="zh-CN" dirty="0"/>
          </a:p>
          <a:p>
            <a:r>
              <a:rPr lang="en-US" altLang="zh-CN" dirty="0"/>
              <a:t>Project N</a:t>
            </a:r>
          </a:p>
          <a:p>
            <a:pPr lvl="1"/>
            <a:r>
              <a:rPr lang="en-US" altLang="zh-CN" dirty="0"/>
              <a:t>NCC = NJU C Compiler</a:t>
            </a:r>
          </a:p>
          <a:p>
            <a:pPr lvl="2"/>
            <a:r>
              <a:rPr lang="zh-CN" altLang="en-US" dirty="0"/>
              <a:t>编译原理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1"/>
            <a:r>
              <a:rPr lang="en-US" altLang="zh-CN" dirty="0"/>
              <a:t>Nanos = Nan(</a:t>
            </a:r>
            <a:r>
              <a:rPr lang="en-US" altLang="zh-CN" dirty="0" err="1"/>
              <a:t>jing</a:t>
            </a:r>
            <a:r>
              <a:rPr lang="en-US" altLang="zh-CN" dirty="0"/>
              <a:t> U) OS</a:t>
            </a:r>
          </a:p>
          <a:p>
            <a:pPr lvl="2"/>
            <a:r>
              <a:rPr lang="zh-CN" altLang="en-US" dirty="0"/>
              <a:t>操作系统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NEMU </a:t>
            </a:r>
            <a:r>
              <a:rPr lang="en-US" altLang="zh-CN" dirty="0"/>
              <a:t>= NJU </a:t>
            </a:r>
            <a:r>
              <a:rPr lang="en-US" altLang="zh-CN" dirty="0" err="1"/>
              <a:t>EMUlator</a:t>
            </a:r>
            <a:endParaRPr lang="en-US" altLang="zh-CN" dirty="0"/>
          </a:p>
          <a:p>
            <a:pPr lvl="2"/>
            <a:r>
              <a:rPr lang="zh-CN" altLang="en-US" dirty="0"/>
              <a:t>系统基础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NOOP </a:t>
            </a:r>
            <a:r>
              <a:rPr lang="en-US" altLang="zh-CN" dirty="0"/>
              <a:t>= NJU </a:t>
            </a:r>
            <a:r>
              <a:rPr lang="en-US" altLang="zh-CN" dirty="0" err="1" smtClean="0"/>
              <a:t>OoO</a:t>
            </a:r>
            <a:r>
              <a:rPr lang="en-US" altLang="zh-CN" dirty="0" smtClean="0"/>
              <a:t> Processor</a:t>
            </a:r>
            <a:endParaRPr lang="en-US" altLang="zh-CN" dirty="0"/>
          </a:p>
          <a:p>
            <a:pPr lvl="2"/>
            <a:r>
              <a:rPr lang="zh-CN" altLang="en-US" dirty="0"/>
              <a:t>组成原理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OoO</a:t>
            </a:r>
            <a:r>
              <a:rPr lang="en-US" altLang="zh-CN" dirty="0" smtClean="0"/>
              <a:t> = out-of-order, </a:t>
            </a:r>
            <a:r>
              <a:rPr lang="zh-CN" altLang="en-US" dirty="0" smtClean="0"/>
              <a:t>乱序执行处理器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83925" y="2430106"/>
            <a:ext cx="2890726" cy="3655682"/>
            <a:chOff x="76" y="602"/>
            <a:chExt cx="2671" cy="2364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85" y="856"/>
              <a:ext cx="2662" cy="25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9575" indent="-28575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820738" indent="-228600"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230313" indent="-22860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1641475" indent="-228600" defTabSz="820738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0986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5558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0130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4702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ea typeface="微软雅黑" pitchFamily="34" charset="-122"/>
                </a:rPr>
                <a:t>算法</a:t>
              </a:r>
            </a:p>
          </p:txBody>
        </p:sp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85" y="2169"/>
              <a:ext cx="2662" cy="24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9575" indent="-28575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820738" indent="-228600"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230313" indent="-22860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1641475" indent="-228600" defTabSz="820738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0986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5558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0130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4702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功能部件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寄存器传送级</a:t>
              </a:r>
              <a:r>
                <a:rPr lang="zh-CN" altLang="en-US" sz="1800" b="0"/>
                <a:t> </a:t>
              </a:r>
            </a:p>
          </p:txBody>
        </p:sp>
        <p:sp>
          <p:nvSpPr>
            <p:cNvPr id="8" name="AutoShape 22"/>
            <p:cNvSpPr>
              <a:spLocks noChangeArrowheads="1"/>
            </p:cNvSpPr>
            <p:nvPr/>
          </p:nvSpPr>
          <p:spPr bwMode="auto">
            <a:xfrm>
              <a:off x="85" y="602"/>
              <a:ext cx="2657" cy="25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9575" indent="-28575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820738" indent="-228600"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230313" indent="-22860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1641475" indent="-228600" defTabSz="820738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0986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5558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0130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4702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ea typeface="微软雅黑" pitchFamily="34" charset="-122"/>
                </a:rPr>
                <a:t>应用问题</a:t>
              </a:r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>
              <a:off x="85" y="1618"/>
              <a:ext cx="2662" cy="2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9575" indent="-28575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820738" indent="-228600"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230313" indent="-22860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1641475" indent="-228600" defTabSz="820738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0986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5558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0130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4702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指令集体系结构 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(ISA)</a:t>
              </a: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85" y="1364"/>
              <a:ext cx="2655" cy="25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9575" indent="-28575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820738" indent="-228600"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230313" indent="-22860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1641475" indent="-228600" defTabSz="820738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0986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5558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0130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4702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操作系统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虚拟机</a:t>
              </a:r>
            </a:p>
          </p:txBody>
        </p:sp>
        <p:sp>
          <p:nvSpPr>
            <p:cNvPr id="11" name="AutoShape 25"/>
            <p:cNvSpPr>
              <a:spLocks noChangeArrowheads="1"/>
            </p:cNvSpPr>
            <p:nvPr/>
          </p:nvSpPr>
          <p:spPr bwMode="auto">
            <a:xfrm>
              <a:off x="85" y="1915"/>
              <a:ext cx="2662" cy="25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9575" indent="-28575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820738" indent="-228600"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230313" indent="-22860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1641475" indent="-228600" defTabSz="820738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0986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5558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0130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4702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微体系结构</a:t>
              </a:r>
            </a:p>
          </p:txBody>
        </p:sp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85" y="2677"/>
              <a:ext cx="2662" cy="28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9575" indent="-28575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820738" indent="-228600"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230313" indent="-22860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1641475" indent="-228600" defTabSz="820738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0986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5558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0130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4702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器件</a:t>
              </a:r>
            </a:p>
          </p:txBody>
        </p:sp>
        <p:sp>
          <p:nvSpPr>
            <p:cNvPr id="13" name="AutoShape 27"/>
            <p:cNvSpPr>
              <a:spLocks noChangeArrowheads="1"/>
            </p:cNvSpPr>
            <p:nvPr/>
          </p:nvSpPr>
          <p:spPr bwMode="auto">
            <a:xfrm>
              <a:off x="85" y="1110"/>
              <a:ext cx="2662" cy="25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9575" indent="-28575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820738" indent="-228600"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230313" indent="-22860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1641475" indent="-228600" defTabSz="820738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0986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5558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0130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4702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ea typeface="微软雅黑" pitchFamily="34" charset="-122"/>
                </a:rPr>
                <a:t>编程 </a:t>
              </a:r>
              <a:r>
                <a:rPr lang="en-US" altLang="zh-CN" sz="1800">
                  <a:ea typeface="微软雅黑" pitchFamily="34" charset="-122"/>
                </a:rPr>
                <a:t>(</a:t>
              </a:r>
              <a:r>
                <a:rPr lang="zh-CN" altLang="en-US" sz="1800">
                  <a:ea typeface="微软雅黑" pitchFamily="34" charset="-122"/>
                </a:rPr>
                <a:t>语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言处理系统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14" name="AutoShape 28"/>
            <p:cNvSpPr>
              <a:spLocks noChangeArrowheads="1"/>
            </p:cNvSpPr>
            <p:nvPr/>
          </p:nvSpPr>
          <p:spPr bwMode="auto">
            <a:xfrm>
              <a:off x="76" y="2415"/>
              <a:ext cx="2662" cy="24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9575" indent="-28575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820738" indent="-228600" defTabSz="820738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230313" indent="-228600" defTabSz="820738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1641475" indent="-228600" defTabSz="820738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0986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5558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0130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470275" indent="-228600" defTabSz="820738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电路</a:t>
              </a:r>
            </a:p>
          </p:txBody>
        </p:sp>
      </p:grp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083925" y="3201773"/>
            <a:ext cx="2890726" cy="400992"/>
          </a:xfrm>
          <a:prstGeom prst="rect">
            <a:avLst/>
          </a:prstGeom>
          <a:solidFill>
            <a:srgbClr val="00808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083925" y="3998197"/>
            <a:ext cx="2890726" cy="442082"/>
          </a:xfrm>
          <a:prstGeom prst="rect">
            <a:avLst/>
          </a:prstGeom>
          <a:solidFill>
            <a:srgbClr val="FFCC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0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083925" y="4442469"/>
            <a:ext cx="2890726" cy="400991"/>
          </a:xfrm>
          <a:prstGeom prst="rect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083925" y="3587836"/>
            <a:ext cx="2890726" cy="402408"/>
          </a:xfrm>
          <a:prstGeom prst="rect">
            <a:avLst/>
          </a:prstGeom>
          <a:solidFill>
            <a:srgbClr val="80008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0"/>
          </a:p>
        </p:txBody>
      </p:sp>
      <p:sp>
        <p:nvSpPr>
          <p:cNvPr id="19" name="圆角矩形 18"/>
          <p:cNvSpPr/>
          <p:nvPr/>
        </p:nvSpPr>
        <p:spPr>
          <a:xfrm>
            <a:off x="6382356" y="2611015"/>
            <a:ext cx="2276383" cy="392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顶天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上至应用程序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382356" y="5423423"/>
            <a:ext cx="2276383" cy="392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立地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立足逻辑门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5386812" y="4760653"/>
            <a:ext cx="615614" cy="590758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5133316" y="4219238"/>
            <a:ext cx="869109" cy="54141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V="1">
            <a:off x="5133316" y="3804852"/>
            <a:ext cx="869109" cy="99171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060888" y="3100759"/>
            <a:ext cx="941537" cy="311309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首届</a:t>
            </a:r>
            <a:r>
              <a:rPr lang="zh-CN" altLang="en-US" dirty="0" smtClean="0"/>
              <a:t>“龙芯杯”作品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22482" r="32552" b="3644"/>
          <a:stretch>
            <a:fillRect/>
          </a:stretch>
        </p:blipFill>
        <p:spPr bwMode="auto">
          <a:xfrm>
            <a:off x="250825" y="1196975"/>
            <a:ext cx="2652713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9388" y="5889625"/>
            <a:ext cx="3003550" cy="347663"/>
          </a:xfrm>
          <a:prstGeom prst="rect">
            <a:avLst/>
          </a:prstGeom>
          <a:solidFill>
            <a:srgbClr val="98CB0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FPGA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2063" y="5876925"/>
            <a:ext cx="4010025" cy="360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Linux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388" y="4562475"/>
            <a:ext cx="7632700" cy="515938"/>
          </a:xfrm>
          <a:prstGeom prst="rect">
            <a:avLst/>
          </a:prstGeom>
          <a:solidFill>
            <a:srgbClr val="CC3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AM 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抽象计算机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) = TRM + IOE + [ASYE] + [PTE]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8143" y="3717064"/>
            <a:ext cx="2819681" cy="831610"/>
            <a:chOff x="745306" y="3791678"/>
            <a:chExt cx="2730292" cy="831610"/>
          </a:xfrm>
          <a:solidFill>
            <a:srgbClr val="666698"/>
          </a:solidFill>
        </p:grpSpPr>
        <p:sp>
          <p:nvSpPr>
            <p:cNvPr id="10" name="矩形 9"/>
            <p:cNvSpPr/>
            <p:nvPr/>
          </p:nvSpPr>
          <p:spPr>
            <a:xfrm>
              <a:off x="745306" y="3791678"/>
              <a:ext cx="804460" cy="83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功能测试</a:t>
              </a:r>
              <a:endPara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649139" y="3791678"/>
              <a:ext cx="838800" cy="83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基准</a:t>
              </a:r>
              <a:endPara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endParaRPr>
            </a:p>
            <a:p>
              <a:pPr algn="ctr">
                <a:defRPr/>
              </a:pP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程序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537823" y="3791678"/>
              <a:ext cx="937775" cy="83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真实</a:t>
              </a:r>
              <a:endPara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endParaRPr>
            </a:p>
            <a:p>
              <a:pPr algn="ctr">
                <a:defRPr/>
              </a:pP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应用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3044700" y="3717064"/>
            <a:ext cx="4767657" cy="821677"/>
          </a:xfrm>
          <a:prstGeom prst="rect">
            <a:avLst/>
          </a:prstGeom>
          <a:solidFill>
            <a:srgbClr val="666698"/>
          </a:solidFill>
          <a:ln w="28575">
            <a:noFill/>
          </a:ln>
          <a:effectLst>
            <a:glow rad="228600">
              <a:schemeClr val="tx1">
                <a:lumMod val="85000"/>
                <a:lumOff val="1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Nanos</a:t>
            </a:r>
          </a:p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操作系统</a:t>
            </a:r>
          </a:p>
        </p:txBody>
      </p:sp>
      <p:sp>
        <p:nvSpPr>
          <p:cNvPr id="14" name="矩形 13"/>
          <p:cNvSpPr/>
          <p:nvPr/>
        </p:nvSpPr>
        <p:spPr>
          <a:xfrm>
            <a:off x="3182938" y="5106988"/>
            <a:ext cx="646112" cy="1130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rgbClr val="3D64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51275" y="5099050"/>
            <a:ext cx="1352550" cy="777875"/>
          </a:xfrm>
          <a:prstGeom prst="rect">
            <a:avLst/>
          </a:prstGeom>
          <a:solidFill>
            <a:srgbClr val="01649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NEMU</a:t>
            </a:r>
          </a:p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16" name="矩形 15"/>
          <p:cNvSpPr/>
          <p:nvPr/>
        </p:nvSpPr>
        <p:spPr>
          <a:xfrm>
            <a:off x="179511" y="5106819"/>
            <a:ext cx="2999410" cy="767886"/>
          </a:xfrm>
          <a:prstGeom prst="rect">
            <a:avLst/>
          </a:prstGeom>
          <a:solidFill>
            <a:srgbClr val="FF6600"/>
          </a:solidFill>
          <a:ln w="28575">
            <a:noFill/>
          </a:ln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mips32</a:t>
            </a:r>
          </a:p>
          <a:p>
            <a:pPr algn="ctr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(NOOP-SoC)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62288" y="3205163"/>
            <a:ext cx="4749800" cy="479425"/>
          </a:xfrm>
          <a:prstGeom prst="rect">
            <a:avLst/>
          </a:prstGeom>
          <a:solidFill>
            <a:srgbClr val="CC3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运行库：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libos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libc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libndl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 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图形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44825" y="2552700"/>
            <a:ext cx="1609725" cy="590550"/>
          </a:xfrm>
          <a:prstGeom prst="rect">
            <a:avLst/>
          </a:prstGeom>
          <a:solidFill>
            <a:srgbClr val="99CC3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编译器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46413" y="1995488"/>
            <a:ext cx="1608137" cy="506412"/>
          </a:xfrm>
          <a:prstGeom prst="rect">
            <a:avLst/>
          </a:prstGeom>
          <a:solidFill>
            <a:srgbClr val="99CC3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hello</a:t>
            </a:r>
          </a:p>
        </p:txBody>
      </p:sp>
      <p:sp>
        <p:nvSpPr>
          <p:cNvPr id="20" name="矩形 19"/>
          <p:cNvSpPr/>
          <p:nvPr/>
        </p:nvSpPr>
        <p:spPr>
          <a:xfrm>
            <a:off x="4687888" y="2557463"/>
            <a:ext cx="3136900" cy="587375"/>
          </a:xfrm>
          <a:prstGeom prst="rect">
            <a:avLst/>
          </a:prstGeom>
          <a:solidFill>
            <a:srgbClr val="99CC3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窗口管理器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86538" y="1274763"/>
            <a:ext cx="1225550" cy="360362"/>
          </a:xfrm>
          <a:prstGeom prst="rect">
            <a:avLst/>
          </a:prstGeom>
          <a:solidFill>
            <a:srgbClr val="CC3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AM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48450" y="1695450"/>
            <a:ext cx="1163638" cy="828675"/>
          </a:xfrm>
          <a:prstGeom prst="rect">
            <a:avLst/>
          </a:prstGeom>
          <a:solidFill>
            <a:srgbClr val="99CC3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NEMU</a:t>
            </a:r>
          </a:p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23" name="矩形 22"/>
          <p:cNvSpPr/>
          <p:nvPr/>
        </p:nvSpPr>
        <p:spPr>
          <a:xfrm>
            <a:off x="5724525" y="1695450"/>
            <a:ext cx="866775" cy="831850"/>
          </a:xfrm>
          <a:prstGeom prst="rect">
            <a:avLst/>
          </a:prstGeom>
          <a:solidFill>
            <a:srgbClr val="99CC3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NES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模拟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11568" y="1696093"/>
            <a:ext cx="979122" cy="831600"/>
          </a:xfrm>
          <a:prstGeom prst="rect">
            <a:avLst/>
          </a:prstGeom>
          <a:solidFill>
            <a:srgbClr val="99CC33"/>
          </a:solidFill>
          <a:ln>
            <a:noFill/>
          </a:ln>
          <a:effectLst>
            <a:glow rad="228600">
              <a:schemeClr val="tx1">
                <a:lumMod val="85000"/>
                <a:lumOff val="1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仙剑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奇侠传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8050213" y="5265738"/>
            <a:ext cx="704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16497"/>
                </a:solidFill>
                <a:latin typeface="微软雅黑" pitchFamily="34" charset="-122"/>
                <a:ea typeface="微软雅黑" pitchFamily="34" charset="-122"/>
              </a:rPr>
              <a:t>ISA</a:t>
            </a:r>
            <a:endParaRPr lang="zh-CN" altLang="en-US">
              <a:solidFill>
                <a:srgbClr val="01649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8023225" y="3770313"/>
            <a:ext cx="800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666698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>
              <a:solidFill>
                <a:srgbClr val="666698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666698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7996238" y="22479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99CC33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  <p:sp>
        <p:nvSpPr>
          <p:cNvPr id="28" name="右大括号 27"/>
          <p:cNvSpPr/>
          <p:nvPr/>
        </p:nvSpPr>
        <p:spPr>
          <a:xfrm>
            <a:off x="7824788" y="1793875"/>
            <a:ext cx="160337" cy="129857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大括号 28"/>
          <p:cNvSpPr/>
          <p:nvPr/>
        </p:nvSpPr>
        <p:spPr>
          <a:xfrm>
            <a:off x="7859713" y="3757613"/>
            <a:ext cx="141287" cy="78105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右大括号 29"/>
          <p:cNvSpPr/>
          <p:nvPr/>
        </p:nvSpPr>
        <p:spPr>
          <a:xfrm>
            <a:off x="7878763" y="5154613"/>
            <a:ext cx="155575" cy="6397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1"/>
          <p:cNvSpPr>
            <a:spLocks noChangeArrowheads="1"/>
          </p:cNvSpPr>
          <p:nvPr/>
        </p:nvSpPr>
        <p:spPr bwMode="auto">
          <a:xfrm>
            <a:off x="7775575" y="320198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CC3467"/>
                </a:solidFill>
                <a:latin typeface="微软雅黑" pitchFamily="34" charset="-122"/>
                <a:ea typeface="微软雅黑" pitchFamily="34" charset="-122"/>
              </a:rPr>
              <a:t>抽象层</a:t>
            </a:r>
          </a:p>
        </p:txBody>
      </p:sp>
      <p:sp>
        <p:nvSpPr>
          <p:cNvPr id="32" name="右箭头 31"/>
          <p:cNvSpPr/>
          <p:nvPr/>
        </p:nvSpPr>
        <p:spPr>
          <a:xfrm rot="5400000">
            <a:off x="361950" y="4151313"/>
            <a:ext cx="1790700" cy="29210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 rot="3145077">
            <a:off x="2092325" y="3243263"/>
            <a:ext cx="1328738" cy="296862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33"/>
          <p:cNvSpPr/>
          <p:nvPr/>
        </p:nvSpPr>
        <p:spPr>
          <a:xfrm rot="163118">
            <a:off x="2686050" y="1698625"/>
            <a:ext cx="2103438" cy="296863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/>
            </a:extLst>
          </p:cNvPr>
          <p:cNvSpPr/>
          <p:nvPr/>
        </p:nvSpPr>
        <p:spPr>
          <a:xfrm>
            <a:off x="5219700" y="5099050"/>
            <a:ext cx="1258888" cy="777875"/>
          </a:xfrm>
          <a:prstGeom prst="rect">
            <a:avLst/>
          </a:prstGeom>
          <a:solidFill>
            <a:srgbClr val="01649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X86</a:t>
            </a:r>
          </a:p>
          <a:p>
            <a:pPr algn="ctr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qemu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)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/>
            </a:extLst>
          </p:cNvPr>
          <p:cNvSpPr/>
          <p:nvPr/>
        </p:nvSpPr>
        <p:spPr>
          <a:xfrm>
            <a:off x="6510338" y="5099050"/>
            <a:ext cx="1301750" cy="777875"/>
          </a:xfrm>
          <a:prstGeom prst="rect">
            <a:avLst/>
          </a:prstGeom>
          <a:solidFill>
            <a:srgbClr val="0164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Mips32</a:t>
            </a:r>
          </a:p>
          <a:p>
            <a:pPr algn="ctr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qemu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)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8035" y="6399213"/>
            <a:ext cx="721751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Project-N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生态系统展示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第一届“龙芯杯”系统能力竞赛决赛报告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丁浩然等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2017.09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0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24" y="71422"/>
            <a:ext cx="8805226" cy="1143000"/>
          </a:xfrm>
        </p:spPr>
        <p:txBody>
          <a:bodyPr/>
          <a:lstStyle/>
          <a:p>
            <a:r>
              <a:rPr lang="en-US" altLang="zh-CN" dirty="0" err="1" smtClean="0"/>
              <a:t>ProjectN</a:t>
            </a:r>
            <a:r>
              <a:rPr lang="zh-CN" altLang="en-US" dirty="0" smtClean="0"/>
              <a:t>教学生态获得“龙芯杯”二等奖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决赛总得分排名第二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96" y="2444436"/>
            <a:ext cx="5912881" cy="414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7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NOOP</a:t>
            </a:r>
            <a:r>
              <a:rPr lang="zh-CN" altLang="en-US" dirty="0" smtClean="0"/>
              <a:t>进化史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先完成后完美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Microbench</a:t>
            </a:r>
            <a:r>
              <a:rPr lang="zh-CN" altLang="en-US" dirty="0" smtClean="0"/>
              <a:t>得分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第一版能跑的单周期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41620818"/>
              </p:ext>
            </p:extLst>
          </p:nvPr>
        </p:nvGraphicFramePr>
        <p:xfrm>
          <a:off x="732676" y="2562131"/>
          <a:ext cx="7716912" cy="4234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3555251" y="3826916"/>
            <a:ext cx="1368152" cy="8403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accent1"/>
                </a:solidFill>
                <a:latin typeface="+mj-ea"/>
                <a:ea typeface="+mj-ea"/>
                <a:cs typeface="Helvetica" panose="020B0604020202020204" pitchFamily="34" charset="0"/>
              </a:rPr>
              <a:t>Icache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  <a:cs typeface="Helvetica" panose="020B0604020202020204" pitchFamily="34" charset="0"/>
            </a:endParaRPr>
          </a:p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  <a:cs typeface="Helvetica" panose="020B0604020202020204" pitchFamily="34" charset="0"/>
              </a:rPr>
              <a:t>(+173%)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07469" y="5134609"/>
            <a:ext cx="1368152" cy="8403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accent1"/>
                </a:solidFill>
                <a:latin typeface="+mj-ea"/>
                <a:ea typeface="+mj-ea"/>
                <a:cs typeface="Helvetica" panose="020B0604020202020204" pitchFamily="34" charset="0"/>
              </a:rPr>
              <a:t>Dcache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  <a:cs typeface="Helvetica" panose="020B0604020202020204" pitchFamily="34" charset="0"/>
            </a:endParaRPr>
          </a:p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  <a:cs typeface="Helvetica" panose="020B0604020202020204" pitchFamily="34" charset="0"/>
              </a:rPr>
              <a:t>(+13%)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942" y="3103485"/>
            <a:ext cx="1944216" cy="12724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cs typeface="Helvetica" panose="020B0604020202020204" pitchFamily="34" charset="0"/>
              </a:rPr>
              <a:t>微架构</a:t>
            </a:r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  <a:cs typeface="Helvetica" panose="020B0604020202020204" pitchFamily="34" charset="0"/>
              </a:rPr>
              <a:t>优化</a:t>
            </a:r>
            <a:r>
              <a:rPr lang="en-US" altLang="zh-CN" sz="2400" b="1" dirty="0" smtClean="0">
                <a:solidFill>
                  <a:schemeClr val="accent1"/>
                </a:solidFill>
                <a:latin typeface="+mj-ea"/>
                <a:ea typeface="+mj-ea"/>
                <a:cs typeface="Helvetica" panose="020B0604020202020204" pitchFamily="34" charset="0"/>
              </a:rPr>
              <a:t>/Burst DDR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  <a:cs typeface="Helvetica" panose="020B0604020202020204" pitchFamily="34" charset="0"/>
            </a:endParaRPr>
          </a:p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  <a:cs typeface="Helvetica" panose="020B0604020202020204" pitchFamily="34" charset="0"/>
              </a:rPr>
              <a:t>(+156</a:t>
            </a:r>
            <a:r>
              <a:rPr lang="en-US" altLang="zh-CN" sz="2400" b="1" dirty="0" smtClean="0">
                <a:solidFill>
                  <a:schemeClr val="accent1"/>
                </a:solidFill>
                <a:latin typeface="+mj-ea"/>
                <a:ea typeface="+mj-ea"/>
                <a:cs typeface="Helvetica" panose="020B0604020202020204" pitchFamily="34" charset="0"/>
              </a:rPr>
              <a:t>%)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1545" y="1983139"/>
            <a:ext cx="1800200" cy="92363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  <a:cs typeface="Helvetica" panose="020B0604020202020204" pitchFamily="34" charset="0"/>
              </a:rPr>
              <a:t>微架构优化</a:t>
            </a:r>
            <a:endParaRPr lang="en-US" altLang="zh-CN" sz="2400" b="1">
              <a:solidFill>
                <a:schemeClr val="accent1"/>
              </a:solidFill>
              <a:latin typeface="+mj-ea"/>
              <a:ea typeface="+mj-ea"/>
              <a:cs typeface="Helvetica" panose="020B0604020202020204" pitchFamily="34" charset="0"/>
            </a:endParaRPr>
          </a:p>
          <a:p>
            <a:pPr algn="ctr"/>
            <a:r>
              <a:rPr lang="en-US" altLang="zh-CN" sz="2400" b="1">
                <a:solidFill>
                  <a:schemeClr val="accent1"/>
                </a:solidFill>
                <a:latin typeface="+mj-ea"/>
                <a:ea typeface="+mj-ea"/>
                <a:cs typeface="Helvetica" panose="020B0604020202020204" pitchFamily="34" charset="0"/>
              </a:rPr>
              <a:t>(+15%)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9836" y="4197651"/>
            <a:ext cx="1368152" cy="8403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cs typeface="Helvetica" panose="020B0604020202020204" pitchFamily="34" charset="0"/>
              </a:rPr>
              <a:t>基础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  <a:cs typeface="Helvetica" panose="020B0604020202020204" pitchFamily="34" charset="0"/>
            </a:endParaRPr>
          </a:p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cs typeface="Helvetica" panose="020B0604020202020204" pitchFamily="34" charset="0"/>
              </a:rPr>
              <a:t>流水线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9512" y="6489743"/>
            <a:ext cx="721751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Project-N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生态系统展示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第一届“龙芯杯”系统能力竞赛决赛报告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丁浩然等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2017.09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7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传说之外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PA</a:t>
            </a:r>
            <a:r>
              <a:rPr lang="zh-CN" altLang="en-US" dirty="0" smtClean="0"/>
              <a:t>作为教学实验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肩负着诠释</a:t>
            </a:r>
            <a:r>
              <a:rPr lang="zh-CN" altLang="en-US" b="1" dirty="0" smtClean="0">
                <a:solidFill>
                  <a:srgbClr val="FF0000"/>
                </a:solidFill>
              </a:rPr>
              <a:t>理解</a:t>
            </a:r>
            <a:r>
              <a:rPr lang="zh-CN" altLang="en-US" b="1" dirty="0">
                <a:solidFill>
                  <a:srgbClr val="FF0000"/>
                </a:solidFill>
              </a:rPr>
              <a:t>程序如何</a:t>
            </a:r>
            <a:r>
              <a:rPr lang="zh-CN" altLang="en-US" b="1" dirty="0" smtClean="0">
                <a:solidFill>
                  <a:srgbClr val="FF0000"/>
                </a:solidFill>
              </a:rPr>
              <a:t>运行</a:t>
            </a:r>
            <a:r>
              <a:rPr lang="zh-CN" altLang="en-US" dirty="0" smtClean="0"/>
              <a:t>的使命</a:t>
            </a:r>
            <a:endParaRPr lang="en-US" altLang="zh-CN" dirty="0" smtClean="0"/>
          </a:p>
          <a:p>
            <a:r>
              <a:rPr lang="en-US" altLang="zh-CN" dirty="0" smtClean="0"/>
              <a:t>PA</a:t>
            </a:r>
            <a:r>
              <a:rPr lang="zh-CN" altLang="en-US" dirty="0" smtClean="0"/>
              <a:t>作为项目工程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渗透着科学的做事方法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基础设施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一键编译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</a:t>
            </a:r>
            <a:endParaRPr lang="en-US" altLang="zh-CN" dirty="0"/>
          </a:p>
          <a:p>
            <a:pPr lvl="2"/>
            <a:r>
              <a:rPr lang="en-US" altLang="zh-CN" dirty="0" smtClean="0"/>
              <a:t>monitor</a:t>
            </a:r>
          </a:p>
          <a:p>
            <a:pPr lvl="2"/>
            <a:r>
              <a:rPr lang="zh-CN" altLang="en-US" dirty="0" smtClean="0"/>
              <a:t>一键回归测试</a:t>
            </a:r>
            <a:endParaRPr lang="en-US" altLang="zh-CN" dirty="0"/>
          </a:p>
          <a:p>
            <a:pPr lvl="2"/>
            <a:r>
              <a:rPr lang="en-US" altLang="zh-CN" dirty="0" smtClean="0"/>
              <a:t>differential testing</a:t>
            </a:r>
          </a:p>
          <a:p>
            <a:pPr lvl="1"/>
            <a:r>
              <a:rPr lang="en-US" altLang="zh-CN" dirty="0" smtClean="0"/>
              <a:t>KISS</a:t>
            </a:r>
            <a:r>
              <a:rPr lang="zh-CN" altLang="en-US" dirty="0" smtClean="0"/>
              <a:t>法则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先构建完整的最小系统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再优化性能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调试原理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-Wall, -</a:t>
            </a:r>
            <a:r>
              <a:rPr lang="en-US" altLang="zh-CN" dirty="0" err="1" smtClean="0"/>
              <a:t>Werror</a:t>
            </a:r>
            <a:r>
              <a:rPr lang="en-US" altLang="zh-CN" dirty="0" smtClean="0"/>
              <a:t>/assert/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gdb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缺少</a:t>
            </a:r>
            <a:r>
              <a:rPr lang="zh-CN" altLang="en-US" dirty="0" smtClean="0"/>
              <a:t>科学</a:t>
            </a:r>
            <a:r>
              <a:rPr lang="zh-CN" altLang="en-US" dirty="0"/>
              <a:t>的方法 </a:t>
            </a:r>
            <a:r>
              <a:rPr lang="en-US" altLang="zh-CN" dirty="0"/>
              <a:t>= </a:t>
            </a:r>
            <a:r>
              <a:rPr lang="zh-CN" altLang="en-US" dirty="0"/>
              <a:t>举步维艰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7" y="1857364"/>
            <a:ext cx="6048591" cy="481172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没有一键编译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浪费时间</a:t>
            </a:r>
            <a:endParaRPr lang="en-US" altLang="zh-CN" dirty="0" smtClean="0"/>
          </a:p>
          <a:p>
            <a:r>
              <a:rPr lang="zh-CN" altLang="en-US" dirty="0" smtClean="0"/>
              <a:t>没有回归测试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调上过去埋下的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也许你们已经领教过了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但进行单元测试是程序员的义务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如何提高测试覆盖度一直是前沿研究热点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en-US" altLang="zh-CN" dirty="0" smtClean="0"/>
              <a:t>diff test = </a:t>
            </a:r>
            <a:r>
              <a:rPr lang="zh-CN" altLang="en-US" dirty="0" smtClean="0"/>
              <a:t>天天调</a:t>
            </a:r>
            <a:r>
              <a:rPr lang="en-US" altLang="zh-CN" dirty="0" smtClean="0"/>
              <a:t>bug</a:t>
            </a:r>
          </a:p>
          <a:p>
            <a:r>
              <a:rPr lang="zh-CN" altLang="en-US" dirty="0" smtClean="0"/>
              <a:t>没有</a:t>
            </a:r>
            <a:r>
              <a:rPr lang="en-US" altLang="zh-CN" dirty="0" smtClean="0"/>
              <a:t>monitor = PA2</a:t>
            </a:r>
            <a:r>
              <a:rPr lang="zh-CN" altLang="en-US" dirty="0"/>
              <a:t>做不</a:t>
            </a:r>
            <a:r>
              <a:rPr lang="zh-CN" altLang="en-US" dirty="0" smtClean="0"/>
              <a:t>下去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题外话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前导课程的问题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PA1 = </a:t>
            </a:r>
            <a:r>
              <a:rPr lang="zh-CN" altLang="en-US" dirty="0" smtClean="0"/>
              <a:t>更多</a:t>
            </a:r>
            <a:r>
              <a:rPr lang="zh-CN" alt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遇到空指针就哭瞎</a:t>
            </a:r>
            <a:r>
              <a:rPr lang="zh-CN" altLang="en-US" dirty="0" smtClean="0"/>
              <a:t>的学生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715" y="2198920"/>
            <a:ext cx="2430230" cy="354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2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最简单的计算机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图灵机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构建计算机的终极目标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运行程序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程序需要有地方放置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存储器</a:t>
            </a:r>
            <a:endParaRPr lang="en-US" altLang="zh-CN" dirty="0" smtClean="0"/>
          </a:p>
          <a:p>
            <a:r>
              <a:rPr lang="zh-CN" altLang="en-US" dirty="0" smtClean="0"/>
              <a:t>程序需要处理数据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加法器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简化版</a:t>
            </a:r>
            <a:r>
              <a:rPr lang="en-US" altLang="zh-CN" dirty="0" smtClean="0"/>
              <a:t>ALU)</a:t>
            </a:r>
          </a:p>
          <a:p>
            <a:r>
              <a:rPr lang="zh-CN" altLang="en-US" dirty="0" smtClean="0"/>
              <a:t>需要高效地暂存处理的中间结果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寄存器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3420988" y="4509120"/>
            <a:ext cx="2664296" cy="1800200"/>
            <a:chOff x="4932040" y="3068960"/>
            <a:chExt cx="2664296" cy="1800200"/>
          </a:xfrm>
        </p:grpSpPr>
        <p:sp>
          <p:nvSpPr>
            <p:cNvPr id="5" name="圆角矩形 4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Adder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5652120" y="3717032"/>
              <a:ext cx="0" cy="465188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6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缺少科学的方法 </a:t>
            </a:r>
            <a:r>
              <a:rPr lang="en-US" altLang="zh-CN" dirty="0"/>
              <a:t>= </a:t>
            </a:r>
            <a:r>
              <a:rPr lang="zh-CN" altLang="en-US" dirty="0"/>
              <a:t>举步维艰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在系统完成之前考虑性能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白费力气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南辕北辙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随着系统的完善</a:t>
            </a:r>
            <a:r>
              <a:rPr lang="en-US" altLang="zh-CN" dirty="0" smtClean="0"/>
              <a:t>, </a:t>
            </a:r>
            <a:r>
              <a:rPr lang="zh-CN" altLang="en-US" dirty="0" smtClean="0"/>
              <a:t>性能瓶颈可能会转移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只要不是慢得无法接受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就应该接受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</a:t>
            </a:r>
            <a:r>
              <a:rPr lang="zh-CN" altLang="en-US" dirty="0" smtClean="0"/>
              <a:t>要构建的是一个简单而完整的计算机</a:t>
            </a:r>
            <a:endParaRPr lang="en-US" altLang="zh-CN" dirty="0"/>
          </a:p>
          <a:p>
            <a:pPr lvl="2"/>
            <a:r>
              <a:rPr lang="zh-CN" altLang="en-US" dirty="0" smtClean="0"/>
              <a:t>不是一个性能媲美真机的计算机</a:t>
            </a:r>
            <a:endParaRPr lang="en-US" altLang="zh-CN" dirty="0" smtClean="0"/>
          </a:p>
          <a:p>
            <a:r>
              <a:rPr lang="zh-CN" altLang="en-US" dirty="0" smtClean="0"/>
              <a:t>一次实现所有指令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天天调</a:t>
            </a:r>
            <a:r>
              <a:rPr lang="en-US" altLang="zh-CN" dirty="0" smtClean="0"/>
              <a:t>bug</a:t>
            </a:r>
          </a:p>
          <a:p>
            <a:r>
              <a:rPr lang="zh-CN" altLang="en-US" dirty="0" smtClean="0"/>
              <a:t>不接受简化的设计 </a:t>
            </a:r>
            <a:r>
              <a:rPr lang="en-US" altLang="zh-CN" dirty="0" smtClean="0"/>
              <a:t>= </a:t>
            </a:r>
            <a:r>
              <a:rPr lang="zh-CN" altLang="en-US" dirty="0" smtClean="0"/>
              <a:t>陷入无尽的复杂细节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字符串处理指令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, </a:t>
            </a:r>
            <a:r>
              <a:rPr lang="zh-CN" altLang="en-US" dirty="0" smtClean="0"/>
              <a:t>硬件保护机制</a:t>
            </a:r>
            <a:r>
              <a:rPr lang="en-US" altLang="zh-CN" dirty="0" smtClean="0"/>
              <a:t>, ring3, TSS…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在真实项目中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不接受</a:t>
            </a:r>
            <a:r>
              <a:rPr lang="en-US" altLang="zh-CN" dirty="0" smtClean="0"/>
              <a:t>KISS</a:t>
            </a:r>
            <a:r>
              <a:rPr lang="zh-CN" altLang="en-US" dirty="0" smtClean="0"/>
              <a:t>法则 ≈ 项目无法推进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接受不完美的中间过程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先完成后完美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科学的方法 ≠ 没有</a:t>
            </a:r>
            <a:r>
              <a:rPr lang="en-US" altLang="zh-CN" dirty="0" smtClean="0"/>
              <a:t>bug</a:t>
            </a:r>
            <a:endParaRPr lang="zh-CN" altLang="en-US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年图</a:t>
            </a:r>
            <a:r>
              <a:rPr lang="zh-CN" altLang="en-US" dirty="0"/>
              <a:t>灵</a:t>
            </a:r>
            <a:r>
              <a:rPr lang="zh-CN" altLang="en-US" dirty="0" smtClean="0"/>
              <a:t>奖得主</a:t>
            </a:r>
            <a:r>
              <a:rPr lang="en-US" altLang="zh-CN" dirty="0" smtClean="0"/>
              <a:t>Michael </a:t>
            </a:r>
            <a:r>
              <a:rPr lang="en-US" altLang="zh-CN" dirty="0" err="1" smtClean="0"/>
              <a:t>Stonebraker</a:t>
            </a:r>
            <a:r>
              <a:rPr lang="zh-CN" altLang="en-US" dirty="0" smtClean="0"/>
              <a:t>的故事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花了</a:t>
            </a:r>
            <a:r>
              <a:rPr lang="en-US" altLang="zh-CN" dirty="0" smtClean="0"/>
              <a:t>1800</a:t>
            </a:r>
            <a:r>
              <a:rPr lang="zh-CN" altLang="en-US" dirty="0" smtClean="0"/>
              <a:t>个日日夜夜开发了</a:t>
            </a:r>
            <a:r>
              <a:rPr lang="en-US" altLang="zh-CN" dirty="0" smtClean="0"/>
              <a:t>Ingres</a:t>
            </a:r>
          </a:p>
          <a:p>
            <a:pPr lvl="2"/>
            <a:r>
              <a:rPr lang="zh-CN" altLang="en-US" dirty="0"/>
              <a:t>世界</a:t>
            </a:r>
            <a:r>
              <a:rPr lang="zh-CN" altLang="en-US" dirty="0" smtClean="0"/>
              <a:t>上第一个关系数据库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90%</a:t>
            </a:r>
            <a:r>
              <a:rPr lang="zh-CN" altLang="en-US" dirty="0" smtClean="0"/>
              <a:t>的</a:t>
            </a:r>
            <a:r>
              <a:rPr lang="zh-CN" altLang="en-US" dirty="0"/>
              <a:t>时间</a:t>
            </a:r>
            <a:r>
              <a:rPr lang="zh-CN" altLang="en-US" dirty="0" smtClean="0"/>
              <a:t>用于让它跑起来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90%</a:t>
            </a:r>
            <a:r>
              <a:rPr lang="zh-CN" altLang="en-US" dirty="0" smtClean="0"/>
              <a:t>的时间都跑不起来</a:t>
            </a:r>
            <a:r>
              <a:rPr lang="en-US" altLang="zh-CN" dirty="0" smtClean="0"/>
              <a:t>, </a:t>
            </a:r>
            <a:r>
              <a:rPr lang="zh-CN" altLang="en-US" dirty="0" smtClean="0"/>
              <a:t>都在调</a:t>
            </a:r>
            <a:r>
              <a:rPr lang="en-US" altLang="zh-CN" dirty="0" smtClean="0"/>
              <a:t>bug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人难免会犯错误</a:t>
            </a:r>
            <a:endParaRPr lang="en-US" altLang="zh-CN" dirty="0"/>
          </a:p>
          <a:p>
            <a:pPr lvl="1"/>
            <a:r>
              <a:rPr lang="zh-CN" altLang="en-US" dirty="0" smtClean="0"/>
              <a:t>所以世界上才有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摆正心态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用有效的方法排除</a:t>
            </a:r>
            <a:r>
              <a:rPr lang="en-US" altLang="zh-CN" dirty="0" smtClean="0"/>
              <a:t>bug</a:t>
            </a:r>
          </a:p>
        </p:txBody>
      </p:sp>
      <p:pic>
        <p:nvPicPr>
          <p:cNvPr id="49156" name="Picture 4" descr="F:\Documents\study\ict\所內事務\2016-05-07 南大交流\picture\michael-stonebrak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3173544"/>
            <a:ext cx="2428892" cy="291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418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编写不朽的传奇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NEMU, Nexus-am, Nanos-lite, Navy-apps</a:t>
            </a:r>
          </a:p>
          <a:p>
            <a:pPr lvl="1"/>
            <a:r>
              <a:rPr lang="zh-CN" altLang="en-US" dirty="0" smtClean="0"/>
              <a:t>程序运行的原理不再神秘</a:t>
            </a:r>
            <a:endParaRPr lang="en-US" altLang="zh-CN" dirty="0" smtClean="0"/>
          </a:p>
          <a:p>
            <a:r>
              <a:rPr lang="zh-CN" altLang="en-US" dirty="0" smtClean="0"/>
              <a:t>基础设施</a:t>
            </a:r>
            <a:r>
              <a:rPr lang="en-US" altLang="zh-CN" dirty="0" smtClean="0"/>
              <a:t>, KISS</a:t>
            </a:r>
            <a:r>
              <a:rPr lang="zh-CN" altLang="en-US" dirty="0" smtClean="0"/>
              <a:t>法则</a:t>
            </a:r>
            <a:r>
              <a:rPr lang="en-US" altLang="zh-CN" dirty="0" smtClean="0"/>
              <a:t>, </a:t>
            </a:r>
            <a:r>
              <a:rPr lang="zh-CN" altLang="en-US" dirty="0" smtClean="0"/>
              <a:t>调试原理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科学的方法助你事半功倍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做实验</a:t>
            </a:r>
            <a:r>
              <a:rPr lang="en-US" altLang="zh-CN" dirty="0" smtClean="0"/>
              <a:t>, </a:t>
            </a:r>
            <a:r>
              <a:rPr lang="zh-CN" altLang="en-US" dirty="0" smtClean="0"/>
              <a:t>踩坑</a:t>
            </a:r>
            <a:r>
              <a:rPr lang="en-US" altLang="zh-CN" dirty="0" smtClean="0"/>
              <a:t>, </a:t>
            </a:r>
            <a:r>
              <a:rPr lang="zh-CN" altLang="en-US" dirty="0" smtClean="0"/>
              <a:t>调</a:t>
            </a:r>
            <a:r>
              <a:rPr lang="en-US" altLang="zh-CN" dirty="0" smtClean="0"/>
              <a:t>bug, </a:t>
            </a:r>
            <a:r>
              <a:rPr lang="zh-CN" altLang="en-US" dirty="0" smtClean="0"/>
              <a:t>总结经验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见证着你与项目的一同成长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做更大的实验</a:t>
            </a:r>
            <a:r>
              <a:rPr lang="en-US" altLang="zh-CN" dirty="0"/>
              <a:t>/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, </a:t>
            </a:r>
            <a:r>
              <a:rPr lang="zh-CN" altLang="en-US" dirty="0" smtClean="0"/>
              <a:t>踩</a:t>
            </a:r>
            <a:r>
              <a:rPr lang="zh-CN" altLang="en-US" dirty="0"/>
              <a:t>更深的</a:t>
            </a:r>
            <a:r>
              <a:rPr lang="zh-CN" altLang="en-US" dirty="0" smtClean="0"/>
              <a:t>坑</a:t>
            </a:r>
            <a:r>
              <a:rPr lang="en-US" altLang="zh-CN" dirty="0" smtClean="0"/>
              <a:t>, </a:t>
            </a:r>
            <a:r>
              <a:rPr lang="zh-CN" altLang="en-US" dirty="0" smtClean="0"/>
              <a:t>调</a:t>
            </a:r>
            <a:r>
              <a:rPr lang="zh-CN" altLang="en-US" dirty="0"/>
              <a:t>更难的</a:t>
            </a:r>
            <a:r>
              <a:rPr lang="en-US" altLang="zh-CN" dirty="0" smtClean="0"/>
              <a:t>bug, </a:t>
            </a:r>
            <a:r>
              <a:rPr lang="zh-CN" altLang="en-US" dirty="0" smtClean="0"/>
              <a:t>总结</a:t>
            </a:r>
            <a:r>
              <a:rPr lang="zh-CN" altLang="en-US" dirty="0"/>
              <a:t>更宝贵的经验</a:t>
            </a:r>
            <a:endParaRPr lang="en-US" altLang="zh-CN" dirty="0"/>
          </a:p>
          <a:p>
            <a:r>
              <a:rPr lang="en-US" altLang="zh-CN" dirty="0" smtClean="0"/>
              <a:t>ICS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PA</a:t>
            </a:r>
          </a:p>
          <a:p>
            <a:pPr lvl="1"/>
            <a:r>
              <a:rPr lang="zh-CN" altLang="en-US" smtClean="0"/>
              <a:t>愿所</a:t>
            </a:r>
            <a:r>
              <a:rPr lang="zh-CN" altLang="en-US" dirty="0" smtClean="0"/>
              <a:t>收获</a:t>
            </a:r>
            <a:r>
              <a:rPr lang="en-US" altLang="zh-CN" dirty="0" smtClean="0"/>
              <a:t>, </a:t>
            </a:r>
            <a:r>
              <a:rPr lang="zh-CN" altLang="en-US" dirty="0" smtClean="0"/>
              <a:t>伴你同行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71513" y="2893410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祝假期愉快，考试</a:t>
            </a:r>
            <a:r>
              <a:rPr lang="zh-CN" altLang="en-US" dirty="0"/>
              <a:t>顺利</a:t>
            </a:r>
            <a:r>
              <a:rPr lang="zh-CN" altLang="en-US" dirty="0" smtClean="0"/>
              <a:t>！</a:t>
            </a:r>
            <a:r>
              <a:rPr lang="en-US" altLang="zh-CN" dirty="0" smtClean="0"/>
              <a:t>(</a:t>
            </a:r>
            <a:r>
              <a:rPr lang="zh-CN" altLang="en-US" dirty="0" smtClean="0"/>
              <a:t>＾</a:t>
            </a:r>
            <a:r>
              <a:rPr lang="en-US" altLang="zh-CN" dirty="0" smtClean="0"/>
              <a:t>_</a:t>
            </a:r>
            <a:r>
              <a:rPr lang="zh-CN" altLang="en-US" dirty="0" smtClean="0"/>
              <a:t>＾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85ECE-1EA3-4720-9EB6-58424417D6D5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最简单的计算机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图灵机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图灵机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寄存器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加法器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存储器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这些都是数字逻辑电路呀</a:t>
            </a:r>
            <a:r>
              <a:rPr lang="en-US" altLang="zh-CN" dirty="0" smtClean="0"/>
              <a:t>!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计算机从</a:t>
            </a:r>
            <a:r>
              <a:rPr lang="en-US" altLang="zh-CN" dirty="0" smtClean="0"/>
              <a:t>Mem</a:t>
            </a:r>
            <a:r>
              <a:rPr lang="zh-CN" altLang="en-US" dirty="0" smtClean="0"/>
              <a:t>读出数据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存放到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经过</a:t>
            </a:r>
            <a:r>
              <a:rPr lang="en-US" altLang="zh-CN" dirty="0" smtClean="0"/>
              <a:t>Adder</a:t>
            </a:r>
            <a:r>
              <a:rPr lang="zh-CN" altLang="en-US" dirty="0" smtClean="0"/>
              <a:t>进行加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将结果写回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3420988" y="4509120"/>
            <a:ext cx="2664296" cy="1800200"/>
            <a:chOff x="4932040" y="3068960"/>
            <a:chExt cx="2664296" cy="1800200"/>
          </a:xfrm>
        </p:grpSpPr>
        <p:sp>
          <p:nvSpPr>
            <p:cNvPr id="5" name="圆角矩形 4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Adder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5652120" y="3717032"/>
              <a:ext cx="0" cy="465188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7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最简单的计算机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图灵机的状态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857364"/>
            <a:ext cx="8250265" cy="240681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寄存器和存储器是时序逻辑部件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它们可以存储值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计算</a:t>
            </a:r>
            <a:r>
              <a:rPr lang="zh-CN" altLang="en-US" dirty="0" smtClean="0"/>
              <a:t>机工作的过程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这些时序逻辑部件</a:t>
            </a:r>
            <a:r>
              <a:rPr lang="zh-CN" altLang="en-US" dirty="0" smtClean="0">
                <a:solidFill>
                  <a:srgbClr val="FF0000"/>
                </a:solidFill>
              </a:rPr>
              <a:t>从一个状态转移到另一个状态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原来计算机就是一个大型的状态机呀</a:t>
            </a:r>
            <a:r>
              <a:rPr lang="en-US" altLang="zh-CN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这就是能和</a:t>
            </a:r>
            <a:r>
              <a:rPr lang="en-US" altLang="zh-CN" b="1" dirty="0" smtClean="0">
                <a:solidFill>
                  <a:srgbClr val="FF0000"/>
                </a:solidFill>
              </a:rPr>
              <a:t>QEMU</a:t>
            </a:r>
            <a:r>
              <a:rPr lang="zh-CN" altLang="en-US" b="1" dirty="0" smtClean="0">
                <a:solidFill>
                  <a:srgbClr val="FF0000"/>
                </a:solidFill>
              </a:rPr>
              <a:t>进行</a:t>
            </a:r>
            <a:r>
              <a:rPr lang="en-US" altLang="zh-CN" b="1" dirty="0" smtClean="0">
                <a:solidFill>
                  <a:srgbClr val="FF0000"/>
                </a:solidFill>
              </a:rPr>
              <a:t>diff test</a:t>
            </a:r>
            <a:r>
              <a:rPr lang="zh-CN" altLang="en-US" b="1" dirty="0" smtClean="0">
                <a:solidFill>
                  <a:srgbClr val="FF0000"/>
                </a:solidFill>
              </a:rPr>
              <a:t>的原理支撑</a:t>
            </a:r>
            <a:r>
              <a:rPr lang="en-US" altLang="zh-CN" b="1" dirty="0" smtClean="0">
                <a:solidFill>
                  <a:srgbClr val="FF0000"/>
                </a:solidFill>
              </a:rPr>
              <a:t>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403648" y="4437112"/>
            <a:ext cx="2160240" cy="2088232"/>
            <a:chOff x="899592" y="4437112"/>
            <a:chExt cx="2160240" cy="2088232"/>
          </a:xfrm>
        </p:grpSpPr>
        <p:sp>
          <p:nvSpPr>
            <p:cNvPr id="5" name="圆角矩形 4"/>
            <p:cNvSpPr/>
            <p:nvPr/>
          </p:nvSpPr>
          <p:spPr>
            <a:xfrm>
              <a:off x="1475656" y="4653136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475656" y="558924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899592" y="4437112"/>
              <a:ext cx="2160240" cy="2088232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267744" y="4653136"/>
              <a:ext cx="144016" cy="64807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267744" y="5589240"/>
              <a:ext cx="144016" cy="648072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12160" y="4437112"/>
            <a:ext cx="2160240" cy="2088232"/>
            <a:chOff x="899592" y="4437112"/>
            <a:chExt cx="2160240" cy="2088232"/>
          </a:xfrm>
        </p:grpSpPr>
        <p:sp>
          <p:nvSpPr>
            <p:cNvPr id="19" name="圆角矩形 18"/>
            <p:cNvSpPr/>
            <p:nvPr/>
          </p:nvSpPr>
          <p:spPr>
            <a:xfrm>
              <a:off x="1475656" y="4653136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475656" y="558924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899592" y="4437112"/>
              <a:ext cx="2160240" cy="2088232"/>
            </a:xfrm>
            <a:prstGeom prst="ellipse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267744" y="4653136"/>
              <a:ext cx="144016" cy="64807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267744" y="5589240"/>
              <a:ext cx="144016" cy="64807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4139952" y="5229200"/>
            <a:ext cx="144016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最简单的计算机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图灵机的指令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这个大型的状态机里面有很多状态</a:t>
            </a:r>
            <a:endParaRPr lang="en-US" altLang="zh-CN" dirty="0" smtClean="0"/>
          </a:p>
          <a:p>
            <a:r>
              <a:rPr lang="zh-CN" altLang="en-US" dirty="0" smtClean="0"/>
              <a:t>状态之间并不是随意转移的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指令 </a:t>
            </a:r>
            <a:r>
              <a:rPr lang="en-US" altLang="zh-CN" dirty="0" smtClean="0">
                <a:solidFill>
                  <a:srgbClr val="FF0000"/>
                </a:solidFill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</a:rPr>
              <a:t>指导计算机如何进行有意义的状态转移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读写内存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程序 </a:t>
            </a:r>
            <a:r>
              <a:rPr lang="en-US" altLang="zh-CN" dirty="0" smtClean="0">
                <a:solidFill>
                  <a:srgbClr val="FF0000"/>
                </a:solidFill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</a:rPr>
              <a:t>指令序列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599892" y="4787860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Mem[123] = </a:t>
            </a:r>
            <a:r>
              <a:rPr lang="en-US" altLang="zh-CN" dirty="0" err="1" smtClean="0">
                <a:solidFill>
                  <a:srgbClr val="FFC000"/>
                </a:solidFill>
              </a:rPr>
              <a:t>Reg</a:t>
            </a:r>
            <a:r>
              <a:rPr lang="en-US" altLang="zh-CN" dirty="0" smtClean="0">
                <a:solidFill>
                  <a:srgbClr val="FFC000"/>
                </a:solidFill>
              </a:rPr>
              <a:t>[10]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20887835">
            <a:off x="7657263" y="4183604"/>
            <a:ext cx="631328" cy="336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156176" y="3944089"/>
            <a:ext cx="2025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Reg</a:t>
            </a:r>
            <a:r>
              <a:rPr lang="en-US" altLang="zh-CN" sz="1200" dirty="0" smtClean="0"/>
              <a:t>[3] = </a:t>
            </a:r>
            <a:r>
              <a:rPr lang="en-US" altLang="zh-CN" sz="1200" dirty="0" err="1" smtClean="0"/>
              <a:t>Reg</a:t>
            </a:r>
            <a:r>
              <a:rPr lang="en-US" altLang="zh-CN" sz="1200" dirty="0" smtClean="0"/>
              <a:t>[5] + </a:t>
            </a:r>
            <a:r>
              <a:rPr lang="en-US" altLang="zh-CN" sz="1200" dirty="0" err="1" smtClean="0"/>
              <a:t>Reg</a:t>
            </a:r>
            <a:r>
              <a:rPr lang="en-US" altLang="zh-CN" sz="1200" dirty="0" smtClean="0"/>
              <a:t>[9]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388424" y="4077072"/>
            <a:ext cx="455619" cy="440432"/>
          </a:xfrm>
          <a:prstGeom prst="ellips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403648" y="4437112"/>
            <a:ext cx="2160240" cy="2088232"/>
            <a:chOff x="899592" y="4437112"/>
            <a:chExt cx="2160240" cy="2088232"/>
          </a:xfrm>
        </p:grpSpPr>
        <p:sp>
          <p:nvSpPr>
            <p:cNvPr id="45" name="圆角矩形 44"/>
            <p:cNvSpPr/>
            <p:nvPr/>
          </p:nvSpPr>
          <p:spPr>
            <a:xfrm>
              <a:off x="1475656" y="4653136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</a:t>
              </a:r>
              <a:endParaRPr lang="zh-CN" altLang="en-US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1475656" y="558924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</a:t>
              </a:r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9592" y="4437112"/>
              <a:ext cx="2160240" cy="2088232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267744" y="4653136"/>
              <a:ext cx="144016" cy="64807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2267744" y="5589240"/>
              <a:ext cx="144016" cy="648072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12160" y="4437112"/>
            <a:ext cx="2160240" cy="2088232"/>
            <a:chOff x="899592" y="4437112"/>
            <a:chExt cx="2160240" cy="2088232"/>
          </a:xfrm>
        </p:grpSpPr>
        <p:sp>
          <p:nvSpPr>
            <p:cNvPr id="51" name="圆角矩形 50"/>
            <p:cNvSpPr/>
            <p:nvPr/>
          </p:nvSpPr>
          <p:spPr>
            <a:xfrm>
              <a:off x="1475656" y="4653136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</a:t>
              </a:r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475656" y="558924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</a:t>
              </a:r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899592" y="4437112"/>
              <a:ext cx="2160240" cy="2088232"/>
            </a:xfrm>
            <a:prstGeom prst="ellipse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2267744" y="4653136"/>
              <a:ext cx="144016" cy="64807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267744" y="5589240"/>
              <a:ext cx="144016" cy="64807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右箭头 55"/>
          <p:cNvSpPr/>
          <p:nvPr/>
        </p:nvSpPr>
        <p:spPr>
          <a:xfrm>
            <a:off x="4139952" y="5229200"/>
            <a:ext cx="144016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最简单的计算机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图灵机的自动化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自动化的约定</a:t>
            </a:r>
            <a:endParaRPr lang="en-US" altLang="zh-CN" dirty="0" smtClean="0"/>
          </a:p>
          <a:p>
            <a:pPr lvl="1"/>
            <a:r>
              <a:rPr lang="zh-CN" altLang="en-US" dirty="0"/>
              <a:t>执行</a:t>
            </a:r>
            <a:r>
              <a:rPr lang="zh-CN" altLang="en-US" dirty="0" smtClean="0"/>
              <a:t>完一条指令，就执行下一条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为了记录执行到哪里，需要加入程序计数器</a:t>
            </a:r>
            <a:r>
              <a:rPr lang="en-US" altLang="zh-CN" dirty="0" smtClean="0"/>
              <a:t>PC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存储程序计算机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420988" y="4509120"/>
            <a:ext cx="2664296" cy="1800200"/>
            <a:chOff x="4932040" y="3068960"/>
            <a:chExt cx="2664296" cy="1800200"/>
          </a:xfrm>
        </p:grpSpPr>
        <p:sp>
          <p:nvSpPr>
            <p:cNvPr id="23" name="圆角矩形 22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Adder</a:t>
              </a:r>
              <a:endParaRPr lang="zh-CN" altLang="en-US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5652120" y="3717032"/>
              <a:ext cx="0" cy="465188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6867947" y="4202038"/>
              <a:ext cx="57373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PC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7235180" y="3717032"/>
              <a:ext cx="0" cy="465188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019156" y="3723693"/>
              <a:ext cx="0" cy="468052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275397" y="1260123"/>
            <a:ext cx="2533615" cy="1631216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hile (1)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指向的指令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执行这条指令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1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2609</TotalTime>
  <Words>4045</Words>
  <Application>Microsoft Office PowerPoint</Application>
  <PresentationFormat>全屏显示(4:3)</PresentationFormat>
  <Paragraphs>1382</Paragraphs>
  <Slides>53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1_Capsules</vt:lpstr>
      <vt:lpstr>从一到无穷大                            ——PA实验总结</vt:lpstr>
      <vt:lpstr>提纲</vt:lpstr>
      <vt:lpstr>最初的起点</vt:lpstr>
      <vt:lpstr>0. 逻辑门</vt:lpstr>
      <vt:lpstr>1. 最简单的计算机 - 图灵机</vt:lpstr>
      <vt:lpstr>1. 最简单的计算机 - 图灵机</vt:lpstr>
      <vt:lpstr>1. 最简单的计算机 - 图灵机的状态</vt:lpstr>
      <vt:lpstr>1. 最简单的计算机 - 图灵机的指令</vt:lpstr>
      <vt:lpstr>1. 最简单的计算机 - 图灵机的自动化</vt:lpstr>
      <vt:lpstr>2. 指令集</vt:lpstr>
      <vt:lpstr>2. 指令集</vt:lpstr>
      <vt:lpstr>3. 输入输出</vt:lpstr>
      <vt:lpstr>4. 中断异常</vt:lpstr>
      <vt:lpstr>5. 分时多任务</vt:lpstr>
      <vt:lpstr>AM(Abstract Machine) - 现代计算机的抽象模型</vt:lpstr>
      <vt:lpstr>历史的印记</vt:lpstr>
      <vt:lpstr>提纲</vt:lpstr>
      <vt:lpstr>系统观的承载 - 计算机系统抽象层次</vt:lpstr>
      <vt:lpstr>锻炼系统观的有效方式</vt:lpstr>
      <vt:lpstr>PA1 - 简易调试器 [TRM]</vt:lpstr>
      <vt:lpstr>PA2 - 冯诺依曼计算机系统 [TRM(x86指令集)]</vt:lpstr>
      <vt:lpstr>PA2 - 冯诺依曼计算机系统 [TRM(x86指令集) + IOE]</vt:lpstr>
      <vt:lpstr>PA2 - 冯诺依曼计算机系统 [TRM(x86指令集) + IOE]</vt:lpstr>
      <vt:lpstr>PA2 - 冯诺依曼计算机系统 [TRM(x86指令集) + IOE]</vt:lpstr>
      <vt:lpstr>PA2 - 冯诺依曼计算机系统 [TRM(x86指令集) + IOE]</vt:lpstr>
      <vt:lpstr>PA2 - 冯诺依曼计算机系统 [TRM(x86指令集) + IOE]</vt:lpstr>
      <vt:lpstr>PA2 - 冯诺依曼计算机系统 [TRM(x86指令集) + IOE]</vt:lpstr>
      <vt:lpstr>PA3 - 异常控制流 [TRM(x86指令集) + IOE + ASYE]</vt:lpstr>
      <vt:lpstr>PA3 - 异常控制流 [TRM(x86指令集) + IOE + ASYE]</vt:lpstr>
      <vt:lpstr>PA3 - 异常控制流 [TRM(x86指令集) + IOE + ASYE]</vt:lpstr>
      <vt:lpstr>PA3 - 异常控制流 [TRM(x86指令集) + IOE + ASYE]</vt:lpstr>
      <vt:lpstr>PA3 - 异常控制流 [TRM(x86指令集) + IOE + ASYE]</vt:lpstr>
      <vt:lpstr>PA3 - 异常控制流 [TRM(x86指令集) + IOE + ASYE]</vt:lpstr>
      <vt:lpstr>PA4 - 分时多任务 [TRM(x86指令集) + IOE + ASYE + PTE]</vt:lpstr>
      <vt:lpstr>PA4 - 分时多任务 [TRM(x86指令集) + IOE + ASYE + PTE]</vt:lpstr>
      <vt:lpstr>PA4 - 分时多任务 [TRM(x86指令集) + IOE + ASYE + PTE]</vt:lpstr>
      <vt:lpstr>例子 - 仙剑奇侠传更新屏幕</vt:lpstr>
      <vt:lpstr>成长的轨迹</vt:lpstr>
      <vt:lpstr>提纲</vt:lpstr>
      <vt:lpstr>创世传说</vt:lpstr>
      <vt:lpstr>操作系统实验 = 完整版的Nanos-lite</vt:lpstr>
      <vt:lpstr>编译原理实验 = Navy-apps的目标程序</vt:lpstr>
      <vt:lpstr>组成原理实验 = 硬件版的NEMU</vt:lpstr>
      <vt:lpstr>ProjectN - 顶天立地的传说</vt:lpstr>
      <vt:lpstr>首届“龙芯杯”作品</vt:lpstr>
      <vt:lpstr>ProjectN教学生态获得“龙芯杯”二等奖</vt:lpstr>
      <vt:lpstr>NOOP进化史 - 先完成后完美</vt:lpstr>
      <vt:lpstr>传说之外</vt:lpstr>
      <vt:lpstr>缺少科学的方法 = 举步维艰</vt:lpstr>
      <vt:lpstr>缺少科学的方法 = 举步维艰</vt:lpstr>
      <vt:lpstr>科学的方法 ≠ 没有bug</vt:lpstr>
      <vt:lpstr>编写不朽的传奇</vt:lpstr>
      <vt:lpstr>祝假期愉快，考试顺利！(＾_＾)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PA总结</dc:title>
  <dc:creator>唐瑞泽</dc:creator>
  <cp:lastModifiedBy>余子濠</cp:lastModifiedBy>
  <cp:revision>61</cp:revision>
  <dcterms:created xsi:type="dcterms:W3CDTF">2017-12-27T05:05:33Z</dcterms:created>
  <dcterms:modified xsi:type="dcterms:W3CDTF">2017-12-29T07:12:05Z</dcterms:modified>
</cp:coreProperties>
</file>