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5A85E-36DA-40E7-9C7A-CD1DD219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5BC2EA-96BF-4F1E-8CE4-2E866C60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AB7B4-C864-4B0F-8BE3-823ACBDF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E2DA22-F66C-48B2-9653-DFC703BB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05F80-5B67-4858-BA82-D1660DE7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70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33F58-69AE-4D9E-9DA2-BD96ADBE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910203-3A0D-4E1D-AEC3-3F97CA6AB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397191-27CC-4CE2-ABDB-C830CE8E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AF4AE-9C7C-4D16-8F77-96C96BFD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D6AC22-47E9-4B6C-B73F-DA9B154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159095-F6D0-42BD-84EF-3828A2DC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5D740F-93C5-4755-A1C4-5A436F7E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00496-ED8B-4AA4-A885-AE30625C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1D184-1E9C-4317-8B25-7F7111E7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876F-04DF-4757-AC47-C6121355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4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5B331-2D9D-4912-9950-DF9013C3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D6ED28-EB51-43DC-877B-CB016A89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DC2BD7-91BE-4B0E-B4F9-FA76937A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487844-3973-4925-B500-82545D7B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CFF46-0212-4EF2-B12C-B09118E7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8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C5DBF-392D-4F23-A40E-4F06CB81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5E6456-8E90-4912-AA46-FC732BE8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6009FB-8BBE-4BDF-A6BB-472F4654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82F52-7B2F-4E60-AA07-877C2DB4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D9E69-E5D8-43B1-BE72-8786113D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00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AACBF-43B3-4AB4-98D4-95B2FCFF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DCB8D-39F4-4462-803F-8083EAA6F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4D3E96-D85B-438C-8B52-C0FA0B926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19CBCA-9CB7-45C3-A48B-C3D67ED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C745B-8B34-466B-B4E2-A63572F1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66CAB1-7001-49B6-BB3B-4E70E43C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9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E6100-1148-461A-9F87-F13E91B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7A1F9-81B3-4B9A-A60B-69216556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86A9EE-79D9-4E11-842E-F3F6A968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504786-9E7E-463F-A135-6F33D956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CBE1CE-B3A4-4C68-A7F9-C84C07C7E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AE5D2B-8DA5-447D-91C8-9E5BA7AE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4B5604-7041-4E9C-BDD2-CFD350C5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4295EF-1B2E-4695-B072-1E67158E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97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706CC-F926-4A8D-BBC9-8B3CDE01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0C2FCF-E9B1-4D27-854C-5D81F0E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33B607-913E-404B-95C6-3FC4A994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D660FD-EF8C-4253-AD02-019F3E74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9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1E00B7-7E95-4A78-8B7D-F5996716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2C6509-B84C-41F8-A76D-37D6B7E4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2EC227-90DB-42CD-A1D8-56FE0768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50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98509-8404-41EF-AF85-3E703801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C1BB2-CB35-42B0-BA20-695E4D6E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8B1A3D-3B02-402F-AF68-2F4B1A67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5E457-F35C-4D54-A6CB-F18B08CD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77D41C-D7A8-4831-869B-D5FCD1A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50BEAE-1D28-407E-A456-806CFA4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6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EC667-A263-4B3E-903A-9095508A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30FE84-0B30-461B-B0B2-629111A8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8D5A-6D18-4235-9896-B342CD83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F138AE-E12A-4233-82A8-07E1C86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184A98-A0D3-4CF4-9A7C-0A600C6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E534D4-2A6A-4460-A1A6-20C72FA9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9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936B63A-9120-429D-A0A1-A200109D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FC6A2C-7507-45A2-BB86-C229D5FA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E205B0-1674-4899-9E59-F1C707EF6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A341-1868-435D-98E9-7E30A5498DB2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A9DA37-6CAA-4220-8EF6-A38E31BA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84DAF7-2654-4046-B317-57A50355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B15D-BEFA-4B34-B09A-56E5777C3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0F2DF-3D86-4D65-BB64-E7C972D85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Modelling</a:t>
            </a:r>
            <a:r>
              <a:rPr lang="it-IT" dirty="0"/>
              <a:t> The Data Coverage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4FF7D3-2091-449F-8690-C8C3D7785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6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BA412-E279-4912-96D6-09D1A0DB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CrowdSensing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8F6780-605A-4F5C-8D98-5DCE4D60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302" y="1597025"/>
            <a:ext cx="2976498" cy="4777209"/>
          </a:xfrm>
        </p:spPr>
        <p:txBody>
          <a:bodyPr/>
          <a:lstStyle/>
          <a:p>
            <a:r>
              <a:rPr lang="en-GB" dirty="0"/>
              <a:t>The Back-end</a:t>
            </a:r>
          </a:p>
          <a:p>
            <a:r>
              <a:rPr lang="en-GB" dirty="0"/>
              <a:t>The users</a:t>
            </a:r>
          </a:p>
          <a:p>
            <a:r>
              <a:rPr lang="en-GB" dirty="0"/>
              <a:t>The devices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Tasks: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 user involvement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Active user participation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EEF193-11B2-4F6C-B010-164EEDC4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5" y="1597025"/>
            <a:ext cx="7772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B6877-734D-4445-8983-F06AA5F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4" name="Picture 4" descr="2-D and 3-D grids - MATLAB meshgrid">
            <a:extLst>
              <a:ext uri="{FF2B5EF4-FFF2-40B4-BE49-F238E27FC236}">
                <a16:creationId xmlns:a16="http://schemas.microsoft.com/office/drawing/2014/main" id="{F01F97F8-86EC-40E8-AC97-37378A3AF0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0" y="1500444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B589E5-7A99-42F7-AEAF-B203D67DF9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296"/>
          <a:stretch/>
        </p:blipFill>
        <p:spPr bwMode="auto">
          <a:xfrm>
            <a:off x="7034135" y="2293742"/>
            <a:ext cx="4319665" cy="3379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84B34E-68CA-4D92-B833-6BFF6321B09B}"/>
              </a:ext>
            </a:extLst>
          </p:cNvPr>
          <p:cNvSpPr txBox="1"/>
          <p:nvPr/>
        </p:nvSpPr>
        <p:spPr>
          <a:xfrm>
            <a:off x="1862356" y="5897461"/>
            <a:ext cx="15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coverage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A4D938-6B6D-41AA-AF7D-7461785FE811}"/>
              </a:ext>
            </a:extLst>
          </p:cNvPr>
          <p:cNvSpPr txBox="1"/>
          <p:nvPr/>
        </p:nvSpPr>
        <p:spPr>
          <a:xfrm>
            <a:off x="7277008" y="5897461"/>
            <a:ext cx="349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Drone </a:t>
            </a:r>
            <a:r>
              <a:rPr lang="it-IT" dirty="0" err="1"/>
              <a:t>increasing</a:t>
            </a:r>
            <a:r>
              <a:rPr lang="it-IT" dirty="0"/>
              <a:t> the data coverage</a:t>
            </a:r>
          </a:p>
        </p:txBody>
      </p:sp>
    </p:spTree>
    <p:extLst>
      <p:ext uri="{BB962C8B-B14F-4D97-AF65-F5344CB8AC3E}">
        <p14:creationId xmlns:p14="http://schemas.microsoft.com/office/powerpoint/2010/main" val="4113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E1A36-2232-4BBE-B6DC-7268A129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6F81CA-D655-4A99-BA74-D161F48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4000" dirty="0"/>
              <a:t>Measuring the data coverage with a probabilistic model (T. Colella)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dirty="0"/>
              <a:t>Optimize the deployment of a UAV station able to maximize the location highly uncovered (E. </a:t>
            </a:r>
            <a:r>
              <a:rPr lang="en-GB" sz="4000" dirty="0" err="1"/>
              <a:t>Cipullo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21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7D942E-09EF-4107-98F4-74DB7F72D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F8A8F7-3B9D-4465-A60B-A63BDB51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it-IT" sz="3600" dirty="0"/>
              <a:t>1 -Coverage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9A4211-2B74-4314-96CB-FA79516F9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" r="502" b="4"/>
          <a:stretch/>
        </p:blipFill>
        <p:spPr>
          <a:xfrm>
            <a:off x="838200" y="364144"/>
            <a:ext cx="3335789" cy="28113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42E9CB-5EF1-4E9D-B68B-1EFBE6D32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6"/>
          <a:stretch/>
        </p:blipFill>
        <p:spPr>
          <a:xfrm>
            <a:off x="4466396" y="364143"/>
            <a:ext cx="3336953" cy="28113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B0E1463-8A1F-41DA-B563-BCBD36EB3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6" r="11167" b="3"/>
          <a:stretch/>
        </p:blipFill>
        <p:spPr>
          <a:xfrm>
            <a:off x="8095756" y="364143"/>
            <a:ext cx="3336953" cy="2811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17AB2-3B81-4C51-9536-5940834D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2000" dirty="0"/>
              <a:t>We computed the coverage for 3 of locations in our data set:</a:t>
            </a:r>
          </a:p>
          <a:p>
            <a:pPr lvl="1"/>
            <a:r>
              <a:rPr lang="en-GB" sz="2000" dirty="0"/>
              <a:t>Points of interests (museum, shopping map, squares etc)</a:t>
            </a:r>
          </a:p>
          <a:p>
            <a:pPr lvl="1"/>
            <a:r>
              <a:rPr lang="en-GB" sz="2000" dirty="0"/>
              <a:t>GRID deployment of the locations (locations deployed as a regular grid)</a:t>
            </a:r>
          </a:p>
          <a:p>
            <a:pPr lvl="1"/>
            <a:r>
              <a:rPr lang="en-GB" sz="2000" dirty="0"/>
              <a:t>Subways stations</a:t>
            </a:r>
          </a:p>
          <a:p>
            <a:pPr marL="0" indent="0">
              <a:buNone/>
            </a:pPr>
            <a:r>
              <a:rPr lang="en-GB" sz="2400" dirty="0" err="1"/>
              <a:t>Meshgrid</a:t>
            </a:r>
            <a:r>
              <a:rPr lang="en-GB" sz="2400" dirty="0"/>
              <a:t> N x M  where (</a:t>
            </a:r>
            <a:r>
              <a:rPr lang="en-GB" sz="2400" dirty="0" err="1"/>
              <a:t>x,y</a:t>
            </a:r>
            <a:r>
              <a:rPr lang="en-GB" sz="2400" dirty="0"/>
              <a:t>) provides the coverage score [0,1]</a:t>
            </a: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60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CD81B-C6E4-44CD-B13D-BF49B10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– UAV Station Deployment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E6C69-DDC7-4ED4-BAEA-BC9C0E32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2" y="1399592"/>
            <a:ext cx="10515600" cy="47773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Goal:  Given {L}, the target locations with coverage &lt; k</a:t>
            </a:r>
          </a:p>
          <a:p>
            <a:pPr marL="0" indent="0">
              <a:buNone/>
            </a:pPr>
            <a:r>
              <a:rPr lang="en-GB" dirty="0"/>
              <a:t>Deploy a UAV station such that:</a:t>
            </a:r>
          </a:p>
          <a:p>
            <a:pPr lvl="1"/>
            <a:r>
              <a:rPr lang="en-GB" dirty="0"/>
              <a:t> the distance from locations in L is minimal</a:t>
            </a:r>
          </a:p>
          <a:p>
            <a:pPr lvl="1"/>
            <a:r>
              <a:rPr lang="en-GB" dirty="0"/>
              <a:t> maximise the number of target locations considered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66072D-7420-442F-8B57-C1F69C3E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7" y="3269077"/>
            <a:ext cx="3950251" cy="290788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0DB3360-D323-4B4A-B556-D8358C65490F}"/>
              </a:ext>
            </a:extLst>
          </p:cNvPr>
          <p:cNvSpPr/>
          <p:nvPr/>
        </p:nvSpPr>
        <p:spPr>
          <a:xfrm>
            <a:off x="5132521" y="3269077"/>
            <a:ext cx="5085183" cy="30638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D69A544-A576-44A4-A108-69A791AD99F9}"/>
              </a:ext>
            </a:extLst>
          </p:cNvPr>
          <p:cNvSpPr/>
          <p:nvPr/>
        </p:nvSpPr>
        <p:spPr>
          <a:xfrm>
            <a:off x="5467739" y="3497441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39FE64A-5D83-46AB-B133-F2CC00510AAE}"/>
              </a:ext>
            </a:extLst>
          </p:cNvPr>
          <p:cNvSpPr/>
          <p:nvPr/>
        </p:nvSpPr>
        <p:spPr>
          <a:xfrm>
            <a:off x="6963747" y="3497441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B2CF4FC-2C38-4060-A88E-3E89E1786FF9}"/>
              </a:ext>
            </a:extLst>
          </p:cNvPr>
          <p:cNvSpPr/>
          <p:nvPr/>
        </p:nvSpPr>
        <p:spPr>
          <a:xfrm>
            <a:off x="9091126" y="4219167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B67FC9B-3E3F-4F0F-8088-E3D493EC23A5}"/>
              </a:ext>
            </a:extLst>
          </p:cNvPr>
          <p:cNvSpPr/>
          <p:nvPr/>
        </p:nvSpPr>
        <p:spPr>
          <a:xfrm>
            <a:off x="6941104" y="5637599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7F5A795-73CC-4F17-B300-3BE799EB5BE5}"/>
              </a:ext>
            </a:extLst>
          </p:cNvPr>
          <p:cNvSpPr/>
          <p:nvPr/>
        </p:nvSpPr>
        <p:spPr>
          <a:xfrm>
            <a:off x="9713851" y="5751104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3D728E5-EF78-4EF6-8CD0-9307B5657513}"/>
              </a:ext>
            </a:extLst>
          </p:cNvPr>
          <p:cNvSpPr/>
          <p:nvPr/>
        </p:nvSpPr>
        <p:spPr>
          <a:xfrm>
            <a:off x="5540828" y="5673110"/>
            <a:ext cx="503853" cy="503853"/>
          </a:xfrm>
          <a:prstGeom prst="ellipse">
            <a:avLst/>
          </a:prstGeom>
          <a:solidFill>
            <a:srgbClr val="481B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24A17853-E647-4920-AB7D-1C35027693CD}"/>
              </a:ext>
            </a:extLst>
          </p:cNvPr>
          <p:cNvSpPr/>
          <p:nvPr/>
        </p:nvSpPr>
        <p:spPr>
          <a:xfrm rot="3689249">
            <a:off x="4049174" y="4433075"/>
            <a:ext cx="484632" cy="177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tella a 5 punte 12">
            <a:extLst>
              <a:ext uri="{FF2B5EF4-FFF2-40B4-BE49-F238E27FC236}">
                <a16:creationId xmlns:a16="http://schemas.microsoft.com/office/drawing/2014/main" id="{CC848151-FF36-4C65-AA10-DB8A263DC799}"/>
              </a:ext>
            </a:extLst>
          </p:cNvPr>
          <p:cNvSpPr/>
          <p:nvPr/>
        </p:nvSpPr>
        <p:spPr>
          <a:xfrm>
            <a:off x="7709325" y="4669927"/>
            <a:ext cx="431687" cy="373473"/>
          </a:xfrm>
          <a:prstGeom prst="star5">
            <a:avLst>
              <a:gd name="adj" fmla="val 29251"/>
              <a:gd name="hf" fmla="val 105146"/>
              <a:gd name="vf" fmla="val 11055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F4A6FB0-05B8-464B-9A17-859CACA33667}"/>
              </a:ext>
            </a:extLst>
          </p:cNvPr>
          <p:cNvCxnSpPr>
            <a:stCxn id="13" idx="0"/>
            <a:endCxn id="7" idx="5"/>
          </p:cNvCxnSpPr>
          <p:nvPr/>
        </p:nvCxnSpPr>
        <p:spPr>
          <a:xfrm flipH="1" flipV="1">
            <a:off x="7393812" y="3927506"/>
            <a:ext cx="531357" cy="74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077EA03-E1DA-44D9-89F8-29B1FB11BD04}"/>
              </a:ext>
            </a:extLst>
          </p:cNvPr>
          <p:cNvCxnSpPr>
            <a:cxnSpLocks/>
          </p:cNvCxnSpPr>
          <p:nvPr/>
        </p:nvCxnSpPr>
        <p:spPr>
          <a:xfrm flipH="1" flipV="1">
            <a:off x="8105245" y="5004331"/>
            <a:ext cx="1646626" cy="78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6488CDA-46D2-47BB-9801-DE058E4184E5}"/>
              </a:ext>
            </a:extLst>
          </p:cNvPr>
          <p:cNvCxnSpPr>
            <a:cxnSpLocks/>
            <a:stCxn id="8" idx="2"/>
            <a:endCxn id="13" idx="4"/>
          </p:cNvCxnSpPr>
          <p:nvPr/>
        </p:nvCxnSpPr>
        <p:spPr>
          <a:xfrm flipH="1">
            <a:off x="8141012" y="4471094"/>
            <a:ext cx="950114" cy="34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D232F7D-88BE-4A28-9622-72E583945D15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7193031" y="5043399"/>
            <a:ext cx="598739" cy="59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4638DA3-4F35-48BA-B503-6793B009DCF9}"/>
              </a:ext>
            </a:extLst>
          </p:cNvPr>
          <p:cNvCxnSpPr>
            <a:cxnSpLocks/>
            <a:stCxn id="13" idx="2"/>
            <a:endCxn id="11" idx="7"/>
          </p:cNvCxnSpPr>
          <p:nvPr/>
        </p:nvCxnSpPr>
        <p:spPr>
          <a:xfrm flipH="1">
            <a:off x="5970893" y="5043399"/>
            <a:ext cx="1820877" cy="70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BB1D8ED-F2ED-4260-9148-B82446A0A424}"/>
                  </a:ext>
                </a:extLst>
              </p:cNvPr>
              <p:cNvSpPr txBox="1"/>
              <p:nvPr/>
            </p:nvSpPr>
            <p:spPr>
              <a:xfrm>
                <a:off x="6527239" y="6444250"/>
                <a:ext cx="2364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BB1D8ED-F2ED-4260-9148-B82446A0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39" y="6444250"/>
                <a:ext cx="23641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15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Tema di Office</vt:lpstr>
      <vt:lpstr>Modelling The Data Coverage</vt:lpstr>
      <vt:lpstr>Mobile CrowdSensing</vt:lpstr>
      <vt:lpstr>The problem</vt:lpstr>
      <vt:lpstr>Problems</vt:lpstr>
      <vt:lpstr>1 -Coverage Model</vt:lpstr>
      <vt:lpstr>2 – UAV Station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Data Coverage</dc:title>
  <dc:creator>Michele Girolami</dc:creator>
  <cp:lastModifiedBy>Michele Girolami</cp:lastModifiedBy>
  <cp:revision>4</cp:revision>
  <dcterms:created xsi:type="dcterms:W3CDTF">2020-09-21T07:16:13Z</dcterms:created>
  <dcterms:modified xsi:type="dcterms:W3CDTF">2020-09-21T10:26:07Z</dcterms:modified>
</cp:coreProperties>
</file>