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65" r:id="rId10"/>
    <p:sldId id="264" r:id="rId11"/>
    <p:sldId id="262" r:id="rId12"/>
    <p:sldId id="266" r:id="rId13"/>
    <p:sldId id="267" r:id="rId14"/>
    <p:sldId id="268" r:id="rId15"/>
    <p:sldId id="274" r:id="rId16"/>
    <p:sldId id="263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6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78886-DD2E-5D6C-83DD-4D166C454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03BE73-C4C6-FA30-D6CB-FFDBBC5E0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02EF1-0D20-B259-4D82-765EE2CD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72EE-F01C-454F-91A5-81158B4613DB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F1825-28C6-AD3E-C708-B2317F34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3B924-CE62-532D-02B9-382CD722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DEB1-3F8F-1D4B-899E-982FDCC27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037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D5A19-9F8E-56DD-B64B-29403AE4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D0EE9-5039-0E32-6D92-74A893A64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7B12E-02D7-F751-C75B-7E7170BF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72EE-F01C-454F-91A5-81158B4613DB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572E8-7C7B-03C0-539E-61BE60CD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7260C-D00B-2AE8-5731-F5DFC0EE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DEB1-3F8F-1D4B-899E-982FDCC27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45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E1B10C-A19D-1EE1-9BBA-5114FD5E3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643C4A-A135-361C-B5CD-40615FDB4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20D60-C9BF-D095-AD01-048904CC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72EE-F01C-454F-91A5-81158B4613DB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FD2A8-9E11-5D50-AB28-D77C8406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A8093-9E69-D7BE-1A29-50A168A1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DEB1-3F8F-1D4B-899E-982FDCC27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26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190AB-B5E2-B0FC-6A70-DAEBBF66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74866-1A35-3BC3-CBB1-5F048435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CDE5B-9B8D-E53E-FB82-C951F43B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72EE-F01C-454F-91A5-81158B4613DB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FED74-8866-D156-553C-AA528F93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62D4-8591-C15E-193C-E473D55F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DEB1-3F8F-1D4B-899E-982FDCC27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74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262FD-8AA7-267D-A331-72225532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9C38E-EEA1-E678-D17F-2F8B3CB1F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26CA4-9B68-6FC1-A8CC-F8246DB8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72EE-F01C-454F-91A5-81158B4613DB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F7D80-8444-8007-D2EA-54B1DAB7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815AF-5FDF-6D9B-DCC2-D637560B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DEB1-3F8F-1D4B-899E-982FDCC27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421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95DB4-D297-C768-9D8F-39FF39FB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355B5-B78C-54E4-E6E3-68A90310E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45045-CAEE-64C8-51E4-BB2BA7462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A5356-B9E0-CF1B-41EA-C177F1B4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72EE-F01C-454F-91A5-81158B4613DB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6FEA8A-9519-780C-4B62-851CF6BE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11A4C-B3BB-63A8-A5EE-649D7EED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DEB1-3F8F-1D4B-899E-982FDCC27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266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EE94D-A59D-8FC3-6BF7-1E2EDA7ED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1DF32-7164-B1D0-BD4F-E4A3424A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7F079-22B7-43D0-0D59-D93FCDDB2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D1B6F8-C4A2-BDE1-D37B-D95B675BE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E05AF1-11D3-649E-3FDC-DD12A4CEB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11684C-7499-D681-E298-B083F1C1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72EE-F01C-454F-91A5-81158B4613DB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AC4BD5-2A98-6A78-BB07-14E507E6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981D11-1E9D-395E-D34B-6FDFE478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DEB1-3F8F-1D4B-899E-982FDCC27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40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AFBD1-2420-9B4F-329B-9C503AC3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A945AF-D18D-5EFD-2E23-2F0FE0B1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72EE-F01C-454F-91A5-81158B4613DB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A86BAB-D005-0C79-32D9-7904698B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4C153-A467-F73B-877E-0874CF5B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DEB1-3F8F-1D4B-899E-982FDCC27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595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70220A-F1CD-DC62-1052-6B5395A5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72EE-F01C-454F-91A5-81158B4613DB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807AF6-3BE2-2254-24F8-E59DA23F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A8846-766A-0EE6-5685-1E36D3C8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DEB1-3F8F-1D4B-899E-982FDCC27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235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4AC57-E958-F2DB-1B08-6473B1FE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9E5A4-FF7E-B85D-EA15-59AB9CD94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3D9334-2FE9-38EF-6048-8908CD544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6098F5-8DBB-02A8-EBF6-F7B8DBE3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72EE-F01C-454F-91A5-81158B4613DB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E6AB64-7544-551D-69B9-61C82132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8EF37-8453-5928-D7CE-AC92D22E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DEB1-3F8F-1D4B-899E-982FDCC27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764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09186-464F-155F-101E-9520AF1E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AB1657-0828-36F7-B4E1-3BF53325D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59EDD-B362-B981-EEC9-A6C9DA7A0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44B99-6CDD-94CD-8596-772C6E51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72EE-F01C-454F-91A5-81158B4613DB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32782-4AD0-2EBF-2866-9E9310C0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B5A510-DB59-3B45-A950-01C4441E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DEB1-3F8F-1D4B-899E-982FDCC27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588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150E23-5E7A-14DF-C8B6-5387E18A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D4B9C-9483-3951-781B-15F7C8D93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B6A8A-0604-24BF-4C7B-EAE8BDFBD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72EE-F01C-454F-91A5-81158B4613DB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AC4FC-9788-C109-7251-27A56E91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D24D8-E55C-74B5-8604-487749234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DEB1-3F8F-1D4B-899E-982FDCC27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627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FAC0CF-1A8A-5C29-3E01-2FC9A8FE3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2" y="985079"/>
            <a:ext cx="9387517" cy="4318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41BD2-7E5C-FAF0-68DF-E4D42087069D}"/>
              </a:ext>
            </a:extLst>
          </p:cNvPr>
          <p:cNvSpPr txBox="1"/>
          <p:nvPr/>
        </p:nvSpPr>
        <p:spPr>
          <a:xfrm>
            <a:off x="439061" y="5422905"/>
            <a:ext cx="768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600" b="1" dirty="0"/>
              <a:t>반응형</a:t>
            </a:r>
            <a:r>
              <a:rPr kumimoji="1" lang="ko-KR" altLang="en-US" sz="1600" b="1" dirty="0"/>
              <a:t> 및 단방향 스위프트 앱 구조를 위한 프레임 워크</a:t>
            </a:r>
            <a:r>
              <a:rPr kumimoji="1" lang="en-US" altLang="ko-KR" sz="1600" b="1" dirty="0"/>
              <a:t>!</a:t>
            </a:r>
            <a:r>
              <a:rPr kumimoji="1" lang="ko-KR" altLang="en-US" sz="1600" b="1" dirty="0"/>
              <a:t> 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A50C4-31D7-604F-D21B-DCD6EB087022}"/>
              </a:ext>
            </a:extLst>
          </p:cNvPr>
          <p:cNvSpPr txBox="1"/>
          <p:nvPr/>
        </p:nvSpPr>
        <p:spPr>
          <a:xfrm>
            <a:off x="439061" y="218941"/>
            <a:ext cx="249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>
                <a:solidFill>
                  <a:schemeClr val="accent1"/>
                </a:solidFill>
              </a:rPr>
              <a:t>ReactorKit</a:t>
            </a:r>
            <a:r>
              <a:rPr kumimoji="1" lang="en-US" altLang="ko-Kore-KR" sz="2400" b="1" dirty="0">
                <a:solidFill>
                  <a:schemeClr val="accent1"/>
                </a:solidFill>
              </a:rPr>
              <a:t>?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4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2B484C-30E3-DD12-D5E6-04D98E62CD53}"/>
              </a:ext>
            </a:extLst>
          </p:cNvPr>
          <p:cNvSpPr/>
          <p:nvPr/>
        </p:nvSpPr>
        <p:spPr>
          <a:xfrm>
            <a:off x="439061" y="680606"/>
            <a:ext cx="5220238" cy="875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EC72D-AD82-3A43-591F-CA7821F63956}"/>
              </a:ext>
            </a:extLst>
          </p:cNvPr>
          <p:cNvSpPr txBox="1"/>
          <p:nvPr/>
        </p:nvSpPr>
        <p:spPr>
          <a:xfrm>
            <a:off x="773912" y="933822"/>
            <a:ext cx="473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CD6B2C"/>
                </a:solidFill>
              </a:rPr>
              <a:t>뷰에서 발생할 수 있는 액션들을 정의합니다</a:t>
            </a:r>
            <a:r>
              <a:rPr kumimoji="1" lang="en-US" altLang="ko-KR" dirty="0">
                <a:solidFill>
                  <a:srgbClr val="CD6B2C"/>
                </a:solidFill>
              </a:rPr>
              <a:t>.</a:t>
            </a:r>
            <a:endParaRPr kumimoji="1" lang="ko-Kore-KR" altLang="en-US" dirty="0">
              <a:solidFill>
                <a:srgbClr val="CD6B2C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12F577-08EF-54FC-C54F-FE0F87FAD8A7}"/>
              </a:ext>
            </a:extLst>
          </p:cNvPr>
          <p:cNvSpPr/>
          <p:nvPr/>
        </p:nvSpPr>
        <p:spPr>
          <a:xfrm>
            <a:off x="439061" y="1820319"/>
            <a:ext cx="5220238" cy="875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86F1D-5BF1-C6B6-10A3-DF7C288483CE}"/>
              </a:ext>
            </a:extLst>
          </p:cNvPr>
          <p:cNvSpPr txBox="1"/>
          <p:nvPr/>
        </p:nvSpPr>
        <p:spPr>
          <a:xfrm>
            <a:off x="919873" y="2073535"/>
            <a:ext cx="473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CD6B2C"/>
                </a:solidFill>
              </a:rPr>
              <a:t>각 액션에 대한 작업 단위를 정의합니다</a:t>
            </a:r>
            <a:endParaRPr kumimoji="1" lang="ko-Kore-KR" altLang="en-US" dirty="0">
              <a:solidFill>
                <a:srgbClr val="CD6B2C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D4761F-B96E-22D5-77E5-4002E1B66AC6}"/>
              </a:ext>
            </a:extLst>
          </p:cNvPr>
          <p:cNvSpPr/>
          <p:nvPr/>
        </p:nvSpPr>
        <p:spPr>
          <a:xfrm>
            <a:off x="439061" y="2949299"/>
            <a:ext cx="5220238" cy="875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97C63-45E5-876A-0111-B5BA1330B3D5}"/>
              </a:ext>
            </a:extLst>
          </p:cNvPr>
          <p:cNvSpPr txBox="1"/>
          <p:nvPr/>
        </p:nvSpPr>
        <p:spPr>
          <a:xfrm>
            <a:off x="673027" y="3202515"/>
            <a:ext cx="494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CD6B2C"/>
                </a:solidFill>
              </a:rPr>
              <a:t>각 작업 단위에 대한 상세한 로직을 정의합니다</a:t>
            </a:r>
            <a:endParaRPr kumimoji="1" lang="ko-Kore-KR" altLang="en-US" dirty="0">
              <a:solidFill>
                <a:srgbClr val="CD6B2C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515290-E742-E01D-70B4-E5949EE3BDCF}"/>
              </a:ext>
            </a:extLst>
          </p:cNvPr>
          <p:cNvSpPr/>
          <p:nvPr/>
        </p:nvSpPr>
        <p:spPr>
          <a:xfrm>
            <a:off x="439061" y="4078279"/>
            <a:ext cx="5220238" cy="875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CB4A7-3FF0-2ADD-62D9-BC1031466AA1}"/>
              </a:ext>
            </a:extLst>
          </p:cNvPr>
          <p:cNvSpPr txBox="1"/>
          <p:nvPr/>
        </p:nvSpPr>
        <p:spPr>
          <a:xfrm>
            <a:off x="1071198" y="4331495"/>
            <a:ext cx="414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CD6B2C"/>
                </a:solidFill>
              </a:rPr>
              <a:t>현재 상태에 대한 정보를 정의합니다</a:t>
            </a:r>
            <a:endParaRPr kumimoji="1" lang="ko-Kore-KR" altLang="en-US" dirty="0">
              <a:solidFill>
                <a:srgbClr val="CD6B2C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0B1D8F-46AC-9854-052E-48F0A2CBB92F}"/>
              </a:ext>
            </a:extLst>
          </p:cNvPr>
          <p:cNvSpPr/>
          <p:nvPr/>
        </p:nvSpPr>
        <p:spPr>
          <a:xfrm>
            <a:off x="477697" y="5207259"/>
            <a:ext cx="5220238" cy="875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40692-C81D-CCBA-5ED0-EDDAD2789E08}"/>
              </a:ext>
            </a:extLst>
          </p:cNvPr>
          <p:cNvSpPr txBox="1"/>
          <p:nvPr/>
        </p:nvSpPr>
        <p:spPr>
          <a:xfrm>
            <a:off x="1071198" y="5321975"/>
            <a:ext cx="414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rgbClr val="CD6B2C"/>
                </a:solidFill>
              </a:rPr>
              <a:t>현재 상태 및 작업 단위를 사용하여 최종 상태를 반환합니다</a:t>
            </a:r>
            <a:endParaRPr kumimoji="1" lang="ko-Kore-KR" altLang="en-US" dirty="0">
              <a:solidFill>
                <a:srgbClr val="CD6B2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36B3A-86D7-7FAD-A7EA-DBBDE03BD462}"/>
              </a:ext>
            </a:extLst>
          </p:cNvPr>
          <p:cNvSpPr txBox="1"/>
          <p:nvPr/>
        </p:nvSpPr>
        <p:spPr>
          <a:xfrm>
            <a:off x="5912584" y="1118488"/>
            <a:ext cx="244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>
                    <a:lumMod val="50000"/>
                  </a:schemeClr>
                </a:solidFill>
              </a:rPr>
              <a:t>Action (</a:t>
            </a:r>
            <a:r>
              <a:rPr kumimoji="1" lang="en-US" altLang="ko-Kore-KR" b="1" dirty="0" err="1">
                <a:solidFill>
                  <a:schemeClr val="accent1">
                    <a:lumMod val="50000"/>
                  </a:schemeClr>
                </a:solidFill>
              </a:rPr>
              <a:t>enum</a:t>
            </a:r>
            <a:r>
              <a:rPr kumimoji="1" lang="en-US" altLang="ko-Kore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kumimoji="1" lang="ko-Kore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F94110-BDF7-43B4-D2BD-670C910686F7}"/>
              </a:ext>
            </a:extLst>
          </p:cNvPr>
          <p:cNvSpPr txBox="1"/>
          <p:nvPr/>
        </p:nvSpPr>
        <p:spPr>
          <a:xfrm>
            <a:off x="5912584" y="2288115"/>
            <a:ext cx="231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>
                    <a:lumMod val="50000"/>
                  </a:schemeClr>
                </a:solidFill>
              </a:rPr>
              <a:t>Mutation (</a:t>
            </a:r>
            <a:r>
              <a:rPr kumimoji="1" lang="en-US" altLang="ko-Kore-KR" b="1" dirty="0" err="1">
                <a:solidFill>
                  <a:schemeClr val="accent1">
                    <a:lumMod val="50000"/>
                  </a:schemeClr>
                </a:solidFill>
              </a:rPr>
              <a:t>enum</a:t>
            </a:r>
            <a:r>
              <a:rPr kumimoji="1" lang="en-US" altLang="ko-Kore-KR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kumimoji="1" lang="ko-Kore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D5BE3-5E3D-9C64-254E-693B3F749F39}"/>
              </a:ext>
            </a:extLst>
          </p:cNvPr>
          <p:cNvSpPr txBox="1"/>
          <p:nvPr/>
        </p:nvSpPr>
        <p:spPr>
          <a:xfrm>
            <a:off x="5912584" y="3457742"/>
            <a:ext cx="410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>
                    <a:lumMod val="50000"/>
                  </a:schemeClr>
                </a:solidFill>
              </a:rPr>
              <a:t>mutate(action) -&gt; Observable&lt;Mutation&gt;</a:t>
            </a:r>
            <a:endParaRPr kumimoji="1" lang="ko-Kore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01334-52EC-92DB-8CD3-736AF392DEAA}"/>
              </a:ext>
            </a:extLst>
          </p:cNvPr>
          <p:cNvSpPr txBox="1"/>
          <p:nvPr/>
        </p:nvSpPr>
        <p:spPr>
          <a:xfrm>
            <a:off x="5912584" y="4578409"/>
            <a:ext cx="19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>
                    <a:lumMod val="50000"/>
                  </a:schemeClr>
                </a:solidFill>
              </a:rPr>
              <a:t>State (struct)</a:t>
            </a:r>
            <a:endParaRPr kumimoji="1" lang="ko-Kore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BB7B04-768A-AF49-ACD4-FE9B0A6A3484}"/>
              </a:ext>
            </a:extLst>
          </p:cNvPr>
          <p:cNvSpPr txBox="1"/>
          <p:nvPr/>
        </p:nvSpPr>
        <p:spPr>
          <a:xfrm>
            <a:off x="5912584" y="5713691"/>
            <a:ext cx="342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>
                    <a:lumMod val="50000"/>
                  </a:schemeClr>
                </a:solidFill>
              </a:rPr>
              <a:t>reduce(state: mutation:) -&gt; State</a:t>
            </a:r>
            <a:endParaRPr kumimoji="1" lang="ko-Kore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50C964-90DA-1FEC-36CA-E29173D4B16B}"/>
              </a:ext>
            </a:extLst>
          </p:cNvPr>
          <p:cNvSpPr txBox="1"/>
          <p:nvPr/>
        </p:nvSpPr>
        <p:spPr>
          <a:xfrm>
            <a:off x="439061" y="218941"/>
            <a:ext cx="249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1"/>
                </a:solidFill>
              </a:rPr>
              <a:t>Reactor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F0BFCC9C-DC81-E4D7-AE06-8FDE4C6E9430}"/>
              </a:ext>
            </a:extLst>
          </p:cNvPr>
          <p:cNvCxnSpPr>
            <a:cxnSpLocks/>
            <a:stCxn id="15" idx="3"/>
            <a:endCxn id="17" idx="3"/>
          </p:cNvCxnSpPr>
          <p:nvPr/>
        </p:nvCxnSpPr>
        <p:spPr>
          <a:xfrm flipH="1">
            <a:off x="9337183" y="3642408"/>
            <a:ext cx="682581" cy="2255949"/>
          </a:xfrm>
          <a:prstGeom prst="curvedConnector3">
            <a:avLst>
              <a:gd name="adj1" fmla="val -33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8D7307-010C-691E-682D-14561A2AB2A3}"/>
              </a:ext>
            </a:extLst>
          </p:cNvPr>
          <p:cNvSpPr txBox="1"/>
          <p:nvPr/>
        </p:nvSpPr>
        <p:spPr>
          <a:xfrm>
            <a:off x="10290220" y="4443211"/>
            <a:ext cx="190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/>
              <a:t>Mutation</a:t>
            </a:r>
            <a:r>
              <a:rPr kumimoji="1" lang="ko-Kore-KR" altLang="en-US" sz="1400" b="1" dirty="0"/>
              <a:t>을</a:t>
            </a:r>
            <a:r>
              <a:rPr kumimoji="1" lang="ko-KR" altLang="en-US" sz="1400" b="1" dirty="0"/>
              <a:t> 방출하면 </a:t>
            </a:r>
            <a:r>
              <a:rPr kumimoji="1" lang="en-US" altLang="ko-KR" sz="1400" b="1" dirty="0"/>
              <a:t>reduce</a:t>
            </a:r>
            <a:r>
              <a:rPr kumimoji="1" lang="ko-KR" altLang="en-US" sz="1400" b="1" dirty="0"/>
              <a:t>에 전달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8451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3883DEC-9CCC-527F-6701-4BB135D2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1" y="680606"/>
            <a:ext cx="9408822" cy="6102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090BE-8841-3FF7-85CA-9CE8B82A5786}"/>
              </a:ext>
            </a:extLst>
          </p:cNvPr>
          <p:cNvSpPr txBox="1"/>
          <p:nvPr/>
        </p:nvSpPr>
        <p:spPr>
          <a:xfrm>
            <a:off x="1558344" y="2219734"/>
            <a:ext cx="57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어떤 상태를 변화시키는 이벤트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클릭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트리거 등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65CE5-4D3F-B90B-A5B3-8786DACF3E59}"/>
              </a:ext>
            </a:extLst>
          </p:cNvPr>
          <p:cNvSpPr txBox="1"/>
          <p:nvPr/>
        </p:nvSpPr>
        <p:spPr>
          <a:xfrm>
            <a:off x="1558343" y="4874398"/>
            <a:ext cx="355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데이터 정도로 생각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AB151-1EB3-620C-0B59-B45D7AF87C47}"/>
              </a:ext>
            </a:extLst>
          </p:cNvPr>
          <p:cNvSpPr txBox="1"/>
          <p:nvPr/>
        </p:nvSpPr>
        <p:spPr>
          <a:xfrm>
            <a:off x="1558344" y="3547066"/>
            <a:ext cx="57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각 </a:t>
            </a:r>
            <a:r>
              <a:rPr kumimoji="1" lang="en-US" altLang="ko-KR" dirty="0">
                <a:solidFill>
                  <a:schemeClr val="bg1"/>
                </a:solidFill>
              </a:rPr>
              <a:t>Action</a:t>
            </a:r>
            <a:r>
              <a:rPr kumimoji="1" lang="ko-KR" altLang="en-US" dirty="0">
                <a:solidFill>
                  <a:schemeClr val="bg1"/>
                </a:solidFill>
              </a:rPr>
              <a:t>에 맞는 로직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작업할 단위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을 열거형으로 정의 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95FB6-5702-DF9A-CC49-B820DA3008B8}"/>
              </a:ext>
            </a:extLst>
          </p:cNvPr>
          <p:cNvSpPr txBox="1"/>
          <p:nvPr/>
        </p:nvSpPr>
        <p:spPr>
          <a:xfrm>
            <a:off x="439060" y="218941"/>
            <a:ext cx="303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accent1"/>
                </a:solidFill>
              </a:rPr>
              <a:t>Reactor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6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8A1BE62-41D8-18F4-CAD5-F6DDAFB5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1" y="680606"/>
            <a:ext cx="9983631" cy="6153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10B47-C0F4-BE63-C13B-9F1B86DBCAEC}"/>
              </a:ext>
            </a:extLst>
          </p:cNvPr>
          <p:cNvSpPr txBox="1"/>
          <p:nvPr/>
        </p:nvSpPr>
        <p:spPr>
          <a:xfrm>
            <a:off x="439060" y="218941"/>
            <a:ext cx="2986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accent1"/>
                </a:solidFill>
              </a:rPr>
              <a:t>Reactor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  <a:p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86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CA04B71-68D4-75C4-5A22-E3D9F846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0" y="680606"/>
            <a:ext cx="10618537" cy="3727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3EDA1-3190-BC58-EBB4-B36625A01773}"/>
              </a:ext>
            </a:extLst>
          </p:cNvPr>
          <p:cNvSpPr txBox="1"/>
          <p:nvPr/>
        </p:nvSpPr>
        <p:spPr>
          <a:xfrm>
            <a:off x="1416502" y="1564731"/>
            <a:ext cx="57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각 </a:t>
            </a:r>
            <a:r>
              <a:rPr kumimoji="1" lang="en-US" altLang="ko-KR" dirty="0">
                <a:solidFill>
                  <a:schemeClr val="bg1"/>
                </a:solidFill>
              </a:rPr>
              <a:t>Action</a:t>
            </a:r>
            <a:r>
              <a:rPr kumimoji="1" lang="ko-KR" altLang="en-US" dirty="0">
                <a:solidFill>
                  <a:schemeClr val="bg1"/>
                </a:solidFill>
              </a:rPr>
              <a:t>에 맞는 </a:t>
            </a:r>
            <a:r>
              <a:rPr kumimoji="1" lang="en-US" altLang="ko-KR">
                <a:solidFill>
                  <a:schemeClr val="bg1"/>
                </a:solidFill>
              </a:rPr>
              <a:t>Mutation</a:t>
            </a:r>
            <a:r>
              <a:rPr kumimoji="1" lang="ko-KR" altLang="en-US" dirty="0">
                <a:solidFill>
                  <a:schemeClr val="bg1"/>
                </a:solidFill>
              </a:rPr>
              <a:t>을 연결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8A943-03A0-C939-3727-368B187EEDFB}"/>
              </a:ext>
            </a:extLst>
          </p:cNvPr>
          <p:cNvSpPr txBox="1"/>
          <p:nvPr/>
        </p:nvSpPr>
        <p:spPr>
          <a:xfrm>
            <a:off x="1416502" y="3059668"/>
            <a:ext cx="57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각 </a:t>
            </a:r>
            <a:r>
              <a:rPr kumimoji="1" lang="en-US" altLang="ko-Kore-KR" dirty="0">
                <a:solidFill>
                  <a:schemeClr val="bg1"/>
                </a:solidFill>
              </a:rPr>
              <a:t>Mutation</a:t>
            </a:r>
            <a:r>
              <a:rPr kumimoji="1" lang="ko-KR" altLang="en-US" dirty="0">
                <a:solidFill>
                  <a:schemeClr val="bg1"/>
                </a:solidFill>
              </a:rPr>
              <a:t>로 변경된 상태를 반환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ADE68-382D-0C80-72FB-821ECA486B94}"/>
              </a:ext>
            </a:extLst>
          </p:cNvPr>
          <p:cNvSpPr txBox="1"/>
          <p:nvPr/>
        </p:nvSpPr>
        <p:spPr>
          <a:xfrm>
            <a:off x="439060" y="218941"/>
            <a:ext cx="303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accent1"/>
                </a:solidFill>
              </a:rPr>
              <a:t>Reactor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5B4D913-9D8B-544E-B97E-71546504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1" y="680606"/>
            <a:ext cx="9850013" cy="5958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03FD6-3F3A-6D09-8851-963E3CA7C65C}"/>
              </a:ext>
            </a:extLst>
          </p:cNvPr>
          <p:cNvSpPr txBox="1"/>
          <p:nvPr/>
        </p:nvSpPr>
        <p:spPr>
          <a:xfrm>
            <a:off x="439060" y="218941"/>
            <a:ext cx="3063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accent1"/>
                </a:solidFill>
              </a:rPr>
              <a:t>Reactor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  <a:p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24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A03FD6-3F3A-6D09-8851-963E3CA7C65C}"/>
              </a:ext>
            </a:extLst>
          </p:cNvPr>
          <p:cNvSpPr txBox="1"/>
          <p:nvPr/>
        </p:nvSpPr>
        <p:spPr>
          <a:xfrm>
            <a:off x="439060" y="218941"/>
            <a:ext cx="3063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accent1"/>
                </a:solidFill>
              </a:rPr>
              <a:t>Reactor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  <a:p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584F470-AD32-7D53-5F60-F0A752A3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9" y="676294"/>
            <a:ext cx="11223549" cy="4462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40A929-B126-6F6C-E4DB-2D37813E84BB}"/>
              </a:ext>
            </a:extLst>
          </p:cNvPr>
          <p:cNvSpPr txBox="1"/>
          <p:nvPr/>
        </p:nvSpPr>
        <p:spPr>
          <a:xfrm>
            <a:off x="439059" y="5226690"/>
            <a:ext cx="7468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이렇게 </a:t>
            </a:r>
            <a:r>
              <a:rPr kumimoji="1" lang="en-US" altLang="ko-Kore-KR" sz="1600" b="1" dirty="0" err="1"/>
              <a:t>concat</a:t>
            </a:r>
            <a:r>
              <a:rPr kumimoji="1" lang="en-US" altLang="ko-Kore-KR" sz="1600" b="1" dirty="0"/>
              <a:t> </a:t>
            </a:r>
            <a:r>
              <a:rPr kumimoji="1" lang="ko-KR" altLang="en-US" sz="1600" b="1" dirty="0"/>
              <a:t>연산자를 사용하여 순차적으로 실행시킬 수도 있다</a:t>
            </a:r>
            <a:r>
              <a:rPr kumimoji="1" lang="en-US" altLang="ko-KR" sz="1600" b="1" dirty="0"/>
              <a:t>!</a:t>
            </a:r>
            <a:r>
              <a:rPr kumimoji="1" lang="ko-KR" altLang="en-US" sz="1600" b="1" dirty="0"/>
              <a:t> 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4651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E83E729-7A2A-BFA7-4DF4-B98703CF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1" y="680606"/>
            <a:ext cx="10190648" cy="41654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591DDE-6E86-4E8F-EC37-819601B7314F}"/>
              </a:ext>
            </a:extLst>
          </p:cNvPr>
          <p:cNvSpPr txBox="1"/>
          <p:nvPr/>
        </p:nvSpPr>
        <p:spPr>
          <a:xfrm>
            <a:off x="439060" y="218941"/>
            <a:ext cx="431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>
                <a:solidFill>
                  <a:schemeClr val="accent1"/>
                </a:solidFill>
              </a:rPr>
              <a:t>ReactorKit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의 더 자세한 흐름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1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5591DDE-6E86-4E8F-EC37-819601B7314F}"/>
              </a:ext>
            </a:extLst>
          </p:cNvPr>
          <p:cNvSpPr txBox="1"/>
          <p:nvPr/>
        </p:nvSpPr>
        <p:spPr>
          <a:xfrm>
            <a:off x="439060" y="218941"/>
            <a:ext cx="431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1"/>
                </a:solidFill>
              </a:rPr>
              <a:t>View Protocol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5757A31-ABFD-2472-8B51-F337905AC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0" y="680606"/>
            <a:ext cx="9413278" cy="5958453"/>
          </a:xfrm>
          <a:prstGeom prst="rect">
            <a:avLst/>
          </a:prstGeom>
        </p:spPr>
      </p:pic>
      <p:sp>
        <p:nvSpPr>
          <p:cNvPr id="4" name="액자 3">
            <a:extLst>
              <a:ext uri="{FF2B5EF4-FFF2-40B4-BE49-F238E27FC236}">
                <a16:creationId xmlns:a16="http://schemas.microsoft.com/office/drawing/2014/main" id="{FFB5A931-F5BF-489B-094C-1C5BF6D284A3}"/>
              </a:ext>
            </a:extLst>
          </p:cNvPr>
          <p:cNvSpPr/>
          <p:nvPr/>
        </p:nvSpPr>
        <p:spPr>
          <a:xfrm>
            <a:off x="631064" y="757879"/>
            <a:ext cx="4507605" cy="478493"/>
          </a:xfrm>
          <a:prstGeom prst="fram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4360FAA5-544D-035A-D7A8-1A94F70E68B7}"/>
              </a:ext>
            </a:extLst>
          </p:cNvPr>
          <p:cNvSpPr/>
          <p:nvPr/>
        </p:nvSpPr>
        <p:spPr>
          <a:xfrm>
            <a:off x="631064" y="5898524"/>
            <a:ext cx="6684135" cy="605307"/>
          </a:xfrm>
          <a:prstGeom prst="frame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532C9438-2A97-4A49-22AA-DCA7A9B45B4A}"/>
              </a:ext>
            </a:extLst>
          </p:cNvPr>
          <p:cNvSpPr/>
          <p:nvPr/>
        </p:nvSpPr>
        <p:spPr>
          <a:xfrm>
            <a:off x="631063" y="1150685"/>
            <a:ext cx="7225050" cy="605307"/>
          </a:xfrm>
          <a:prstGeom prst="frame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5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5591DDE-6E86-4E8F-EC37-819601B7314F}"/>
              </a:ext>
            </a:extLst>
          </p:cNvPr>
          <p:cNvSpPr txBox="1"/>
          <p:nvPr/>
        </p:nvSpPr>
        <p:spPr>
          <a:xfrm>
            <a:off x="439060" y="218941"/>
            <a:ext cx="431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>
                <a:solidFill>
                  <a:schemeClr val="accent1"/>
                </a:solidFill>
              </a:rPr>
              <a:t>ReactorViewController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B2C623C-1CE3-AF8C-01CC-D2ADEC9DD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0" y="680605"/>
            <a:ext cx="9606754" cy="3556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A52361-FC27-9EDD-BBC1-9A2600D21E8D}"/>
              </a:ext>
            </a:extLst>
          </p:cNvPr>
          <p:cNvSpPr txBox="1"/>
          <p:nvPr/>
        </p:nvSpPr>
        <p:spPr>
          <a:xfrm>
            <a:off x="2146186" y="2851607"/>
            <a:ext cx="571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액션 및 상태에 대한 바인딩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5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5591DDE-6E86-4E8F-EC37-819601B7314F}"/>
              </a:ext>
            </a:extLst>
          </p:cNvPr>
          <p:cNvSpPr txBox="1"/>
          <p:nvPr/>
        </p:nvSpPr>
        <p:spPr>
          <a:xfrm>
            <a:off x="439060" y="218941"/>
            <a:ext cx="431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>
                <a:solidFill>
                  <a:schemeClr val="accent1"/>
                </a:solidFill>
              </a:rPr>
              <a:t>ReactorViewController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36687F-1CB3-97A6-24C8-114A18D71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0" y="680605"/>
            <a:ext cx="7790540" cy="5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4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B3204-B4D2-E93F-0568-AF1C19CE4950}"/>
              </a:ext>
            </a:extLst>
          </p:cNvPr>
          <p:cNvSpPr txBox="1"/>
          <p:nvPr/>
        </p:nvSpPr>
        <p:spPr>
          <a:xfrm>
            <a:off x="579548" y="1416676"/>
            <a:ext cx="5847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accent1"/>
                </a:solidFill>
              </a:rPr>
              <a:t>비동기</a:t>
            </a:r>
            <a:r>
              <a:rPr kumimoji="1" lang="ko-KR" altLang="en-US" sz="2000" b="1" dirty="0">
                <a:solidFill>
                  <a:schemeClr val="accent1"/>
                </a:solidFill>
              </a:rPr>
              <a:t> 처리에 용이한 코드 </a:t>
            </a:r>
            <a:r>
              <a:rPr kumimoji="1" lang="en-US" altLang="ko-KR" sz="2000" b="1" dirty="0">
                <a:solidFill>
                  <a:schemeClr val="accent1"/>
                </a:solidFill>
              </a:rPr>
              <a:t>-&gt;</a:t>
            </a:r>
            <a:r>
              <a:rPr kumimoji="1" lang="ko-KR" altLang="en-US" sz="20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2000" b="1" dirty="0" err="1">
                <a:solidFill>
                  <a:schemeClr val="accent1"/>
                </a:solidFill>
              </a:rPr>
              <a:t>RxSwift</a:t>
            </a:r>
            <a:r>
              <a:rPr kumimoji="1" lang="ko-KR" altLang="en-US" sz="2000" b="1" dirty="0">
                <a:solidFill>
                  <a:schemeClr val="accent1"/>
                </a:solidFill>
              </a:rPr>
              <a:t>의 강점</a:t>
            </a:r>
            <a:r>
              <a:rPr kumimoji="1" lang="en-US" altLang="ko-KR" sz="2000" b="1" dirty="0">
                <a:solidFill>
                  <a:schemeClr val="accent1"/>
                </a:solidFill>
              </a:rPr>
              <a:t>!</a:t>
            </a:r>
            <a:endParaRPr kumimoji="1" lang="ko-Kore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04307-263B-7450-80B6-3F8DD55F9EBE}"/>
              </a:ext>
            </a:extLst>
          </p:cNvPr>
          <p:cNvSpPr txBox="1"/>
          <p:nvPr/>
        </p:nvSpPr>
        <p:spPr>
          <a:xfrm>
            <a:off x="579549" y="2174383"/>
            <a:ext cx="788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accent1"/>
                </a:solidFill>
              </a:rPr>
              <a:t>컴포넌트 간 결합도가 낮다 </a:t>
            </a:r>
            <a:r>
              <a:rPr kumimoji="1" lang="en-US" altLang="ko-KR" sz="2000" b="1" dirty="0">
                <a:solidFill>
                  <a:schemeClr val="accent1"/>
                </a:solidFill>
              </a:rPr>
              <a:t>-&gt;</a:t>
            </a:r>
            <a:r>
              <a:rPr kumimoji="1" lang="ko-KR" altLang="en-US" sz="2000" b="1" dirty="0">
                <a:solidFill>
                  <a:schemeClr val="accent1"/>
                </a:solidFill>
              </a:rPr>
              <a:t> 테스트 용이</a:t>
            </a:r>
            <a:r>
              <a:rPr kumimoji="1" lang="en-US" altLang="ko-KR" sz="2000" b="1" dirty="0">
                <a:solidFill>
                  <a:schemeClr val="accent1"/>
                </a:solidFill>
              </a:rPr>
              <a:t>! (</a:t>
            </a:r>
            <a:r>
              <a:rPr kumimoji="1" lang="ko-KR" altLang="en-US" sz="2000" b="1" dirty="0">
                <a:solidFill>
                  <a:schemeClr val="accent1"/>
                </a:solidFill>
              </a:rPr>
              <a:t>뷰와 로직의 분리</a:t>
            </a:r>
            <a:r>
              <a:rPr kumimoji="1" lang="en-US" altLang="ko-KR" sz="2000" b="1" dirty="0">
                <a:solidFill>
                  <a:schemeClr val="accent1"/>
                </a:solidFill>
              </a:rPr>
              <a:t>)</a:t>
            </a:r>
            <a:endParaRPr kumimoji="1" lang="ko-Kore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A800C-FEC1-B8E5-5760-4B61A0D14EB3}"/>
              </a:ext>
            </a:extLst>
          </p:cNvPr>
          <p:cNvSpPr txBox="1"/>
          <p:nvPr/>
        </p:nvSpPr>
        <p:spPr>
          <a:xfrm>
            <a:off x="579548" y="2932090"/>
            <a:ext cx="634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accent1"/>
                </a:solidFill>
              </a:rPr>
              <a:t>MVVM</a:t>
            </a:r>
            <a:r>
              <a:rPr kumimoji="1" lang="ko-KR" altLang="en-US" sz="2000" b="1" dirty="0">
                <a:solidFill>
                  <a:schemeClr val="accent1"/>
                </a:solidFill>
              </a:rPr>
              <a:t>의 문제점인 규격화 된 것이 없다는 문제를 해결</a:t>
            </a:r>
            <a:endParaRPr kumimoji="1" lang="ko-Kore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ACAF1-BE50-8EEE-5CED-1240561FC6EC}"/>
              </a:ext>
            </a:extLst>
          </p:cNvPr>
          <p:cNvSpPr txBox="1"/>
          <p:nvPr/>
        </p:nvSpPr>
        <p:spPr>
          <a:xfrm>
            <a:off x="439061" y="218941"/>
            <a:ext cx="249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>
                <a:solidFill>
                  <a:schemeClr val="accent1"/>
                </a:solidFill>
              </a:rPr>
              <a:t>ReactorKit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의 장점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!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47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5591DDE-6E86-4E8F-EC37-819601B7314F}"/>
              </a:ext>
            </a:extLst>
          </p:cNvPr>
          <p:cNvSpPr txBox="1"/>
          <p:nvPr/>
        </p:nvSpPr>
        <p:spPr>
          <a:xfrm>
            <a:off x="439060" y="218941"/>
            <a:ext cx="431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>
                <a:solidFill>
                  <a:schemeClr val="accent1"/>
                </a:solidFill>
              </a:rPr>
              <a:t>ReactorViewController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5E959-CF9B-79E9-CDF9-7ECC1DC5D046}"/>
              </a:ext>
            </a:extLst>
          </p:cNvPr>
          <p:cNvSpPr txBox="1"/>
          <p:nvPr/>
        </p:nvSpPr>
        <p:spPr>
          <a:xfrm>
            <a:off x="439061" y="680606"/>
            <a:ext cx="898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tx2"/>
                </a:solidFill>
              </a:rPr>
              <a:t>bind(reactor:)</a:t>
            </a:r>
            <a:r>
              <a:rPr kumimoji="1" lang="ko-KR" altLang="en-US" sz="2000" b="1" dirty="0">
                <a:solidFill>
                  <a:schemeClr val="tx2"/>
                </a:solidFill>
              </a:rPr>
              <a:t>는 직접 호출하지 말라고 했는데</a:t>
            </a:r>
            <a:r>
              <a:rPr kumimoji="1" lang="en-US" altLang="ko-KR" sz="2000" b="1" dirty="0">
                <a:solidFill>
                  <a:schemeClr val="tx2"/>
                </a:solidFill>
              </a:rPr>
              <a:t>,</a:t>
            </a:r>
            <a:r>
              <a:rPr kumimoji="1" lang="ko-KR" altLang="en-US" sz="2000" b="1" dirty="0">
                <a:solidFill>
                  <a:schemeClr val="tx2"/>
                </a:solidFill>
              </a:rPr>
              <a:t> 그렇다면 언제 호출될까</a:t>
            </a:r>
            <a:r>
              <a:rPr kumimoji="1" lang="en-US" altLang="ko-KR" sz="2000" b="1" dirty="0">
                <a:solidFill>
                  <a:schemeClr val="tx2"/>
                </a:solidFill>
              </a:rPr>
              <a:t>?</a:t>
            </a:r>
            <a:endParaRPr kumimoji="1" lang="ko-Kore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6D00E9E-58F2-9548-002B-AD58E3A9B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0" y="1080715"/>
            <a:ext cx="8966081" cy="1284859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8B33B9F-889D-98FD-39D2-952C0EEC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57" y="3053263"/>
            <a:ext cx="5372874" cy="1439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A7BD2-83A3-D5F0-985D-31F72DA04B31}"/>
              </a:ext>
            </a:extLst>
          </p:cNvPr>
          <p:cNvSpPr txBox="1"/>
          <p:nvPr/>
        </p:nvSpPr>
        <p:spPr>
          <a:xfrm>
            <a:off x="416865" y="4492427"/>
            <a:ext cx="898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tx2"/>
                </a:solidFill>
              </a:rPr>
              <a:t>이런 식으로 </a:t>
            </a:r>
            <a:r>
              <a:rPr kumimoji="1" lang="en-US" altLang="ko-KR" sz="2000" b="1" dirty="0">
                <a:solidFill>
                  <a:schemeClr val="tx2"/>
                </a:solidFill>
              </a:rPr>
              <a:t>reactor</a:t>
            </a:r>
            <a:r>
              <a:rPr kumimoji="1" lang="ko-KR" altLang="en-US" sz="2000" b="1" dirty="0">
                <a:solidFill>
                  <a:schemeClr val="tx2"/>
                </a:solidFill>
              </a:rPr>
              <a:t>가 바뀔 때마다 </a:t>
            </a:r>
            <a:r>
              <a:rPr kumimoji="1" lang="en-US" altLang="ko-KR" sz="2000" b="1" dirty="0">
                <a:solidFill>
                  <a:schemeClr val="tx2"/>
                </a:solidFill>
              </a:rPr>
              <a:t>bind(reactor:)</a:t>
            </a:r>
            <a:r>
              <a:rPr kumimoji="1" lang="ko-KR" altLang="en-US" sz="2000" b="1" dirty="0">
                <a:solidFill>
                  <a:schemeClr val="tx2"/>
                </a:solidFill>
              </a:rPr>
              <a:t>가 호출된다</a:t>
            </a:r>
            <a:endParaRPr kumimoji="1" lang="ko-Kore-KR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5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69F578-06F3-5A0A-701E-21D38BB4B7DF}"/>
              </a:ext>
            </a:extLst>
          </p:cNvPr>
          <p:cNvSpPr/>
          <p:nvPr/>
        </p:nvSpPr>
        <p:spPr>
          <a:xfrm>
            <a:off x="566670" y="2682026"/>
            <a:ext cx="2807594" cy="1490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C11F9-FA32-6AFA-EE82-BBCA1C8C971E}"/>
              </a:ext>
            </a:extLst>
          </p:cNvPr>
          <p:cNvSpPr txBox="1"/>
          <p:nvPr/>
        </p:nvSpPr>
        <p:spPr>
          <a:xfrm>
            <a:off x="1571222" y="4365939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J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48A8D-4E72-14BA-9FA6-AAB07444E379}"/>
              </a:ext>
            </a:extLst>
          </p:cNvPr>
          <p:cNvSpPr txBox="1"/>
          <p:nvPr/>
        </p:nvSpPr>
        <p:spPr>
          <a:xfrm>
            <a:off x="669701" y="2856964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망딕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D26A07-3602-16D3-F07E-175B92521ED8}"/>
              </a:ext>
            </a:extLst>
          </p:cNvPr>
          <p:cNvSpPr/>
          <p:nvPr/>
        </p:nvSpPr>
        <p:spPr>
          <a:xfrm>
            <a:off x="3732727" y="2682026"/>
            <a:ext cx="2807594" cy="14907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0754-CAAB-8D49-21BA-3F2882ADAE6B}"/>
              </a:ext>
            </a:extLst>
          </p:cNvPr>
          <p:cNvSpPr txBox="1"/>
          <p:nvPr/>
        </p:nvSpPr>
        <p:spPr>
          <a:xfrm>
            <a:off x="4737279" y="4365939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K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0CD87-59AE-1BE8-661E-E386F293A21F}"/>
              </a:ext>
            </a:extLst>
          </p:cNvPr>
          <p:cNvSpPr txBox="1"/>
          <p:nvPr/>
        </p:nvSpPr>
        <p:spPr>
          <a:xfrm>
            <a:off x="3835758" y="2856964"/>
            <a:ext cx="113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2">
                    <a:lumMod val="75000"/>
                  </a:schemeClr>
                </a:solidFill>
              </a:rPr>
              <a:t>Name : </a:t>
            </a:r>
            <a:r>
              <a:rPr kumimoji="1" lang="en-US" altLang="ko-KR" dirty="0" err="1">
                <a:solidFill>
                  <a:schemeClr val="accent2">
                    <a:lumMod val="75000"/>
                  </a:schemeClr>
                </a:solidFill>
              </a:rPr>
              <a:t>MangDic</a:t>
            </a:r>
            <a:endParaRPr kumimoji="1" lang="ko-Kore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4F6A48-D516-4F00-E104-3EEE8BE22A06}"/>
              </a:ext>
            </a:extLst>
          </p:cNvPr>
          <p:cNvSpPr/>
          <p:nvPr/>
        </p:nvSpPr>
        <p:spPr>
          <a:xfrm>
            <a:off x="6898784" y="2682026"/>
            <a:ext cx="2807594" cy="14907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77F48-3FB1-A7E1-0798-2857FF7180EE}"/>
              </a:ext>
            </a:extLst>
          </p:cNvPr>
          <p:cNvSpPr txBox="1"/>
          <p:nvPr/>
        </p:nvSpPr>
        <p:spPr>
          <a:xfrm>
            <a:off x="7903336" y="4365939"/>
            <a:ext cx="11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21D1B-DBD5-DD6A-4991-69A9D0C70579}"/>
              </a:ext>
            </a:extLst>
          </p:cNvPr>
          <p:cNvSpPr txBox="1"/>
          <p:nvPr/>
        </p:nvSpPr>
        <p:spPr>
          <a:xfrm>
            <a:off x="7001815" y="2856964"/>
            <a:ext cx="220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 err="1">
                <a:solidFill>
                  <a:srgbClr val="E8EAE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姓名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</a:t>
            </a:r>
            <a:r>
              <a:rPr lang="en-US" altLang="ko-KR" b="0" i="0" dirty="0" err="1">
                <a:solidFill>
                  <a:srgbClr val="E8EAE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Mang</a:t>
            </a:r>
            <a:r>
              <a:rPr lang="en-US" altLang="ko-KR" b="0" i="0" dirty="0">
                <a:solidFill>
                  <a:srgbClr val="E8EAE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0" i="0" dirty="0" err="1">
                <a:solidFill>
                  <a:srgbClr val="E8EAED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Dic</a:t>
            </a:r>
            <a:endParaRPr kumimoji="1" lang="ko-Kore-KR" altLang="en-US" dirty="0"/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A497B483-A009-222F-69D3-81DE48BC6CB8}"/>
              </a:ext>
            </a:extLst>
          </p:cNvPr>
          <p:cNvSpPr/>
          <p:nvPr/>
        </p:nvSpPr>
        <p:spPr>
          <a:xfrm>
            <a:off x="566670" y="1066662"/>
            <a:ext cx="3193961" cy="862885"/>
          </a:xfrm>
          <a:prstGeom prst="wedgeRoundRectCallout">
            <a:avLst>
              <a:gd name="adj1" fmla="val -45027"/>
              <a:gd name="adj2" fmla="val 789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979B0-2C88-6690-8749-E93B702B8580}"/>
              </a:ext>
            </a:extLst>
          </p:cNvPr>
          <p:cNvSpPr txBox="1"/>
          <p:nvPr/>
        </p:nvSpPr>
        <p:spPr>
          <a:xfrm>
            <a:off x="837126" y="1313438"/>
            <a:ext cx="33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각자 이름을 제출하세요 </a:t>
            </a:r>
            <a:r>
              <a:rPr kumimoji="1" lang="en-US" altLang="ko-Kore-KR" dirty="0"/>
              <a:t>!</a:t>
            </a:r>
            <a:endParaRPr kumimoji="1"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BB04D-7C5B-66D5-5C88-F85C73752390}"/>
              </a:ext>
            </a:extLst>
          </p:cNvPr>
          <p:cNvSpPr txBox="1"/>
          <p:nvPr/>
        </p:nvSpPr>
        <p:spPr>
          <a:xfrm>
            <a:off x="549499" y="5200156"/>
            <a:ext cx="915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틀린</a:t>
            </a:r>
            <a:r>
              <a:rPr kumimoji="1" lang="ko-KR" altLang="en-US" b="1" dirty="0"/>
              <a:t> 내용은 아니지만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규격화</a:t>
            </a:r>
            <a:r>
              <a:rPr kumimoji="1" lang="ko-KR" altLang="en-US" b="1" dirty="0"/>
              <a:t> 되지 않아 일관성이 없으며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ko-KR" altLang="en-US" b="1" dirty="0"/>
              <a:t>서로의 코드를 이해하기 어려울 수 있다</a:t>
            </a:r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95539-B30D-A4BD-4020-7FC468ADA3E1}"/>
              </a:ext>
            </a:extLst>
          </p:cNvPr>
          <p:cNvSpPr txBox="1"/>
          <p:nvPr/>
        </p:nvSpPr>
        <p:spPr>
          <a:xfrm>
            <a:off x="439061" y="231820"/>
            <a:ext cx="249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solidFill>
                  <a:schemeClr val="accent1"/>
                </a:solidFill>
              </a:rPr>
              <a:t>MVVM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의 문제점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9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3DE23BA8-44C9-7F5C-FF73-6B01D26FB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1" y="740462"/>
            <a:ext cx="7907628" cy="58985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1CFF3B-5412-893D-E39B-256B85B9D810}"/>
              </a:ext>
            </a:extLst>
          </p:cNvPr>
          <p:cNvSpPr txBox="1"/>
          <p:nvPr/>
        </p:nvSpPr>
        <p:spPr>
          <a:xfrm>
            <a:off x="439061" y="218941"/>
            <a:ext cx="249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accent1"/>
                </a:solidFill>
              </a:rPr>
              <a:t>뷰모델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예제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(1)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C434021-CDEE-4F93-2C93-3F109FD76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1" y="735341"/>
            <a:ext cx="8735908" cy="6040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393F0-DA2E-D1E5-968C-420341BF1463}"/>
              </a:ext>
            </a:extLst>
          </p:cNvPr>
          <p:cNvSpPr txBox="1"/>
          <p:nvPr/>
        </p:nvSpPr>
        <p:spPr>
          <a:xfrm>
            <a:off x="439061" y="218941"/>
            <a:ext cx="249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accent1"/>
                </a:solidFill>
              </a:rPr>
              <a:t>뷰모델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예제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(2)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0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555009D-8519-4A50-6680-9FCCBF0A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1" y="680606"/>
            <a:ext cx="7429412" cy="5893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7569D-DB25-7EA7-079B-EEDA98F36594}"/>
              </a:ext>
            </a:extLst>
          </p:cNvPr>
          <p:cNvSpPr txBox="1"/>
          <p:nvPr/>
        </p:nvSpPr>
        <p:spPr>
          <a:xfrm>
            <a:off x="439061" y="218941"/>
            <a:ext cx="249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 err="1">
                <a:solidFill>
                  <a:schemeClr val="accent1"/>
                </a:solidFill>
              </a:rPr>
              <a:t>뷰모델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예제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(3)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17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E87BE1-E069-0980-BED6-3EAD2901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1" y="680606"/>
            <a:ext cx="9657976" cy="4828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6C242-1710-8339-5DD2-31805383A37D}"/>
              </a:ext>
            </a:extLst>
          </p:cNvPr>
          <p:cNvSpPr txBox="1"/>
          <p:nvPr/>
        </p:nvSpPr>
        <p:spPr>
          <a:xfrm>
            <a:off x="439061" y="218941"/>
            <a:ext cx="249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>
                <a:solidFill>
                  <a:schemeClr val="accent1"/>
                </a:solidFill>
              </a:rPr>
              <a:t>ReactorKit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흐름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6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B6C242-1710-8339-5DD2-31805383A37D}"/>
              </a:ext>
            </a:extLst>
          </p:cNvPr>
          <p:cNvSpPr txBox="1"/>
          <p:nvPr/>
        </p:nvSpPr>
        <p:spPr>
          <a:xfrm>
            <a:off x="439061" y="218941"/>
            <a:ext cx="661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accent1"/>
                </a:solidFill>
              </a:rPr>
              <a:t>키워드 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– View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와 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Reactor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BCE5A-486F-DF6C-7F67-D6AA768A00BB}"/>
              </a:ext>
            </a:extLst>
          </p:cNvPr>
          <p:cNvSpPr txBox="1"/>
          <p:nvPr/>
        </p:nvSpPr>
        <p:spPr>
          <a:xfrm>
            <a:off x="682580" y="1056068"/>
            <a:ext cx="346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</a:rPr>
              <a:t>View</a:t>
            </a:r>
            <a:endParaRPr kumimoji="1" lang="ko-Kore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03C75-9F5A-972D-EFC0-F3E2BF189540}"/>
              </a:ext>
            </a:extLst>
          </p:cNvPr>
          <p:cNvSpPr txBox="1"/>
          <p:nvPr/>
        </p:nvSpPr>
        <p:spPr>
          <a:xfrm>
            <a:off x="837126" y="1456178"/>
            <a:ext cx="54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UIView</a:t>
            </a:r>
            <a:r>
              <a:rPr kumimoji="1" lang="ko-KR" altLang="en-US" dirty="0"/>
              <a:t>가 아닌 </a:t>
            </a:r>
            <a:r>
              <a:rPr kumimoji="1" lang="en-US" altLang="ko-KR" dirty="0"/>
              <a:t>Reactor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사용하기 위한 </a:t>
            </a:r>
            <a:r>
              <a:rPr kumimoji="1" lang="ko-KR" altLang="en-US" b="1" dirty="0"/>
              <a:t>프로토콜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E1B85-8EEA-7277-9730-7E1DBC87C5E1}"/>
              </a:ext>
            </a:extLst>
          </p:cNvPr>
          <p:cNvSpPr txBox="1"/>
          <p:nvPr/>
        </p:nvSpPr>
        <p:spPr>
          <a:xfrm>
            <a:off x="837124" y="1856288"/>
            <a:ext cx="69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만약 스토리보드를 사용한다면 대신 </a:t>
            </a:r>
            <a:r>
              <a:rPr kumimoji="1" lang="en-US" altLang="ko-KR" dirty="0" err="1"/>
              <a:t>StroyBoardView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F7844-873B-DA42-0B59-47810298498A}"/>
              </a:ext>
            </a:extLst>
          </p:cNvPr>
          <p:cNvSpPr txBox="1"/>
          <p:nvPr/>
        </p:nvSpPr>
        <p:spPr>
          <a:xfrm>
            <a:off x="837125" y="2256398"/>
            <a:ext cx="883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사용자의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action stream</a:t>
            </a:r>
            <a:r>
              <a:rPr kumimoji="1" lang="ko-KR" altLang="en-US" dirty="0"/>
              <a:t>과 바인딩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버튼 클릭 등의 이벤트와 해당 로직을 바인딩</a:t>
            </a:r>
            <a:r>
              <a:rPr kumimoji="1" lang="en-US" altLang="ko-KR" b="1" dirty="0"/>
              <a:t>)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53CA3-88B8-1F8E-BC3F-323B16A2AA88}"/>
              </a:ext>
            </a:extLst>
          </p:cNvPr>
          <p:cNvSpPr txBox="1"/>
          <p:nvPr/>
        </p:nvSpPr>
        <p:spPr>
          <a:xfrm>
            <a:off x="837124" y="2656508"/>
            <a:ext cx="692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state</a:t>
            </a:r>
            <a:r>
              <a:rPr kumimoji="1" lang="ko-Kore-KR" altLang="en-US" dirty="0"/>
              <a:t>를 각 </a:t>
            </a:r>
            <a:r>
              <a:rPr kumimoji="1" lang="en-US" altLang="ko-Kore-KR" dirty="0"/>
              <a:t>UI </a:t>
            </a:r>
            <a:r>
              <a:rPr kumimoji="1" lang="ko-Kore-KR" altLang="en-US" dirty="0"/>
              <a:t>컴포넌트에 바인딩 </a:t>
            </a:r>
            <a:r>
              <a:rPr kumimoji="1" lang="en-US" altLang="ko-Kore-KR" b="1" dirty="0"/>
              <a:t>(</a:t>
            </a:r>
            <a:r>
              <a:rPr kumimoji="1" lang="ko-Kore-KR" altLang="en-US" b="1" dirty="0"/>
              <a:t>데이터를 각 </a:t>
            </a:r>
            <a:r>
              <a:rPr kumimoji="1" lang="en-US" altLang="ko-Kore-KR" b="1" dirty="0"/>
              <a:t>UI</a:t>
            </a:r>
            <a:r>
              <a:rPr kumimoji="1" lang="ko-Kore-KR" altLang="en-US" b="1" dirty="0"/>
              <a:t>와 연결</a:t>
            </a:r>
            <a:r>
              <a:rPr kumimoji="1" lang="en-US" altLang="ko-KR" b="1" dirty="0"/>
              <a:t>)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B336A-2EE7-B6C0-AABD-4E71C5E9C222}"/>
              </a:ext>
            </a:extLst>
          </p:cNvPr>
          <p:cNvSpPr txBox="1"/>
          <p:nvPr/>
        </p:nvSpPr>
        <p:spPr>
          <a:xfrm>
            <a:off x="682580" y="3247385"/>
            <a:ext cx="346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tx2"/>
                </a:solidFill>
              </a:rPr>
              <a:t>Reactor</a:t>
            </a:r>
            <a:r>
              <a:rPr kumimoji="1" lang="en-US" altLang="ko-KR" sz="2000" b="1" dirty="0">
                <a:solidFill>
                  <a:schemeClr val="tx2"/>
                </a:solidFill>
              </a:rPr>
              <a:t>(</a:t>
            </a:r>
            <a:r>
              <a:rPr kumimoji="1" lang="en-US" altLang="ko-KR" sz="2000" b="1" dirty="0" err="1">
                <a:solidFill>
                  <a:schemeClr val="tx2"/>
                </a:solidFill>
              </a:rPr>
              <a:t>ViewModel</a:t>
            </a:r>
            <a:r>
              <a:rPr kumimoji="1" lang="en-US" altLang="ko-KR" sz="2000" b="1" dirty="0">
                <a:solidFill>
                  <a:schemeClr val="tx2"/>
                </a:solidFill>
              </a:rPr>
              <a:t>)</a:t>
            </a:r>
            <a:endParaRPr kumimoji="1" lang="ko-Kore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83C21-7A04-ECEA-9D8D-A4FB24869222}"/>
              </a:ext>
            </a:extLst>
          </p:cNvPr>
          <p:cNvSpPr txBox="1"/>
          <p:nvPr/>
        </p:nvSpPr>
        <p:spPr>
          <a:xfrm>
            <a:off x="837126" y="3647495"/>
            <a:ext cx="54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뷰의 상태를 관리하며 뷰에 의존적이지 않은 계층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91F08-45F1-8479-7C6B-50230E7C4AD9}"/>
              </a:ext>
            </a:extLst>
          </p:cNvPr>
          <p:cNvSpPr txBox="1"/>
          <p:nvPr/>
        </p:nvSpPr>
        <p:spPr>
          <a:xfrm>
            <a:off x="837126" y="4078383"/>
            <a:ext cx="54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모든 뷰는 </a:t>
            </a:r>
            <a:r>
              <a:rPr kumimoji="1" lang="en-US" altLang="ko-Kore-KR" dirty="0"/>
              <a:t>reactor</a:t>
            </a:r>
            <a:r>
              <a:rPr kumimoji="1" lang="ko-Kore-KR" altLang="en-US" dirty="0"/>
              <a:t>를 가지고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FA1C8-F36B-42CE-8B27-22AD4E79213E}"/>
              </a:ext>
            </a:extLst>
          </p:cNvPr>
          <p:cNvSpPr txBox="1"/>
          <p:nvPr/>
        </p:nvSpPr>
        <p:spPr>
          <a:xfrm>
            <a:off x="837124" y="4509271"/>
            <a:ext cx="54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상응하는 뷰에 대한 모든 비즈니스 로직은 여기에</a:t>
            </a:r>
            <a:r>
              <a:rPr kumimoji="1" lang="en-US" altLang="ko-Kore-KR" dirty="0"/>
              <a:t>!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F6B7B-4CA6-F57E-69EA-029D7F6FC023}"/>
              </a:ext>
            </a:extLst>
          </p:cNvPr>
          <p:cNvSpPr txBox="1"/>
          <p:nvPr/>
        </p:nvSpPr>
        <p:spPr>
          <a:xfrm>
            <a:off x="837124" y="4940159"/>
            <a:ext cx="54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뷰와 의존적이지 않기 때문에 테스트에 용이</a:t>
            </a:r>
            <a:r>
              <a:rPr kumimoji="1" lang="en-US" altLang="ko-Kore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9787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E63D7B-9AC8-05C2-CD24-8B051A38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5" y="828898"/>
            <a:ext cx="5185089" cy="2390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AD6ECD-CFE6-6845-86D3-04006A853992}"/>
              </a:ext>
            </a:extLst>
          </p:cNvPr>
          <p:cNvSpPr txBox="1"/>
          <p:nvPr/>
        </p:nvSpPr>
        <p:spPr>
          <a:xfrm>
            <a:off x="3515932" y="2743200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85000"/>
                  </a:schemeClr>
                </a:solidFill>
              </a:rPr>
              <a:t>엄청난 카운트 앱</a:t>
            </a:r>
            <a:r>
              <a:rPr kumimoji="1" lang="en-US" altLang="ko-KR" dirty="0">
                <a:solidFill>
                  <a:schemeClr val="bg1">
                    <a:lumMod val="85000"/>
                  </a:schemeClr>
                </a:solidFill>
              </a:rPr>
              <a:t>…!</a:t>
            </a:r>
            <a:endParaRPr kumimoji="1" lang="ko-Kore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888C0E8-F9F2-7726-CB96-BEC23EC8F6E2}"/>
              </a:ext>
            </a:extLst>
          </p:cNvPr>
          <p:cNvSpPr/>
          <p:nvPr/>
        </p:nvSpPr>
        <p:spPr>
          <a:xfrm>
            <a:off x="505405" y="3663544"/>
            <a:ext cx="7028735" cy="2390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9B83B-C7F0-5121-881A-38B4CC75F095}"/>
              </a:ext>
            </a:extLst>
          </p:cNvPr>
          <p:cNvSpPr txBox="1"/>
          <p:nvPr/>
        </p:nvSpPr>
        <p:spPr>
          <a:xfrm>
            <a:off x="811368" y="4358908"/>
            <a:ext cx="153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accent2"/>
                </a:solidFill>
              </a:rPr>
              <a:t>+ </a:t>
            </a:r>
            <a:r>
              <a:rPr kumimoji="1" lang="ko-KR" altLang="en-US" sz="2000" b="1" dirty="0">
                <a:solidFill>
                  <a:schemeClr val="accent2"/>
                </a:solidFill>
              </a:rPr>
              <a:t>버튼 클릭</a:t>
            </a:r>
            <a:endParaRPr kumimoji="1" lang="ko-Kore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E6ADE-A977-3CFC-C3D4-F680EFE584E4}"/>
              </a:ext>
            </a:extLst>
          </p:cNvPr>
          <p:cNvSpPr txBox="1"/>
          <p:nvPr/>
        </p:nvSpPr>
        <p:spPr>
          <a:xfrm>
            <a:off x="811368" y="4987827"/>
            <a:ext cx="153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chemeClr val="accent2"/>
                </a:solidFill>
              </a:rPr>
              <a:t>- </a:t>
            </a:r>
            <a:r>
              <a:rPr kumimoji="1" lang="ko-KR" altLang="en-US" sz="2000" b="1" dirty="0">
                <a:solidFill>
                  <a:schemeClr val="accent2"/>
                </a:solidFill>
              </a:rPr>
              <a:t>버튼 클릭</a:t>
            </a:r>
            <a:endParaRPr kumimoji="1" lang="ko-Kore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0C7DC-9FEB-B426-E66C-E2214435D80F}"/>
              </a:ext>
            </a:extLst>
          </p:cNvPr>
          <p:cNvSpPr txBox="1"/>
          <p:nvPr/>
        </p:nvSpPr>
        <p:spPr>
          <a:xfrm>
            <a:off x="2496354" y="4358908"/>
            <a:ext cx="153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accent2"/>
                </a:solidFill>
              </a:rPr>
              <a:t>증가</a:t>
            </a:r>
            <a:endParaRPr kumimoji="1" lang="ko-Kore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DBC59F-DEF2-DDB0-BC4E-D86A7F6F3F0A}"/>
              </a:ext>
            </a:extLst>
          </p:cNvPr>
          <p:cNvSpPr txBox="1"/>
          <p:nvPr/>
        </p:nvSpPr>
        <p:spPr>
          <a:xfrm>
            <a:off x="2496354" y="4987827"/>
            <a:ext cx="153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>
                <a:solidFill>
                  <a:schemeClr val="accent2"/>
                </a:solidFill>
              </a:rPr>
              <a:t>감소</a:t>
            </a:r>
            <a:endParaRPr kumimoji="1" lang="ko-Kore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F88697-A9C7-549D-BEA0-6568DB0DEB09}"/>
              </a:ext>
            </a:extLst>
          </p:cNvPr>
          <p:cNvSpPr txBox="1"/>
          <p:nvPr/>
        </p:nvSpPr>
        <p:spPr>
          <a:xfrm>
            <a:off x="3653307" y="4358908"/>
            <a:ext cx="153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2"/>
                </a:solidFill>
              </a:rPr>
              <a:t>value += 1</a:t>
            </a:r>
            <a:endParaRPr kumimoji="1" lang="ko-Kore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8AA27-4BFF-A677-4447-1074CE80723C}"/>
              </a:ext>
            </a:extLst>
          </p:cNvPr>
          <p:cNvSpPr txBox="1"/>
          <p:nvPr/>
        </p:nvSpPr>
        <p:spPr>
          <a:xfrm>
            <a:off x="3653307" y="4996056"/>
            <a:ext cx="153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2"/>
                </a:solidFill>
              </a:rPr>
              <a:t>Value -= 1</a:t>
            </a:r>
            <a:endParaRPr kumimoji="1" lang="ko-Kore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83546-B378-1879-33EE-617157EB44B0}"/>
              </a:ext>
            </a:extLst>
          </p:cNvPr>
          <p:cNvSpPr txBox="1"/>
          <p:nvPr/>
        </p:nvSpPr>
        <p:spPr>
          <a:xfrm>
            <a:off x="5376930" y="4626724"/>
            <a:ext cx="2157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 err="1">
                <a:solidFill>
                  <a:schemeClr val="accent2"/>
                </a:solidFill>
              </a:rPr>
              <a:t>label.text</a:t>
            </a:r>
            <a:r>
              <a:rPr kumimoji="1" lang="en-US" altLang="ko-Kore-KR" sz="2000" b="1" dirty="0">
                <a:solidFill>
                  <a:schemeClr val="accent2"/>
                </a:solidFill>
              </a:rPr>
              <a:t> = value</a:t>
            </a:r>
            <a:endParaRPr kumimoji="1" lang="ko-Kore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C50777-049B-F87C-075F-D58246EA0DE9}"/>
              </a:ext>
            </a:extLst>
          </p:cNvPr>
          <p:cNvSpPr txBox="1"/>
          <p:nvPr/>
        </p:nvSpPr>
        <p:spPr>
          <a:xfrm>
            <a:off x="439061" y="218941"/>
            <a:ext cx="249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>
                <a:solidFill>
                  <a:schemeClr val="accent1"/>
                </a:solidFill>
              </a:rPr>
              <a:t>ReactorKit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예제</a:t>
            </a:r>
            <a:endParaRPr kumimoji="1"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CEB0DF-E152-7C21-5F43-4DE4BE7F28C7}"/>
              </a:ext>
            </a:extLst>
          </p:cNvPr>
          <p:cNvSpPr txBox="1"/>
          <p:nvPr/>
        </p:nvSpPr>
        <p:spPr>
          <a:xfrm>
            <a:off x="7578233" y="5685031"/>
            <a:ext cx="39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/>
              <a:t>키워드를</a:t>
            </a:r>
            <a:r>
              <a:rPr kumimoji="1" lang="ko-KR" altLang="en-US" b="1" dirty="0"/>
              <a:t> 뽑으면 이런 식이 되겠죠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629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378</Words>
  <Application>Microsoft Macintosh PowerPoint</Application>
  <PresentationFormat>와이드스크린</PresentationFormat>
  <Paragraphs>72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Apple SD Gothic Neo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명직</dc:creator>
  <cp:lastModifiedBy>이 명직</cp:lastModifiedBy>
  <cp:revision>22</cp:revision>
  <dcterms:created xsi:type="dcterms:W3CDTF">2022-11-28T04:13:09Z</dcterms:created>
  <dcterms:modified xsi:type="dcterms:W3CDTF">2022-12-01T09:16:18Z</dcterms:modified>
</cp:coreProperties>
</file>