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28"/>
  </p:handoutMasterIdLst>
  <p:sldIdLst>
    <p:sldId id="261" r:id="rId4"/>
    <p:sldId id="260" r:id="rId5"/>
    <p:sldId id="267" r:id="rId7"/>
    <p:sldId id="268" r:id="rId8"/>
    <p:sldId id="296" r:id="rId9"/>
    <p:sldId id="272" r:id="rId10"/>
    <p:sldId id="277" r:id="rId11"/>
    <p:sldId id="278" r:id="rId12"/>
    <p:sldId id="279" r:id="rId13"/>
    <p:sldId id="281" r:id="rId14"/>
    <p:sldId id="280" r:id="rId15"/>
    <p:sldId id="282" r:id="rId16"/>
    <p:sldId id="286" r:id="rId17"/>
    <p:sldId id="287" r:id="rId18"/>
    <p:sldId id="288" r:id="rId19"/>
    <p:sldId id="259" r:id="rId20"/>
    <p:sldId id="257" r:id="rId21"/>
    <p:sldId id="266" r:id="rId22"/>
    <p:sldId id="269" r:id="rId23"/>
    <p:sldId id="270" r:id="rId24"/>
    <p:sldId id="273" r:id="rId25"/>
    <p:sldId id="275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2ED"/>
    <a:srgbClr val="000000"/>
    <a:srgbClr val="A9B2BD"/>
    <a:srgbClr val="F6F7FA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7" d="100"/>
          <a:sy n="157" d="100"/>
        </p:scale>
        <p:origin x="660" y="168"/>
      </p:cViewPr>
      <p:guideLst>
        <p:guide orient="horz" pos="1716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50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Smartphone as a security token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44310" y="3791585"/>
            <a:ext cx="2009775" cy="1308735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Group 18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David Gonçalves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Leonardo Troeira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Francisco do Carmo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Ephemeral Diffie-Hellman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(DHE)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lnSpcReduction="1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Grants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perfect forward secrecy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by computing new private and public values for each session</a:t>
            </a:r>
            <a:endParaRPr lang="en-US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session key is discovered only that session is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long-term private key is compromised, past sessions are not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Ephemeral Diffie-Hellman with RSA</a:t>
            </a:r>
            <a:br>
              <a:rPr lang="en-US" altLang="en-US" dirty="0"/>
            </a:br>
            <a:r>
              <a:rPr lang="en-US" altLang="en-US" dirty="0"/>
              <a:t>(DHE-RSA)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19200"/>
            <a:ext cx="1233170" cy="105029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1219200"/>
            <a:ext cx="94107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1219200"/>
            <a:ext cx="942340" cy="942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9305" y="2269490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clicks Register button *</a:t>
            </a:r>
            <a:endParaRPr lang="en-US" altLang="en-US"/>
          </a:p>
        </p:txBody>
      </p:sp>
      <p:cxnSp>
        <p:nvCxnSpPr>
          <p:cNvPr id="6" name="Straight Connector 5"/>
          <p:cNvCxnSpPr>
            <a:stCxn id="13" idx="2"/>
          </p:cNvCxnSpPr>
          <p:nvPr/>
        </p:nvCxnSpPr>
        <p:spPr>
          <a:xfrm>
            <a:off x="1524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200" y="2269490"/>
            <a:ext cx="0" cy="27501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495" y="2715895"/>
            <a:ext cx="302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25015" y="2637790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login to smartphone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8350" y="28594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51500" y="249110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request DH</a:t>
            </a:r>
            <a:endParaRPr lang="en-US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3430270"/>
            <a:ext cx="3383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24000" y="348678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455420" y="322135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5195570" y="1219200"/>
            <a:ext cx="2402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Client acts as middle man</a:t>
            </a:r>
            <a:endParaRPr lang="en-US" altLang="en-US" sz="1600"/>
          </a:p>
          <a:p>
            <a:r>
              <a:rPr lang="en-US" altLang="en-US" sz="1600"/>
              <a:t>due to the lack of JS crypto</a:t>
            </a:r>
            <a:endParaRPr lang="en-US" altLang="en-US" sz="1600"/>
          </a:p>
          <a:p>
            <a:r>
              <a:rPr lang="en-US" altLang="en-US" sz="1600"/>
              <a:t>and smartphone proximity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0" y="2724785"/>
            <a:ext cx="1524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Smartphone verifies if RSA pub.'s certificate is signed by a CA.</a:t>
            </a:r>
            <a:br>
              <a:rPr lang="en-US" altLang="en-US" sz="1400"/>
            </a:br>
            <a:r>
              <a:rPr lang="en-US" altLang="en-US" sz="1200" i="1">
                <a:solidFill>
                  <a:srgbClr val="C00000"/>
                </a:solidFill>
              </a:rPr>
              <a:t>(not implemented)</a:t>
            </a:r>
            <a:endParaRPr lang="en-US" altLang="en-US" sz="1400"/>
          </a:p>
          <a:p>
            <a:r>
              <a:rPr lang="en-US" altLang="en-US" sz="1400"/>
              <a:t>2. Verifies DH pub. key signature</a:t>
            </a:r>
            <a:endParaRPr lang="en-US" altLang="en-US" sz="1400"/>
          </a:p>
          <a:p>
            <a:r>
              <a:rPr lang="en-US" altLang="en-US" sz="1400"/>
              <a:t>2. Smartphone computes its own DH pub. and shared secret.</a:t>
            </a:r>
            <a:endParaRPr lang="en-US" altLang="en-US" sz="1400"/>
          </a:p>
        </p:txBody>
      </p:sp>
      <p:sp>
        <p:nvSpPr>
          <p:cNvPr id="22" name="Right Brace 21"/>
          <p:cNvSpPr/>
          <p:nvPr/>
        </p:nvSpPr>
        <p:spPr>
          <a:xfrm>
            <a:off x="1271905" y="2724150"/>
            <a:ext cx="302895" cy="2245360"/>
          </a:xfrm>
          <a:prstGeom prst="rightBrace">
            <a:avLst>
              <a:gd name="adj1" fmla="val 8333"/>
              <a:gd name="adj2" fmla="val 337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4635" y="4010660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15110" y="3749675"/>
            <a:ext cx="304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4890770" y="3169285"/>
            <a:ext cx="2931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705985" y="3801745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61840" y="4062730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40065" y="2652395"/>
            <a:ext cx="1024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Server verifies DH pub. key signature except on registration</a:t>
            </a:r>
            <a:endParaRPr lang="en-US" altLang="en-US" sz="1400"/>
          </a:p>
          <a:p>
            <a:r>
              <a:rPr lang="en-US" altLang="en-US" sz="1400"/>
              <a:t>2. Server computes shared secret.</a:t>
            </a:r>
            <a:endParaRPr lang="en-US" altLang="en-US" sz="1400"/>
          </a:p>
        </p:txBody>
      </p:sp>
      <p:sp>
        <p:nvSpPr>
          <p:cNvPr id="29" name="Left Brace 28"/>
          <p:cNvSpPr/>
          <p:nvPr/>
        </p:nvSpPr>
        <p:spPr>
          <a:xfrm>
            <a:off x="7952740" y="2651760"/>
            <a:ext cx="354330" cy="2245995"/>
          </a:xfrm>
          <a:prstGeom prst="leftBrace">
            <a:avLst>
              <a:gd name="adj1" fmla="val 8333"/>
              <a:gd name="adj2" fmla="val 629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72895" y="4467225"/>
            <a:ext cx="29889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572895" y="4173855"/>
            <a:ext cx="3015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Request encrypt [username, password]</a:t>
            </a:r>
            <a:endParaRPr lang="en-US" altLang="en-US" sz="14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08125" y="478345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498600" y="4522470"/>
            <a:ext cx="280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Ek[username, password, RSA public key]</a:t>
            </a:r>
            <a:endParaRPr lang="en-US" alt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17085" y="483552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4711065" y="4577715"/>
            <a:ext cx="280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Ek[username, password, RSA public key]</a:t>
            </a:r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AES Galois/Counter Mode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(AES-GCM)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fontScale="90000"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DH only finds a shared secret that can be used as a symmetric key, it is not an encryption algorithm.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GCM is an authentication encryption mode of operation, it is composed by two separate functions: one for encryption (AES-CTR) and one for integrity and authentication (GMAC).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 descr="aes-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91770"/>
            <a:ext cx="4408170" cy="4849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Proximity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The client can only communicate with the server with the smartphone close by.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altLang="en-US" sz="18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Smartphone contains RSA private key and all cryptographic methods.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Client application logs out as soon as connection with the smartphone is lost.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Encrypted .txt files are decrypted to volatile memory only (garbage collected as soon as smartphone connection is lost). </a:t>
            </a:r>
            <a:r>
              <a:rPr lang="en-US" altLang="en-US" sz="16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Decrypted binary files are encrypted again as soon as smartphone connection is lost. </a:t>
            </a:r>
            <a:r>
              <a:rPr lang="en-US" altLang="en-US" sz="18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i="1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87"/>
            <a:ext cx="8229600" cy="857250"/>
          </a:xfrm>
        </p:spPr>
        <p:txBody>
          <a:bodyPr/>
          <a:lstStyle/>
          <a:p>
            <a:r>
              <a:rPr lang="en-US" altLang="en-US" dirty="0"/>
              <a:t>Conclusion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84860" y="605790"/>
            <a:ext cx="8208645" cy="3386455"/>
          </a:xfrm>
        </p:spPr>
        <p:txBody>
          <a:bodyPr/>
          <a:lstStyle/>
          <a:p>
            <a:pPr algn="l"/>
            <a:r>
              <a:rPr lang="" altLang="en-US" sz="2400" dirty="0"/>
              <a:t>We implemented:</a:t>
            </a:r>
            <a:endParaRPr lang="" alt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" altLang="en-US" dirty="0"/>
              <a:t> Duo 2FA</a:t>
            </a:r>
            <a:endParaRPr lang="" alt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" altLang="en-US" sz="2200" dirty="0"/>
              <a:t>But did not associate the user's smartphone with Duo at register.</a:t>
            </a:r>
            <a:endParaRPr lang="" altLang="en-US" sz="22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" altLang="en-US" dirty="0"/>
              <a:t>DHE-RSA-AES256-GCM</a:t>
            </a:r>
            <a:endParaRPr lang="" alt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" altLang="en-US" sz="2200" dirty="0"/>
              <a:t>But did not implement freshness</a:t>
            </a:r>
            <a:endParaRPr lang="" alt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" altLang="en-US" sz="2200" dirty="0"/>
              <a:t>Did not verify the server's RSA public key authenticity</a:t>
            </a:r>
            <a:endParaRPr lang="" alt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" altLang="en-US" sz="2200" dirty="0"/>
              <a:t>Did not encrypt HTTP headers (including the session cookie)</a:t>
            </a:r>
            <a:endParaRPr lang="" altLang="en-US" sz="22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" altLang="en-US" dirty="0"/>
              <a:t>Proximity</a:t>
            </a:r>
            <a:endParaRPr lang="" alt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" altLang="en-US" sz="2200" dirty="0"/>
              <a:t>But did not encrypt / decryt files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Problem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603375"/>
            <a:ext cx="6818630" cy="290322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Password-based authentication is vulnerable</a:t>
            </a:r>
            <a:br>
              <a:rPr lang="en-US" altLang="en-US" dirty="0"/>
            </a:br>
            <a:r>
              <a:rPr lang="en-US" altLang="en-US" sz="1600" dirty="0"/>
              <a:t>(phishing, XSS, SQLI, rainbow tables, dictionary attacks, brute force, ...)</a:t>
            </a: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Secure communication to prevent MITM</a:t>
            </a:r>
            <a:br>
              <a:rPr lang="en-US" altLang="en-US" dirty="0"/>
            </a:br>
            <a:r>
              <a:rPr lang="en-US" altLang="en-US" sz="1600" dirty="0"/>
              <a:t>(ARP Cache Poisoning, DNS Spoofing, ...)</a:t>
            </a: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Proximity as a multi-factor authentication</a:t>
            </a:r>
            <a:br>
              <a:rPr lang="en-US" altLang="en-US" dirty="0"/>
            </a:br>
            <a:r>
              <a:rPr lang="en-US" altLang="en-US" sz="1600" dirty="0"/>
              <a:t>(stolen password, session cookie, ...)</a:t>
            </a: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Requirements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318895"/>
            <a:ext cx="7155815" cy="375539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Prevent XSS and SQLI.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have 2FA.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Communication between client and server must be done through a custom secure channel.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>
                <a:sym typeface="+mn-ea"/>
              </a:rPr>
              <a:t>Communication between the smartphone and client application must be done using a secure protocol.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User files must be stored encrypted and can be viewed only if the user has their smartphone nearby the client application.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provide fault tolerance. If the smartphone gets out of reach, the files should not be encrypted again if unencrypted.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fontScale="9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Login screen: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Patterns - we could have a list with most common passwords and not let user choose one of those, but still new patterns appear every day. </a:t>
            </a:r>
            <a:r>
              <a:rPr lang="en-US" altLang="en-US" sz="1300" i="1" dirty="0">
                <a:solidFill>
                  <a:srgbClr val="C00000"/>
                </a:solidFill>
                <a:sym typeface="+mn-ea"/>
              </a:rPr>
              <a:t>(not implement)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of password with 8 characters, lowercase, uppercase, digits and symbols can take as little as 4 hours to brute force with a supercomputer or botnet. A 10 character one would take 3 years. Although lenghty characters are inconvenient.</a:t>
            </a:r>
            <a:br>
              <a:rPr lang="en-US" altLang="en-US" sz="21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(Reference: https://thycotic.force.com/support/s/article/Calculating-Password-Complexity)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Better solution is to have a limit of attempts within a time frame. </a:t>
            </a:r>
            <a:r>
              <a:rPr lang="en-US" altLang="en-US" sz="1400" i="1" dirty="0">
                <a:solidFill>
                  <a:srgbClr val="C00000"/>
                </a:solidFill>
              </a:rPr>
              <a:t>(not implement)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12" name="Picture 11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5671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79133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264414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79133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151701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65" y="311975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445" y="4385310"/>
            <a:ext cx="2023745" cy="6559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115820" y="2571750"/>
            <a:ext cx="1143000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5045" y="2172335"/>
            <a:ext cx="8439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WiFi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WPA2</a:t>
            </a:r>
            <a:endParaRPr lang="en-US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1050" y="2571750"/>
            <a:ext cx="1447165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861050" y="2172335"/>
            <a:ext cx="136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Custom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Secure Channel</a:t>
            </a:r>
            <a:endParaRPr lang="en-US" altLang="en-US"/>
          </a:p>
        </p:txBody>
      </p:sp>
      <p:cxnSp>
        <p:nvCxnSpPr>
          <p:cNvPr id="28" name="Elbow Connector 27"/>
          <p:cNvCxnSpPr/>
          <p:nvPr/>
        </p:nvCxnSpPr>
        <p:spPr>
          <a:xfrm rot="10800000">
            <a:off x="1327785" y="365188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670550" y="3696335"/>
            <a:ext cx="1965960" cy="1005840"/>
          </a:xfrm>
          <a:prstGeom prst="bentConnector3">
            <a:avLst>
              <a:gd name="adj1" fmla="val 99677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2000" y="3723640"/>
            <a:ext cx="0" cy="575945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57225" y="128841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204970" y="128841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449820" y="12884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34" name="Rounded Rectangle 33"/>
          <p:cNvSpPr/>
          <p:nvPr/>
        </p:nvSpPr>
        <p:spPr>
          <a:xfrm>
            <a:off x="179070" y="1203325"/>
            <a:ext cx="5904865" cy="273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Server: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- Password is not exposed. But rainbow tables crack most common passwords.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Salt - Protects against rainbow tables, but on modern computers computing hashes is very fast and takes </a:t>
            </a:r>
            <a:r>
              <a:rPr lang="en-US" altLang="en-US" sz="2100" dirty="0">
                <a:sym typeface="+mn-ea"/>
              </a:rPr>
              <a:t>4 hours to brute force a password with 8 characters, lowercase, uppercase, digits and symbols with a supercomputer or botnet. So we really should have minimum 10 characters.</a:t>
            </a:r>
            <a:endParaRPr lang="en-US" altLang="en-US" sz="2100" dirty="0"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PBKDF2 - Mitigates brute force attacks by having a a sliding computational cost.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457200" lvl="1" indent="0" algn="just"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(We use PHP's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.)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XSS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escape all HTML special characters when we display text from a smartphone message, server message or user input, using the following function: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function </a:t>
            </a:r>
            <a:r>
              <a:rPr lang="en-US" altLang="en-US" sz="2400" dirty="0">
                <a:solidFill>
                  <a:srgbClr val="7030A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htmlEntities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 {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	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return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String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/&amp;/g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'&amp;amp;'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/&lt;/g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'&amp;lt;'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/&gt;/g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'&amp;gt;'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/"/g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'&amp;quot;'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}</a:t>
            </a: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prevent SQL injections by using prepared statements.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=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$conn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prepare("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INSERT INTO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users (username, password, pub_key)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VALUES 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(:username, :password, :pub_key) ");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':username'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$username,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':password'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password_hash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($password,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PASSWORD_DEFAULT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':pub_key'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$pubKeyRSA_PEM,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191895"/>
            <a:ext cx="6748780" cy="32232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051685" y="1779270"/>
            <a:ext cx="144145" cy="1080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7075" y="1997075"/>
            <a:ext cx="1324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 operate</a:t>
            </a:r>
            <a:endParaRPr lang="en-US" altLang="en-US"/>
          </a:p>
          <a:p>
            <a:r>
              <a:rPr lang="en-US" altLang="en-US"/>
              <a:t>on this layer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- VMs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918970"/>
            <a:ext cx="1421765" cy="1305560"/>
          </a:xfrm>
          <a:prstGeom prst="rect">
            <a:avLst/>
          </a:prstGeom>
        </p:spPr>
      </p:pic>
      <p:pic>
        <p:nvPicPr>
          <p:cNvPr id="5" name="Picture 4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1918970"/>
            <a:ext cx="1421765" cy="1305560"/>
          </a:xfrm>
          <a:prstGeom prst="rect">
            <a:avLst/>
          </a:prstGeom>
        </p:spPr>
      </p:pic>
      <p:pic>
        <p:nvPicPr>
          <p:cNvPr id="6" name="Picture 5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918970"/>
            <a:ext cx="1421765" cy="1305560"/>
          </a:xfrm>
          <a:prstGeom prst="rect">
            <a:avLst/>
          </a:prstGeom>
        </p:spPr>
      </p:pic>
      <p:pic>
        <p:nvPicPr>
          <p:cNvPr id="7" name="Picture 6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8970"/>
            <a:ext cx="1421765" cy="1305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3460" y="155067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107940" y="1550670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Gateway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105150" y="155067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643255" y="1550670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21" name="Rounded Rectangle 20"/>
          <p:cNvSpPr/>
          <p:nvPr/>
        </p:nvSpPr>
        <p:spPr>
          <a:xfrm>
            <a:off x="427355" y="1425575"/>
            <a:ext cx="6126480" cy="21088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28515" y="1425575"/>
            <a:ext cx="4088765" cy="21088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5720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1</a:t>
            </a:r>
            <a:endParaRPr lang="en-US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769747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2</a:t>
            </a:r>
            <a:endParaRPr lang="en-US" altLang="en-US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3902710"/>
            <a:ext cx="1311910" cy="131191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621655" y="3296285"/>
            <a:ext cx="0" cy="606425"/>
          </a:xfrm>
          <a:prstGeom prst="straightConnector1">
            <a:avLst/>
          </a:prstGeom>
          <a:ln w="412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/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484743"/>
            <a:ext cx="8229600" cy="857250"/>
          </a:xfrm>
        </p:spPr>
        <p:txBody>
          <a:bodyPr/>
          <a:lstStyle/>
          <a:p>
            <a:r>
              <a:rPr lang="en-US" altLang="en-US" dirty="0"/>
              <a:t>Password strength, XSS, 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4410" y="1538605"/>
            <a:ext cx="7155815" cy="3228975"/>
          </a:xfrm>
        </p:spPr>
        <p:txBody>
          <a:bodyPr>
            <a:noAutofit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800" dirty="0"/>
              <a:t>Not the focus of our project, but still:</a:t>
            </a:r>
            <a:endParaRPr lang="en-US" altLang="en-US" sz="28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/>
              <a:t>we use 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use PHP's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require a minimum of 10 characters with lowercase, uppercase, digit and symbol.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escape HTML characters directly or indirectly provided by a user when output to the screen.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use SQL prepared statements.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authentication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6" name="Picture 5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1320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64782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" y="250063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64782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137350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10" y="297624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690" y="4241800"/>
            <a:ext cx="2023745" cy="6559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789295" y="1710690"/>
            <a:ext cx="1447165" cy="0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5470" y="114490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133215" y="114490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378065" y="114490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988685" y="1316355"/>
            <a:ext cx="104902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1. Server</a:t>
            </a:r>
            <a:endParaRPr lang="en-US" altLang="en-US" sz="1600"/>
          </a:p>
          <a:p>
            <a:pPr algn="ctr"/>
            <a:r>
              <a:rPr lang="en-US" altLang="en-US" sz="900"/>
              <a:t> </a:t>
            </a:r>
            <a:endParaRPr lang="en-US" altLang="en-US" sz="1600"/>
          </a:p>
          <a:p>
            <a:pPr algn="ctr"/>
            <a:r>
              <a:rPr lang="en-US" altLang="en-US" sz="1600"/>
              <a:t>challenges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10" y="3736975"/>
            <a:ext cx="635" cy="419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856355" y="3654425"/>
            <a:ext cx="157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2. Client sends</a:t>
            </a:r>
            <a:endParaRPr lang="en-US" altLang="en-US" sz="1600"/>
          </a:p>
          <a:p>
            <a:pPr algn="ctr"/>
            <a:r>
              <a:rPr lang="en-US" altLang="en-US" sz="1600"/>
              <a:t>challenge to Duo</a:t>
            </a:r>
            <a:endParaRPr lang="en-US" altLang="en-US" sz="160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243965" y="358330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210" y="3946525"/>
            <a:ext cx="1633855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3. Duo challenges</a:t>
            </a:r>
            <a:endParaRPr lang="en-US" altLang="en-US" sz="1600"/>
          </a:p>
          <a:p>
            <a:pPr algn="ctr"/>
            <a:r>
              <a:rPr lang="en-US" altLang="en-US" sz="1600"/>
              <a:t>smartphone</a:t>
            </a:r>
            <a:endParaRPr lang="en-US" altLang="en-US" sz="1600"/>
          </a:p>
        </p:txBody>
      </p:sp>
      <p:cxnSp>
        <p:nvCxnSpPr>
          <p:cNvPr id="21" name="Elbow Connector 20"/>
          <p:cNvCxnSpPr/>
          <p:nvPr/>
        </p:nvCxnSpPr>
        <p:spPr>
          <a:xfrm>
            <a:off x="1814195" y="3178810"/>
            <a:ext cx="1533525" cy="1193165"/>
          </a:xfrm>
          <a:prstGeom prst="bentConnector3">
            <a:avLst>
              <a:gd name="adj1" fmla="val 5002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75473" y="3362960"/>
            <a:ext cx="1403350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4. Smartphone</a:t>
            </a:r>
            <a:endParaRPr lang="en-US" altLang="en-US" sz="1600"/>
          </a:p>
          <a:p>
            <a:pPr algn="ctr"/>
            <a:r>
              <a:rPr lang="en-US" altLang="en-US" sz="1600"/>
              <a:t>responds</a:t>
            </a:r>
            <a:endParaRPr lang="en-US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555615" y="3363595"/>
            <a:ext cx="0" cy="12242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585778" y="3924935"/>
            <a:ext cx="12407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5. Duo sends</a:t>
            </a:r>
            <a:endParaRPr lang="en-US" altLang="en-US" sz="1600"/>
          </a:p>
          <a:p>
            <a:pPr algn="ctr"/>
            <a:r>
              <a:rPr lang="en-US" altLang="en-US" sz="1600"/>
              <a:t>response to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5821045" y="2638425"/>
            <a:ext cx="128016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789295" y="2284730"/>
            <a:ext cx="1404620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6. Client sends</a:t>
            </a:r>
            <a:r>
              <a:rPr lang="en-US" altLang="en-US" sz="900"/>
              <a:t> </a:t>
            </a:r>
            <a:endParaRPr lang="en-US" altLang="en-US" sz="900"/>
          </a:p>
          <a:p>
            <a:pPr algn="ctr"/>
            <a:r>
              <a:rPr lang="en-US" altLang="en-US" sz="700"/>
              <a:t>  </a:t>
            </a:r>
            <a:endParaRPr lang="en-US" altLang="en-US" sz="1600"/>
          </a:p>
          <a:p>
            <a:pPr algn="ctr"/>
            <a:r>
              <a:rPr lang="en-US" altLang="en-US" sz="1600"/>
              <a:t>response to </a:t>
            </a:r>
            <a:endParaRPr lang="en-US" altLang="en-US" sz="1600"/>
          </a:p>
          <a:p>
            <a:pPr algn="ctr"/>
            <a:r>
              <a:rPr lang="en-US" altLang="en-US" sz="1600"/>
              <a:t>server who </a:t>
            </a:r>
            <a:endParaRPr lang="en-US" altLang="en-US" sz="1600"/>
          </a:p>
          <a:p>
            <a:pPr algn="ctr"/>
            <a:r>
              <a:rPr lang="en-US" altLang="en-US" sz="1600"/>
              <a:t>verifies</a:t>
            </a:r>
            <a:endParaRPr lang="en-US" alt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18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Diffie-Hellman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20" name="Picture 19" descr="diffie-hell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535305"/>
            <a:ext cx="6902450" cy="506222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392805" y="1607820"/>
            <a:ext cx="235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 is large, e.g. 2048 bits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220085" y="2195195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 is a primitive root modulo P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0" y="1734820"/>
            <a:ext cx="114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Private is large and 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6202</Words>
  <Application>WPS Presentation</Application>
  <PresentationFormat>On-screen Show (16:9)</PresentationFormat>
  <Paragraphs>329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Wingdings</vt:lpstr>
      <vt:lpstr>Ubuntu Mono</vt:lpstr>
      <vt:lpstr>Calibri</vt:lpstr>
      <vt:lpstr>微软雅黑</vt:lpstr>
      <vt:lpstr>Arial Unicode MS</vt:lpstr>
      <vt:lpstr>文泉驿正黑</vt:lpstr>
      <vt:lpstr>1985</vt:lpstr>
      <vt:lpstr>1_1985</vt:lpstr>
      <vt:lpstr>Smartphone as a security token</vt:lpstr>
      <vt:lpstr>System architecture</vt:lpstr>
      <vt:lpstr>System architecture - VMs</vt:lpstr>
      <vt:lpstr>Solution</vt:lpstr>
      <vt:lpstr>Password strength, XSS, SQLI</vt:lpstr>
      <vt:lpstr>Solution</vt:lpstr>
      <vt:lpstr>Two-factor authentication</vt:lpstr>
      <vt:lpstr>Solution</vt:lpstr>
      <vt:lpstr>Diffie-Hellman</vt:lpstr>
      <vt:lpstr>Ephemeral Diffie-Hellman (DHE)</vt:lpstr>
      <vt:lpstr>Ephemeral Diffie-Hellman with RSA (DHE-RSA)</vt:lpstr>
      <vt:lpstr>AES Galois/Counter Mode (AES-GCM)</vt:lpstr>
      <vt:lpstr>PowerPoint 演示文稿</vt:lpstr>
      <vt:lpstr>Solution</vt:lpstr>
      <vt:lpstr>Proximity</vt:lpstr>
      <vt:lpstr>Conclusion</vt:lpstr>
      <vt:lpstr>Problem</vt:lpstr>
      <vt:lpstr>Requirements</vt:lpstr>
      <vt:lpstr>Password strength</vt:lpstr>
      <vt:lpstr>Password strength</vt:lpstr>
      <vt:lpstr>XSS</vt:lpstr>
      <vt:lpstr>SQLI</vt:lpstr>
      <vt:lpstr>OSI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</dc:title>
  <dc:creator>Eric Vadeboncoeur</dc:creator>
  <cp:lastModifiedBy>david</cp:lastModifiedBy>
  <cp:revision>155</cp:revision>
  <dcterms:created xsi:type="dcterms:W3CDTF">2019-12-16T14:56:38Z</dcterms:created>
  <dcterms:modified xsi:type="dcterms:W3CDTF">2019-12-16T14:56:38Z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