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3"/>
  </p:notesMasterIdLst>
  <p:sldIdLst>
    <p:sldId id="256" r:id="rId2"/>
    <p:sldId id="258" r:id="rId3"/>
    <p:sldId id="300" r:id="rId4"/>
    <p:sldId id="308" r:id="rId5"/>
    <p:sldId id="293" r:id="rId6"/>
    <p:sldId id="295" r:id="rId7"/>
    <p:sldId id="328" r:id="rId8"/>
    <p:sldId id="302" r:id="rId9"/>
    <p:sldId id="296" r:id="rId10"/>
    <p:sldId id="297" r:id="rId11"/>
    <p:sldId id="298" r:id="rId12"/>
    <p:sldId id="305" r:id="rId13"/>
    <p:sldId id="306" r:id="rId14"/>
    <p:sldId id="307" r:id="rId15"/>
    <p:sldId id="310" r:id="rId16"/>
    <p:sldId id="311" r:id="rId17"/>
    <p:sldId id="313" r:id="rId18"/>
    <p:sldId id="314" r:id="rId19"/>
    <p:sldId id="315" r:id="rId20"/>
    <p:sldId id="316" r:id="rId21"/>
    <p:sldId id="317" r:id="rId22"/>
    <p:sldId id="319" r:id="rId23"/>
    <p:sldId id="320" r:id="rId24"/>
    <p:sldId id="323" r:id="rId25"/>
    <p:sldId id="324" r:id="rId26"/>
    <p:sldId id="325" r:id="rId27"/>
    <p:sldId id="326" r:id="rId28"/>
    <p:sldId id="327" r:id="rId29"/>
    <p:sldId id="318" r:id="rId30"/>
    <p:sldId id="321" r:id="rId31"/>
    <p:sldId id="304" r:id="rId32"/>
  </p:sldIdLst>
  <p:sldSz cx="9144000" cy="5143500" type="screen16x9"/>
  <p:notesSz cx="6858000" cy="9144000"/>
  <p:embeddedFontLst>
    <p:embeddedFont>
      <p:font typeface="DM Serif Display" charset="0"/>
      <p:regular r:id="rId34"/>
      <p:italic r:id="rId35"/>
    </p:embeddedFont>
    <p:embeddedFont>
      <p:font typeface="Didact Gothic" charset="0"/>
      <p:regular r:id="rId36"/>
    </p:embeddedFont>
    <p:embeddedFont>
      <p:font typeface="Calibri" pitchFamily="34" charset="0"/>
      <p:regular r:id="rId37"/>
      <p:bold r:id="rId38"/>
      <p:italic r:id="rId39"/>
      <p:boldItalic r:id="rId40"/>
    </p:embeddedFont>
    <p:embeddedFont>
      <p:font typeface="Latha" pitchFamily="3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33"/>
    <a:srgbClr val="00FFFF"/>
    <a:srgbClr val="FF3300"/>
    <a:srgbClr val="8DAE12"/>
    <a:srgbClr val="9999FF"/>
    <a:srgbClr val="CC0066"/>
  </p:clrMru>
</p:presentationPr>
</file>

<file path=ppt/tableStyles.xml><?xml version="1.0" encoding="utf-8"?>
<a:tblStyleLst xmlns:a="http://schemas.openxmlformats.org/drawingml/2006/main" def="{07701963-E45C-494C-BDCA-5FC911FB9216}">
  <a:tblStyle styleId="{07701963-E45C-494C-BDCA-5FC911FB92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82" autoAdjust="0"/>
    <p:restoredTop sz="94660"/>
  </p:normalViewPr>
  <p:slideViewPr>
    <p:cSldViewPr>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95b86cca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5b86cca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f1ba423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f1ba423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3622"/>
            <a:ext cx="9144001" cy="5136257"/>
          </a:xfrm>
          <a:prstGeom prst="rect">
            <a:avLst/>
          </a:prstGeom>
          <a:noFill/>
          <a:ln>
            <a:noFill/>
          </a:ln>
        </p:spPr>
      </p:pic>
      <p:sp>
        <p:nvSpPr>
          <p:cNvPr id="10" name="Google Shape;10;p2"/>
          <p:cNvSpPr txBox="1">
            <a:spLocks noGrp="1"/>
          </p:cNvSpPr>
          <p:nvPr>
            <p:ph type="ctrTitle"/>
          </p:nvPr>
        </p:nvSpPr>
        <p:spPr>
          <a:xfrm>
            <a:off x="1913100" y="1415503"/>
            <a:ext cx="5317800" cy="1962000"/>
          </a:xfrm>
          <a:prstGeom prst="rect">
            <a:avLst/>
          </a:prstGeom>
        </p:spPr>
        <p:txBody>
          <a:bodyPr spcFirstLastPara="1" wrap="square" lIns="91425" tIns="91425" rIns="91425" bIns="91425" anchor="b" anchorCtr="0">
            <a:noAutofit/>
          </a:bodyPr>
          <a:lstStyle>
            <a:lvl1pPr lvl="0" algn="ctr">
              <a:lnSpc>
                <a:spcPct val="85000"/>
              </a:lnSpc>
              <a:spcBef>
                <a:spcPts val="0"/>
              </a:spcBef>
              <a:spcAft>
                <a:spcPts val="0"/>
              </a:spcAft>
              <a:buSzPts val="5200"/>
              <a:buNone/>
              <a:defRPr sz="65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692725" y="3293444"/>
            <a:ext cx="5758200" cy="501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200" b="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ITLE_AND_TWO_COLUMNS_1_1_1">
    <p:spTree>
      <p:nvGrpSpPr>
        <p:cNvPr id="1" name="Shape 57"/>
        <p:cNvGrpSpPr/>
        <p:nvPr/>
      </p:nvGrpSpPr>
      <p:grpSpPr>
        <a:xfrm>
          <a:off x="0" y="0"/>
          <a:ext cx="0" cy="0"/>
          <a:chOff x="0" y="0"/>
          <a:chExt cx="0" cy="0"/>
        </a:xfrm>
      </p:grpSpPr>
      <p:pic>
        <p:nvPicPr>
          <p:cNvPr id="58" name="Google Shape;58;p13"/>
          <p:cNvPicPr preferRelativeResize="0"/>
          <p:nvPr/>
        </p:nvPicPr>
        <p:blipFill rotWithShape="1">
          <a:blip r:embed="rId2">
            <a:alphaModFix/>
          </a:blip>
          <a:srcRect t="59" b="59"/>
          <a:stretch/>
        </p:blipFill>
        <p:spPr>
          <a:xfrm>
            <a:off x="0" y="3622"/>
            <a:ext cx="9144001" cy="5136258"/>
          </a:xfrm>
          <a:prstGeom prst="rect">
            <a:avLst/>
          </a:prstGeom>
          <a:noFill/>
          <a:ln>
            <a:noFill/>
          </a:ln>
        </p:spPr>
      </p:pic>
      <p:sp>
        <p:nvSpPr>
          <p:cNvPr id="59" name="Google Shape;59;p13"/>
          <p:cNvSpPr txBox="1">
            <a:spLocks noGrp="1"/>
          </p:cNvSpPr>
          <p:nvPr>
            <p:ph type="subTitle" idx="1"/>
          </p:nvPr>
        </p:nvSpPr>
        <p:spPr>
          <a:xfrm>
            <a:off x="2383644" y="417390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0" name="Google Shape;60;p13"/>
          <p:cNvSpPr txBox="1">
            <a:spLocks noGrp="1"/>
          </p:cNvSpPr>
          <p:nvPr>
            <p:ph type="subTitle" idx="2"/>
          </p:nvPr>
        </p:nvSpPr>
        <p:spPr>
          <a:xfrm>
            <a:off x="4832882" y="417390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1" name="Google Shape;61;p13"/>
          <p:cNvSpPr txBox="1">
            <a:spLocks noGrp="1"/>
          </p:cNvSpPr>
          <p:nvPr>
            <p:ph type="title" hasCustomPrompt="1"/>
          </p:nvPr>
        </p:nvSpPr>
        <p:spPr>
          <a:xfrm>
            <a:off x="2515724" y="1644457"/>
            <a:ext cx="16632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2" name="Google Shape;62;p13"/>
          <p:cNvSpPr txBox="1">
            <a:spLocks noGrp="1"/>
          </p:cNvSpPr>
          <p:nvPr>
            <p:ph type="title" idx="3" hasCustomPrompt="1"/>
          </p:nvPr>
        </p:nvSpPr>
        <p:spPr>
          <a:xfrm>
            <a:off x="4964959" y="1644457"/>
            <a:ext cx="16632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3" name="Google Shape;63;p13"/>
          <p:cNvSpPr txBox="1">
            <a:spLocks noGrp="1"/>
          </p:cNvSpPr>
          <p:nvPr>
            <p:ph type="title" idx="4" hasCustomPrompt="1"/>
          </p:nvPr>
        </p:nvSpPr>
        <p:spPr>
          <a:xfrm>
            <a:off x="2515724" y="3305385"/>
            <a:ext cx="16632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4" name="Google Shape;64;p13"/>
          <p:cNvSpPr txBox="1">
            <a:spLocks noGrp="1"/>
          </p:cNvSpPr>
          <p:nvPr>
            <p:ph type="title" idx="5" hasCustomPrompt="1"/>
          </p:nvPr>
        </p:nvSpPr>
        <p:spPr>
          <a:xfrm>
            <a:off x="4964959" y="3305392"/>
            <a:ext cx="16632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 name="Google Shape;65;p13"/>
          <p:cNvSpPr txBox="1">
            <a:spLocks noGrp="1"/>
          </p:cNvSpPr>
          <p:nvPr>
            <p:ph type="subTitle" idx="6"/>
          </p:nvPr>
        </p:nvSpPr>
        <p:spPr>
          <a:xfrm>
            <a:off x="2290463" y="2198356"/>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66" name="Google Shape;66;p13"/>
          <p:cNvSpPr txBox="1">
            <a:spLocks noGrp="1"/>
          </p:cNvSpPr>
          <p:nvPr>
            <p:ph type="subTitle" idx="7"/>
          </p:nvPr>
        </p:nvSpPr>
        <p:spPr>
          <a:xfrm>
            <a:off x="4739738" y="2198381"/>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67" name="Google Shape;67;p13"/>
          <p:cNvSpPr txBox="1">
            <a:spLocks noGrp="1"/>
          </p:cNvSpPr>
          <p:nvPr>
            <p:ph type="subTitle" idx="8"/>
          </p:nvPr>
        </p:nvSpPr>
        <p:spPr>
          <a:xfrm>
            <a:off x="4739738" y="3824856"/>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68" name="Google Shape;68;p13"/>
          <p:cNvSpPr txBox="1">
            <a:spLocks noGrp="1"/>
          </p:cNvSpPr>
          <p:nvPr>
            <p:ph type="subTitle" idx="9"/>
          </p:nvPr>
        </p:nvSpPr>
        <p:spPr>
          <a:xfrm>
            <a:off x="2383644" y="254502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 name="Google Shape;69;p13"/>
          <p:cNvSpPr txBox="1">
            <a:spLocks noGrp="1"/>
          </p:cNvSpPr>
          <p:nvPr>
            <p:ph type="subTitle" idx="13"/>
          </p:nvPr>
        </p:nvSpPr>
        <p:spPr>
          <a:xfrm>
            <a:off x="4832882" y="2543281"/>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0" name="Google Shape;70;p13"/>
          <p:cNvSpPr txBox="1">
            <a:spLocks noGrp="1"/>
          </p:cNvSpPr>
          <p:nvPr>
            <p:ph type="subTitle" idx="14"/>
          </p:nvPr>
        </p:nvSpPr>
        <p:spPr>
          <a:xfrm>
            <a:off x="2290463" y="3824855"/>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71" name="Google Shape;71;p13"/>
          <p:cNvSpPr txBox="1">
            <a:spLocks noGrp="1"/>
          </p:cNvSpPr>
          <p:nvPr>
            <p:ph type="title" idx="15"/>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1">
  <p:cSld name="ONE_COLUMN_TEXT_1_1_1_1">
    <p:spTree>
      <p:nvGrpSpPr>
        <p:cNvPr id="1" name="Shape 109"/>
        <p:cNvGrpSpPr/>
        <p:nvPr/>
      </p:nvGrpSpPr>
      <p:grpSpPr>
        <a:xfrm>
          <a:off x="0" y="0"/>
          <a:ext cx="0" cy="0"/>
          <a:chOff x="0" y="0"/>
          <a:chExt cx="0" cy="0"/>
        </a:xfrm>
      </p:grpSpPr>
      <p:pic>
        <p:nvPicPr>
          <p:cNvPr id="110" name="Google Shape;110;p20"/>
          <p:cNvPicPr preferRelativeResize="0"/>
          <p:nvPr/>
        </p:nvPicPr>
        <p:blipFill rotWithShape="1">
          <a:blip r:embed="rId2">
            <a:alphaModFix/>
          </a:blip>
          <a:srcRect/>
          <a:stretch/>
        </p:blipFill>
        <p:spPr>
          <a:xfrm>
            <a:off x="0" y="572"/>
            <a:ext cx="9144001" cy="5142357"/>
          </a:xfrm>
          <a:prstGeom prst="rect">
            <a:avLst/>
          </a:prstGeom>
          <a:noFill/>
          <a:ln>
            <a:noFill/>
          </a:ln>
        </p:spPr>
      </p:pic>
      <p:sp>
        <p:nvSpPr>
          <p:cNvPr id="111" name="Google Shape;111;p20"/>
          <p:cNvSpPr txBox="1">
            <a:spLocks noGrp="1"/>
          </p:cNvSpPr>
          <p:nvPr>
            <p:ph type="subTitle" idx="1"/>
          </p:nvPr>
        </p:nvSpPr>
        <p:spPr>
          <a:xfrm>
            <a:off x="696325" y="1440500"/>
            <a:ext cx="3875700" cy="261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800"/>
              <a:buChar char="▴"/>
              <a:defRPr b="0"/>
            </a:lvl1pPr>
            <a:lvl2pPr lvl="1" algn="ctr" rtl="0">
              <a:lnSpc>
                <a:spcPct val="100000"/>
              </a:lnSpc>
              <a:spcBef>
                <a:spcPts val="100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112" name="Google Shape;112;p20"/>
          <p:cNvSpPr txBox="1">
            <a:spLocks noGrp="1"/>
          </p:cNvSpPr>
          <p:nvPr>
            <p:ph type="title"/>
          </p:nvPr>
        </p:nvSpPr>
        <p:spPr>
          <a:xfrm>
            <a:off x="696325" y="491775"/>
            <a:ext cx="3875700" cy="7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4">
  <p:cSld name="TITLE_AND_TWO_COLUMNS_1_1_2_1_2_1">
    <p:spTree>
      <p:nvGrpSpPr>
        <p:cNvPr id="1" name="Shape 147"/>
        <p:cNvGrpSpPr/>
        <p:nvPr/>
      </p:nvGrpSpPr>
      <p:grpSpPr>
        <a:xfrm>
          <a:off x="0" y="0"/>
          <a:ext cx="0" cy="0"/>
          <a:chOff x="0" y="0"/>
          <a:chExt cx="0" cy="0"/>
        </a:xfrm>
      </p:grpSpPr>
      <p:pic>
        <p:nvPicPr>
          <p:cNvPr id="148" name="Google Shape;148;p25"/>
          <p:cNvPicPr preferRelativeResize="0"/>
          <p:nvPr/>
        </p:nvPicPr>
        <p:blipFill rotWithShape="1">
          <a:blip r:embed="rId2">
            <a:alphaModFix/>
          </a:blip>
          <a:srcRect/>
          <a:stretch/>
        </p:blipFill>
        <p:spPr>
          <a:xfrm>
            <a:off x="0" y="572"/>
            <a:ext cx="9144001" cy="5142357"/>
          </a:xfrm>
          <a:prstGeom prst="rect">
            <a:avLst/>
          </a:prstGeom>
          <a:noFill/>
          <a:ln>
            <a:noFill/>
          </a:ln>
        </p:spPr>
      </p:pic>
      <p:sp>
        <p:nvSpPr>
          <p:cNvPr id="149" name="Google Shape;149;p25"/>
          <p:cNvSpPr txBox="1">
            <a:spLocks noGrp="1"/>
          </p:cNvSpPr>
          <p:nvPr>
            <p:ph type="body" idx="1"/>
          </p:nvPr>
        </p:nvSpPr>
        <p:spPr>
          <a:xfrm>
            <a:off x="2215800" y="1406049"/>
            <a:ext cx="4712400" cy="3166500"/>
          </a:xfrm>
          <a:prstGeom prst="rect">
            <a:avLst/>
          </a:prstGeom>
        </p:spPr>
        <p:txBody>
          <a:bodyPr spcFirstLastPara="1" wrap="square" lIns="91425" tIns="91425" rIns="91425" bIns="91425" anchor="b" anchorCtr="0">
            <a:noAutofit/>
          </a:bodyPr>
          <a:lstStyle>
            <a:lvl1pPr marL="457200" marR="50800" lvl="0" indent="-304800" rtl="0">
              <a:lnSpc>
                <a:spcPct val="100000"/>
              </a:lnSpc>
              <a:spcBef>
                <a:spcPts val="0"/>
              </a:spcBef>
              <a:spcAft>
                <a:spcPts val="0"/>
              </a:spcAft>
              <a:buClr>
                <a:schemeClr val="dk2"/>
              </a:buClr>
              <a:buSzPts val="1200"/>
              <a:buChar char="▴"/>
              <a:defRPr sz="1200" b="0">
                <a:solidFill>
                  <a:schemeClr val="dk1"/>
                </a:solidFill>
              </a:defRPr>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0" name="Google Shape;150;p25"/>
          <p:cNvSpPr txBox="1">
            <a:spLocks noGrp="1"/>
          </p:cNvSpPr>
          <p:nvPr>
            <p:ph type="title"/>
          </p:nvPr>
        </p:nvSpPr>
        <p:spPr>
          <a:xfrm>
            <a:off x="0" y="486600"/>
            <a:ext cx="8439000" cy="74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7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181"/>
        <p:cNvGrpSpPr/>
        <p:nvPr/>
      </p:nvGrpSpPr>
      <p:grpSpPr>
        <a:xfrm>
          <a:off x="0" y="0"/>
          <a:ext cx="0" cy="0"/>
          <a:chOff x="0" y="0"/>
          <a:chExt cx="0" cy="0"/>
        </a:xfrm>
      </p:grpSpPr>
      <p:pic>
        <p:nvPicPr>
          <p:cNvPr id="182" name="Google Shape;182;p31"/>
          <p:cNvPicPr preferRelativeResize="0"/>
          <p:nvPr/>
        </p:nvPicPr>
        <p:blipFill rotWithShape="1">
          <a:blip r:embed="rId2">
            <a:alphaModFix/>
          </a:blip>
          <a:srcRect/>
          <a:stretch/>
        </p:blipFill>
        <p:spPr>
          <a:xfrm>
            <a:off x="0" y="3622"/>
            <a:ext cx="9144001" cy="513625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183"/>
        <p:cNvGrpSpPr/>
        <p:nvPr/>
      </p:nvGrpSpPr>
      <p:grpSpPr>
        <a:xfrm>
          <a:off x="0" y="0"/>
          <a:ext cx="0" cy="0"/>
          <a:chOff x="0" y="0"/>
          <a:chExt cx="0" cy="0"/>
        </a:xfrm>
      </p:grpSpPr>
      <p:pic>
        <p:nvPicPr>
          <p:cNvPr id="184" name="Google Shape;184;p32"/>
          <p:cNvPicPr preferRelativeResize="0"/>
          <p:nvPr/>
        </p:nvPicPr>
        <p:blipFill rotWithShape="1">
          <a:blip r:embed="rId2">
            <a:alphaModFix/>
          </a:blip>
          <a:srcRect t="59" b="59"/>
          <a:stretch/>
        </p:blipFill>
        <p:spPr>
          <a:xfrm>
            <a:off x="0" y="3622"/>
            <a:ext cx="9144001" cy="513625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DM Serif Display"/>
              <a:buNone/>
              <a:defRPr sz="3300" b="1">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dk1"/>
              </a:buClr>
              <a:buSzPts val="1600"/>
              <a:buFont typeface="Didact Gothic"/>
              <a:buChar char="●"/>
              <a:defRPr sz="1600" b="1">
                <a:solidFill>
                  <a:schemeClr val="dk1"/>
                </a:solidFill>
                <a:latin typeface="Didact Gothic"/>
                <a:ea typeface="Didact Gothic"/>
                <a:cs typeface="Didact Gothic"/>
                <a:sym typeface="Didact Gothic"/>
              </a:defRPr>
            </a:lvl1pPr>
            <a:lvl2pPr marL="914400" lvl="1"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rtl="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 id="2147483666" r:id="rId4"/>
    <p:sldLayoutId id="2147483671" r:id="rId5"/>
    <p:sldLayoutId id="2147483675" r:id="rId6"/>
    <p:sldLayoutId id="2147483677" r:id="rId7"/>
    <p:sldLayoutId id="214748367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ctrTitle"/>
          </p:nvPr>
        </p:nvSpPr>
        <p:spPr>
          <a:xfrm>
            <a:off x="571472" y="2143122"/>
            <a:ext cx="7429552" cy="2786082"/>
          </a:xfrm>
          <a:prstGeom prst="rect">
            <a:avLst/>
          </a:prstGeom>
        </p:spPr>
        <p:txBody>
          <a:bodyPr spcFirstLastPara="1" wrap="square" lIns="91425" tIns="91425" rIns="91425" bIns="91425" anchor="b" anchorCtr="0">
            <a:noAutofit/>
          </a:bodyPr>
          <a:lstStyle/>
          <a:p>
            <a:pPr lvl="0"/>
            <a:r>
              <a:rPr lang="en" dirty="0" smtClean="0">
                <a:solidFill>
                  <a:srgbClr val="CCFF33"/>
                </a:solidFill>
              </a:rPr>
              <a:t>WELCOME   TO  ALL </a:t>
            </a:r>
            <a:r>
              <a:rPr lang="en" dirty="0" smtClean="0"/>
              <a:t/>
            </a:r>
            <a:br>
              <a:rPr lang="en" dirty="0" smtClean="0"/>
            </a:br>
            <a:r>
              <a:rPr lang="en" dirty="0" smtClean="0"/>
              <a:t> </a:t>
            </a:r>
            <a:br>
              <a:rPr lang="en" dirty="0" smtClean="0"/>
            </a:b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5984" y="0"/>
            <a:ext cx="4143404" cy="523220"/>
          </a:xfrm>
          <a:prstGeom prst="rect">
            <a:avLst/>
          </a:prstGeom>
          <a:noFill/>
        </p:spPr>
        <p:txBody>
          <a:bodyPr wrap="square" rtlCol="0">
            <a:spAutoFit/>
          </a:bodyPr>
          <a:lstStyle/>
          <a:p>
            <a:pPr algn="ctr"/>
            <a:r>
              <a:rPr lang="en-IN" sz="2800" dirty="0" smtClean="0">
                <a:solidFill>
                  <a:srgbClr val="CCFF33"/>
                </a:solidFill>
                <a:latin typeface="DM Serif Display" charset="0"/>
              </a:rPr>
              <a:t>MODULE  DESCRIPTION</a:t>
            </a:r>
            <a:endParaRPr lang="en-US" sz="2800" dirty="0">
              <a:solidFill>
                <a:srgbClr val="CCFF33"/>
              </a:solidFill>
              <a:latin typeface="DM Serif Display" charset="0"/>
            </a:endParaRPr>
          </a:p>
        </p:txBody>
      </p:sp>
      <p:sp>
        <p:nvSpPr>
          <p:cNvPr id="3" name="TextBox 2"/>
          <p:cNvSpPr txBox="1"/>
          <p:nvPr/>
        </p:nvSpPr>
        <p:spPr>
          <a:xfrm>
            <a:off x="214282" y="357172"/>
            <a:ext cx="8715436" cy="4955203"/>
          </a:xfrm>
          <a:prstGeom prst="rect">
            <a:avLst/>
          </a:prstGeom>
          <a:noFill/>
        </p:spPr>
        <p:txBody>
          <a:bodyPr wrap="square" rtlCol="0">
            <a:spAutoFit/>
          </a:bodyPr>
          <a:lstStyle/>
          <a:p>
            <a:pPr algn="just"/>
            <a:r>
              <a:rPr lang="en-IN" sz="2000" dirty="0" smtClean="0">
                <a:solidFill>
                  <a:srgbClr val="00FFFF"/>
                </a:solidFill>
                <a:latin typeface="Times New Roman" pitchFamily="18" charset="0"/>
                <a:cs typeface="Times New Roman" pitchFamily="18" charset="0"/>
              </a:rPr>
              <a:t>REGISTRATION MODULE:</a:t>
            </a:r>
            <a:endParaRPr lang="en-US" sz="2000" dirty="0" smtClean="0">
              <a:solidFill>
                <a:srgbClr val="00FFFF"/>
              </a:solidFill>
              <a:latin typeface="Times New Roman" pitchFamily="18" charset="0"/>
              <a:cs typeface="Times New Roman" pitchFamily="18" charset="0"/>
            </a:endParaRPr>
          </a:p>
          <a:p>
            <a:pPr algn="just">
              <a:buClr>
                <a:srgbClr val="CCFF33"/>
              </a:buClr>
              <a:buFont typeface="Wingdings" pitchFamily="2" charset="2"/>
              <a:buChar char="Ø"/>
            </a:pPr>
            <a:r>
              <a:rPr lang="en-IN" dirty="0" smtClean="0">
                <a:solidFill>
                  <a:schemeClr val="tx1"/>
                </a:solidFill>
              </a:rPr>
              <a:t>	</a:t>
            </a:r>
            <a:r>
              <a:rPr lang="en-IN" sz="1600" dirty="0" smtClean="0">
                <a:solidFill>
                  <a:schemeClr val="tx1"/>
                </a:solidFill>
                <a:latin typeface="Times New Roman" pitchFamily="18" charset="0"/>
                <a:cs typeface="Times New Roman" pitchFamily="18" charset="0"/>
              </a:rPr>
              <a:t>If the admin is operating the system they can access the system by providing their login id and password.</a:t>
            </a:r>
          </a:p>
          <a:p>
            <a:pPr algn="just">
              <a:buClr>
                <a:srgbClr val="CCFF33"/>
              </a:buClr>
              <a:buFont typeface="Wingdings" pitchFamily="2" charset="2"/>
              <a:buChar char="Ø"/>
            </a:pPr>
            <a:r>
              <a:rPr lang="en-IN" sz="1600" dirty="0" smtClean="0">
                <a:solidFill>
                  <a:schemeClr val="tx1"/>
                </a:solidFill>
                <a:latin typeface="Times New Roman" pitchFamily="18" charset="0"/>
                <a:cs typeface="Times New Roman" pitchFamily="18" charset="0"/>
              </a:rPr>
              <a:t>	 If the student is accessing the system they should provide their registration id and password. If the student does not have any account they can also create an account by registering their details.</a:t>
            </a:r>
          </a:p>
          <a:p>
            <a:pPr algn="just"/>
            <a:endParaRPr lang="en-US" dirty="0" smtClean="0">
              <a:solidFill>
                <a:schemeClr val="tx1"/>
              </a:solidFill>
              <a:latin typeface="Times New Roman" pitchFamily="18" charset="0"/>
              <a:cs typeface="Times New Roman" pitchFamily="18" charset="0"/>
            </a:endParaRPr>
          </a:p>
          <a:p>
            <a:pPr algn="just"/>
            <a:r>
              <a:rPr lang="en-IN" sz="2000" dirty="0" smtClean="0">
                <a:solidFill>
                  <a:srgbClr val="00FFFF"/>
                </a:solidFill>
                <a:latin typeface="Times New Roman" pitchFamily="18" charset="0"/>
                <a:cs typeface="Times New Roman" pitchFamily="18" charset="0"/>
              </a:rPr>
              <a:t>ADMIN MODULE:</a:t>
            </a:r>
            <a:endParaRPr lang="en-US" sz="2000" dirty="0" smtClean="0">
              <a:solidFill>
                <a:srgbClr val="00FFFF"/>
              </a:solidFill>
              <a:latin typeface="Times New Roman" pitchFamily="18" charset="0"/>
              <a:cs typeface="Times New Roman" pitchFamily="18" charset="0"/>
            </a:endParaRPr>
          </a:p>
          <a:p>
            <a:pPr algn="just"/>
            <a:r>
              <a:rPr lang="en-IN" dirty="0" smtClean="0">
                <a:solidFill>
                  <a:schemeClr val="tx1"/>
                </a:solidFill>
                <a:latin typeface="Times New Roman" pitchFamily="18" charset="0"/>
                <a:cs typeface="Times New Roman" pitchFamily="18" charset="0"/>
              </a:rPr>
              <a:t>	</a:t>
            </a:r>
            <a:r>
              <a:rPr lang="en-IN" sz="1600" dirty="0" smtClean="0">
                <a:solidFill>
                  <a:schemeClr val="tx1"/>
                </a:solidFill>
                <a:latin typeface="Times New Roman" pitchFamily="18" charset="0"/>
                <a:cs typeface="Times New Roman" pitchFamily="18" charset="0"/>
              </a:rPr>
              <a:t>The admin can also access the system by updating the database, removing the unwanted data from the database and the admin can get the required information from the database.</a:t>
            </a:r>
            <a:endParaRPr lang="en-US" sz="1600" dirty="0" smtClean="0">
              <a:solidFill>
                <a:schemeClr val="tx1"/>
              </a:solidFill>
              <a:latin typeface="Times New Roman" pitchFamily="18" charset="0"/>
              <a:cs typeface="Times New Roman" pitchFamily="18" charset="0"/>
            </a:endParaRPr>
          </a:p>
          <a:p>
            <a:pPr algn="just"/>
            <a:r>
              <a:rPr lang="en-IN" sz="1600" dirty="0" smtClean="0">
                <a:solidFill>
                  <a:schemeClr val="tx1"/>
                </a:solidFill>
                <a:latin typeface="Times New Roman" pitchFamily="18" charset="0"/>
                <a:cs typeface="Times New Roman" pitchFamily="18" charset="0"/>
              </a:rPr>
              <a:t>	The admin module actions are described in the following parts</a:t>
            </a:r>
          </a:p>
          <a:p>
            <a:pPr algn="just"/>
            <a:endParaRPr lang="en-IN" sz="1800" dirty="0" smtClean="0">
              <a:solidFill>
                <a:schemeClr val="tx1"/>
              </a:solidFill>
              <a:latin typeface="Times New Roman" pitchFamily="18" charset="0"/>
              <a:cs typeface="Times New Roman" pitchFamily="18" charset="0"/>
            </a:endParaRPr>
          </a:p>
          <a:p>
            <a:pPr algn="just"/>
            <a:r>
              <a:rPr lang="en-IN" sz="1800" dirty="0" smtClean="0">
                <a:solidFill>
                  <a:srgbClr val="FF3300"/>
                </a:solidFill>
                <a:latin typeface="Times New Roman" pitchFamily="18" charset="0"/>
                <a:cs typeface="Times New Roman" pitchFamily="18" charset="0"/>
              </a:rPr>
              <a:t>USER DETAILS</a:t>
            </a:r>
            <a:r>
              <a:rPr lang="en-IN" sz="1800" dirty="0" smtClean="0">
                <a:solidFill>
                  <a:schemeClr val="tx1"/>
                </a:solidFill>
                <a:latin typeface="Times New Roman" pitchFamily="18" charset="0"/>
                <a:cs typeface="Times New Roman" pitchFamily="18" charset="0"/>
              </a:rPr>
              <a:t>: </a:t>
            </a:r>
            <a:r>
              <a:rPr lang="en-IN" sz="1600" dirty="0" smtClean="0">
                <a:solidFill>
                  <a:schemeClr val="tx1"/>
                </a:solidFill>
                <a:latin typeface="Times New Roman" pitchFamily="18" charset="0"/>
                <a:cs typeface="Times New Roman" pitchFamily="18" charset="0"/>
              </a:rPr>
              <a:t>In this part students basis information are included into the database such as user id, department id, student name, email id, password, </a:t>
            </a:r>
            <a:r>
              <a:rPr lang="en-IN" sz="1600" dirty="0" err="1" smtClean="0">
                <a:solidFill>
                  <a:schemeClr val="tx1"/>
                </a:solidFill>
                <a:latin typeface="Times New Roman" pitchFamily="18" charset="0"/>
                <a:cs typeface="Times New Roman" pitchFamily="18" charset="0"/>
              </a:rPr>
              <a:t>reg.no</a:t>
            </a:r>
            <a:r>
              <a:rPr lang="en-IN" sz="1600" dirty="0" smtClean="0">
                <a:solidFill>
                  <a:schemeClr val="tx1"/>
                </a:solidFill>
                <a:latin typeface="Times New Roman" pitchFamily="18" charset="0"/>
                <a:cs typeface="Times New Roman" pitchFamily="18" charset="0"/>
              </a:rPr>
              <a:t>, date of birth, department.</a:t>
            </a:r>
          </a:p>
          <a:p>
            <a:pPr algn="just"/>
            <a:endParaRPr lang="en-IN" sz="1600" dirty="0" smtClean="0">
              <a:solidFill>
                <a:schemeClr val="tx1"/>
              </a:solidFill>
              <a:latin typeface="Times New Roman" pitchFamily="18" charset="0"/>
              <a:cs typeface="Times New Roman" pitchFamily="18" charset="0"/>
            </a:endParaRPr>
          </a:p>
          <a:p>
            <a:pPr algn="just"/>
            <a:r>
              <a:rPr lang="en-IN" sz="1800" dirty="0" smtClean="0">
                <a:solidFill>
                  <a:srgbClr val="FF3300"/>
                </a:solidFill>
                <a:latin typeface="Times New Roman" pitchFamily="18" charset="0"/>
                <a:cs typeface="Times New Roman" pitchFamily="18" charset="0"/>
              </a:rPr>
              <a:t>ADD SUBJECT</a:t>
            </a:r>
            <a:r>
              <a:rPr lang="en-IN" sz="1800" dirty="0" smtClean="0">
                <a:solidFill>
                  <a:schemeClr val="tx1"/>
                </a:solidFill>
                <a:latin typeface="Times New Roman" pitchFamily="18" charset="0"/>
                <a:cs typeface="Times New Roman" pitchFamily="18" charset="0"/>
              </a:rPr>
              <a:t>: </a:t>
            </a:r>
            <a:r>
              <a:rPr lang="en-IN" sz="1600" dirty="0" smtClean="0">
                <a:solidFill>
                  <a:schemeClr val="tx1"/>
                </a:solidFill>
                <a:latin typeface="Times New Roman" pitchFamily="18" charset="0"/>
                <a:cs typeface="Times New Roman" pitchFamily="18" charset="0"/>
              </a:rPr>
              <a:t>The admin of the system can add subject details in this module. This includes subject code, subject name, credit and department. That information will be stored in internal collection of information database and can be viewed in the table format. </a:t>
            </a:r>
            <a:endParaRPr lang="en-US" sz="1600" dirty="0" smtClean="0">
              <a:solidFill>
                <a:schemeClr val="tx1"/>
              </a:solidFill>
              <a:latin typeface="Times New Roman" pitchFamily="18" charset="0"/>
              <a:cs typeface="Times New Roman" pitchFamily="18" charset="0"/>
            </a:endParaRPr>
          </a:p>
          <a:p>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57520"/>
            <a:ext cx="8143932" cy="5447645"/>
          </a:xfrm>
          <a:prstGeom prst="rect">
            <a:avLst/>
          </a:prstGeom>
          <a:noFill/>
        </p:spPr>
        <p:txBody>
          <a:bodyPr wrap="square" rtlCol="0">
            <a:spAutoFit/>
          </a:bodyPr>
          <a:lstStyle/>
          <a:p>
            <a:pPr algn="just"/>
            <a:r>
              <a:rPr lang="en-IN" sz="1800" dirty="0" smtClean="0">
                <a:solidFill>
                  <a:srgbClr val="FF3300"/>
                </a:solidFill>
                <a:latin typeface="Times New Roman" pitchFamily="18" charset="0"/>
                <a:cs typeface="Times New Roman" pitchFamily="18" charset="0"/>
              </a:rPr>
              <a:t>ADD MARKS</a:t>
            </a:r>
            <a:r>
              <a:rPr lang="en-IN" sz="1800" dirty="0" smtClean="0">
                <a:solidFill>
                  <a:schemeClr val="tx1"/>
                </a:solidFill>
                <a:latin typeface="Times New Roman" pitchFamily="18" charset="0"/>
                <a:cs typeface="Times New Roman" pitchFamily="18" charset="0"/>
              </a:rPr>
              <a:t>: In this module the admin can add marks for each subjects of the student. For this the admin needs to login into the account. Next the admin select the student from the student list form for whom admin wants to enter marks. The admin have to select the semester for which the admin wants to add marks by clicking the add marks button and then the admin can enter the marks for the particular semester he already selected.</a:t>
            </a:r>
          </a:p>
          <a:p>
            <a:pPr algn="just"/>
            <a:endParaRPr lang="en-US" sz="1800" dirty="0" smtClean="0">
              <a:solidFill>
                <a:schemeClr val="tx1"/>
              </a:solidFill>
              <a:latin typeface="Times New Roman" pitchFamily="18" charset="0"/>
              <a:cs typeface="Times New Roman" pitchFamily="18" charset="0"/>
            </a:endParaRPr>
          </a:p>
          <a:p>
            <a:pPr algn="just"/>
            <a:r>
              <a:rPr lang="en-IN" sz="1800" dirty="0" smtClean="0">
                <a:solidFill>
                  <a:schemeClr val="tx1"/>
                </a:solidFill>
                <a:latin typeface="Times New Roman" pitchFamily="18" charset="0"/>
                <a:cs typeface="Times New Roman" pitchFamily="18" charset="0"/>
              </a:rPr>
              <a:t>	 This information will be stored in the database and can be view in the table format.</a:t>
            </a:r>
          </a:p>
          <a:p>
            <a:pPr algn="just"/>
            <a:r>
              <a:rPr lang="en-IN" sz="1800" dirty="0" smtClean="0">
                <a:solidFill>
                  <a:srgbClr val="FF3300"/>
                </a:solidFill>
                <a:latin typeface="Times New Roman" pitchFamily="18" charset="0"/>
                <a:cs typeface="Times New Roman" pitchFamily="18" charset="0"/>
              </a:rPr>
              <a:t>DOWNLOADED MARKSHEETS: </a:t>
            </a:r>
            <a:r>
              <a:rPr lang="en-IN" sz="1800" dirty="0" smtClean="0">
                <a:solidFill>
                  <a:schemeClr val="tx1"/>
                </a:solidFill>
                <a:latin typeface="Times New Roman" pitchFamily="18" charset="0"/>
                <a:cs typeface="Times New Roman" pitchFamily="18" charset="0"/>
              </a:rPr>
              <a:t>The issued mark sheets list is show in this module to verify whether the particular student is got the mark sheet or not. It shows the mark sheet downloaded student’s name, course and department for verification.</a:t>
            </a:r>
          </a:p>
          <a:p>
            <a:pPr algn="just"/>
            <a:endParaRPr lang="en-US" sz="1800" dirty="0" smtClean="0">
              <a:solidFill>
                <a:schemeClr val="tx1"/>
              </a:solidFill>
              <a:latin typeface="Times New Roman" pitchFamily="18" charset="0"/>
              <a:cs typeface="Times New Roman" pitchFamily="18" charset="0"/>
            </a:endParaRPr>
          </a:p>
          <a:p>
            <a:pPr algn="just"/>
            <a:r>
              <a:rPr lang="en-IN" sz="2000" dirty="0" smtClean="0">
                <a:solidFill>
                  <a:srgbClr val="00FFFF"/>
                </a:solidFill>
                <a:latin typeface="Times New Roman" pitchFamily="18" charset="0"/>
                <a:cs typeface="Times New Roman" pitchFamily="18" charset="0"/>
              </a:rPr>
              <a:t>STUDENT MODULE</a:t>
            </a:r>
            <a:r>
              <a:rPr lang="en-IN" sz="1800" dirty="0" smtClean="0">
                <a:solidFill>
                  <a:schemeClr val="tx1"/>
                </a:solidFill>
                <a:latin typeface="Times New Roman" pitchFamily="18" charset="0"/>
                <a:cs typeface="Times New Roman" pitchFamily="18" charset="0"/>
              </a:rPr>
              <a:t>:</a:t>
            </a:r>
          </a:p>
          <a:p>
            <a:pPr algn="just"/>
            <a:r>
              <a:rPr lang="en-IN" sz="1800" dirty="0" smtClean="0">
                <a:solidFill>
                  <a:schemeClr val="tx1"/>
                </a:solidFill>
                <a:latin typeface="Times New Roman" pitchFamily="18" charset="0"/>
                <a:cs typeface="Times New Roman" pitchFamily="18" charset="0"/>
              </a:rPr>
              <a:t>	To view mark sheet the student first sign in their account. After providing their register number and date of birth for authentication process students are allowed to fetch their mark sheets. This, also allow the students to print their mark sheets.</a:t>
            </a:r>
          </a:p>
          <a:p>
            <a:endParaRPr lang="en-US" dirty="0" smtClean="0">
              <a:solidFill>
                <a:schemeClr val="tx1"/>
              </a:solidFill>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4294967295"/>
          </p:nvPr>
        </p:nvSpPr>
        <p:spPr>
          <a:xfrm>
            <a:off x="-214346" y="285734"/>
            <a:ext cx="9358346" cy="4643452"/>
          </a:xfrm>
        </p:spPr>
        <p:txBody>
          <a:bodyPr/>
          <a:lstStyle/>
          <a:p>
            <a:pPr>
              <a:buClr>
                <a:srgbClr val="CCFF33"/>
              </a:buClr>
              <a:buFont typeface="Wingdings" pitchFamily="2" charset="2"/>
              <a:buChar char="§"/>
            </a:pPr>
            <a:r>
              <a:rPr lang="en-US" sz="1800" b="0" dirty="0" smtClean="0">
                <a:latin typeface="Times New Roman" pitchFamily="18" charset="0"/>
                <a:cs typeface="Times New Roman" pitchFamily="18" charset="0"/>
              </a:rPr>
              <a:t>In this system input can be marks of the students of their theory exams, practical exams,  internal assessment. Grades </a:t>
            </a:r>
            <a:r>
              <a:rPr lang="en-US" sz="1800" b="0" dirty="0" smtClean="0">
                <a:latin typeface="Times New Roman" pitchFamily="18" charset="0"/>
                <a:cs typeface="Times New Roman" pitchFamily="18" charset="0"/>
              </a:rPr>
              <a:t>of </a:t>
            </a:r>
            <a:r>
              <a:rPr lang="en-US" sz="1800" b="0" dirty="0" smtClean="0">
                <a:latin typeface="Times New Roman" pitchFamily="18" charset="0"/>
                <a:cs typeface="Times New Roman" pitchFamily="18" charset="0"/>
              </a:rPr>
              <a:t>student can be calculated according to rules, formulae and ordinances. </a:t>
            </a:r>
          </a:p>
          <a:p>
            <a:pPr>
              <a:buClr>
                <a:srgbClr val="CCFF33"/>
              </a:buClr>
              <a:buFont typeface="Wingdings" pitchFamily="2" charset="2"/>
              <a:buChar char="§"/>
            </a:pPr>
            <a:r>
              <a:rPr lang="en-US" sz="1800" b="0" dirty="0" smtClean="0">
                <a:latin typeface="Times New Roman" pitchFamily="18" charset="0"/>
                <a:cs typeface="Times New Roman" pitchFamily="18" charset="0"/>
              </a:rPr>
              <a:t>The formulae for calculation of </a:t>
            </a:r>
            <a:r>
              <a:rPr lang="en-US" sz="1800" b="0" dirty="0" smtClean="0">
                <a:latin typeface="Times New Roman" pitchFamily="18" charset="0"/>
                <a:cs typeface="Times New Roman" pitchFamily="18" charset="0"/>
              </a:rPr>
              <a:t>CGP: </a:t>
            </a:r>
            <a:endParaRPr lang="en-US" sz="1800" b="0" dirty="0" smtClean="0">
              <a:latin typeface="Times New Roman" pitchFamily="18" charset="0"/>
              <a:cs typeface="Times New Roman" pitchFamily="18" charset="0"/>
            </a:endParaRPr>
          </a:p>
          <a:p>
            <a:pPr>
              <a:buClr>
                <a:srgbClr val="CCFF33"/>
              </a:buClr>
              <a:buFont typeface="Wingdings" pitchFamily="2" charset="2"/>
              <a:buChar char="§"/>
            </a:pPr>
            <a:endParaRPr lang="en-US" sz="1800" b="0" dirty="0" smtClean="0">
              <a:latin typeface="Times New Roman" pitchFamily="18" charset="0"/>
              <a:cs typeface="Times New Roman" pitchFamily="18" charset="0"/>
            </a:endParaRPr>
          </a:p>
          <a:p>
            <a:pPr>
              <a:buClr>
                <a:srgbClr val="CCFF33"/>
              </a:buClr>
              <a:buNone/>
            </a:pPr>
            <a:r>
              <a:rPr lang="en-US" sz="1800" b="0" dirty="0" smtClean="0">
                <a:latin typeface="Times New Roman" pitchFamily="18" charset="0"/>
                <a:cs typeface="Times New Roman" pitchFamily="18" charset="0"/>
              </a:rPr>
              <a:t>		Cumulative Grade </a:t>
            </a:r>
            <a:r>
              <a:rPr lang="en-US" sz="1800" b="0" dirty="0" smtClean="0">
                <a:latin typeface="Times New Roman" pitchFamily="18" charset="0"/>
                <a:cs typeface="Times New Roman" pitchFamily="18" charset="0"/>
              </a:rPr>
              <a:t>Performance  </a:t>
            </a:r>
            <a:r>
              <a:rPr lang="en-US" sz="1800" b="0" dirty="0" smtClean="0">
                <a:latin typeface="Times New Roman" pitchFamily="18" charset="0"/>
                <a:cs typeface="Times New Roman" pitchFamily="18" charset="0"/>
              </a:rPr>
              <a:t>(</a:t>
            </a:r>
            <a:r>
              <a:rPr lang="en-US" sz="1800" b="0" dirty="0" smtClean="0">
                <a:latin typeface="Times New Roman" pitchFamily="18" charset="0"/>
                <a:cs typeface="Times New Roman" pitchFamily="18" charset="0"/>
              </a:rPr>
              <a:t>CGP): </a:t>
            </a:r>
            <a:endParaRPr lang="en-US" sz="1800" b="0" dirty="0" smtClean="0">
              <a:latin typeface="Times New Roman" pitchFamily="18" charset="0"/>
              <a:cs typeface="Times New Roman" pitchFamily="18" charset="0"/>
            </a:endParaRPr>
          </a:p>
          <a:p>
            <a:pPr lvl="2">
              <a:buFont typeface="Wingdings" pitchFamily="2" charset="2"/>
              <a:buChar char="§"/>
            </a:pPr>
            <a:r>
              <a:rPr lang="en-US" sz="1800" dirty="0" smtClean="0">
                <a:latin typeface="Times New Roman" pitchFamily="18" charset="0"/>
                <a:cs typeface="Times New Roman" pitchFamily="18" charset="0"/>
              </a:rPr>
              <a:t>An up to date of an overall performance of student from the time he/she enrolled in the university is obtained by calculating a number called cumulative grade performance index. It is calculated in similar manner of SGPI. CGPA is responsible to reflect final pass or fail status of student </a:t>
            </a:r>
          </a:p>
          <a:p>
            <a:pPr lvl="1"/>
            <a:endParaRPr lang="en-IN" sz="1800" dirty="0" smtClean="0">
              <a:latin typeface="Times New Roman" pitchFamily="18" charset="0"/>
              <a:cs typeface="Times New Roman" pitchFamily="18" charset="0"/>
            </a:endParaRPr>
          </a:p>
          <a:p>
            <a:pPr lvl="0">
              <a:buClr>
                <a:srgbClr val="CCFF33"/>
              </a:buClr>
              <a:buFont typeface="Wingdings" pitchFamily="2" charset="2"/>
              <a:buChar char="Ø"/>
            </a:pPr>
            <a:endParaRPr lang="en-IN" sz="1100" dirty="0" smtClean="0"/>
          </a:p>
          <a:p>
            <a:pPr lvl="0">
              <a:buClr>
                <a:srgbClr val="CCFF33"/>
              </a:buClr>
              <a:buFont typeface="Wingdings" pitchFamily="2" charset="2"/>
              <a:buChar char="Ø"/>
            </a:pPr>
            <a:endParaRPr lang="en-US" sz="1100" dirty="0" smtClean="0"/>
          </a:p>
          <a:p>
            <a:pPr lvl="1"/>
            <a:endParaRPr lang="en-US" sz="1600" dirty="0" smtClean="0">
              <a:latin typeface="Times New Roman" pitchFamily="18" charset="0"/>
              <a:cs typeface="Times New Roman" pitchFamily="18" charset="0"/>
            </a:endParaRPr>
          </a:p>
          <a:p>
            <a:pPr lvl="1"/>
            <a:endParaRPr lang="en-US" sz="1600" dirty="0" smtClean="0">
              <a:latin typeface="Times New Roman" pitchFamily="18" charset="0"/>
              <a:cs typeface="Times New Roman" pitchFamily="18" charset="0"/>
            </a:endParaRPr>
          </a:p>
          <a:p>
            <a:pPr lvl="1"/>
            <a:endParaRPr lang="en-US" dirty="0" smtClean="0"/>
          </a:p>
          <a:p>
            <a:endParaRPr lang="en-US" dirty="0"/>
          </a:p>
        </p:txBody>
      </p:sp>
      <p:sp>
        <p:nvSpPr>
          <p:cNvPr id="12" name="Title 11"/>
          <p:cNvSpPr>
            <a:spLocks noGrp="1"/>
          </p:cNvSpPr>
          <p:nvPr>
            <p:ph type="title" idx="4294967295"/>
          </p:nvPr>
        </p:nvSpPr>
        <p:spPr>
          <a:xfrm>
            <a:off x="0" y="0"/>
            <a:ext cx="9144000" cy="714375"/>
          </a:xfrm>
        </p:spPr>
        <p:txBody>
          <a:bodyPr/>
          <a:lstStyle/>
          <a:p>
            <a:pPr algn="ctr"/>
            <a:r>
              <a:rPr lang="en-IN" sz="2800" dirty="0" smtClean="0">
                <a:solidFill>
                  <a:srgbClr val="CCFF33"/>
                </a:solidFill>
                <a:latin typeface="Times New Roman" pitchFamily="18" charset="0"/>
                <a:cs typeface="Times New Roman" pitchFamily="18" charset="0"/>
              </a:rPr>
              <a:t>CONCEPT</a:t>
            </a:r>
            <a:endParaRPr lang="en-US" sz="2800" dirty="0">
              <a:solidFill>
                <a:srgbClr val="CCFF33"/>
              </a:solidFill>
              <a:latin typeface="Times New Roman" pitchFamily="18" charset="0"/>
              <a:cs typeface="Times New Roman" pitchFamily="18" charset="0"/>
            </a:endParaRPr>
          </a:p>
        </p:txBody>
      </p:sp>
      <p:sp>
        <p:nvSpPr>
          <p:cNvPr id="14" name="Rectangle 13"/>
          <p:cNvSpPr/>
          <p:nvPr/>
        </p:nvSpPr>
        <p:spPr>
          <a:xfrm>
            <a:off x="642910" y="3857634"/>
            <a:ext cx="7858180" cy="10001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CGPA =</a:t>
            </a:r>
            <a:r>
              <a:rPr lang="en-IN" u="sng" dirty="0" smtClean="0"/>
              <a:t>C1G1+C2G2+…………..+</a:t>
            </a:r>
            <a:r>
              <a:rPr lang="en-IN" u="sng" dirty="0" err="1" smtClean="0"/>
              <a:t>CnGn</a:t>
            </a:r>
            <a:endParaRPr lang="en-US" dirty="0" smtClean="0"/>
          </a:p>
          <a:p>
            <a:pPr algn="ctr"/>
            <a:r>
              <a:rPr lang="en-IN" dirty="0" smtClean="0"/>
              <a:t> C1+C2+………+</a:t>
            </a:r>
            <a:r>
              <a:rPr lang="en-IN" dirty="0" err="1" smtClean="0"/>
              <a:t>Cn</a:t>
            </a:r>
            <a:endParaRPr lang="en-IN" dirty="0" smtClean="0"/>
          </a:p>
          <a:p>
            <a:pPr algn="ctr"/>
            <a:r>
              <a:rPr lang="en-IN" dirty="0" smtClean="0"/>
              <a:t>CGPA=</a:t>
            </a:r>
            <a:r>
              <a:rPr lang="en-IN" u="sng" dirty="0" smtClean="0"/>
              <a:t>Sum of the multiplication of grade points by the credits of the courses</a:t>
            </a:r>
            <a:endParaRPr lang="en-US" dirty="0" smtClean="0"/>
          </a:p>
          <a:p>
            <a:pPr algn="ctr"/>
            <a:r>
              <a:rPr lang="en-IN" dirty="0" smtClean="0"/>
              <a:t>Sum of the credits of the courses in a semester</a:t>
            </a:r>
            <a:endParaRPr lang="en-US" dirty="0" smtClean="0"/>
          </a:p>
          <a:p>
            <a:pPr algn="ct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0"/>
            <a:ext cx="8439000" cy="742500"/>
          </a:xfrm>
        </p:spPr>
        <p:txBody>
          <a:bodyPr/>
          <a:lstStyle/>
          <a:p>
            <a:r>
              <a:rPr lang="en-IN" sz="2800" dirty="0" smtClean="0">
                <a:solidFill>
                  <a:srgbClr val="00FFFF"/>
                </a:solidFill>
                <a:latin typeface="Times New Roman" pitchFamily="18" charset="0"/>
                <a:cs typeface="Times New Roman" pitchFamily="18" charset="0"/>
              </a:rPr>
              <a:t>Conversion of Marks to Grade Points and Letter Grade</a:t>
            </a:r>
            <a:endParaRPr lang="en-US" sz="2800" dirty="0">
              <a:solidFill>
                <a:srgbClr val="00FFFF"/>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0" y="500048"/>
            <a:ext cx="8858280" cy="4643452"/>
          </a:xfrm>
        </p:spPr>
        <p:txBody>
          <a:bodyPr/>
          <a:lstStyle/>
          <a:p>
            <a:endParaRPr lang="en-IN" dirty="0" smtClean="0"/>
          </a:p>
          <a:p>
            <a:pPr lvl="0">
              <a:buClr>
                <a:srgbClr val="CCFF33"/>
              </a:buClr>
              <a:buFont typeface="Wingdings" pitchFamily="2" charset="2"/>
              <a:buChar char="§"/>
            </a:pPr>
            <a:r>
              <a:rPr lang="en-IN" sz="1600" dirty="0" smtClean="0">
                <a:latin typeface="Times New Roman" pitchFamily="18" charset="0"/>
                <a:cs typeface="Times New Roman" pitchFamily="18" charset="0"/>
              </a:rPr>
              <a:t>P – Pass</a:t>
            </a:r>
            <a:endParaRPr lang="en-US" sz="1600" dirty="0" smtClean="0">
              <a:latin typeface="Times New Roman" pitchFamily="18" charset="0"/>
              <a:cs typeface="Times New Roman" pitchFamily="18" charset="0"/>
            </a:endParaRPr>
          </a:p>
          <a:p>
            <a:pPr lvl="0">
              <a:buClr>
                <a:srgbClr val="CCFF33"/>
              </a:buClr>
              <a:buFont typeface="Wingdings" pitchFamily="2" charset="2"/>
              <a:buChar char="§"/>
            </a:pPr>
            <a:r>
              <a:rPr lang="en-IN" sz="1600" dirty="0" smtClean="0">
                <a:latin typeface="Times New Roman" pitchFamily="18" charset="0"/>
                <a:cs typeface="Times New Roman" pitchFamily="18" charset="0"/>
              </a:rPr>
              <a:t>RA – Re-appear</a:t>
            </a:r>
            <a:endParaRPr lang="en-US" sz="1600" dirty="0" smtClean="0">
              <a:latin typeface="Times New Roman" pitchFamily="18" charset="0"/>
              <a:cs typeface="Times New Roman" pitchFamily="18" charset="0"/>
            </a:endParaRPr>
          </a:p>
          <a:p>
            <a:pPr lvl="0">
              <a:buClr>
                <a:srgbClr val="CCFF33"/>
              </a:buClr>
              <a:buFont typeface="Wingdings" pitchFamily="2" charset="2"/>
              <a:buChar char="§"/>
            </a:pPr>
            <a:r>
              <a:rPr lang="en-IN" sz="1600" dirty="0" smtClean="0">
                <a:latin typeface="Times New Roman" pitchFamily="18" charset="0"/>
                <a:cs typeface="Times New Roman" pitchFamily="18" charset="0"/>
              </a:rPr>
              <a:t>AAA - Absent</a:t>
            </a:r>
            <a:endParaRPr lang="en-US" sz="1600" dirty="0" smtClean="0">
              <a:latin typeface="Times New Roman" pitchFamily="18" charset="0"/>
              <a:cs typeface="Times New Roman" pitchFamily="18" charset="0"/>
            </a:endParaRPr>
          </a:p>
          <a:p>
            <a:pPr>
              <a:buClr>
                <a:srgbClr val="CCFF33"/>
              </a:buClr>
              <a:buFont typeface="Arial" pitchFamily="34" charset="0"/>
              <a:buChar char="•"/>
            </a:pPr>
            <a:endParaRPr lang="en-US" dirty="0"/>
          </a:p>
        </p:txBody>
      </p:sp>
      <p:graphicFrame>
        <p:nvGraphicFramePr>
          <p:cNvPr id="4" name="Table 3"/>
          <p:cNvGraphicFramePr>
            <a:graphicFrameLocks noGrp="1"/>
          </p:cNvGraphicFramePr>
          <p:nvPr/>
        </p:nvGraphicFramePr>
        <p:xfrm>
          <a:off x="714348" y="571486"/>
          <a:ext cx="7572428" cy="3429020"/>
        </p:xfrm>
        <a:graphic>
          <a:graphicData uri="http://schemas.openxmlformats.org/drawingml/2006/table">
            <a:tbl>
              <a:tblPr firstRow="1" bandRow="1">
                <a:tableStyleId>{638B1855-1B75-4FBE-930C-398BA8C253C6}</a:tableStyleId>
              </a:tblPr>
              <a:tblGrid>
                <a:gridCol w="1893107"/>
                <a:gridCol w="1893107"/>
                <a:gridCol w="1893107"/>
                <a:gridCol w="1893107"/>
              </a:tblGrid>
              <a:tr h="342902">
                <a:tc>
                  <a:txBody>
                    <a:bodyPr/>
                    <a:lstStyle/>
                    <a:p>
                      <a:r>
                        <a:rPr lang="en-IN" sz="1400" b="1" i="0" u="none" strike="noStrike" cap="none" dirty="0" smtClean="0">
                          <a:solidFill>
                            <a:schemeClr val="lt1"/>
                          </a:solidFill>
                          <a:latin typeface="Times New Roman" pitchFamily="18" charset="0"/>
                          <a:ea typeface="+mn-ea"/>
                          <a:cs typeface="Times New Roman" pitchFamily="18" charset="0"/>
                          <a:sym typeface="Arial"/>
                        </a:rPr>
                        <a:t>RANGE OF MARKS</a:t>
                      </a:r>
                      <a:endParaRPr lang="en-US" dirty="0">
                        <a:latin typeface="Times New Roman" pitchFamily="18" charset="0"/>
                        <a:cs typeface="Times New Roman" pitchFamily="18" charset="0"/>
                      </a:endParaRPr>
                    </a:p>
                  </a:txBody>
                  <a:tcPr/>
                </a:tc>
                <a:tc>
                  <a:txBody>
                    <a:bodyPr/>
                    <a:lstStyle/>
                    <a:p>
                      <a:r>
                        <a:rPr lang="en-IN" sz="1400" b="1" i="0" u="none" strike="noStrike" cap="none" dirty="0" smtClean="0">
                          <a:solidFill>
                            <a:schemeClr val="lt1"/>
                          </a:solidFill>
                          <a:latin typeface="Times New Roman" pitchFamily="18" charset="0"/>
                          <a:ea typeface="+mn-ea"/>
                          <a:cs typeface="Times New Roman" pitchFamily="18" charset="0"/>
                          <a:sym typeface="Arial"/>
                        </a:rPr>
                        <a:t>GRADE POINTS</a:t>
                      </a:r>
                      <a:endParaRPr lang="en-US" dirty="0">
                        <a:latin typeface="Times New Roman" pitchFamily="18" charset="0"/>
                        <a:cs typeface="Times New Roman" pitchFamily="18" charset="0"/>
                      </a:endParaRPr>
                    </a:p>
                  </a:txBody>
                  <a:tcPr/>
                </a:tc>
                <a:tc>
                  <a:txBody>
                    <a:bodyPr/>
                    <a:lstStyle/>
                    <a:p>
                      <a:r>
                        <a:rPr lang="en-IN" sz="1400" b="1" i="0" u="none" strike="noStrike" cap="none" dirty="0" smtClean="0">
                          <a:solidFill>
                            <a:schemeClr val="lt1"/>
                          </a:solidFill>
                          <a:latin typeface="Times New Roman" pitchFamily="18" charset="0"/>
                          <a:ea typeface="+mn-ea"/>
                          <a:cs typeface="Times New Roman" pitchFamily="18" charset="0"/>
                          <a:sym typeface="Arial"/>
                        </a:rPr>
                        <a:t>LETTER GRADE</a:t>
                      </a:r>
                      <a:endParaRPr lang="en-US" dirty="0">
                        <a:latin typeface="Times New Roman" pitchFamily="18" charset="0"/>
                        <a:cs typeface="Times New Roman" pitchFamily="18" charset="0"/>
                      </a:endParaRPr>
                    </a:p>
                  </a:txBody>
                  <a:tcPr/>
                </a:tc>
                <a:tc>
                  <a:txBody>
                    <a:bodyPr/>
                    <a:lstStyle/>
                    <a:p>
                      <a:pPr algn="ctr">
                        <a:lnSpc>
                          <a:spcPct val="150000"/>
                        </a:lnSpc>
                        <a:spcAft>
                          <a:spcPts val="0"/>
                        </a:spcAft>
                      </a:pPr>
                      <a:r>
                        <a:rPr lang="en-US" sz="1200" b="1" dirty="0">
                          <a:latin typeface="Times New Roman" pitchFamily="18" charset="0"/>
                          <a:ea typeface="Calibri"/>
                          <a:cs typeface="Times New Roman" pitchFamily="18" charset="0"/>
                        </a:rPr>
                        <a:t>DESCRIPTION</a:t>
                      </a:r>
                      <a:endParaRPr lang="en-US" sz="1100" b="1" dirty="0">
                        <a:latin typeface="Times New Roman" pitchFamily="18" charset="0"/>
                        <a:ea typeface="Calibri"/>
                        <a:cs typeface="Times New Roman" pitchFamily="18" charset="0"/>
                      </a:endParaRPr>
                    </a:p>
                  </a:txBody>
                  <a:tcPr marL="68580" marR="68580" marT="0" marB="0"/>
                </a:tc>
              </a:tr>
              <a:tr h="342902">
                <a:tc>
                  <a:txBody>
                    <a:bodyPr/>
                    <a:lstStyle/>
                    <a:p>
                      <a:pPr algn="ctr"/>
                      <a:r>
                        <a:rPr lang="en-IN" sz="1400" b="0" i="0" u="none" strike="noStrike" cap="none" dirty="0" smtClean="0">
                          <a:solidFill>
                            <a:schemeClr val="lt1"/>
                          </a:solidFill>
                          <a:latin typeface="+mn-lt"/>
                          <a:ea typeface="+mn-ea"/>
                          <a:cs typeface="+mn-cs"/>
                          <a:sym typeface="Arial"/>
                        </a:rPr>
                        <a:t>90 – 100</a:t>
                      </a:r>
                      <a:endParaRPr lang="en-US" dirty="0"/>
                    </a:p>
                  </a:txBody>
                  <a:tcPr/>
                </a:tc>
                <a:tc>
                  <a:txBody>
                    <a:bodyPr/>
                    <a:lstStyle/>
                    <a:p>
                      <a:pPr algn="ctr"/>
                      <a:r>
                        <a:rPr lang="en-IN" sz="1400" b="0" i="0" u="none" strike="noStrike" cap="none" dirty="0" smtClean="0">
                          <a:solidFill>
                            <a:schemeClr val="lt1"/>
                          </a:solidFill>
                          <a:latin typeface="+mn-lt"/>
                          <a:ea typeface="+mn-ea"/>
                          <a:cs typeface="+mn-cs"/>
                          <a:sym typeface="Arial"/>
                        </a:rPr>
                        <a:t>9.0 – 10.0</a:t>
                      </a:r>
                      <a:endParaRPr lang="en-US" dirty="0"/>
                    </a:p>
                  </a:txBody>
                  <a:tcPr/>
                </a:tc>
                <a:tc>
                  <a:txBody>
                    <a:bodyPr/>
                    <a:lstStyle/>
                    <a:p>
                      <a:pPr algn="ctr"/>
                      <a:r>
                        <a:rPr lang="en-IN" sz="1400" b="0" i="0" u="none" strike="noStrike" cap="none" dirty="0" smtClean="0">
                          <a:solidFill>
                            <a:schemeClr val="lt1"/>
                          </a:solidFill>
                          <a:latin typeface="+mn-lt"/>
                          <a:ea typeface="+mn-ea"/>
                          <a:cs typeface="+mn-cs"/>
                          <a:sym typeface="Arial"/>
                        </a:rPr>
                        <a:t>O</a:t>
                      </a:r>
                      <a:endParaRPr lang="en-US" dirty="0"/>
                    </a:p>
                  </a:txBody>
                  <a:tcPr/>
                </a:tc>
                <a:tc>
                  <a:txBody>
                    <a:bodyPr/>
                    <a:lstStyle/>
                    <a:p>
                      <a:pPr algn="ctr"/>
                      <a:r>
                        <a:rPr lang="en-IN" sz="1400" b="0" i="0" u="none" strike="noStrike" cap="none" dirty="0" smtClean="0">
                          <a:solidFill>
                            <a:schemeClr val="lt1"/>
                          </a:solidFill>
                          <a:latin typeface="+mn-lt"/>
                          <a:ea typeface="+mn-ea"/>
                          <a:cs typeface="+mn-cs"/>
                          <a:sym typeface="Arial"/>
                        </a:rPr>
                        <a:t>Outstanding</a:t>
                      </a:r>
                      <a:endParaRPr lang="en-US" dirty="0"/>
                    </a:p>
                  </a:txBody>
                  <a:tcPr anchor="ctr"/>
                </a:tc>
              </a:tr>
              <a:tr h="342902">
                <a:tc>
                  <a:txBody>
                    <a:bodyPr/>
                    <a:lstStyle/>
                    <a:p>
                      <a:pPr algn="ctr"/>
                      <a:r>
                        <a:rPr lang="en-IN" sz="1400" b="0" i="0" u="none" strike="noStrike" cap="none" dirty="0" smtClean="0">
                          <a:solidFill>
                            <a:schemeClr val="lt1"/>
                          </a:solidFill>
                          <a:latin typeface="+mn-lt"/>
                          <a:ea typeface="+mn-ea"/>
                          <a:cs typeface="+mn-cs"/>
                          <a:sym typeface="Arial"/>
                        </a:rPr>
                        <a:t>80 – 89</a:t>
                      </a:r>
                      <a:endParaRPr lang="en-US" dirty="0"/>
                    </a:p>
                  </a:txBody>
                  <a:tcPr/>
                </a:tc>
                <a:tc>
                  <a:txBody>
                    <a:bodyPr/>
                    <a:lstStyle/>
                    <a:p>
                      <a:pPr algn="ctr"/>
                      <a:r>
                        <a:rPr lang="en-IN" sz="1400" b="0" i="0" u="none" strike="noStrike" cap="none" dirty="0" smtClean="0">
                          <a:solidFill>
                            <a:schemeClr val="lt1"/>
                          </a:solidFill>
                          <a:latin typeface="+mn-lt"/>
                          <a:ea typeface="+mn-ea"/>
                          <a:cs typeface="+mn-cs"/>
                          <a:sym typeface="Arial"/>
                        </a:rPr>
                        <a:t>8.0 – 8.9</a:t>
                      </a:r>
                      <a:endParaRPr lang="en-US" dirty="0"/>
                    </a:p>
                  </a:txBody>
                  <a:tcPr/>
                </a:tc>
                <a:tc>
                  <a:txBody>
                    <a:bodyPr/>
                    <a:lstStyle/>
                    <a:p>
                      <a:pPr algn="ctr"/>
                      <a:r>
                        <a:rPr lang="en-IN" sz="1400" b="0" i="0" u="none" strike="noStrike" cap="none" dirty="0" smtClean="0">
                          <a:solidFill>
                            <a:schemeClr val="lt1"/>
                          </a:solidFill>
                          <a:latin typeface="+mn-lt"/>
                          <a:ea typeface="+mn-ea"/>
                          <a:cs typeface="+mn-cs"/>
                          <a:sym typeface="Arial"/>
                        </a:rPr>
                        <a:t>D+</a:t>
                      </a:r>
                      <a:endParaRPr lang="en-US" dirty="0"/>
                    </a:p>
                  </a:txBody>
                  <a:tcPr/>
                </a:tc>
                <a:tc>
                  <a:txBody>
                    <a:bodyPr/>
                    <a:lstStyle/>
                    <a:p>
                      <a:pPr algn="ctr">
                        <a:lnSpc>
                          <a:spcPct val="150000"/>
                        </a:lnSpc>
                        <a:spcAft>
                          <a:spcPts val="0"/>
                        </a:spcAft>
                      </a:pPr>
                      <a:r>
                        <a:rPr lang="en-US" sz="1200" dirty="0">
                          <a:latin typeface="Times New Roman"/>
                          <a:ea typeface="Calibri"/>
                          <a:cs typeface="Latha"/>
                        </a:rPr>
                        <a:t>Excellent</a:t>
                      </a:r>
                      <a:endParaRPr lang="en-US" sz="1100" dirty="0">
                        <a:latin typeface="Calibri"/>
                        <a:ea typeface="Calibri"/>
                        <a:cs typeface="Latha"/>
                      </a:endParaRPr>
                    </a:p>
                  </a:txBody>
                  <a:tcPr marL="68580" marR="68580" marT="0" marB="0"/>
                </a:tc>
              </a:tr>
              <a:tr h="342902">
                <a:tc>
                  <a:txBody>
                    <a:bodyPr/>
                    <a:lstStyle/>
                    <a:p>
                      <a:pPr algn="ctr"/>
                      <a:r>
                        <a:rPr lang="en-IN" sz="1400" b="0" i="0" u="none" strike="noStrike" cap="none" dirty="0" smtClean="0">
                          <a:solidFill>
                            <a:schemeClr val="lt1"/>
                          </a:solidFill>
                          <a:latin typeface="+mn-lt"/>
                          <a:ea typeface="+mn-ea"/>
                          <a:cs typeface="+mn-cs"/>
                          <a:sym typeface="Arial"/>
                        </a:rPr>
                        <a:t>75 – 79</a:t>
                      </a:r>
                      <a:endParaRPr lang="en-US" dirty="0"/>
                    </a:p>
                  </a:txBody>
                  <a:tcPr/>
                </a:tc>
                <a:tc>
                  <a:txBody>
                    <a:bodyPr/>
                    <a:lstStyle/>
                    <a:p>
                      <a:pPr algn="ctr"/>
                      <a:r>
                        <a:rPr lang="en-IN" sz="1400" b="0" i="0" u="none" strike="noStrike" cap="none" dirty="0" smtClean="0">
                          <a:solidFill>
                            <a:schemeClr val="lt1"/>
                          </a:solidFill>
                          <a:latin typeface="+mn-lt"/>
                          <a:ea typeface="+mn-ea"/>
                          <a:cs typeface="+mn-cs"/>
                          <a:sym typeface="Arial"/>
                        </a:rPr>
                        <a:t>7.5 – 7.9</a:t>
                      </a:r>
                      <a:endParaRPr lang="en-US" dirty="0"/>
                    </a:p>
                  </a:txBody>
                  <a:tcPr/>
                </a:tc>
                <a:tc>
                  <a:txBody>
                    <a:bodyPr/>
                    <a:lstStyle/>
                    <a:p>
                      <a:pPr algn="ctr"/>
                      <a:r>
                        <a:rPr lang="en-IN" sz="1400" b="0" i="0" u="none" strike="noStrike" cap="none" dirty="0" smtClean="0">
                          <a:solidFill>
                            <a:schemeClr val="lt1"/>
                          </a:solidFill>
                          <a:latin typeface="+mn-lt"/>
                          <a:ea typeface="+mn-ea"/>
                          <a:cs typeface="+mn-cs"/>
                          <a:sym typeface="Arial"/>
                        </a:rPr>
                        <a:t>D</a:t>
                      </a:r>
                      <a:endParaRPr lang="en-US" dirty="0"/>
                    </a:p>
                  </a:txBody>
                  <a:tcPr/>
                </a:tc>
                <a:tc>
                  <a:txBody>
                    <a:bodyPr/>
                    <a:lstStyle/>
                    <a:p>
                      <a:pPr algn="ctr">
                        <a:lnSpc>
                          <a:spcPct val="150000"/>
                        </a:lnSpc>
                        <a:spcAft>
                          <a:spcPts val="0"/>
                        </a:spcAft>
                      </a:pPr>
                      <a:r>
                        <a:rPr lang="en-US" sz="1200" dirty="0">
                          <a:latin typeface="Times New Roman"/>
                          <a:ea typeface="Calibri"/>
                          <a:cs typeface="Latha"/>
                        </a:rPr>
                        <a:t>Distinction</a:t>
                      </a:r>
                      <a:endParaRPr lang="en-US" sz="1100" dirty="0">
                        <a:latin typeface="Calibri"/>
                        <a:ea typeface="Calibri"/>
                        <a:cs typeface="Latha"/>
                      </a:endParaRPr>
                    </a:p>
                  </a:txBody>
                  <a:tcPr marL="68580" marR="68580" marT="0" marB="0"/>
                </a:tc>
              </a:tr>
              <a:tr h="342902">
                <a:tc>
                  <a:txBody>
                    <a:bodyPr/>
                    <a:lstStyle/>
                    <a:p>
                      <a:pPr algn="ctr"/>
                      <a:r>
                        <a:rPr lang="en-IN" sz="1400" b="0" i="0" u="none" strike="noStrike" cap="none" dirty="0" smtClean="0">
                          <a:solidFill>
                            <a:schemeClr val="lt1"/>
                          </a:solidFill>
                          <a:latin typeface="+mn-lt"/>
                          <a:ea typeface="+mn-ea"/>
                          <a:cs typeface="+mn-cs"/>
                          <a:sym typeface="Arial"/>
                        </a:rPr>
                        <a:t>70 – 74</a:t>
                      </a:r>
                      <a:endParaRPr lang="en-US" dirty="0"/>
                    </a:p>
                  </a:txBody>
                  <a:tcPr/>
                </a:tc>
                <a:tc>
                  <a:txBody>
                    <a:bodyPr/>
                    <a:lstStyle/>
                    <a:p>
                      <a:pPr algn="ctr"/>
                      <a:r>
                        <a:rPr lang="en-IN" sz="1400" b="0" i="0" u="none" strike="noStrike" cap="none" dirty="0" smtClean="0">
                          <a:solidFill>
                            <a:schemeClr val="lt1"/>
                          </a:solidFill>
                          <a:latin typeface="+mn-lt"/>
                          <a:ea typeface="+mn-ea"/>
                          <a:cs typeface="+mn-cs"/>
                          <a:sym typeface="Arial"/>
                        </a:rPr>
                        <a:t>7.0 – 7.4</a:t>
                      </a:r>
                      <a:endParaRPr lang="en-US" dirty="0"/>
                    </a:p>
                  </a:txBody>
                  <a:tcPr/>
                </a:tc>
                <a:tc>
                  <a:txBody>
                    <a:bodyPr/>
                    <a:lstStyle/>
                    <a:p>
                      <a:pPr algn="ctr"/>
                      <a:r>
                        <a:rPr lang="en-IN" sz="1400" b="0" i="0" u="none" strike="noStrike" cap="none" dirty="0" smtClean="0">
                          <a:solidFill>
                            <a:schemeClr val="lt1"/>
                          </a:solidFill>
                          <a:latin typeface="+mn-lt"/>
                          <a:ea typeface="+mn-ea"/>
                          <a:cs typeface="+mn-cs"/>
                          <a:sym typeface="Arial"/>
                        </a:rPr>
                        <a:t>A+</a:t>
                      </a:r>
                      <a:endParaRPr lang="en-US" dirty="0"/>
                    </a:p>
                  </a:txBody>
                  <a:tcPr/>
                </a:tc>
                <a:tc>
                  <a:txBody>
                    <a:bodyPr/>
                    <a:lstStyle/>
                    <a:p>
                      <a:pPr algn="ctr">
                        <a:lnSpc>
                          <a:spcPct val="150000"/>
                        </a:lnSpc>
                        <a:spcAft>
                          <a:spcPts val="0"/>
                        </a:spcAft>
                      </a:pPr>
                      <a:r>
                        <a:rPr lang="en-US" sz="1200" dirty="0">
                          <a:latin typeface="Times New Roman"/>
                          <a:ea typeface="Calibri"/>
                          <a:cs typeface="Latha"/>
                        </a:rPr>
                        <a:t>Very Good</a:t>
                      </a:r>
                      <a:endParaRPr lang="en-US" sz="1100" dirty="0">
                        <a:latin typeface="Calibri"/>
                        <a:ea typeface="Calibri"/>
                        <a:cs typeface="Latha"/>
                      </a:endParaRPr>
                    </a:p>
                  </a:txBody>
                  <a:tcPr marL="68580" marR="68580" marT="0" marB="0"/>
                </a:tc>
              </a:tr>
              <a:tr h="342902">
                <a:tc>
                  <a:txBody>
                    <a:bodyPr/>
                    <a:lstStyle/>
                    <a:p>
                      <a:pPr algn="ctr"/>
                      <a:r>
                        <a:rPr lang="en-IN" sz="1400" b="0" i="0" u="none" strike="noStrike" cap="none" dirty="0" smtClean="0">
                          <a:solidFill>
                            <a:schemeClr val="lt1"/>
                          </a:solidFill>
                          <a:latin typeface="+mn-lt"/>
                          <a:ea typeface="+mn-ea"/>
                          <a:cs typeface="+mn-cs"/>
                          <a:sym typeface="Arial"/>
                        </a:rPr>
                        <a:t>60 – 69</a:t>
                      </a:r>
                      <a:endParaRPr lang="en-US" dirty="0"/>
                    </a:p>
                  </a:txBody>
                  <a:tcPr/>
                </a:tc>
                <a:tc>
                  <a:txBody>
                    <a:bodyPr/>
                    <a:lstStyle/>
                    <a:p>
                      <a:pPr algn="ctr"/>
                      <a:r>
                        <a:rPr lang="en-IN" sz="1400" b="0" i="0" u="none" strike="noStrike" cap="none" dirty="0" smtClean="0">
                          <a:solidFill>
                            <a:schemeClr val="lt1"/>
                          </a:solidFill>
                          <a:latin typeface="+mn-lt"/>
                          <a:ea typeface="+mn-ea"/>
                          <a:cs typeface="+mn-cs"/>
                          <a:sym typeface="Arial"/>
                        </a:rPr>
                        <a:t>6.0 – 6.9</a:t>
                      </a:r>
                      <a:endParaRPr lang="en-US" dirty="0"/>
                    </a:p>
                  </a:txBody>
                  <a:tcPr/>
                </a:tc>
                <a:tc>
                  <a:txBody>
                    <a:bodyPr/>
                    <a:lstStyle/>
                    <a:p>
                      <a:pPr algn="ctr"/>
                      <a:r>
                        <a:rPr lang="en-IN" sz="1400" b="0" i="0" u="none" strike="noStrike" cap="none" dirty="0" smtClean="0">
                          <a:solidFill>
                            <a:schemeClr val="lt1"/>
                          </a:solidFill>
                          <a:latin typeface="+mn-lt"/>
                          <a:ea typeface="+mn-ea"/>
                          <a:cs typeface="+mn-cs"/>
                          <a:sym typeface="Arial"/>
                        </a:rPr>
                        <a:t>A</a:t>
                      </a:r>
                      <a:endParaRPr lang="en-US" dirty="0"/>
                    </a:p>
                  </a:txBody>
                  <a:tcPr/>
                </a:tc>
                <a:tc>
                  <a:txBody>
                    <a:bodyPr/>
                    <a:lstStyle/>
                    <a:p>
                      <a:pPr algn="ctr"/>
                      <a:r>
                        <a:rPr lang="en-IN" sz="1400" b="0" i="0" u="none" strike="noStrike" cap="none" dirty="0" smtClean="0">
                          <a:solidFill>
                            <a:schemeClr val="lt1"/>
                          </a:solidFill>
                          <a:latin typeface="+mn-lt"/>
                          <a:ea typeface="+mn-ea"/>
                          <a:cs typeface="+mn-cs"/>
                          <a:sym typeface="Arial"/>
                        </a:rPr>
                        <a:t>Good</a:t>
                      </a:r>
                      <a:endParaRPr lang="en-US" dirty="0"/>
                    </a:p>
                  </a:txBody>
                  <a:tcPr/>
                </a:tc>
              </a:tr>
              <a:tr h="342902">
                <a:tc>
                  <a:txBody>
                    <a:bodyPr/>
                    <a:lstStyle/>
                    <a:p>
                      <a:pPr algn="ctr"/>
                      <a:r>
                        <a:rPr lang="en-IN" sz="1400" b="0" i="0" u="none" strike="noStrike" cap="none" dirty="0" smtClean="0">
                          <a:solidFill>
                            <a:schemeClr val="lt1"/>
                          </a:solidFill>
                          <a:latin typeface="+mn-lt"/>
                          <a:ea typeface="+mn-ea"/>
                          <a:cs typeface="+mn-cs"/>
                          <a:sym typeface="Arial"/>
                        </a:rPr>
                        <a:t>50 – 59</a:t>
                      </a:r>
                      <a:endParaRPr lang="en-US" dirty="0"/>
                    </a:p>
                  </a:txBody>
                  <a:tcPr/>
                </a:tc>
                <a:tc>
                  <a:txBody>
                    <a:bodyPr/>
                    <a:lstStyle/>
                    <a:p>
                      <a:pPr algn="ctr"/>
                      <a:r>
                        <a:rPr lang="en-IN" sz="1400" b="0" i="0" u="none" strike="noStrike" cap="none" dirty="0" smtClean="0">
                          <a:solidFill>
                            <a:schemeClr val="lt1"/>
                          </a:solidFill>
                          <a:latin typeface="+mn-lt"/>
                          <a:ea typeface="+mn-ea"/>
                          <a:cs typeface="+mn-cs"/>
                          <a:sym typeface="Arial"/>
                        </a:rPr>
                        <a:t>5.0 – 5.9</a:t>
                      </a:r>
                      <a:endParaRPr lang="en-US" dirty="0"/>
                    </a:p>
                  </a:txBody>
                  <a:tcPr/>
                </a:tc>
                <a:tc>
                  <a:txBody>
                    <a:bodyPr/>
                    <a:lstStyle/>
                    <a:p>
                      <a:pPr algn="ctr"/>
                      <a:r>
                        <a:rPr lang="en-IN" sz="1400" b="0" i="0" u="none" strike="noStrike" cap="none" dirty="0" smtClean="0">
                          <a:solidFill>
                            <a:schemeClr val="lt1"/>
                          </a:solidFill>
                          <a:latin typeface="+mn-lt"/>
                          <a:ea typeface="+mn-ea"/>
                          <a:cs typeface="+mn-cs"/>
                          <a:sym typeface="Arial"/>
                        </a:rPr>
                        <a:t>B</a:t>
                      </a:r>
                      <a:endParaRPr lang="en-US" dirty="0"/>
                    </a:p>
                  </a:txBody>
                  <a:tcPr/>
                </a:tc>
                <a:tc>
                  <a:txBody>
                    <a:bodyPr/>
                    <a:lstStyle/>
                    <a:p>
                      <a:pPr algn="ctr">
                        <a:lnSpc>
                          <a:spcPct val="150000"/>
                        </a:lnSpc>
                        <a:spcAft>
                          <a:spcPts val="0"/>
                        </a:spcAft>
                      </a:pPr>
                      <a:r>
                        <a:rPr lang="en-US" sz="1200" dirty="0">
                          <a:latin typeface="Times New Roman"/>
                          <a:ea typeface="Calibri"/>
                          <a:cs typeface="Latha"/>
                        </a:rPr>
                        <a:t>Average</a:t>
                      </a:r>
                      <a:endParaRPr lang="en-US" sz="1100" dirty="0">
                        <a:latin typeface="Calibri"/>
                        <a:ea typeface="Calibri"/>
                        <a:cs typeface="Latha"/>
                      </a:endParaRPr>
                    </a:p>
                  </a:txBody>
                  <a:tcPr marL="68580" marR="68580" marT="0" marB="0"/>
                </a:tc>
              </a:tr>
              <a:tr h="342902">
                <a:tc>
                  <a:txBody>
                    <a:bodyPr/>
                    <a:lstStyle/>
                    <a:p>
                      <a:pPr algn="ctr"/>
                      <a:r>
                        <a:rPr lang="en-IN" sz="1400" b="0" i="0" u="none" strike="noStrike" cap="none" dirty="0" smtClean="0">
                          <a:solidFill>
                            <a:schemeClr val="lt1"/>
                          </a:solidFill>
                          <a:latin typeface="+mn-lt"/>
                          <a:ea typeface="+mn-ea"/>
                          <a:cs typeface="+mn-cs"/>
                          <a:sym typeface="Arial"/>
                        </a:rPr>
                        <a:t>40 – 49</a:t>
                      </a:r>
                      <a:endParaRPr lang="en-US" dirty="0"/>
                    </a:p>
                  </a:txBody>
                  <a:tcPr/>
                </a:tc>
                <a:tc>
                  <a:txBody>
                    <a:bodyPr/>
                    <a:lstStyle/>
                    <a:p>
                      <a:pPr algn="ctr"/>
                      <a:r>
                        <a:rPr lang="en-IN" sz="1400" b="0" i="0" u="none" strike="noStrike" cap="none" dirty="0" smtClean="0">
                          <a:solidFill>
                            <a:schemeClr val="lt1"/>
                          </a:solidFill>
                          <a:latin typeface="+mn-lt"/>
                          <a:ea typeface="+mn-ea"/>
                          <a:cs typeface="+mn-cs"/>
                          <a:sym typeface="Arial"/>
                        </a:rPr>
                        <a:t>4.0 – 4.9</a:t>
                      </a:r>
                      <a:endParaRPr lang="en-US" dirty="0"/>
                    </a:p>
                  </a:txBody>
                  <a:tcPr/>
                </a:tc>
                <a:tc>
                  <a:txBody>
                    <a:bodyPr/>
                    <a:lstStyle/>
                    <a:p>
                      <a:pPr algn="ctr"/>
                      <a:r>
                        <a:rPr lang="en-IN" sz="1400" b="0" i="0" u="none" strike="noStrike" cap="none" dirty="0" smtClean="0">
                          <a:solidFill>
                            <a:schemeClr val="lt1"/>
                          </a:solidFill>
                          <a:latin typeface="+mn-lt"/>
                          <a:ea typeface="+mn-ea"/>
                          <a:cs typeface="+mn-cs"/>
                          <a:sym typeface="Arial"/>
                        </a:rPr>
                        <a:t>C</a:t>
                      </a:r>
                      <a:endParaRPr lang="en-US" dirty="0"/>
                    </a:p>
                  </a:txBody>
                  <a:tcPr/>
                </a:tc>
                <a:tc>
                  <a:txBody>
                    <a:bodyPr/>
                    <a:lstStyle/>
                    <a:p>
                      <a:pPr algn="ctr"/>
                      <a:r>
                        <a:rPr lang="en-IN" sz="1400" b="0" i="0" u="none" strike="noStrike" cap="none" dirty="0" smtClean="0">
                          <a:solidFill>
                            <a:schemeClr val="lt1"/>
                          </a:solidFill>
                          <a:latin typeface="+mn-lt"/>
                          <a:ea typeface="+mn-ea"/>
                          <a:cs typeface="+mn-cs"/>
                          <a:sym typeface="Arial"/>
                        </a:rPr>
                        <a:t>Satisfactory</a:t>
                      </a:r>
                      <a:endParaRPr lang="en-US" dirty="0"/>
                    </a:p>
                  </a:txBody>
                  <a:tcPr/>
                </a:tc>
              </a:tr>
              <a:tr h="342902">
                <a:tc>
                  <a:txBody>
                    <a:bodyPr/>
                    <a:lstStyle/>
                    <a:p>
                      <a:pPr algn="ctr"/>
                      <a:r>
                        <a:rPr lang="en-IN" sz="1400" b="0" i="0" u="none" strike="noStrike" cap="none" dirty="0" smtClean="0">
                          <a:solidFill>
                            <a:schemeClr val="lt1"/>
                          </a:solidFill>
                          <a:latin typeface="+mn-lt"/>
                          <a:ea typeface="+mn-ea"/>
                          <a:cs typeface="+mn-cs"/>
                          <a:sym typeface="Arial"/>
                        </a:rPr>
                        <a:t>00 – 39</a:t>
                      </a:r>
                      <a:endParaRPr lang="en-US" dirty="0"/>
                    </a:p>
                  </a:txBody>
                  <a:tcPr/>
                </a:tc>
                <a:tc>
                  <a:txBody>
                    <a:bodyPr/>
                    <a:lstStyle/>
                    <a:p>
                      <a:pPr algn="ctr"/>
                      <a:r>
                        <a:rPr lang="en-IN" sz="1400" b="0" i="0" u="none" strike="noStrike" cap="none" dirty="0" smtClean="0">
                          <a:solidFill>
                            <a:schemeClr val="lt1"/>
                          </a:solidFill>
                          <a:latin typeface="+mn-lt"/>
                          <a:ea typeface="+mn-ea"/>
                          <a:cs typeface="+mn-cs"/>
                          <a:sym typeface="Arial"/>
                        </a:rPr>
                        <a:t>0.0</a:t>
                      </a:r>
                      <a:endParaRPr lang="en-US" dirty="0"/>
                    </a:p>
                  </a:txBody>
                  <a:tcPr/>
                </a:tc>
                <a:tc>
                  <a:txBody>
                    <a:bodyPr/>
                    <a:lstStyle/>
                    <a:p>
                      <a:pPr algn="ctr"/>
                      <a:r>
                        <a:rPr lang="en-IN" sz="1400" b="0" i="0" u="none" strike="noStrike" cap="none" dirty="0" smtClean="0">
                          <a:solidFill>
                            <a:schemeClr val="lt1"/>
                          </a:solidFill>
                          <a:latin typeface="+mn-lt"/>
                          <a:ea typeface="+mn-ea"/>
                          <a:cs typeface="+mn-cs"/>
                          <a:sym typeface="Arial"/>
                        </a:rPr>
                        <a:t>U</a:t>
                      </a:r>
                      <a:endParaRPr lang="en-US" dirty="0"/>
                    </a:p>
                  </a:txBody>
                  <a:tcPr/>
                </a:tc>
                <a:tc>
                  <a:txBody>
                    <a:bodyPr/>
                    <a:lstStyle/>
                    <a:p>
                      <a:pPr algn="ctr"/>
                      <a:r>
                        <a:rPr lang="en-IN" sz="1400" b="0" i="0" u="none" strike="noStrike" cap="none" dirty="0" smtClean="0">
                          <a:solidFill>
                            <a:schemeClr val="lt1"/>
                          </a:solidFill>
                          <a:latin typeface="+mn-lt"/>
                          <a:ea typeface="+mn-ea"/>
                          <a:cs typeface="+mn-cs"/>
                          <a:sym typeface="Arial"/>
                        </a:rPr>
                        <a:t>Re-appear</a:t>
                      </a:r>
                      <a:endParaRPr lang="en-US" dirty="0"/>
                    </a:p>
                  </a:txBody>
                  <a:tcPr/>
                </a:tc>
              </a:tr>
              <a:tr h="342902">
                <a:tc>
                  <a:txBody>
                    <a:bodyPr/>
                    <a:lstStyle/>
                    <a:p>
                      <a:pPr algn="ctr"/>
                      <a:r>
                        <a:rPr lang="en-IN" sz="1400" b="0" i="0" u="none" strike="noStrike" cap="none" dirty="0" smtClean="0">
                          <a:solidFill>
                            <a:schemeClr val="lt1"/>
                          </a:solidFill>
                          <a:latin typeface="+mn-lt"/>
                          <a:ea typeface="+mn-ea"/>
                          <a:cs typeface="+mn-cs"/>
                          <a:sym typeface="Arial"/>
                        </a:rPr>
                        <a:t>ABSENT</a:t>
                      </a:r>
                      <a:endParaRPr lang="en-US" dirty="0"/>
                    </a:p>
                  </a:txBody>
                  <a:tcPr/>
                </a:tc>
                <a:tc>
                  <a:txBody>
                    <a:bodyPr/>
                    <a:lstStyle/>
                    <a:p>
                      <a:pPr algn="ctr"/>
                      <a:r>
                        <a:rPr lang="en-IN" sz="1400" b="0" i="0" u="none" strike="noStrike" cap="none" dirty="0" smtClean="0">
                          <a:solidFill>
                            <a:schemeClr val="lt1"/>
                          </a:solidFill>
                          <a:latin typeface="+mn-lt"/>
                          <a:ea typeface="+mn-ea"/>
                          <a:cs typeface="+mn-cs"/>
                          <a:sym typeface="Arial"/>
                        </a:rPr>
                        <a:t>0.0</a:t>
                      </a:r>
                      <a:endParaRPr lang="en-US" dirty="0"/>
                    </a:p>
                  </a:txBody>
                  <a:tcPr/>
                </a:tc>
                <a:tc>
                  <a:txBody>
                    <a:bodyPr/>
                    <a:lstStyle/>
                    <a:p>
                      <a:pPr algn="ctr"/>
                      <a:r>
                        <a:rPr lang="en-IN" sz="1400" b="0" i="0" u="none" strike="noStrike" cap="none" dirty="0" smtClean="0">
                          <a:solidFill>
                            <a:schemeClr val="lt1"/>
                          </a:solidFill>
                          <a:latin typeface="+mn-lt"/>
                          <a:ea typeface="+mn-ea"/>
                          <a:cs typeface="+mn-cs"/>
                          <a:sym typeface="Arial"/>
                        </a:rPr>
                        <a:t>AAA</a:t>
                      </a:r>
                      <a:endParaRPr lang="en-US" dirty="0"/>
                    </a:p>
                  </a:txBody>
                  <a:tcPr/>
                </a:tc>
                <a:tc>
                  <a:txBody>
                    <a:bodyPr/>
                    <a:lstStyle/>
                    <a:p>
                      <a:pPr algn="ctr"/>
                      <a:r>
                        <a:rPr lang="en-IN" sz="1400" b="0" i="0" u="none" strike="noStrike" cap="none" dirty="0" smtClean="0">
                          <a:solidFill>
                            <a:schemeClr val="lt1"/>
                          </a:solidFill>
                          <a:latin typeface="+mn-lt"/>
                          <a:ea typeface="+mn-ea"/>
                          <a:cs typeface="+mn-cs"/>
                          <a:sym typeface="Arial"/>
                        </a:rPr>
                        <a:t>ABSENT</a:t>
                      </a:r>
                      <a:endParaRPr 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39000" cy="742500"/>
          </a:xfrm>
        </p:spPr>
        <p:txBody>
          <a:bodyPr/>
          <a:lstStyle/>
          <a:p>
            <a:r>
              <a:rPr lang="en-IN" sz="2400" b="1" dirty="0" smtClean="0">
                <a:solidFill>
                  <a:srgbClr val="CCFF33"/>
                </a:solidFill>
                <a:latin typeface="Times New Roman" pitchFamily="18" charset="0"/>
                <a:cs typeface="Times New Roman" pitchFamily="18" charset="0"/>
              </a:rPr>
              <a:t>IMPLEMENTATION</a:t>
            </a:r>
            <a:r>
              <a:rPr lang="en-US" sz="2400" dirty="0" smtClean="0">
                <a:solidFill>
                  <a:srgbClr val="CCFF33"/>
                </a:solidFill>
                <a:latin typeface="Times New Roman" pitchFamily="18" charset="0"/>
                <a:cs typeface="Times New Roman" pitchFamily="18" charset="0"/>
              </a:rPr>
              <a:t/>
            </a:r>
            <a:br>
              <a:rPr lang="en-US" sz="2400" dirty="0" smtClean="0">
                <a:solidFill>
                  <a:srgbClr val="CCFF33"/>
                </a:solidFill>
                <a:latin typeface="Times New Roman" pitchFamily="18" charset="0"/>
                <a:cs typeface="Times New Roman" pitchFamily="18" charset="0"/>
              </a:rPr>
            </a:br>
            <a:endParaRPr lang="en-US" sz="2400" dirty="0">
              <a:solidFill>
                <a:srgbClr val="CCFF33"/>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285720" y="1071552"/>
            <a:ext cx="8715436" cy="3929090"/>
          </a:xfrm>
        </p:spPr>
        <p:txBody>
          <a:bodyPr/>
          <a:lstStyle/>
          <a:p>
            <a:pPr algn="just"/>
            <a:endParaRPr lang="en-US" sz="1600" dirty="0" smtClean="0">
              <a:latin typeface="Times New Roman" pitchFamily="18" charset="0"/>
              <a:cs typeface="Times New Roman" pitchFamily="18" charset="0"/>
            </a:endParaRPr>
          </a:p>
          <a:p>
            <a:pPr algn="just"/>
            <a:r>
              <a:rPr lang="en-IN" sz="1600" b="1"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p:txBody>
      </p:sp>
      <p:sp>
        <p:nvSpPr>
          <p:cNvPr id="5" name="Text Placeholder 2"/>
          <p:cNvSpPr txBox="1">
            <a:spLocks/>
          </p:cNvSpPr>
          <p:nvPr/>
        </p:nvSpPr>
        <p:spPr>
          <a:xfrm>
            <a:off x="214282" y="357172"/>
            <a:ext cx="8572560" cy="5072098"/>
          </a:xfrm>
          <a:prstGeom prst="rect">
            <a:avLst/>
          </a:prstGeom>
          <a:noFill/>
          <a:ln>
            <a:noFill/>
          </a:ln>
        </p:spPr>
        <p:txBody>
          <a:bodyPr spcFirstLastPara="1" wrap="square" lIns="91425" tIns="91425" rIns="91425" bIns="91425" anchor="b" anchorCtr="0">
            <a:noAutofit/>
          </a:bodyPr>
          <a:lstStyle/>
          <a:p>
            <a:pPr marL="457200" marR="50800" lvl="0" indent="-304800" algn="just" defTabSz="914400" rtl="0" eaLnBrk="1" fontAlgn="auto" latinLnBrk="0" hangingPunct="1">
              <a:lnSpc>
                <a:spcPct val="100000"/>
              </a:lnSpc>
              <a:spcBef>
                <a:spcPts val="0"/>
              </a:spcBef>
              <a:spcAft>
                <a:spcPts val="0"/>
              </a:spcAft>
              <a:buClr>
                <a:srgbClr val="CCFF33"/>
              </a:buClr>
              <a:buSzPts val="1200"/>
              <a:buFont typeface="Wingdings" pitchFamily="2" charset="2"/>
              <a:buChar char="Ø"/>
              <a:tabLst/>
              <a:defRPr/>
            </a:pPr>
            <a:endParaRPr kumimoji="0" lang="en-US" sz="1600" b="1"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endParaRPr>
          </a:p>
          <a:p>
            <a:pPr marL="457200" marR="50800" lvl="0" indent="-304800" algn="just" defTabSz="914400" rtl="0" eaLnBrk="1" fontAlgn="auto" latinLnBrk="0" hangingPunct="1">
              <a:lnSpc>
                <a:spcPct val="100000"/>
              </a:lnSpc>
              <a:spcBef>
                <a:spcPts val="0"/>
              </a:spcBef>
              <a:spcAft>
                <a:spcPts val="0"/>
              </a:spcAft>
              <a:buClr>
                <a:srgbClr val="CCFF33"/>
              </a:buClr>
              <a:buSzPts val="1200"/>
              <a:buFont typeface="Wingdings" pitchFamily="2" charset="2"/>
              <a:buChar char="Ø"/>
              <a:tabLst/>
              <a:defRPr/>
            </a:pPr>
            <a:endParaRPr kumimoji="0" lang="en-US" sz="1600" b="1"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endParaRPr>
          </a:p>
          <a:p>
            <a:pPr marL="457200" marR="50800" lvl="0" indent="-304800" algn="just" defTabSz="914400" rtl="0" eaLnBrk="1" fontAlgn="auto" latinLnBrk="0" hangingPunct="1">
              <a:lnSpc>
                <a:spcPct val="100000"/>
              </a:lnSpc>
              <a:spcBef>
                <a:spcPts val="0"/>
              </a:spcBef>
              <a:spcAft>
                <a:spcPts val="0"/>
              </a:spcAft>
              <a:buClr>
                <a:srgbClr val="CCFF33"/>
              </a:buClr>
              <a:buSzPts val="1200"/>
              <a:buFont typeface="Wingdings" pitchFamily="2" charset="2"/>
              <a:buChar char="Ø"/>
              <a:tabLst/>
              <a:defRPr/>
            </a:pPr>
            <a:endParaRPr kumimoji="0" lang="en-US" sz="1600" b="1"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endParaRPr>
          </a:p>
          <a:p>
            <a:pPr marL="457200" marR="50800" lvl="0" indent="-304800" algn="just" defTabSz="914400" rtl="0" eaLnBrk="1" fontAlgn="auto" latinLnBrk="0" hangingPunct="1">
              <a:lnSpc>
                <a:spcPct val="100000"/>
              </a:lnSpc>
              <a:spcBef>
                <a:spcPts val="0"/>
              </a:spcBef>
              <a:spcAft>
                <a:spcPts val="0"/>
              </a:spcAft>
              <a:buClr>
                <a:srgbClr val="CCFF33"/>
              </a:buClr>
              <a:buSzPts val="1200"/>
              <a:buFont typeface="Wingdings" pitchFamily="2" charset="2"/>
              <a:buChar char="Ø"/>
              <a:tabLst/>
              <a:defRPr/>
            </a:pPr>
            <a:endParaRPr kumimoji="0" lang="en-US" sz="1600" b="1"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endParaRPr>
          </a:p>
          <a:p>
            <a:pPr marL="457200" marR="50800" lvl="0" indent="-304800" algn="just" defTabSz="914400" rtl="0" eaLnBrk="1" fontAlgn="auto" latinLnBrk="0" hangingPunct="1">
              <a:lnSpc>
                <a:spcPct val="100000"/>
              </a:lnSpc>
              <a:spcBef>
                <a:spcPts val="0"/>
              </a:spcBef>
              <a:spcAft>
                <a:spcPts val="0"/>
              </a:spcAft>
              <a:buClr>
                <a:srgbClr val="CCFF33"/>
              </a:buClr>
              <a:buSzPts val="1200"/>
              <a:buFont typeface="Wingdings" pitchFamily="2" charset="2"/>
              <a:buChar char="Ø"/>
              <a:tabLst/>
              <a:defRPr/>
            </a:pPr>
            <a:endParaRPr kumimoji="0" lang="en-US" sz="1600" b="1"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endParaRPr>
          </a:p>
          <a:p>
            <a:pPr marL="457200" marR="50800" lvl="0" indent="-304800" algn="just" defTabSz="914400" rtl="0" eaLnBrk="1" fontAlgn="auto" latinLnBrk="0" hangingPunct="1">
              <a:lnSpc>
                <a:spcPct val="100000"/>
              </a:lnSpc>
              <a:spcBef>
                <a:spcPts val="0"/>
              </a:spcBef>
              <a:spcAft>
                <a:spcPts val="0"/>
              </a:spcAft>
              <a:buClr>
                <a:srgbClr val="CCFF33"/>
              </a:buClr>
              <a:buSzPts val="1200"/>
              <a:buFont typeface="Wingdings" pitchFamily="2" charset="2"/>
              <a:buChar char="Ø"/>
              <a:tabLst/>
              <a:defRPr/>
            </a:pPr>
            <a:endParaRPr kumimoji="0" lang="en-US" sz="1600" b="1"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endParaRPr>
          </a:p>
          <a:p>
            <a:pPr marL="457200" marR="50800" lvl="0" indent="-304800" algn="just" defTabSz="914400" rtl="0" eaLnBrk="1" fontAlgn="auto" latinLnBrk="0" hangingPunct="1">
              <a:lnSpc>
                <a:spcPct val="100000"/>
              </a:lnSpc>
              <a:spcBef>
                <a:spcPts val="0"/>
              </a:spcBef>
              <a:spcAft>
                <a:spcPts val="0"/>
              </a:spcAft>
              <a:buClr>
                <a:srgbClr val="CCFF33"/>
              </a:buClr>
              <a:buSzPts val="1200"/>
              <a:buFont typeface="Wingdings" pitchFamily="2" charset="2"/>
              <a:buChar char="Ø"/>
              <a:tabLst/>
              <a:defRPr/>
            </a:pPr>
            <a:endParaRPr kumimoji="0" lang="en-US" sz="1600" b="1"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endParaRPr>
          </a:p>
          <a:p>
            <a:pPr marL="457200" marR="50800" lvl="0" indent="-304800" algn="just" defTabSz="914400" rtl="0" eaLnBrk="1" fontAlgn="auto" latinLnBrk="0" hangingPunct="1">
              <a:lnSpc>
                <a:spcPct val="100000"/>
              </a:lnSpc>
              <a:spcBef>
                <a:spcPts val="0"/>
              </a:spcBef>
              <a:spcAft>
                <a:spcPts val="0"/>
              </a:spcAft>
              <a:buClr>
                <a:srgbClr val="CCFF33"/>
              </a:buClr>
              <a:buSzPts val="1200"/>
              <a:buFont typeface="Wingdings" pitchFamily="2" charset="2"/>
              <a:buChar char="Ø"/>
              <a:tabLst/>
              <a:defRPr/>
            </a:pPr>
            <a:endParaRPr kumimoji="0" lang="en-US" sz="1600" b="1"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endParaRPr>
          </a:p>
          <a:p>
            <a:pPr marL="457200" marR="50800" lvl="0" indent="-304800" algn="just" defTabSz="914400" rtl="0" eaLnBrk="1" fontAlgn="auto" latinLnBrk="0" hangingPunct="1">
              <a:lnSpc>
                <a:spcPct val="100000"/>
              </a:lnSpc>
              <a:spcBef>
                <a:spcPts val="0"/>
              </a:spcBef>
              <a:spcAft>
                <a:spcPts val="0"/>
              </a:spcAft>
              <a:buClr>
                <a:srgbClr val="CCFF33"/>
              </a:buClr>
              <a:buSzPts val="1200"/>
              <a:buFont typeface="Wingdings" pitchFamily="2" charset="2"/>
              <a:buChar char="Ø"/>
              <a:tabLst/>
              <a:defRPr/>
            </a:pPr>
            <a:endParaRPr kumimoji="0" lang="en-US" sz="1600" b="1"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endParaRPr>
          </a:p>
          <a:p>
            <a:pPr marL="457200" marR="50800" lvl="0" indent="-304800" algn="just" defTabSz="914400" rtl="0" eaLnBrk="1" fontAlgn="auto" latinLnBrk="0" hangingPunct="1">
              <a:lnSpc>
                <a:spcPct val="100000"/>
              </a:lnSpc>
              <a:spcBef>
                <a:spcPts val="0"/>
              </a:spcBef>
              <a:spcAft>
                <a:spcPts val="0"/>
              </a:spcAft>
              <a:buClr>
                <a:srgbClr val="CCFF33"/>
              </a:buClr>
              <a:buSzPts val="1200"/>
              <a:buFont typeface="Wingdings" pitchFamily="2" charset="2"/>
              <a:buChar char="Ø"/>
              <a:tabLst/>
              <a:defRPr/>
            </a:pPr>
            <a:endParaRPr kumimoji="0" lang="en-US" sz="1600" b="1"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endParaRPr>
          </a:p>
          <a:p>
            <a:pPr marL="457200" marR="50800" lvl="0" indent="-304800" algn="just" defTabSz="914400" rtl="0" eaLnBrk="1" fontAlgn="auto" latinLnBrk="0" hangingPunct="1">
              <a:lnSpc>
                <a:spcPct val="100000"/>
              </a:lnSpc>
              <a:spcBef>
                <a:spcPts val="0"/>
              </a:spcBef>
              <a:spcAft>
                <a:spcPts val="0"/>
              </a:spcAft>
              <a:buClr>
                <a:srgbClr val="CCFF33"/>
              </a:buClr>
              <a:buSzPts val="1200"/>
              <a:buFont typeface="Wingdings" pitchFamily="2" charset="2"/>
              <a:buChar char="Ø"/>
              <a:tabLst/>
              <a:defRPr/>
            </a:pPr>
            <a:endParaRPr kumimoji="0" lang="en-US" sz="1600" b="1"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endParaRPr>
          </a:p>
          <a:p>
            <a:pPr marL="457200" marR="50800" lvl="0" indent="-304800" algn="just" defTabSz="914400" rtl="0" eaLnBrk="1" fontAlgn="auto" latinLnBrk="0" hangingPunct="1">
              <a:lnSpc>
                <a:spcPct val="100000"/>
              </a:lnSpc>
              <a:spcBef>
                <a:spcPts val="0"/>
              </a:spcBef>
              <a:spcAft>
                <a:spcPts val="0"/>
              </a:spcAft>
              <a:buClr>
                <a:srgbClr val="CCFF33"/>
              </a:buClr>
              <a:buSzPts val="1200"/>
              <a:buFont typeface="Wingdings" pitchFamily="2" charset="2"/>
              <a:buChar char="Ø"/>
              <a:tabLst/>
              <a:defRPr/>
            </a:pPr>
            <a:r>
              <a:rPr kumimoji="0" lang="en-US" sz="1600" b="1"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rPr>
              <a:t>Step 1: </a:t>
            </a:r>
            <a:r>
              <a:rPr kumimoji="0" lang="en-US" sz="1600" b="0"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rPr>
              <a:t>If admin is operating the system, login id and password. If student is operating the system, they can access the system by providing the registration id. </a:t>
            </a:r>
          </a:p>
          <a:p>
            <a:pPr marL="457200" marR="50800" lvl="0" indent="-304800" algn="just" defTabSz="914400" rtl="0" eaLnBrk="1" fontAlgn="auto" latinLnBrk="0" hangingPunct="1">
              <a:lnSpc>
                <a:spcPct val="100000"/>
              </a:lnSpc>
              <a:spcBef>
                <a:spcPts val="0"/>
              </a:spcBef>
              <a:spcAft>
                <a:spcPts val="0"/>
              </a:spcAft>
              <a:buClr>
                <a:srgbClr val="CCFF33"/>
              </a:buClr>
              <a:buSzPts val="1200"/>
              <a:buFont typeface="Wingdings" pitchFamily="2" charset="2"/>
              <a:buChar char="Ø"/>
              <a:tabLst/>
              <a:defRPr/>
            </a:pPr>
            <a:endParaRPr kumimoji="0" lang="en-US" sz="1600" b="0"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endParaRPr>
          </a:p>
          <a:p>
            <a:pPr marL="457200" marR="50800" lvl="0" indent="-304800" algn="just" defTabSz="914400" rtl="0" eaLnBrk="1" fontAlgn="auto" latinLnBrk="0" hangingPunct="1">
              <a:lnSpc>
                <a:spcPct val="100000"/>
              </a:lnSpc>
              <a:spcBef>
                <a:spcPts val="0"/>
              </a:spcBef>
              <a:spcAft>
                <a:spcPts val="0"/>
              </a:spcAft>
              <a:buClr>
                <a:srgbClr val="CCFF33"/>
              </a:buClr>
              <a:buSzPts val="1200"/>
              <a:buFont typeface="Wingdings" pitchFamily="2" charset="2"/>
              <a:buChar char="Ø"/>
              <a:tabLst/>
              <a:defRPr/>
            </a:pPr>
            <a:r>
              <a:rPr kumimoji="0" lang="en-US" sz="1600" b="1"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rPr>
              <a:t>Step 2: </a:t>
            </a:r>
            <a:r>
              <a:rPr kumimoji="0" lang="en-US" sz="1600" b="0"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rPr>
              <a:t>Check if provided login id and password or registration id is correct, if not go back to step 1 and if correct proceed for the step 3. </a:t>
            </a:r>
          </a:p>
          <a:p>
            <a:pPr marL="457200" marR="50800" lvl="0" indent="-304800" algn="just" defTabSz="914400" rtl="0" eaLnBrk="1" fontAlgn="auto" latinLnBrk="0" hangingPunct="1">
              <a:lnSpc>
                <a:spcPct val="100000"/>
              </a:lnSpc>
              <a:spcBef>
                <a:spcPts val="0"/>
              </a:spcBef>
              <a:spcAft>
                <a:spcPts val="0"/>
              </a:spcAft>
              <a:buClr>
                <a:srgbClr val="CCFF33"/>
              </a:buClr>
              <a:buSzPts val="1200"/>
              <a:buFont typeface="Wingdings" pitchFamily="2" charset="2"/>
              <a:buChar char="Ø"/>
              <a:tabLst/>
              <a:defRPr/>
            </a:pPr>
            <a:endParaRPr kumimoji="0" lang="en-US" sz="1600" b="0"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endParaRPr>
          </a:p>
          <a:p>
            <a:pPr marL="457200" marR="50800" lvl="0" indent="-304800" algn="just" defTabSz="914400" rtl="0" eaLnBrk="1" fontAlgn="auto" latinLnBrk="0" hangingPunct="1">
              <a:lnSpc>
                <a:spcPct val="100000"/>
              </a:lnSpc>
              <a:spcBef>
                <a:spcPts val="0"/>
              </a:spcBef>
              <a:spcAft>
                <a:spcPts val="0"/>
              </a:spcAft>
              <a:buClr>
                <a:srgbClr val="CCFF33"/>
              </a:buClr>
              <a:buSzPts val="1200"/>
              <a:buFont typeface="Wingdings" pitchFamily="2" charset="2"/>
              <a:buChar char="Ø"/>
              <a:tabLst/>
              <a:defRPr/>
            </a:pPr>
            <a:r>
              <a:rPr kumimoji="0" lang="en-US" sz="1600" b="1"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rPr>
              <a:t>Step 3: </a:t>
            </a:r>
            <a:r>
              <a:rPr kumimoji="0" lang="en-US" sz="1600" b="0"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rPr>
              <a:t>If admin is operating the system, he can access the system by updating the database, changing the data in the database and can get the required information from the database. If students are operating the system, the can only view the mark sheet.</a:t>
            </a:r>
          </a:p>
          <a:p>
            <a:pPr marL="457200" marR="50800" lvl="0" indent="-304800" algn="just" defTabSz="914400" rtl="0" eaLnBrk="1" fontAlgn="auto" latinLnBrk="0" hangingPunct="1">
              <a:lnSpc>
                <a:spcPct val="100000"/>
              </a:lnSpc>
              <a:spcBef>
                <a:spcPts val="0"/>
              </a:spcBef>
              <a:spcAft>
                <a:spcPts val="0"/>
              </a:spcAft>
              <a:buClr>
                <a:srgbClr val="CCFF33"/>
              </a:buClr>
              <a:buSzPts val="1200"/>
              <a:buFont typeface="Wingdings" pitchFamily="2" charset="2"/>
              <a:buChar char="Ø"/>
              <a:tabLst/>
              <a:defRPr/>
            </a:pPr>
            <a:endParaRPr kumimoji="0" lang="en-US" sz="1600" b="0"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endParaRPr>
          </a:p>
          <a:p>
            <a:pPr marL="457200" marR="50800" lvl="0" indent="-304800" algn="just" defTabSz="914400" rtl="0" eaLnBrk="1" fontAlgn="auto" latinLnBrk="0" hangingPunct="1">
              <a:lnSpc>
                <a:spcPct val="100000"/>
              </a:lnSpc>
              <a:spcBef>
                <a:spcPts val="0"/>
              </a:spcBef>
              <a:spcAft>
                <a:spcPts val="0"/>
              </a:spcAft>
              <a:buClr>
                <a:srgbClr val="CCFF33"/>
              </a:buClr>
              <a:buSzPts val="1200"/>
              <a:buFont typeface="Wingdings" pitchFamily="2" charset="2"/>
              <a:buChar char="Ø"/>
              <a:tabLst/>
              <a:defRPr/>
            </a:pPr>
            <a:r>
              <a:rPr kumimoji="0" lang="en-US" sz="1600" b="1"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rPr>
              <a:t>Step 4: </a:t>
            </a:r>
            <a:r>
              <a:rPr kumimoji="0" lang="en-US" sz="1600" b="0"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rPr>
              <a:t>It calculates the grade and grade point of each and every student as per the Credit based grading system (CBGS). </a:t>
            </a:r>
          </a:p>
          <a:p>
            <a:pPr marL="457200" marR="50800" lvl="0" indent="-304800" algn="just" defTabSz="914400" rtl="0" eaLnBrk="1" fontAlgn="auto" latinLnBrk="0" hangingPunct="1">
              <a:lnSpc>
                <a:spcPct val="100000"/>
              </a:lnSpc>
              <a:spcBef>
                <a:spcPts val="0"/>
              </a:spcBef>
              <a:spcAft>
                <a:spcPts val="0"/>
              </a:spcAft>
              <a:buClr>
                <a:srgbClr val="CCFF33"/>
              </a:buClr>
              <a:buSzPts val="1200"/>
              <a:buFont typeface="Didact Gothic"/>
              <a:buNone/>
              <a:tabLst/>
              <a:defRPr/>
            </a:pPr>
            <a:endParaRPr kumimoji="0" lang="en-US" sz="1600" b="0"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endParaRPr>
          </a:p>
          <a:p>
            <a:pPr marL="457200" marR="50800" lvl="0" indent="-304800" algn="just" defTabSz="914400" rtl="0" eaLnBrk="1" fontAlgn="auto" latinLnBrk="0" hangingPunct="1">
              <a:lnSpc>
                <a:spcPct val="100000"/>
              </a:lnSpc>
              <a:spcBef>
                <a:spcPts val="0"/>
              </a:spcBef>
              <a:spcAft>
                <a:spcPts val="0"/>
              </a:spcAft>
              <a:buClr>
                <a:srgbClr val="CCFF33"/>
              </a:buClr>
              <a:buSzPts val="1200"/>
              <a:buFont typeface="Wingdings" pitchFamily="2" charset="2"/>
              <a:buChar char="Ø"/>
              <a:tabLst/>
              <a:defRPr/>
            </a:pPr>
            <a:r>
              <a:rPr kumimoji="0" lang="en-US" sz="1600" b="1"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rPr>
              <a:t>Step 5: </a:t>
            </a:r>
            <a:r>
              <a:rPr kumimoji="0" lang="en-US" sz="1600" b="0"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rPr>
              <a:t>Then this system will generate the mark sheet.</a:t>
            </a:r>
          </a:p>
          <a:p>
            <a:pPr marL="457200" marR="50800" lvl="0" indent="-304800" algn="just" defTabSz="914400" rtl="0" eaLnBrk="1" fontAlgn="auto" latinLnBrk="0" hangingPunct="1">
              <a:lnSpc>
                <a:spcPct val="100000"/>
              </a:lnSpc>
              <a:spcBef>
                <a:spcPts val="0"/>
              </a:spcBef>
              <a:spcAft>
                <a:spcPts val="0"/>
              </a:spcAft>
              <a:buClr>
                <a:srgbClr val="CCFF33"/>
              </a:buClr>
              <a:buSzPts val="1200"/>
              <a:buFont typeface="Didact Gothic"/>
              <a:buNone/>
              <a:tabLst/>
              <a:defRPr/>
            </a:pPr>
            <a:endParaRPr kumimoji="0" lang="en-US" sz="1600" b="0"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endParaRPr>
          </a:p>
          <a:p>
            <a:pPr marL="457200" marR="50800" lvl="0" indent="-304800" algn="just" defTabSz="914400" rtl="0" eaLnBrk="1" fontAlgn="auto" latinLnBrk="0" hangingPunct="1">
              <a:lnSpc>
                <a:spcPct val="100000"/>
              </a:lnSpc>
              <a:spcBef>
                <a:spcPts val="0"/>
              </a:spcBef>
              <a:spcAft>
                <a:spcPts val="0"/>
              </a:spcAft>
              <a:buClr>
                <a:srgbClr val="CCFF33"/>
              </a:buClr>
              <a:buSzPts val="1200"/>
              <a:buFont typeface="Wingdings" pitchFamily="2" charset="2"/>
              <a:buChar char="Ø"/>
              <a:tabLst/>
              <a:defRPr/>
            </a:pPr>
            <a:r>
              <a:rPr kumimoji="0" lang="en-US" sz="1600" b="1"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rPr>
              <a:t>Step 6: </a:t>
            </a:r>
            <a:r>
              <a:rPr kumimoji="0" lang="en-US" sz="1600" b="0"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rPr>
              <a:t>Then this mark sheets are available to access to students by providing authentication. Students will get requested mark sheet in PDF for printing purpose. </a:t>
            </a:r>
          </a:p>
          <a:p>
            <a:pPr marL="457200" marR="50800" lvl="0" indent="-304800" algn="just" defTabSz="914400" rtl="0" eaLnBrk="1" fontAlgn="auto" latinLnBrk="0" hangingPunct="1">
              <a:lnSpc>
                <a:spcPct val="100000"/>
              </a:lnSpc>
              <a:spcBef>
                <a:spcPts val="0"/>
              </a:spcBef>
              <a:spcAft>
                <a:spcPts val="0"/>
              </a:spcAft>
              <a:buClr>
                <a:srgbClr val="CCFF33"/>
              </a:buClr>
              <a:buSzPts val="1200"/>
              <a:buFont typeface="Didact Gothic"/>
              <a:buNone/>
              <a:tabLst/>
              <a:defRPr/>
            </a:pPr>
            <a:endParaRPr kumimoji="0" lang="en-US" sz="1600" b="0" i="0" u="none" strike="noStrike" kern="0" cap="none" spc="0" normalizeH="0" baseline="0" noProof="0" dirty="0" smtClean="0">
              <a:ln>
                <a:noFill/>
              </a:ln>
              <a:solidFill>
                <a:schemeClr val="dk1"/>
              </a:solidFill>
              <a:effectLst/>
              <a:uLnTx/>
              <a:uFillTx/>
              <a:latin typeface="Times New Roman" pitchFamily="18" charset="0"/>
              <a:ea typeface="Didact Gothic"/>
              <a:cs typeface="Times New Roman" pitchFamily="18" charset="0"/>
              <a:sym typeface="Didact Gothic"/>
            </a:endParaRPr>
          </a:p>
          <a:p>
            <a:pPr marL="457200" marR="50800" lvl="0" indent="-304800" algn="l" defTabSz="914400" rtl="0" eaLnBrk="1" fontAlgn="auto" latinLnBrk="0" hangingPunct="1">
              <a:lnSpc>
                <a:spcPct val="100000"/>
              </a:lnSpc>
              <a:spcBef>
                <a:spcPts val="0"/>
              </a:spcBef>
              <a:spcAft>
                <a:spcPts val="0"/>
              </a:spcAft>
              <a:buClr>
                <a:schemeClr val="dk2"/>
              </a:buClr>
              <a:buSzPts val="1200"/>
              <a:buFont typeface="Didact Gothic"/>
              <a:buChar char="▴"/>
              <a:tabLst/>
              <a:defRPr/>
            </a:pPr>
            <a:endParaRPr kumimoji="0" lang="en-US" sz="1600" b="0" i="0" u="none" strike="noStrike" kern="0" cap="none" spc="0" normalizeH="0" baseline="0" noProof="0" dirty="0">
              <a:ln>
                <a:noFill/>
              </a:ln>
              <a:solidFill>
                <a:schemeClr val="dk1"/>
              </a:solidFill>
              <a:effectLst/>
              <a:uLnTx/>
              <a:uFillTx/>
              <a:latin typeface="Times New Roman" pitchFamily="18" charset="0"/>
              <a:ea typeface="Didact Gothic"/>
              <a:cs typeface="Times New Roman" pitchFamily="18" charset="0"/>
              <a:sym typeface="Didact Gothic"/>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39000" cy="742500"/>
          </a:xfrm>
        </p:spPr>
        <p:txBody>
          <a:bodyPr/>
          <a:lstStyle/>
          <a:p>
            <a:r>
              <a:rPr lang="en-IN" sz="2800" b="1" dirty="0" smtClean="0">
                <a:solidFill>
                  <a:srgbClr val="CCFF33"/>
                </a:solidFill>
                <a:latin typeface="Times New Roman" pitchFamily="18" charset="0"/>
                <a:cs typeface="Times New Roman" pitchFamily="18" charset="0"/>
              </a:rPr>
              <a:t>SYSTEM DESIGN</a:t>
            </a:r>
            <a:r>
              <a:rPr lang="en-US" sz="2800" dirty="0" smtClean="0">
                <a:solidFill>
                  <a:srgbClr val="CCFF33"/>
                </a:solidFill>
                <a:latin typeface="Times New Roman" pitchFamily="18" charset="0"/>
                <a:cs typeface="Times New Roman" pitchFamily="18" charset="0"/>
              </a:rPr>
              <a:t/>
            </a:r>
            <a:br>
              <a:rPr lang="en-US" sz="2800" dirty="0" smtClean="0">
                <a:solidFill>
                  <a:srgbClr val="CCFF33"/>
                </a:solidFill>
                <a:latin typeface="Times New Roman" pitchFamily="18" charset="0"/>
                <a:cs typeface="Times New Roman" pitchFamily="18" charset="0"/>
              </a:rPr>
            </a:br>
            <a:endParaRPr lang="en-US" sz="2800" dirty="0">
              <a:solidFill>
                <a:srgbClr val="CCFF33"/>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142844" y="500048"/>
            <a:ext cx="8572560" cy="8858294"/>
          </a:xfrm>
        </p:spPr>
        <p:txBody>
          <a:bodyPr/>
          <a:lstStyle/>
          <a:p>
            <a:pPr>
              <a:buNone/>
            </a:pPr>
            <a:r>
              <a:rPr lang="en-IN" sz="2000" b="1" dirty="0" smtClean="0">
                <a:solidFill>
                  <a:srgbClr val="00FFFF"/>
                </a:solidFill>
                <a:latin typeface="Times New Roman" pitchFamily="18" charset="0"/>
                <a:cs typeface="Times New Roman" pitchFamily="18" charset="0"/>
              </a:rPr>
              <a:t> DATABASE  DESIGN</a:t>
            </a:r>
            <a:endParaRPr lang="en-US" sz="2000" dirty="0" smtClean="0">
              <a:solidFill>
                <a:srgbClr val="00FFFF"/>
              </a:solidFill>
              <a:latin typeface="Times New Roman" pitchFamily="18" charset="0"/>
              <a:cs typeface="Times New Roman" pitchFamily="18" charset="0"/>
            </a:endParaRPr>
          </a:p>
          <a:p>
            <a:r>
              <a:rPr lang="en-IN" sz="2000" dirty="0" smtClean="0">
                <a:latin typeface="Times New Roman" pitchFamily="18" charset="0"/>
                <a:cs typeface="Times New Roman" pitchFamily="18" charset="0"/>
              </a:rPr>
              <a:t>    Users</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pPr>
              <a:buNone/>
            </a:pPr>
            <a:endParaRPr lang="en-US" dirty="0" smtClean="0"/>
          </a:p>
          <a:p>
            <a:endParaRPr lang="en-US" dirty="0"/>
          </a:p>
        </p:txBody>
      </p:sp>
      <p:graphicFrame>
        <p:nvGraphicFramePr>
          <p:cNvPr id="5" name="Table 4"/>
          <p:cNvGraphicFramePr>
            <a:graphicFrameLocks noGrp="1"/>
          </p:cNvGraphicFramePr>
          <p:nvPr/>
        </p:nvGraphicFramePr>
        <p:xfrm>
          <a:off x="1142976" y="1214429"/>
          <a:ext cx="7000925" cy="3500461"/>
        </p:xfrm>
        <a:graphic>
          <a:graphicData uri="http://schemas.openxmlformats.org/drawingml/2006/table">
            <a:tbl>
              <a:tblPr firstRow="1" bandRow="1">
                <a:tableStyleId>{638B1855-1B75-4FBE-930C-398BA8C253C6}</a:tableStyleId>
              </a:tblPr>
              <a:tblGrid>
                <a:gridCol w="1421997"/>
                <a:gridCol w="1394732"/>
                <a:gridCol w="1394732"/>
                <a:gridCol w="1394732"/>
                <a:gridCol w="1394732"/>
              </a:tblGrid>
              <a:tr h="374303">
                <a:tc>
                  <a:txBody>
                    <a:bodyPr/>
                    <a:lstStyle/>
                    <a:p>
                      <a:pPr algn="ctr">
                        <a:lnSpc>
                          <a:spcPct val="150000"/>
                        </a:lnSpc>
                        <a:spcBef>
                          <a:spcPts val="600"/>
                        </a:spcBef>
                        <a:spcAft>
                          <a:spcPts val="0"/>
                        </a:spcAft>
                      </a:pPr>
                      <a:r>
                        <a:rPr lang="en-US" sz="1600" dirty="0"/>
                        <a:t>Column</a:t>
                      </a:r>
                      <a:endParaRPr lang="en-US" sz="1600" dirty="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Type</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Null</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Default</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dirty="0"/>
                        <a:t>Constraints</a:t>
                      </a:r>
                      <a:endParaRPr lang="en-US" sz="1600" dirty="0">
                        <a:solidFill>
                          <a:schemeClr val="tx1"/>
                        </a:solidFill>
                        <a:latin typeface="Times New Roman" pitchFamily="18" charset="0"/>
                        <a:ea typeface="Calibri"/>
                        <a:cs typeface="Times New Roman" pitchFamily="18" charset="0"/>
                      </a:endParaRPr>
                    </a:p>
                  </a:txBody>
                  <a:tcPr marL="68580" marR="68580" marT="0" marB="0"/>
                </a:tc>
              </a:tr>
              <a:tr h="499070">
                <a:tc>
                  <a:txBody>
                    <a:bodyPr/>
                    <a:lstStyle/>
                    <a:p>
                      <a:pPr algn="ctr">
                        <a:lnSpc>
                          <a:spcPct val="150000"/>
                        </a:lnSpc>
                        <a:spcBef>
                          <a:spcPts val="600"/>
                        </a:spcBef>
                        <a:spcAft>
                          <a:spcPts val="0"/>
                        </a:spcAft>
                      </a:pPr>
                      <a:r>
                        <a:rPr lang="en-US" sz="1600" dirty="0"/>
                        <a:t>Id</a:t>
                      </a:r>
                      <a:endParaRPr lang="en-US" sz="1600" dirty="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int(11)</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No</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nSpc>
                          <a:spcPct val="200000"/>
                        </a:lnSpc>
                      </a:pPr>
                      <a:endParaRPr lang="en-US" sz="1600">
                        <a:solidFill>
                          <a:schemeClr val="tx1"/>
                        </a:solidFill>
                        <a:latin typeface="Times New Roman" pitchFamily="18" charset="0"/>
                        <a:ea typeface="Times New Roman"/>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Primary Key</a:t>
                      </a:r>
                      <a:endParaRPr lang="en-US" sz="1600">
                        <a:solidFill>
                          <a:schemeClr val="tx1"/>
                        </a:solidFill>
                        <a:latin typeface="Times New Roman" pitchFamily="18" charset="0"/>
                        <a:ea typeface="Calibri"/>
                        <a:cs typeface="Times New Roman" pitchFamily="18" charset="0"/>
                      </a:endParaRPr>
                    </a:p>
                  </a:txBody>
                  <a:tcPr marL="68580" marR="68580" marT="0" marB="0"/>
                </a:tc>
              </a:tr>
              <a:tr h="499070">
                <a:tc>
                  <a:txBody>
                    <a:bodyPr/>
                    <a:lstStyle/>
                    <a:p>
                      <a:pPr algn="ctr">
                        <a:lnSpc>
                          <a:spcPct val="150000"/>
                        </a:lnSpc>
                        <a:spcBef>
                          <a:spcPts val="600"/>
                        </a:spcBef>
                        <a:spcAft>
                          <a:spcPts val="0"/>
                        </a:spcAft>
                      </a:pPr>
                      <a:r>
                        <a:rPr lang="en-US" sz="1600"/>
                        <a:t>User_id</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dirty="0" err="1"/>
                        <a:t>int</a:t>
                      </a:r>
                      <a:r>
                        <a:rPr lang="en-US" sz="1600" dirty="0"/>
                        <a:t>(11)</a:t>
                      </a:r>
                      <a:endParaRPr lang="en-US" sz="1600" dirty="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No</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nSpc>
                          <a:spcPct val="200000"/>
                        </a:lnSpc>
                      </a:pPr>
                      <a:endParaRPr lang="en-US" sz="1600">
                        <a:solidFill>
                          <a:schemeClr val="tx1"/>
                        </a:solidFill>
                        <a:latin typeface="Times New Roman" pitchFamily="18" charset="0"/>
                        <a:ea typeface="Times New Roman"/>
                        <a:cs typeface="Times New Roman" pitchFamily="18" charset="0"/>
                      </a:endParaRPr>
                    </a:p>
                  </a:txBody>
                  <a:tcPr marL="68580" marR="68580" marT="0" marB="0"/>
                </a:tc>
                <a:tc>
                  <a:txBody>
                    <a:bodyPr/>
                    <a:lstStyle/>
                    <a:p>
                      <a:pPr>
                        <a:lnSpc>
                          <a:spcPct val="200000"/>
                        </a:lnSpc>
                      </a:pPr>
                      <a:endParaRPr lang="en-US" sz="1600">
                        <a:solidFill>
                          <a:schemeClr val="tx1"/>
                        </a:solidFill>
                        <a:latin typeface="Times New Roman" pitchFamily="18" charset="0"/>
                        <a:ea typeface="Times New Roman"/>
                        <a:cs typeface="Times New Roman" pitchFamily="18" charset="0"/>
                      </a:endParaRPr>
                    </a:p>
                  </a:txBody>
                  <a:tcPr marL="68580" marR="68580" marT="0" marB="0"/>
                </a:tc>
              </a:tr>
              <a:tr h="499070">
                <a:tc>
                  <a:txBody>
                    <a:bodyPr/>
                    <a:lstStyle/>
                    <a:p>
                      <a:pPr algn="ctr">
                        <a:lnSpc>
                          <a:spcPct val="150000"/>
                        </a:lnSpc>
                        <a:spcBef>
                          <a:spcPts val="600"/>
                        </a:spcBef>
                        <a:spcAft>
                          <a:spcPts val="0"/>
                        </a:spcAft>
                      </a:pPr>
                      <a:r>
                        <a:rPr lang="en-US" sz="1600"/>
                        <a:t>Dept_id</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dirty="0" err="1"/>
                        <a:t>int</a:t>
                      </a:r>
                      <a:r>
                        <a:rPr lang="en-US" sz="1600" dirty="0"/>
                        <a:t>(11)</a:t>
                      </a:r>
                      <a:endParaRPr lang="en-US" sz="1600" dirty="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No</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nSpc>
                          <a:spcPct val="200000"/>
                        </a:lnSpc>
                      </a:pPr>
                      <a:endParaRPr lang="en-US" sz="1600">
                        <a:solidFill>
                          <a:schemeClr val="tx1"/>
                        </a:solidFill>
                        <a:latin typeface="Times New Roman" pitchFamily="18" charset="0"/>
                        <a:ea typeface="Times New Roman"/>
                        <a:cs typeface="Times New Roman" pitchFamily="18" charset="0"/>
                      </a:endParaRPr>
                    </a:p>
                  </a:txBody>
                  <a:tcPr marL="68580" marR="68580" marT="0" marB="0"/>
                </a:tc>
                <a:tc>
                  <a:txBody>
                    <a:bodyPr/>
                    <a:lstStyle/>
                    <a:p>
                      <a:pPr>
                        <a:lnSpc>
                          <a:spcPct val="200000"/>
                        </a:lnSpc>
                      </a:pPr>
                      <a:endParaRPr lang="en-US" sz="1600">
                        <a:solidFill>
                          <a:schemeClr val="tx1"/>
                        </a:solidFill>
                        <a:latin typeface="Times New Roman" pitchFamily="18" charset="0"/>
                        <a:ea typeface="Times New Roman"/>
                        <a:cs typeface="Times New Roman" pitchFamily="18" charset="0"/>
                      </a:endParaRPr>
                    </a:p>
                  </a:txBody>
                  <a:tcPr marL="68580" marR="68580" marT="0" marB="0"/>
                </a:tc>
              </a:tr>
              <a:tr h="407237">
                <a:tc>
                  <a:txBody>
                    <a:bodyPr/>
                    <a:lstStyle/>
                    <a:p>
                      <a:pPr algn="ctr">
                        <a:lnSpc>
                          <a:spcPct val="150000"/>
                        </a:lnSpc>
                        <a:spcBef>
                          <a:spcPts val="600"/>
                        </a:spcBef>
                        <a:spcAft>
                          <a:spcPts val="0"/>
                        </a:spcAft>
                      </a:pPr>
                      <a:r>
                        <a:rPr lang="en-US" sz="1600"/>
                        <a:t>name</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Varchar(50)</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dirty="0"/>
                        <a:t>No</a:t>
                      </a:r>
                      <a:endParaRPr lang="en-US" sz="1600" dirty="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endParaRPr lang="en-US" sz="1600" dirty="0">
                        <a:solidFill>
                          <a:schemeClr val="tx1"/>
                        </a:solidFill>
                        <a:latin typeface="Times New Roman" pitchFamily="18" charset="0"/>
                        <a:ea typeface="Times New Roman"/>
                        <a:cs typeface="Times New Roman" pitchFamily="18" charset="0"/>
                      </a:endParaRPr>
                    </a:p>
                  </a:txBody>
                  <a:tcPr marL="68580" marR="68580" marT="0" marB="0"/>
                </a:tc>
              </a:tr>
              <a:tr h="407237">
                <a:tc>
                  <a:txBody>
                    <a:bodyPr/>
                    <a:lstStyle/>
                    <a:p>
                      <a:pPr algn="ctr">
                        <a:lnSpc>
                          <a:spcPct val="150000"/>
                        </a:lnSpc>
                        <a:spcBef>
                          <a:spcPts val="600"/>
                        </a:spcBef>
                        <a:spcAft>
                          <a:spcPts val="0"/>
                        </a:spcAft>
                      </a:pPr>
                      <a:r>
                        <a:rPr lang="en-US" sz="1600"/>
                        <a:t>email</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Varchar(50)</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No</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endParaRPr lang="en-US" sz="1600" dirty="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endParaRPr lang="en-US" sz="1600">
                        <a:solidFill>
                          <a:schemeClr val="tx1"/>
                        </a:solidFill>
                        <a:latin typeface="Times New Roman" pitchFamily="18" charset="0"/>
                        <a:ea typeface="Times New Roman"/>
                        <a:cs typeface="Times New Roman" pitchFamily="18" charset="0"/>
                      </a:endParaRPr>
                    </a:p>
                  </a:txBody>
                  <a:tcPr marL="68580" marR="68580" marT="0" marB="0"/>
                </a:tc>
              </a:tr>
              <a:tr h="407237">
                <a:tc>
                  <a:txBody>
                    <a:bodyPr/>
                    <a:lstStyle/>
                    <a:p>
                      <a:pPr algn="ctr">
                        <a:lnSpc>
                          <a:spcPct val="150000"/>
                        </a:lnSpc>
                        <a:spcBef>
                          <a:spcPts val="600"/>
                        </a:spcBef>
                        <a:spcAft>
                          <a:spcPts val="0"/>
                        </a:spcAft>
                      </a:pPr>
                      <a:r>
                        <a:rPr lang="en-US" sz="1600"/>
                        <a:t>password</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Varchar(40)</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No</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endParaRPr lang="en-US" sz="1600" dirty="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endParaRPr lang="en-US" sz="1600">
                        <a:solidFill>
                          <a:schemeClr val="tx1"/>
                        </a:solidFill>
                        <a:latin typeface="Times New Roman" pitchFamily="18" charset="0"/>
                        <a:ea typeface="Times New Roman"/>
                        <a:cs typeface="Times New Roman" pitchFamily="18" charset="0"/>
                      </a:endParaRPr>
                    </a:p>
                  </a:txBody>
                  <a:tcPr marL="68580" marR="68580" marT="0" marB="0"/>
                </a:tc>
              </a:tr>
              <a:tr h="407237">
                <a:tc>
                  <a:txBody>
                    <a:bodyPr/>
                    <a:lstStyle/>
                    <a:p>
                      <a:pPr algn="ctr">
                        <a:lnSpc>
                          <a:spcPct val="150000"/>
                        </a:lnSpc>
                        <a:spcBef>
                          <a:spcPts val="600"/>
                        </a:spcBef>
                        <a:spcAft>
                          <a:spcPts val="0"/>
                        </a:spcAft>
                      </a:pPr>
                      <a:r>
                        <a:rPr lang="en-US" sz="1600"/>
                        <a:t>reg_no</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Varchar(30)</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No</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endParaRPr lang="en-US" sz="1600" dirty="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endParaRPr lang="en-US" sz="1600" dirty="0">
                        <a:solidFill>
                          <a:schemeClr val="tx1"/>
                        </a:solidFill>
                        <a:latin typeface="Times New Roman" pitchFamily="18" charset="0"/>
                        <a:ea typeface="Times New Roman"/>
                        <a:cs typeface="Times New Roman"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439000" cy="357172"/>
          </a:xfrm>
        </p:spPr>
        <p:txBody>
          <a:bodyPr/>
          <a:lstStyle/>
          <a:p>
            <a:pPr algn="l"/>
            <a:r>
              <a:rPr lang="en-IN" sz="1600" b="1" dirty="0" smtClean="0">
                <a:solidFill>
                  <a:srgbClr val="00FFFF"/>
                </a:solidFill>
                <a:latin typeface="Times New Roman" pitchFamily="18" charset="0"/>
                <a:cs typeface="Times New Roman" pitchFamily="18" charset="0"/>
              </a:rPr>
              <a:t>                DATABASE  DESIGN</a:t>
            </a:r>
            <a:r>
              <a:rPr lang="en-US" sz="1600" dirty="0" smtClean="0">
                <a:solidFill>
                  <a:srgbClr val="00FFFF"/>
                </a:solidFill>
                <a:latin typeface="Times New Roman" pitchFamily="18" charset="0"/>
                <a:cs typeface="Times New Roman" pitchFamily="18" charset="0"/>
              </a:rPr>
              <a:t/>
            </a:r>
            <a:br>
              <a:rPr lang="en-US" sz="1600" dirty="0" smtClean="0">
                <a:solidFill>
                  <a:srgbClr val="00FFFF"/>
                </a:solidFill>
                <a:latin typeface="Times New Roman" pitchFamily="18" charset="0"/>
                <a:cs typeface="Times New Roman" pitchFamily="18" charset="0"/>
              </a:rPr>
            </a:br>
            <a:endParaRPr lang="en-US" sz="1600" dirty="0">
              <a:solidFill>
                <a:srgbClr val="00FFFF"/>
              </a:solidFill>
              <a:latin typeface="Times New Roman" pitchFamily="18" charset="0"/>
              <a:cs typeface="Times New Roman" pitchFamily="18" charset="0"/>
            </a:endParaRPr>
          </a:p>
        </p:txBody>
      </p:sp>
      <p:sp>
        <p:nvSpPr>
          <p:cNvPr id="4" name="Text Placeholder 3"/>
          <p:cNvSpPr>
            <a:spLocks noGrp="1"/>
          </p:cNvSpPr>
          <p:nvPr>
            <p:ph type="body" idx="1"/>
          </p:nvPr>
        </p:nvSpPr>
        <p:spPr>
          <a:xfrm>
            <a:off x="285720" y="214296"/>
            <a:ext cx="8858280" cy="6143668"/>
          </a:xfrm>
        </p:spPr>
        <p:txBody>
          <a:bodyPr/>
          <a:lstStyle/>
          <a:p>
            <a:r>
              <a:rPr lang="en-IN"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User</a:t>
            </a:r>
            <a:r>
              <a:rPr lang="en-IN" dirty="0" smtClean="0">
                <a:latin typeface="Times New Roman" pitchFamily="18" charset="0"/>
                <a:cs typeface="Times New Roman" pitchFamily="18" charset="0"/>
              </a:rPr>
              <a:t>s</a:t>
            </a: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US" dirty="0"/>
          </a:p>
        </p:txBody>
      </p:sp>
      <p:graphicFrame>
        <p:nvGraphicFramePr>
          <p:cNvPr id="5" name="Table 4"/>
          <p:cNvGraphicFramePr>
            <a:graphicFrameLocks noGrp="1"/>
          </p:cNvGraphicFramePr>
          <p:nvPr/>
        </p:nvGraphicFramePr>
        <p:xfrm>
          <a:off x="1500166" y="642924"/>
          <a:ext cx="6858050" cy="4307984"/>
        </p:xfrm>
        <a:graphic>
          <a:graphicData uri="http://schemas.openxmlformats.org/drawingml/2006/table">
            <a:tbl>
              <a:tblPr firstRow="1" bandRow="1">
                <a:tableStyleId>{638B1855-1B75-4FBE-930C-398BA8C253C6}</a:tableStyleId>
              </a:tblPr>
              <a:tblGrid>
                <a:gridCol w="1371610"/>
                <a:gridCol w="1371610"/>
                <a:gridCol w="1371610"/>
                <a:gridCol w="1371610"/>
                <a:gridCol w="1371610"/>
              </a:tblGrid>
              <a:tr h="310831">
                <a:tc>
                  <a:txBody>
                    <a:bodyPr/>
                    <a:lstStyle/>
                    <a:p>
                      <a:pPr algn="ctr">
                        <a:lnSpc>
                          <a:spcPct val="150000"/>
                        </a:lnSpc>
                        <a:spcBef>
                          <a:spcPts val="600"/>
                        </a:spcBef>
                        <a:spcAft>
                          <a:spcPts val="0"/>
                        </a:spcAft>
                      </a:pPr>
                      <a:r>
                        <a:rPr lang="en-US" sz="1600" dirty="0"/>
                        <a:t>Dob</a:t>
                      </a:r>
                      <a:endParaRPr lang="en-US" sz="1600" dirty="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Date</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dirty="0"/>
                        <a:t>No</a:t>
                      </a:r>
                      <a:endParaRPr lang="en-US" sz="1600" dirty="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endParaRPr lang="en-US" sz="1600">
                        <a:solidFill>
                          <a:schemeClr val="tx1"/>
                        </a:solidFill>
                        <a:latin typeface="Times New Roman" pitchFamily="18" charset="0"/>
                        <a:ea typeface="Times New Roman"/>
                        <a:cs typeface="Times New Roman" pitchFamily="18" charset="0"/>
                      </a:endParaRPr>
                    </a:p>
                  </a:txBody>
                  <a:tcPr marL="68580" marR="68580" marT="0" marB="0"/>
                </a:tc>
              </a:tr>
              <a:tr h="310831">
                <a:tc>
                  <a:txBody>
                    <a:bodyPr/>
                    <a:lstStyle/>
                    <a:p>
                      <a:pPr algn="ctr">
                        <a:lnSpc>
                          <a:spcPct val="150000"/>
                        </a:lnSpc>
                        <a:spcBef>
                          <a:spcPts val="600"/>
                        </a:spcBef>
                        <a:spcAft>
                          <a:spcPts val="0"/>
                        </a:spcAft>
                      </a:pPr>
                      <a:r>
                        <a:rPr lang="en-US" sz="1600"/>
                        <a:t>degree</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Varchar(20)</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No</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endParaRPr lang="en-US" sz="1600">
                        <a:solidFill>
                          <a:schemeClr val="tx1"/>
                        </a:solidFill>
                        <a:latin typeface="Times New Roman" pitchFamily="18" charset="0"/>
                        <a:ea typeface="Times New Roman"/>
                        <a:cs typeface="Times New Roman" pitchFamily="18" charset="0"/>
                      </a:endParaRPr>
                    </a:p>
                  </a:txBody>
                  <a:tcPr marL="68580" marR="68580" marT="0" marB="0"/>
                </a:tc>
              </a:tr>
              <a:tr h="310831">
                <a:tc>
                  <a:txBody>
                    <a:bodyPr/>
                    <a:lstStyle/>
                    <a:p>
                      <a:pPr algn="ctr">
                        <a:lnSpc>
                          <a:spcPct val="150000"/>
                        </a:lnSpc>
                        <a:spcBef>
                          <a:spcPts val="600"/>
                        </a:spcBef>
                        <a:spcAft>
                          <a:spcPts val="0"/>
                        </a:spcAft>
                      </a:pPr>
                      <a:r>
                        <a:rPr lang="en-US" sz="1600"/>
                        <a:t>department</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Varchar(30)</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No</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endParaRPr lang="en-US" sz="1600" dirty="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endParaRPr lang="en-US" sz="1600">
                        <a:solidFill>
                          <a:schemeClr val="tx1"/>
                        </a:solidFill>
                        <a:latin typeface="Times New Roman" pitchFamily="18" charset="0"/>
                        <a:ea typeface="Times New Roman"/>
                        <a:cs typeface="Times New Roman" pitchFamily="18" charset="0"/>
                      </a:endParaRPr>
                    </a:p>
                  </a:txBody>
                  <a:tcPr marL="68580" marR="68580" marT="0" marB="0"/>
                </a:tc>
              </a:tr>
              <a:tr h="688670">
                <a:tc>
                  <a:txBody>
                    <a:bodyPr/>
                    <a:lstStyle/>
                    <a:p>
                      <a:pPr algn="ctr">
                        <a:lnSpc>
                          <a:spcPct val="150000"/>
                        </a:lnSpc>
                        <a:spcBef>
                          <a:spcPts val="600"/>
                        </a:spcBef>
                        <a:spcAft>
                          <a:spcPts val="0"/>
                        </a:spcAft>
                      </a:pPr>
                      <a:r>
                        <a:rPr lang="en-US" sz="1600" dirty="0" err="1"/>
                        <a:t>certificate_no</a:t>
                      </a:r>
                      <a:endParaRPr lang="en-US" sz="1600" dirty="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Varchar(20)</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No</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endParaRPr lang="en-US" sz="1600">
                        <a:solidFill>
                          <a:schemeClr val="tx1"/>
                        </a:solidFill>
                        <a:latin typeface="Times New Roman" pitchFamily="18" charset="0"/>
                        <a:ea typeface="Times New Roman"/>
                        <a:cs typeface="Times New Roman" pitchFamily="18" charset="0"/>
                      </a:endParaRPr>
                    </a:p>
                  </a:txBody>
                  <a:tcPr marL="68580" marR="68580" marT="0" marB="0"/>
                </a:tc>
              </a:tr>
              <a:tr h="310831">
                <a:tc>
                  <a:txBody>
                    <a:bodyPr/>
                    <a:lstStyle/>
                    <a:p>
                      <a:pPr algn="ctr">
                        <a:lnSpc>
                          <a:spcPct val="150000"/>
                        </a:lnSpc>
                        <a:spcBef>
                          <a:spcPts val="600"/>
                        </a:spcBef>
                        <a:spcAft>
                          <a:spcPts val="0"/>
                        </a:spcAft>
                      </a:pPr>
                      <a:r>
                        <a:rPr lang="en-US" sz="1600"/>
                        <a:t>status</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tinyint (5)</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No</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1</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endParaRPr lang="en-US" sz="1600">
                        <a:solidFill>
                          <a:schemeClr val="tx1"/>
                        </a:solidFill>
                        <a:latin typeface="Times New Roman" pitchFamily="18" charset="0"/>
                        <a:ea typeface="Times New Roman"/>
                        <a:cs typeface="Times New Roman" pitchFamily="18" charset="0"/>
                      </a:endParaRPr>
                    </a:p>
                  </a:txBody>
                  <a:tcPr marL="68580" marR="68580" marT="0" marB="0"/>
                </a:tc>
              </a:tr>
              <a:tr h="310831">
                <a:tc>
                  <a:txBody>
                    <a:bodyPr/>
                    <a:lstStyle/>
                    <a:p>
                      <a:pPr algn="ctr">
                        <a:lnSpc>
                          <a:spcPct val="150000"/>
                        </a:lnSpc>
                        <a:spcBef>
                          <a:spcPts val="600"/>
                        </a:spcBef>
                        <a:spcAft>
                          <a:spcPts val="0"/>
                        </a:spcAft>
                      </a:pPr>
                      <a:r>
                        <a:rPr lang="en-US" sz="1600"/>
                        <a:t>Df</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tinyint(4)</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No</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1</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endParaRPr lang="en-US" sz="1600">
                        <a:solidFill>
                          <a:schemeClr val="tx1"/>
                        </a:solidFill>
                        <a:latin typeface="Times New Roman" pitchFamily="18" charset="0"/>
                        <a:ea typeface="Times New Roman"/>
                        <a:cs typeface="Times New Roman" pitchFamily="18" charset="0"/>
                      </a:endParaRPr>
                    </a:p>
                  </a:txBody>
                  <a:tcPr marL="68580" marR="68580" marT="0" marB="0"/>
                </a:tc>
              </a:tr>
              <a:tr h="895257">
                <a:tc>
                  <a:txBody>
                    <a:bodyPr/>
                    <a:lstStyle/>
                    <a:p>
                      <a:pPr algn="ctr">
                        <a:lnSpc>
                          <a:spcPct val="150000"/>
                        </a:lnSpc>
                        <a:spcBef>
                          <a:spcPts val="600"/>
                        </a:spcBef>
                        <a:spcAft>
                          <a:spcPts val="0"/>
                        </a:spcAft>
                      </a:pPr>
                      <a:r>
                        <a:rPr lang="en-US" sz="1600"/>
                        <a:t>result_date</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timestamp</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No</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CURRENT_TIMESTAMP</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endParaRPr lang="en-US" sz="1600">
                        <a:solidFill>
                          <a:schemeClr val="tx1"/>
                        </a:solidFill>
                        <a:latin typeface="Times New Roman" pitchFamily="18" charset="0"/>
                        <a:ea typeface="Times New Roman"/>
                        <a:cs typeface="Times New Roman" pitchFamily="18" charset="0"/>
                      </a:endParaRPr>
                    </a:p>
                  </a:txBody>
                  <a:tcPr marL="68580" marR="68580" marT="0" marB="0"/>
                </a:tc>
              </a:tr>
              <a:tr h="895257">
                <a:tc>
                  <a:txBody>
                    <a:bodyPr/>
                    <a:lstStyle/>
                    <a:p>
                      <a:pPr algn="ctr">
                        <a:lnSpc>
                          <a:spcPct val="150000"/>
                        </a:lnSpc>
                        <a:spcBef>
                          <a:spcPts val="600"/>
                        </a:spcBef>
                        <a:spcAft>
                          <a:spcPts val="0"/>
                        </a:spcAft>
                      </a:pPr>
                      <a:r>
                        <a:rPr lang="en-US" sz="1600"/>
                        <a:t>post_date</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dirty="0"/>
                        <a:t>timestamp</a:t>
                      </a:r>
                      <a:endParaRPr lang="en-US" sz="1600" dirty="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a:t>No</a:t>
                      </a:r>
                      <a:endParaRPr lang="en-US" sz="160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r>
                        <a:rPr lang="en-US" sz="1600" dirty="0"/>
                        <a:t>CURRENT_TIMESTAMP</a:t>
                      </a:r>
                      <a:endParaRPr lang="en-US" sz="1600" dirty="0">
                        <a:solidFill>
                          <a:schemeClr val="tx1"/>
                        </a:solidFill>
                        <a:latin typeface="Times New Roman" pitchFamily="18" charset="0"/>
                        <a:ea typeface="Calibri"/>
                        <a:cs typeface="Times New Roman" pitchFamily="18" charset="0"/>
                      </a:endParaRPr>
                    </a:p>
                  </a:txBody>
                  <a:tcPr marL="68580" marR="68580" marT="0" marB="0"/>
                </a:tc>
                <a:tc>
                  <a:txBody>
                    <a:bodyPr/>
                    <a:lstStyle/>
                    <a:p>
                      <a:pPr algn="ctr">
                        <a:lnSpc>
                          <a:spcPct val="150000"/>
                        </a:lnSpc>
                        <a:spcBef>
                          <a:spcPts val="600"/>
                        </a:spcBef>
                        <a:spcAft>
                          <a:spcPts val="0"/>
                        </a:spcAft>
                      </a:pPr>
                      <a:endParaRPr lang="en-US" sz="1600" dirty="0">
                        <a:solidFill>
                          <a:schemeClr val="tx1"/>
                        </a:solidFill>
                        <a:latin typeface="Times New Roman" pitchFamily="18" charset="0"/>
                        <a:ea typeface="Times New Roman"/>
                        <a:cs typeface="Times New Roman"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42858"/>
            <a:ext cx="8786874" cy="4857784"/>
          </a:xfrm>
        </p:spPr>
        <p:txBody>
          <a:bodyPr/>
          <a:lstStyle/>
          <a:p>
            <a:pPr lvl="1"/>
            <a:r>
              <a:rPr lang="en-IN" sz="1600" dirty="0" smtClean="0">
                <a:latin typeface="Times New Roman" pitchFamily="18" charset="0"/>
                <a:cs typeface="Times New Roman" pitchFamily="18" charset="0"/>
              </a:rPr>
              <a:t>Subject</a:t>
            </a:r>
          </a:p>
          <a:p>
            <a:pPr lvl="1"/>
            <a:endParaRPr lang="en-US" sz="1600" dirty="0" smtClean="0">
              <a:latin typeface="Times New Roman" pitchFamily="18" charset="0"/>
              <a:cs typeface="Times New Roman" pitchFamily="18" charset="0"/>
            </a:endParaRP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pPr algn="ctr"/>
            <a:endParaRPr lang="en-IN" sz="1600" dirty="0" smtClean="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428728" y="955491"/>
          <a:ext cx="6715170" cy="3788926"/>
        </p:xfrm>
        <a:graphic>
          <a:graphicData uri="http://schemas.openxmlformats.org/drawingml/2006/table">
            <a:tbl>
              <a:tblPr firstRow="1" bandRow="1">
                <a:tableStyleId>{638B1855-1B75-4FBE-930C-398BA8C253C6}</a:tableStyleId>
              </a:tblPr>
              <a:tblGrid>
                <a:gridCol w="1343034"/>
                <a:gridCol w="1343034"/>
                <a:gridCol w="1343034"/>
                <a:gridCol w="1343034"/>
                <a:gridCol w="1343034"/>
              </a:tblGrid>
              <a:tr h="57295">
                <a:tc>
                  <a:txBody>
                    <a:bodyPr/>
                    <a:lstStyle/>
                    <a:p>
                      <a:pPr algn="ctr">
                        <a:lnSpc>
                          <a:spcPct val="150000"/>
                        </a:lnSpc>
                        <a:spcBef>
                          <a:spcPts val="600"/>
                        </a:spcBef>
                        <a:spcAft>
                          <a:spcPts val="0"/>
                        </a:spcAft>
                      </a:pPr>
                      <a:r>
                        <a:rPr lang="en-US" sz="1200" dirty="0"/>
                        <a:t>Column</a:t>
                      </a:r>
                      <a:endParaRPr lang="en-US" sz="1100" dirty="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Type</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Null</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Default</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Constraints</a:t>
                      </a:r>
                      <a:endParaRPr lang="en-US" sz="1100">
                        <a:latin typeface="Calibri"/>
                        <a:ea typeface="Calibri"/>
                        <a:cs typeface="Latha"/>
                      </a:endParaRPr>
                    </a:p>
                  </a:txBody>
                  <a:tcPr marL="68580" marR="68580" marT="0" marB="0"/>
                </a:tc>
              </a:tr>
              <a:tr h="414485">
                <a:tc>
                  <a:txBody>
                    <a:bodyPr/>
                    <a:lstStyle/>
                    <a:p>
                      <a:pPr algn="ctr">
                        <a:lnSpc>
                          <a:spcPct val="150000"/>
                        </a:lnSpc>
                        <a:spcBef>
                          <a:spcPts val="600"/>
                        </a:spcBef>
                        <a:spcAft>
                          <a:spcPts val="0"/>
                        </a:spcAft>
                      </a:pPr>
                      <a:r>
                        <a:rPr lang="en-US" sz="1200"/>
                        <a:t>Id</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Int(11)</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No</a:t>
                      </a:r>
                      <a:endParaRPr lang="en-US" sz="1100">
                        <a:latin typeface="Calibri"/>
                        <a:ea typeface="Calibri"/>
                        <a:cs typeface="Latha"/>
                      </a:endParaRPr>
                    </a:p>
                  </a:txBody>
                  <a:tcPr marL="68580" marR="68580" marT="0" marB="0"/>
                </a:tc>
                <a:tc>
                  <a:txBody>
                    <a:bodyPr/>
                    <a:lstStyle/>
                    <a:p>
                      <a:pPr>
                        <a:lnSpc>
                          <a:spcPct val="200000"/>
                        </a:lnSpc>
                      </a:pPr>
                      <a:endParaRPr lang="en-US" sz="1000">
                        <a:latin typeface="Times New Roman"/>
                        <a:ea typeface="Times New Roman"/>
                      </a:endParaRPr>
                    </a:p>
                  </a:txBody>
                  <a:tcPr marL="68580" marR="68580" marT="0" marB="0"/>
                </a:tc>
                <a:tc>
                  <a:txBody>
                    <a:bodyPr/>
                    <a:lstStyle/>
                    <a:p>
                      <a:pPr algn="ctr">
                        <a:lnSpc>
                          <a:spcPct val="150000"/>
                        </a:lnSpc>
                        <a:spcBef>
                          <a:spcPts val="600"/>
                        </a:spcBef>
                        <a:spcAft>
                          <a:spcPts val="0"/>
                        </a:spcAft>
                      </a:pPr>
                      <a:r>
                        <a:rPr lang="en-US" sz="1200"/>
                        <a:t>Primary Key</a:t>
                      </a:r>
                      <a:endParaRPr lang="en-US" sz="1100">
                        <a:latin typeface="Calibri"/>
                        <a:ea typeface="Calibri"/>
                        <a:cs typeface="Latha"/>
                      </a:endParaRPr>
                    </a:p>
                  </a:txBody>
                  <a:tcPr marL="68580" marR="68580" marT="0" marB="0"/>
                </a:tc>
              </a:tr>
              <a:tr h="414485">
                <a:tc>
                  <a:txBody>
                    <a:bodyPr/>
                    <a:lstStyle/>
                    <a:p>
                      <a:pPr algn="ctr">
                        <a:lnSpc>
                          <a:spcPct val="150000"/>
                        </a:lnSpc>
                        <a:spcBef>
                          <a:spcPts val="600"/>
                        </a:spcBef>
                        <a:spcAft>
                          <a:spcPts val="0"/>
                        </a:spcAft>
                      </a:pPr>
                      <a:r>
                        <a:rPr lang="en-US" sz="1200"/>
                        <a:t>Dept_id</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Int(11)</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No</a:t>
                      </a:r>
                      <a:endParaRPr lang="en-US" sz="1100">
                        <a:latin typeface="Calibri"/>
                        <a:ea typeface="Calibri"/>
                        <a:cs typeface="Latha"/>
                      </a:endParaRPr>
                    </a:p>
                  </a:txBody>
                  <a:tcPr marL="68580" marR="68580" marT="0" marB="0"/>
                </a:tc>
                <a:tc>
                  <a:txBody>
                    <a:bodyPr/>
                    <a:lstStyle/>
                    <a:p>
                      <a:pPr>
                        <a:lnSpc>
                          <a:spcPct val="200000"/>
                        </a:lnSpc>
                      </a:pPr>
                      <a:endParaRPr lang="en-US" sz="1000">
                        <a:latin typeface="Times New Roman"/>
                        <a:ea typeface="Times New Roman"/>
                      </a:endParaRPr>
                    </a:p>
                  </a:txBody>
                  <a:tcPr marL="68580" marR="68580" marT="0" marB="0"/>
                </a:tc>
                <a:tc>
                  <a:txBody>
                    <a:bodyPr/>
                    <a:lstStyle/>
                    <a:p>
                      <a:pPr>
                        <a:lnSpc>
                          <a:spcPct val="200000"/>
                        </a:lnSpc>
                      </a:pPr>
                      <a:endParaRPr lang="en-US" sz="1000">
                        <a:latin typeface="Times New Roman"/>
                        <a:ea typeface="Times New Roman"/>
                      </a:endParaRPr>
                    </a:p>
                  </a:txBody>
                  <a:tcPr marL="68580" marR="68580" marT="0" marB="0"/>
                </a:tc>
              </a:tr>
              <a:tr h="414485">
                <a:tc>
                  <a:txBody>
                    <a:bodyPr/>
                    <a:lstStyle/>
                    <a:p>
                      <a:pPr algn="ctr">
                        <a:lnSpc>
                          <a:spcPct val="150000"/>
                        </a:lnSpc>
                        <a:spcBef>
                          <a:spcPts val="600"/>
                        </a:spcBef>
                        <a:spcAft>
                          <a:spcPts val="0"/>
                        </a:spcAft>
                      </a:pPr>
                      <a:r>
                        <a:rPr lang="en-US" sz="1200"/>
                        <a:t>Sem</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Int(15)</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No</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endParaRPr lang="en-US" sz="1200">
                        <a:solidFill>
                          <a:srgbClr val="000000"/>
                        </a:solidFill>
                        <a:latin typeface="Times New Roman"/>
                        <a:ea typeface="Times New Roman"/>
                        <a:cs typeface="Latha"/>
                      </a:endParaRPr>
                    </a:p>
                  </a:txBody>
                  <a:tcPr marL="68580" marR="68580" marT="0" marB="0"/>
                </a:tc>
              </a:tr>
              <a:tr h="414485">
                <a:tc>
                  <a:txBody>
                    <a:bodyPr/>
                    <a:lstStyle/>
                    <a:p>
                      <a:pPr algn="ctr">
                        <a:lnSpc>
                          <a:spcPct val="150000"/>
                        </a:lnSpc>
                        <a:spcBef>
                          <a:spcPts val="600"/>
                        </a:spcBef>
                        <a:spcAft>
                          <a:spcPts val="0"/>
                        </a:spcAft>
                      </a:pPr>
                      <a:r>
                        <a:rPr lang="en-US" sz="1200"/>
                        <a:t>Sub_code</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Varchar(30)</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No</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endParaRPr lang="en-US" sz="1200">
                        <a:solidFill>
                          <a:srgbClr val="000000"/>
                        </a:solidFill>
                        <a:latin typeface="Times New Roman"/>
                        <a:ea typeface="Times New Roman"/>
                        <a:cs typeface="Latha"/>
                      </a:endParaRPr>
                    </a:p>
                  </a:txBody>
                  <a:tcPr marL="68580" marR="68580" marT="0" marB="0"/>
                </a:tc>
              </a:tr>
              <a:tr h="414485">
                <a:tc>
                  <a:txBody>
                    <a:bodyPr/>
                    <a:lstStyle/>
                    <a:p>
                      <a:pPr algn="ctr">
                        <a:lnSpc>
                          <a:spcPct val="150000"/>
                        </a:lnSpc>
                        <a:spcBef>
                          <a:spcPts val="600"/>
                        </a:spcBef>
                        <a:spcAft>
                          <a:spcPts val="0"/>
                        </a:spcAft>
                      </a:pPr>
                      <a:r>
                        <a:rPr lang="en-US" sz="1200"/>
                        <a:t>Subject</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Varchar(100)</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No</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endParaRPr lang="en-US" sz="1200">
                        <a:solidFill>
                          <a:srgbClr val="000000"/>
                        </a:solidFill>
                        <a:latin typeface="Times New Roman"/>
                        <a:ea typeface="Times New Roman"/>
                        <a:cs typeface="Latha"/>
                      </a:endParaRPr>
                    </a:p>
                  </a:txBody>
                  <a:tcPr marL="68580" marR="68580" marT="0" marB="0"/>
                </a:tc>
              </a:tr>
              <a:tr h="414485">
                <a:tc>
                  <a:txBody>
                    <a:bodyPr/>
                    <a:lstStyle/>
                    <a:p>
                      <a:pPr algn="ctr">
                        <a:lnSpc>
                          <a:spcPct val="150000"/>
                        </a:lnSpc>
                        <a:spcBef>
                          <a:spcPts val="600"/>
                        </a:spcBef>
                        <a:spcAft>
                          <a:spcPts val="0"/>
                        </a:spcAft>
                      </a:pPr>
                      <a:r>
                        <a:rPr lang="en-US" sz="1200"/>
                        <a:t>Credit</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Int(11)</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No</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endParaRPr lang="en-US" sz="1200">
                        <a:solidFill>
                          <a:srgbClr val="000000"/>
                        </a:solidFill>
                        <a:latin typeface="Times New Roman"/>
                        <a:ea typeface="Times New Roman"/>
                        <a:cs typeface="Latha"/>
                      </a:endParaRPr>
                    </a:p>
                  </a:txBody>
                  <a:tcPr marL="68580" marR="68580" marT="0" marB="0"/>
                </a:tc>
              </a:tr>
              <a:tr h="414485">
                <a:tc>
                  <a:txBody>
                    <a:bodyPr/>
                    <a:lstStyle/>
                    <a:p>
                      <a:pPr algn="ctr">
                        <a:lnSpc>
                          <a:spcPct val="150000"/>
                        </a:lnSpc>
                        <a:spcBef>
                          <a:spcPts val="600"/>
                        </a:spcBef>
                        <a:spcAft>
                          <a:spcPts val="0"/>
                        </a:spcAft>
                      </a:pPr>
                      <a:r>
                        <a:rPr lang="en-US" sz="1200"/>
                        <a:t>Status</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Int(11)</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No</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1</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endParaRPr lang="en-US" sz="1200">
                        <a:solidFill>
                          <a:srgbClr val="000000"/>
                        </a:solidFill>
                        <a:latin typeface="Times New Roman"/>
                        <a:ea typeface="Times New Roman"/>
                        <a:cs typeface="Latha"/>
                      </a:endParaRPr>
                    </a:p>
                  </a:txBody>
                  <a:tcPr marL="68580" marR="68580" marT="0" marB="0"/>
                </a:tc>
              </a:tr>
              <a:tr h="613211">
                <a:tc>
                  <a:txBody>
                    <a:bodyPr/>
                    <a:lstStyle/>
                    <a:p>
                      <a:pPr algn="ctr">
                        <a:lnSpc>
                          <a:spcPct val="150000"/>
                        </a:lnSpc>
                        <a:spcBef>
                          <a:spcPts val="600"/>
                        </a:spcBef>
                        <a:spcAft>
                          <a:spcPts val="0"/>
                        </a:spcAft>
                      </a:pPr>
                      <a:r>
                        <a:rPr lang="en-US" sz="1200"/>
                        <a:t>Post_date</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dirty="0"/>
                        <a:t>Timestamp</a:t>
                      </a:r>
                      <a:endParaRPr lang="en-US" sz="1100" dirty="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No</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CURRENT_TIMESTAMP</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endParaRPr lang="en-US" sz="1200" dirty="0">
                        <a:solidFill>
                          <a:srgbClr val="000000"/>
                        </a:solidFill>
                        <a:latin typeface="Times New Roman"/>
                        <a:ea typeface="Times New Roman"/>
                        <a:cs typeface="Latha"/>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body" idx="1"/>
          </p:nvPr>
        </p:nvSpPr>
        <p:spPr>
          <a:xfrm>
            <a:off x="214313" y="285750"/>
            <a:ext cx="8786812" cy="5572148"/>
          </a:xfrm>
        </p:spPr>
        <p:txBody>
          <a:bodyPr/>
          <a:lstStyle/>
          <a:p>
            <a:r>
              <a:rPr lang="en-IN" sz="1600" dirty="0" smtClean="0">
                <a:latin typeface="Times New Roman" pitchFamily="18" charset="0"/>
                <a:cs typeface="Times New Roman" pitchFamily="18" charset="0"/>
              </a:rPr>
              <a:t>Student Marks</a:t>
            </a: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dirty="0"/>
          </a:p>
        </p:txBody>
      </p:sp>
      <p:graphicFrame>
        <p:nvGraphicFramePr>
          <p:cNvPr id="6" name="Table 5"/>
          <p:cNvGraphicFramePr>
            <a:graphicFrameLocks noGrp="1"/>
          </p:cNvGraphicFramePr>
          <p:nvPr/>
        </p:nvGraphicFramePr>
        <p:xfrm>
          <a:off x="1500166" y="539750"/>
          <a:ext cx="6786611" cy="4032265"/>
        </p:xfrm>
        <a:graphic>
          <a:graphicData uri="http://schemas.openxmlformats.org/drawingml/2006/table">
            <a:tbl>
              <a:tblPr firstRow="1" bandRow="1">
                <a:tableStyleId>{638B1855-1B75-4FBE-930C-398BA8C253C6}</a:tableStyleId>
              </a:tblPr>
              <a:tblGrid>
                <a:gridCol w="1377011"/>
                <a:gridCol w="1352400"/>
                <a:gridCol w="1352400"/>
                <a:gridCol w="1352400"/>
                <a:gridCol w="1352400"/>
              </a:tblGrid>
              <a:tr h="425369">
                <a:tc>
                  <a:txBody>
                    <a:bodyPr/>
                    <a:lstStyle/>
                    <a:p>
                      <a:pPr algn="ctr">
                        <a:lnSpc>
                          <a:spcPct val="150000"/>
                        </a:lnSpc>
                        <a:spcBef>
                          <a:spcPts val="600"/>
                        </a:spcBef>
                        <a:spcAft>
                          <a:spcPts val="0"/>
                        </a:spcAft>
                      </a:pPr>
                      <a:r>
                        <a:rPr lang="en-US" sz="1200" dirty="0"/>
                        <a:t>Column</a:t>
                      </a:r>
                      <a:endParaRPr lang="en-US" sz="1100" dirty="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Type</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Null</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Default</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Constraints</a:t>
                      </a:r>
                      <a:endParaRPr lang="en-US" sz="1100">
                        <a:latin typeface="Calibri"/>
                        <a:ea typeface="Calibri"/>
                        <a:cs typeface="Latha"/>
                      </a:endParaRPr>
                    </a:p>
                  </a:txBody>
                  <a:tcPr marL="68580" marR="68580" marT="0" marB="0"/>
                </a:tc>
              </a:tr>
              <a:tr h="425369">
                <a:tc>
                  <a:txBody>
                    <a:bodyPr/>
                    <a:lstStyle/>
                    <a:p>
                      <a:pPr algn="ctr">
                        <a:lnSpc>
                          <a:spcPct val="150000"/>
                        </a:lnSpc>
                        <a:spcBef>
                          <a:spcPts val="600"/>
                        </a:spcBef>
                        <a:spcAft>
                          <a:spcPts val="0"/>
                        </a:spcAft>
                      </a:pPr>
                      <a:r>
                        <a:rPr lang="en-US" sz="1200" dirty="0"/>
                        <a:t>Id</a:t>
                      </a:r>
                      <a:endParaRPr lang="en-US" sz="1100" dirty="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int(11)</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No</a:t>
                      </a:r>
                      <a:endParaRPr lang="en-US" sz="1100">
                        <a:latin typeface="Calibri"/>
                        <a:ea typeface="Calibri"/>
                        <a:cs typeface="Latha"/>
                      </a:endParaRPr>
                    </a:p>
                  </a:txBody>
                  <a:tcPr marL="68580" marR="68580" marT="0" marB="0"/>
                </a:tc>
                <a:tc>
                  <a:txBody>
                    <a:bodyPr/>
                    <a:lstStyle/>
                    <a:p>
                      <a:pPr>
                        <a:lnSpc>
                          <a:spcPct val="200000"/>
                        </a:lnSpc>
                      </a:pPr>
                      <a:endParaRPr lang="en-US" sz="1000">
                        <a:latin typeface="Times New Roman"/>
                        <a:ea typeface="Times New Roman"/>
                      </a:endParaRPr>
                    </a:p>
                  </a:txBody>
                  <a:tcPr marL="68580" marR="68580" marT="0" marB="0"/>
                </a:tc>
                <a:tc>
                  <a:txBody>
                    <a:bodyPr/>
                    <a:lstStyle/>
                    <a:p>
                      <a:pPr algn="ctr">
                        <a:lnSpc>
                          <a:spcPct val="150000"/>
                        </a:lnSpc>
                        <a:spcBef>
                          <a:spcPts val="600"/>
                        </a:spcBef>
                        <a:spcAft>
                          <a:spcPts val="0"/>
                        </a:spcAft>
                      </a:pPr>
                      <a:r>
                        <a:rPr lang="en-US" sz="1200"/>
                        <a:t>Primary Key</a:t>
                      </a:r>
                      <a:endParaRPr lang="en-US" sz="1100">
                        <a:latin typeface="Calibri"/>
                        <a:ea typeface="Calibri"/>
                        <a:cs typeface="Latha"/>
                      </a:endParaRPr>
                    </a:p>
                  </a:txBody>
                  <a:tcPr marL="68580" marR="68580" marT="0" marB="0"/>
                </a:tc>
              </a:tr>
              <a:tr h="425369">
                <a:tc>
                  <a:txBody>
                    <a:bodyPr/>
                    <a:lstStyle/>
                    <a:p>
                      <a:pPr algn="ctr">
                        <a:lnSpc>
                          <a:spcPct val="150000"/>
                        </a:lnSpc>
                        <a:spcBef>
                          <a:spcPts val="600"/>
                        </a:spcBef>
                        <a:spcAft>
                          <a:spcPts val="0"/>
                        </a:spcAft>
                      </a:pPr>
                      <a:r>
                        <a:rPr lang="en-US" sz="1200"/>
                        <a:t>Student_id</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int(11)</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No</a:t>
                      </a:r>
                      <a:endParaRPr lang="en-US" sz="1100">
                        <a:latin typeface="Calibri"/>
                        <a:ea typeface="Calibri"/>
                        <a:cs typeface="Latha"/>
                      </a:endParaRPr>
                    </a:p>
                  </a:txBody>
                  <a:tcPr marL="68580" marR="68580" marT="0" marB="0"/>
                </a:tc>
                <a:tc>
                  <a:txBody>
                    <a:bodyPr/>
                    <a:lstStyle/>
                    <a:p>
                      <a:pPr>
                        <a:lnSpc>
                          <a:spcPct val="200000"/>
                        </a:lnSpc>
                      </a:pPr>
                      <a:endParaRPr lang="en-US" sz="1000">
                        <a:latin typeface="Times New Roman"/>
                        <a:ea typeface="Times New Roman"/>
                      </a:endParaRPr>
                    </a:p>
                  </a:txBody>
                  <a:tcPr marL="68580" marR="68580" marT="0" marB="0"/>
                </a:tc>
                <a:tc>
                  <a:txBody>
                    <a:bodyPr/>
                    <a:lstStyle/>
                    <a:p>
                      <a:pPr>
                        <a:lnSpc>
                          <a:spcPct val="200000"/>
                        </a:lnSpc>
                      </a:pPr>
                      <a:endParaRPr lang="en-US" sz="1000">
                        <a:latin typeface="Times New Roman"/>
                        <a:ea typeface="Times New Roman"/>
                      </a:endParaRPr>
                    </a:p>
                  </a:txBody>
                  <a:tcPr marL="68580" marR="68580" marT="0" marB="0"/>
                </a:tc>
              </a:tr>
              <a:tr h="425369">
                <a:tc>
                  <a:txBody>
                    <a:bodyPr/>
                    <a:lstStyle/>
                    <a:p>
                      <a:pPr algn="ctr">
                        <a:lnSpc>
                          <a:spcPct val="150000"/>
                        </a:lnSpc>
                        <a:spcBef>
                          <a:spcPts val="600"/>
                        </a:spcBef>
                        <a:spcAft>
                          <a:spcPts val="0"/>
                        </a:spcAft>
                      </a:pPr>
                      <a:r>
                        <a:rPr lang="en-US" sz="1200"/>
                        <a:t>Sub_id</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int(11)</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No</a:t>
                      </a:r>
                      <a:endParaRPr lang="en-US" sz="1100">
                        <a:latin typeface="Calibri"/>
                        <a:ea typeface="Calibri"/>
                        <a:cs typeface="Latha"/>
                      </a:endParaRPr>
                    </a:p>
                  </a:txBody>
                  <a:tcPr marL="68580" marR="68580" marT="0" marB="0"/>
                </a:tc>
                <a:tc>
                  <a:txBody>
                    <a:bodyPr/>
                    <a:lstStyle/>
                    <a:p>
                      <a:pPr>
                        <a:lnSpc>
                          <a:spcPct val="200000"/>
                        </a:lnSpc>
                      </a:pPr>
                      <a:endParaRPr lang="en-US" sz="1000">
                        <a:latin typeface="Times New Roman"/>
                        <a:ea typeface="Times New Roman"/>
                      </a:endParaRPr>
                    </a:p>
                  </a:txBody>
                  <a:tcPr marL="68580" marR="68580" marT="0" marB="0"/>
                </a:tc>
                <a:tc>
                  <a:txBody>
                    <a:bodyPr/>
                    <a:lstStyle/>
                    <a:p>
                      <a:pPr>
                        <a:lnSpc>
                          <a:spcPct val="200000"/>
                        </a:lnSpc>
                      </a:pPr>
                      <a:endParaRPr lang="en-US" sz="1000">
                        <a:latin typeface="Times New Roman"/>
                        <a:ea typeface="Times New Roman"/>
                      </a:endParaRPr>
                    </a:p>
                  </a:txBody>
                  <a:tcPr marL="68580" marR="68580" marT="0" marB="0"/>
                </a:tc>
              </a:tr>
              <a:tr h="425369">
                <a:tc>
                  <a:txBody>
                    <a:bodyPr/>
                    <a:lstStyle/>
                    <a:p>
                      <a:pPr algn="ctr">
                        <a:lnSpc>
                          <a:spcPct val="150000"/>
                        </a:lnSpc>
                        <a:spcBef>
                          <a:spcPts val="600"/>
                        </a:spcBef>
                        <a:spcAft>
                          <a:spcPts val="0"/>
                        </a:spcAft>
                      </a:pPr>
                      <a:r>
                        <a:rPr lang="en-US" sz="1200"/>
                        <a:t>Dept_id</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int(11)</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No</a:t>
                      </a:r>
                      <a:endParaRPr lang="en-US" sz="1100">
                        <a:latin typeface="Calibri"/>
                        <a:ea typeface="Calibri"/>
                        <a:cs typeface="Latha"/>
                      </a:endParaRPr>
                    </a:p>
                  </a:txBody>
                  <a:tcPr marL="68580" marR="68580" marT="0" marB="0"/>
                </a:tc>
                <a:tc>
                  <a:txBody>
                    <a:bodyPr/>
                    <a:lstStyle/>
                    <a:p>
                      <a:pPr>
                        <a:lnSpc>
                          <a:spcPct val="200000"/>
                        </a:lnSpc>
                      </a:pPr>
                      <a:endParaRPr lang="en-US" sz="1000">
                        <a:latin typeface="Times New Roman"/>
                        <a:ea typeface="Times New Roman"/>
                      </a:endParaRPr>
                    </a:p>
                  </a:txBody>
                  <a:tcPr marL="68580" marR="68580" marT="0" marB="0"/>
                </a:tc>
                <a:tc>
                  <a:txBody>
                    <a:bodyPr/>
                    <a:lstStyle/>
                    <a:p>
                      <a:pPr>
                        <a:lnSpc>
                          <a:spcPct val="200000"/>
                        </a:lnSpc>
                      </a:pPr>
                      <a:endParaRPr lang="en-US" sz="1000">
                        <a:latin typeface="Times New Roman"/>
                        <a:ea typeface="Times New Roman"/>
                      </a:endParaRPr>
                    </a:p>
                  </a:txBody>
                  <a:tcPr marL="68580" marR="68580" marT="0" marB="0"/>
                </a:tc>
              </a:tr>
              <a:tr h="425369">
                <a:tc>
                  <a:txBody>
                    <a:bodyPr/>
                    <a:lstStyle/>
                    <a:p>
                      <a:pPr algn="ctr">
                        <a:lnSpc>
                          <a:spcPct val="150000"/>
                        </a:lnSpc>
                        <a:spcBef>
                          <a:spcPts val="600"/>
                        </a:spcBef>
                        <a:spcAft>
                          <a:spcPts val="0"/>
                        </a:spcAft>
                      </a:pPr>
                      <a:r>
                        <a:rPr lang="en-US" sz="1200"/>
                        <a:t>Int_mark</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int(100)</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No</a:t>
                      </a:r>
                      <a:endParaRPr lang="en-US" sz="1100">
                        <a:latin typeface="Calibri"/>
                        <a:ea typeface="Calibri"/>
                        <a:cs typeface="Latha"/>
                      </a:endParaRPr>
                    </a:p>
                  </a:txBody>
                  <a:tcPr marL="68580" marR="68580" marT="0" marB="0"/>
                </a:tc>
                <a:tc>
                  <a:txBody>
                    <a:bodyPr/>
                    <a:lstStyle/>
                    <a:p>
                      <a:pPr>
                        <a:lnSpc>
                          <a:spcPct val="200000"/>
                        </a:lnSpc>
                      </a:pPr>
                      <a:endParaRPr lang="en-US" sz="1000">
                        <a:latin typeface="Times New Roman"/>
                        <a:ea typeface="Times New Roman"/>
                      </a:endParaRPr>
                    </a:p>
                  </a:txBody>
                  <a:tcPr marL="68580" marR="68580" marT="0" marB="0"/>
                </a:tc>
                <a:tc>
                  <a:txBody>
                    <a:bodyPr/>
                    <a:lstStyle/>
                    <a:p>
                      <a:pPr>
                        <a:lnSpc>
                          <a:spcPct val="200000"/>
                        </a:lnSpc>
                      </a:pPr>
                      <a:endParaRPr lang="en-US" sz="1000">
                        <a:latin typeface="Times New Roman"/>
                        <a:ea typeface="Times New Roman"/>
                      </a:endParaRPr>
                    </a:p>
                  </a:txBody>
                  <a:tcPr marL="68580" marR="68580" marT="0" marB="0"/>
                </a:tc>
              </a:tr>
              <a:tr h="425369">
                <a:tc>
                  <a:txBody>
                    <a:bodyPr/>
                    <a:lstStyle/>
                    <a:p>
                      <a:pPr algn="ctr">
                        <a:lnSpc>
                          <a:spcPct val="150000"/>
                        </a:lnSpc>
                        <a:spcBef>
                          <a:spcPts val="600"/>
                        </a:spcBef>
                        <a:spcAft>
                          <a:spcPts val="0"/>
                        </a:spcAft>
                      </a:pPr>
                      <a:r>
                        <a:rPr lang="en-US" sz="1200"/>
                        <a:t>Ext_mark</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int(100)</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dirty="0"/>
                        <a:t>No</a:t>
                      </a:r>
                      <a:endParaRPr lang="en-US" sz="1100" dirty="0">
                        <a:latin typeface="Calibri"/>
                        <a:ea typeface="Calibri"/>
                        <a:cs typeface="Latha"/>
                      </a:endParaRPr>
                    </a:p>
                  </a:txBody>
                  <a:tcPr marL="68580" marR="68580" marT="0" marB="0"/>
                </a:tc>
                <a:tc>
                  <a:txBody>
                    <a:bodyPr/>
                    <a:lstStyle/>
                    <a:p>
                      <a:pPr>
                        <a:lnSpc>
                          <a:spcPct val="200000"/>
                        </a:lnSpc>
                      </a:pPr>
                      <a:endParaRPr lang="en-US" sz="1000">
                        <a:latin typeface="Times New Roman"/>
                        <a:ea typeface="Times New Roman"/>
                      </a:endParaRPr>
                    </a:p>
                  </a:txBody>
                  <a:tcPr marL="68580" marR="68580" marT="0" marB="0"/>
                </a:tc>
                <a:tc>
                  <a:txBody>
                    <a:bodyPr/>
                    <a:lstStyle/>
                    <a:p>
                      <a:pPr>
                        <a:lnSpc>
                          <a:spcPct val="200000"/>
                        </a:lnSpc>
                      </a:pPr>
                      <a:endParaRPr lang="en-US" sz="1000">
                        <a:latin typeface="Times New Roman"/>
                        <a:ea typeface="Times New Roman"/>
                      </a:endParaRPr>
                    </a:p>
                  </a:txBody>
                  <a:tcPr marL="68580" marR="68580" marT="0" marB="0"/>
                </a:tc>
              </a:tr>
              <a:tr h="425369">
                <a:tc>
                  <a:txBody>
                    <a:bodyPr/>
                    <a:lstStyle/>
                    <a:p>
                      <a:pPr algn="ctr">
                        <a:lnSpc>
                          <a:spcPct val="150000"/>
                        </a:lnSpc>
                        <a:spcBef>
                          <a:spcPts val="600"/>
                        </a:spcBef>
                        <a:spcAft>
                          <a:spcPts val="0"/>
                        </a:spcAft>
                      </a:pPr>
                      <a:r>
                        <a:rPr lang="en-US" sz="1200"/>
                        <a:t>status</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int(11)</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No</a:t>
                      </a:r>
                      <a:endParaRPr lang="en-US" sz="1100">
                        <a:latin typeface="Calibri"/>
                        <a:ea typeface="Calibri"/>
                        <a:cs typeface="Latha"/>
                      </a:endParaRPr>
                    </a:p>
                  </a:txBody>
                  <a:tcPr marL="68580" marR="68580" marT="0" marB="0"/>
                </a:tc>
                <a:tc>
                  <a:txBody>
                    <a:bodyPr/>
                    <a:lstStyle/>
                    <a:p>
                      <a:pPr>
                        <a:lnSpc>
                          <a:spcPct val="200000"/>
                        </a:lnSpc>
                      </a:pPr>
                      <a:endParaRPr lang="en-US" sz="1000">
                        <a:latin typeface="Times New Roman"/>
                        <a:ea typeface="Times New Roman"/>
                      </a:endParaRPr>
                    </a:p>
                  </a:txBody>
                  <a:tcPr marL="68580" marR="68580" marT="0" marB="0"/>
                </a:tc>
                <a:tc>
                  <a:txBody>
                    <a:bodyPr/>
                    <a:lstStyle/>
                    <a:p>
                      <a:pPr>
                        <a:lnSpc>
                          <a:spcPct val="200000"/>
                        </a:lnSpc>
                      </a:pPr>
                      <a:endParaRPr lang="en-US" sz="1000">
                        <a:latin typeface="Times New Roman"/>
                        <a:ea typeface="Times New Roman"/>
                      </a:endParaRPr>
                    </a:p>
                  </a:txBody>
                  <a:tcPr marL="68580" marR="68580" marT="0" marB="0"/>
                </a:tc>
              </a:tr>
              <a:tr h="629313">
                <a:tc>
                  <a:txBody>
                    <a:bodyPr/>
                    <a:lstStyle/>
                    <a:p>
                      <a:pPr algn="ctr">
                        <a:lnSpc>
                          <a:spcPct val="150000"/>
                        </a:lnSpc>
                        <a:spcBef>
                          <a:spcPts val="600"/>
                        </a:spcBef>
                        <a:spcAft>
                          <a:spcPts val="0"/>
                        </a:spcAft>
                      </a:pPr>
                      <a:r>
                        <a:rPr lang="en-US" sz="1200" dirty="0" err="1"/>
                        <a:t>Post_date</a:t>
                      </a:r>
                      <a:endParaRPr lang="en-US" sz="1100" dirty="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Timestamp</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a:t>No</a:t>
                      </a:r>
                      <a:endParaRPr lang="en-US" sz="1100">
                        <a:latin typeface="Calibri"/>
                        <a:ea typeface="Calibri"/>
                        <a:cs typeface="Latha"/>
                      </a:endParaRPr>
                    </a:p>
                  </a:txBody>
                  <a:tcPr marL="68580" marR="68580" marT="0" marB="0"/>
                </a:tc>
                <a:tc>
                  <a:txBody>
                    <a:bodyPr/>
                    <a:lstStyle/>
                    <a:p>
                      <a:pPr algn="ctr">
                        <a:lnSpc>
                          <a:spcPct val="150000"/>
                        </a:lnSpc>
                        <a:spcBef>
                          <a:spcPts val="600"/>
                        </a:spcBef>
                        <a:spcAft>
                          <a:spcPts val="0"/>
                        </a:spcAft>
                      </a:pPr>
                      <a:r>
                        <a:rPr lang="en-US" sz="1200" dirty="0"/>
                        <a:t>CURRENT_TIMESTAMP</a:t>
                      </a:r>
                      <a:endParaRPr lang="en-US" sz="1100" dirty="0">
                        <a:latin typeface="Calibri"/>
                        <a:ea typeface="Calibri"/>
                        <a:cs typeface="Latha"/>
                      </a:endParaRPr>
                    </a:p>
                  </a:txBody>
                  <a:tcPr marL="68580" marR="68580" marT="0" marB="0"/>
                </a:tc>
                <a:tc>
                  <a:txBody>
                    <a:bodyPr/>
                    <a:lstStyle/>
                    <a:p>
                      <a:pPr>
                        <a:lnSpc>
                          <a:spcPct val="200000"/>
                        </a:lnSpc>
                      </a:pPr>
                      <a:endParaRPr lang="en-US" sz="1000" dirty="0">
                        <a:latin typeface="Times New Roman"/>
                        <a:ea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39000" cy="742500"/>
          </a:xfrm>
        </p:spPr>
        <p:txBody>
          <a:bodyPr/>
          <a:lstStyle/>
          <a:p>
            <a:r>
              <a:rPr lang="en-IN" sz="2400" b="1" dirty="0" smtClean="0">
                <a:solidFill>
                  <a:srgbClr val="00FFFF"/>
                </a:solidFill>
                <a:latin typeface="Times New Roman" pitchFamily="18" charset="0"/>
                <a:cs typeface="Times New Roman" pitchFamily="18" charset="0"/>
              </a:rPr>
              <a:t>DATA FLOW DIAGRAM</a:t>
            </a:r>
            <a:endParaRPr lang="en-US" sz="2400" dirty="0">
              <a:solidFill>
                <a:srgbClr val="00FFFF"/>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142844" y="571486"/>
            <a:ext cx="8786874" cy="4001063"/>
          </a:xfrm>
        </p:spPr>
        <p:txBody>
          <a:bodyPr/>
          <a:lstStyle/>
          <a:p>
            <a:pPr>
              <a:buNone/>
            </a:pP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SYSTEM ARCHITECTURE</a:t>
            </a: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
        <p:nvSpPr>
          <p:cNvPr id="4" name="Rectangle 3"/>
          <p:cNvSpPr/>
          <p:nvPr/>
        </p:nvSpPr>
        <p:spPr>
          <a:xfrm>
            <a:off x="3357554" y="1000114"/>
            <a:ext cx="1857388" cy="50006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Collect Registration Information</a:t>
            </a:r>
            <a:endParaRPr lang="en-US" dirty="0"/>
          </a:p>
        </p:txBody>
      </p:sp>
      <p:sp>
        <p:nvSpPr>
          <p:cNvPr id="8" name="Rectangle 7"/>
          <p:cNvSpPr/>
          <p:nvPr/>
        </p:nvSpPr>
        <p:spPr>
          <a:xfrm>
            <a:off x="5929322" y="2071684"/>
            <a:ext cx="1857388" cy="50006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Need more information</a:t>
            </a:r>
            <a:endParaRPr lang="en-US" dirty="0"/>
          </a:p>
        </p:txBody>
      </p:sp>
      <p:sp>
        <p:nvSpPr>
          <p:cNvPr id="9" name="Rectangle 8"/>
          <p:cNvSpPr/>
          <p:nvPr/>
        </p:nvSpPr>
        <p:spPr>
          <a:xfrm>
            <a:off x="3357554" y="2071684"/>
            <a:ext cx="1857388" cy="50006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Fill Information</a:t>
            </a:r>
            <a:endParaRPr lang="en-US" dirty="0"/>
          </a:p>
        </p:txBody>
      </p:sp>
      <p:sp>
        <p:nvSpPr>
          <p:cNvPr id="10" name="Rectangle 9"/>
          <p:cNvSpPr/>
          <p:nvPr/>
        </p:nvSpPr>
        <p:spPr>
          <a:xfrm>
            <a:off x="3357554" y="3143254"/>
            <a:ext cx="1857388" cy="50006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Generate </a:t>
            </a:r>
            <a:r>
              <a:rPr lang="en-IN" dirty="0" err="1" smtClean="0"/>
              <a:t>Marksheet</a:t>
            </a:r>
            <a:endParaRPr lang="en-US" dirty="0"/>
          </a:p>
        </p:txBody>
      </p:sp>
      <p:sp>
        <p:nvSpPr>
          <p:cNvPr id="11" name="Rectangle 10"/>
          <p:cNvSpPr/>
          <p:nvPr/>
        </p:nvSpPr>
        <p:spPr>
          <a:xfrm>
            <a:off x="3357554" y="4214824"/>
            <a:ext cx="1857388" cy="50006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Marksheet</a:t>
            </a:r>
            <a:r>
              <a:rPr lang="en-IN" dirty="0" smtClean="0"/>
              <a:t> via Internet</a:t>
            </a:r>
            <a:endParaRPr lang="en-US" dirty="0"/>
          </a:p>
        </p:txBody>
      </p:sp>
      <p:sp>
        <p:nvSpPr>
          <p:cNvPr id="12" name="Flowchart: Magnetic Disk 11"/>
          <p:cNvSpPr/>
          <p:nvPr/>
        </p:nvSpPr>
        <p:spPr>
          <a:xfrm>
            <a:off x="1000100" y="3429006"/>
            <a:ext cx="1500198" cy="1357322"/>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Marksheet</a:t>
            </a:r>
            <a:r>
              <a:rPr lang="en-IN" dirty="0" smtClean="0"/>
              <a:t> </a:t>
            </a:r>
            <a:endParaRPr lang="en-US" dirty="0"/>
          </a:p>
        </p:txBody>
      </p:sp>
      <p:sp>
        <p:nvSpPr>
          <p:cNvPr id="13" name="Flowchart: Magnetic Disk 12"/>
          <p:cNvSpPr/>
          <p:nvPr/>
        </p:nvSpPr>
        <p:spPr>
          <a:xfrm>
            <a:off x="6072198" y="2857502"/>
            <a:ext cx="1643074" cy="1214446"/>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Internal Collection Information Database</a:t>
            </a:r>
            <a:endParaRPr lang="en-US" dirty="0"/>
          </a:p>
        </p:txBody>
      </p:sp>
      <p:cxnSp>
        <p:nvCxnSpPr>
          <p:cNvPr id="15" name="Straight Arrow Connector 14"/>
          <p:cNvCxnSpPr>
            <a:stCxn id="4" idx="2"/>
            <a:endCxn id="9" idx="0"/>
          </p:cNvCxnSpPr>
          <p:nvPr/>
        </p:nvCxnSpPr>
        <p:spPr>
          <a:xfrm rot="5400000">
            <a:off x="4000496" y="178593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4001290" y="2856708"/>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4001290" y="3928278"/>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3"/>
            <a:endCxn id="8" idx="1"/>
          </p:cNvCxnSpPr>
          <p:nvPr/>
        </p:nvCxnSpPr>
        <p:spPr>
          <a:xfrm>
            <a:off x="5214942" y="2321717"/>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flipV="1">
            <a:off x="2500298" y="3500444"/>
            <a:ext cx="857256"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2" idx="4"/>
            <a:endCxn id="11" idx="1"/>
          </p:cNvCxnSpPr>
          <p:nvPr/>
        </p:nvCxnSpPr>
        <p:spPr>
          <a:xfrm>
            <a:off x="2500298" y="4107667"/>
            <a:ext cx="857256"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8" idx="2"/>
            <a:endCxn id="13" idx="1"/>
          </p:cNvCxnSpPr>
          <p:nvPr/>
        </p:nvCxnSpPr>
        <p:spPr>
          <a:xfrm rot="16200000" flipH="1">
            <a:off x="6732999" y="2696766"/>
            <a:ext cx="285752"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0" idx="3"/>
          </p:cNvCxnSpPr>
          <p:nvPr/>
        </p:nvCxnSpPr>
        <p:spPr>
          <a:xfrm rot="10800000" flipV="1">
            <a:off x="5214942" y="3357567"/>
            <a:ext cx="85725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6" name="Subtitle 25"/>
          <p:cNvSpPr>
            <a:spLocks noGrp="1"/>
          </p:cNvSpPr>
          <p:nvPr>
            <p:ph type="subTitle" idx="1"/>
          </p:nvPr>
        </p:nvSpPr>
        <p:spPr>
          <a:xfrm>
            <a:off x="1714480" y="2071684"/>
            <a:ext cx="5715040" cy="2618700"/>
          </a:xfrm>
        </p:spPr>
        <p:txBody>
          <a:bodyPr/>
          <a:lstStyle/>
          <a:p>
            <a:pPr algn="ctr">
              <a:buNone/>
            </a:pPr>
            <a:r>
              <a:rPr lang="en-IN" sz="2000" dirty="0" smtClean="0">
                <a:latin typeface="Times New Roman" pitchFamily="18" charset="0"/>
                <a:cs typeface="Times New Roman" pitchFamily="18" charset="0"/>
              </a:rPr>
              <a:t>Submitted by</a:t>
            </a:r>
          </a:p>
          <a:p>
            <a:pPr algn="ctr">
              <a:buNone/>
            </a:pPr>
            <a:r>
              <a:rPr lang="en-IN" sz="2400" b="1" dirty="0" smtClean="0">
                <a:latin typeface="DM Serif Display" charset="0"/>
              </a:rPr>
              <a:t>T.MANGAYARKARASI</a:t>
            </a:r>
          </a:p>
          <a:p>
            <a:pPr algn="ctr">
              <a:buNone/>
            </a:pPr>
            <a:r>
              <a:rPr lang="en-IN" dirty="0" smtClean="0"/>
              <a:t>(REGNO: 19626ER015)</a:t>
            </a:r>
          </a:p>
          <a:p>
            <a:pPr algn="ctr">
              <a:buNone/>
            </a:pPr>
            <a:endParaRPr lang="en-IN" dirty="0" smtClean="0"/>
          </a:p>
          <a:p>
            <a:pPr algn="ctr">
              <a:buNone/>
            </a:pPr>
            <a:endParaRPr lang="en-IN" dirty="0" smtClean="0"/>
          </a:p>
          <a:p>
            <a:pPr algn="ctr">
              <a:buNone/>
            </a:pPr>
            <a:endParaRPr lang="en-IN" dirty="0" smtClean="0"/>
          </a:p>
          <a:p>
            <a:pPr algn="ctr">
              <a:buNone/>
            </a:pPr>
            <a:r>
              <a:rPr lang="en-IN" sz="2000" dirty="0" smtClean="0">
                <a:latin typeface="Times New Roman" pitchFamily="18" charset="0"/>
                <a:cs typeface="Times New Roman" pitchFamily="18" charset="0"/>
              </a:rPr>
              <a:t>Guided by</a:t>
            </a:r>
          </a:p>
          <a:p>
            <a:pPr algn="ctr">
              <a:buNone/>
            </a:pPr>
            <a:r>
              <a:rPr lang="en-IN" sz="2400" b="1" dirty="0" smtClean="0">
                <a:latin typeface="DM Serif Display" charset="0"/>
              </a:rPr>
              <a:t>Mrs. C. KAVITHA  M.Sc.,  M.Phil.,  (PhD).</a:t>
            </a:r>
            <a:endParaRPr lang="en-IN" sz="2400" b="1" dirty="0" smtClean="0"/>
          </a:p>
        </p:txBody>
      </p:sp>
      <p:sp>
        <p:nvSpPr>
          <p:cNvPr id="205" name="Google Shape;205;p37"/>
          <p:cNvSpPr txBox="1">
            <a:spLocks noGrp="1"/>
          </p:cNvSpPr>
          <p:nvPr>
            <p:ph type="title"/>
          </p:nvPr>
        </p:nvSpPr>
        <p:spPr>
          <a:xfrm>
            <a:off x="0" y="714362"/>
            <a:ext cx="9144000" cy="11512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smtClean="0">
                <a:solidFill>
                  <a:srgbClr val="CCFF33"/>
                </a:solidFill>
              </a:rPr>
              <a:t>ONLINE MARKSHEET GENERATION SYSTEM  </a:t>
            </a:r>
            <a:endParaRPr sz="3600">
              <a:solidFill>
                <a:srgbClr val="CCFF33"/>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body" idx="4294967295"/>
          </p:nvPr>
        </p:nvSpPr>
        <p:spPr>
          <a:xfrm>
            <a:off x="0" y="-142875"/>
            <a:ext cx="8858250" cy="4857750"/>
          </a:xfrm>
        </p:spPr>
        <p:txBody>
          <a:bodyPr/>
          <a:lstStyle/>
          <a:p>
            <a:pPr>
              <a:buNone/>
            </a:pPr>
            <a:endParaRPr lang="en-IN" sz="16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ADMIN LOGIN</a:t>
            </a: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19" name="Rectangle 18"/>
          <p:cNvSpPr/>
          <p:nvPr/>
        </p:nvSpPr>
        <p:spPr>
          <a:xfrm>
            <a:off x="2786050" y="3929072"/>
            <a:ext cx="1571636" cy="6429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smtClean="0"/>
              <a:t>Marksheet</a:t>
            </a:r>
            <a:r>
              <a:rPr lang="en-IN" dirty="0" smtClean="0"/>
              <a:t> Downloaded Report</a:t>
            </a:r>
            <a:endParaRPr lang="en-US" dirty="0"/>
          </a:p>
        </p:txBody>
      </p:sp>
      <p:sp>
        <p:nvSpPr>
          <p:cNvPr id="20" name="Rectangle 19"/>
          <p:cNvSpPr/>
          <p:nvPr/>
        </p:nvSpPr>
        <p:spPr>
          <a:xfrm>
            <a:off x="2786050" y="2786064"/>
            <a:ext cx="1571636" cy="3571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Search student details</a:t>
            </a:r>
            <a:endParaRPr lang="en-US" dirty="0"/>
          </a:p>
        </p:txBody>
      </p:sp>
      <p:sp>
        <p:nvSpPr>
          <p:cNvPr id="21" name="Rectangle 20"/>
          <p:cNvSpPr/>
          <p:nvPr/>
        </p:nvSpPr>
        <p:spPr>
          <a:xfrm>
            <a:off x="2786050" y="1571618"/>
            <a:ext cx="1571636" cy="3571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Student List</a:t>
            </a:r>
            <a:endParaRPr lang="en-US" dirty="0"/>
          </a:p>
        </p:txBody>
      </p:sp>
      <p:sp>
        <p:nvSpPr>
          <p:cNvPr id="22" name="Rectangle 21"/>
          <p:cNvSpPr/>
          <p:nvPr/>
        </p:nvSpPr>
        <p:spPr>
          <a:xfrm>
            <a:off x="2786050" y="428610"/>
            <a:ext cx="1571636" cy="3571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Add Subject</a:t>
            </a:r>
            <a:endParaRPr lang="en-US" dirty="0"/>
          </a:p>
        </p:txBody>
      </p:sp>
      <p:sp>
        <p:nvSpPr>
          <p:cNvPr id="23" name="Rectangle 22"/>
          <p:cNvSpPr/>
          <p:nvPr/>
        </p:nvSpPr>
        <p:spPr>
          <a:xfrm>
            <a:off x="142844" y="1857370"/>
            <a:ext cx="428628" cy="15716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dirty="0" smtClean="0"/>
              <a:t>Login</a:t>
            </a:r>
            <a:endParaRPr lang="en-US" dirty="0"/>
          </a:p>
        </p:txBody>
      </p:sp>
      <p:sp>
        <p:nvSpPr>
          <p:cNvPr id="24" name="Diamond 23"/>
          <p:cNvSpPr/>
          <p:nvPr/>
        </p:nvSpPr>
        <p:spPr>
          <a:xfrm>
            <a:off x="714348" y="1857370"/>
            <a:ext cx="928694" cy="1571636"/>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dirty="0" smtClean="0"/>
              <a:t>Validate</a:t>
            </a:r>
            <a:endParaRPr lang="en-US" dirty="0"/>
          </a:p>
        </p:txBody>
      </p:sp>
      <p:sp>
        <p:nvSpPr>
          <p:cNvPr id="25" name="Oval 24"/>
          <p:cNvSpPr/>
          <p:nvPr/>
        </p:nvSpPr>
        <p:spPr>
          <a:xfrm>
            <a:off x="1857356" y="1857370"/>
            <a:ext cx="571504" cy="157163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dirty="0" smtClean="0"/>
              <a:t>Home Page</a:t>
            </a:r>
            <a:endParaRPr lang="en-US" dirty="0"/>
          </a:p>
        </p:txBody>
      </p:sp>
      <p:sp>
        <p:nvSpPr>
          <p:cNvPr id="47" name="Rectangle 46"/>
          <p:cNvSpPr/>
          <p:nvPr/>
        </p:nvSpPr>
        <p:spPr>
          <a:xfrm>
            <a:off x="3857620" y="2071684"/>
            <a:ext cx="1571636" cy="3571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Display Add marks form</a:t>
            </a:r>
            <a:endParaRPr lang="en-US" dirty="0"/>
          </a:p>
        </p:txBody>
      </p:sp>
      <p:sp>
        <p:nvSpPr>
          <p:cNvPr id="48" name="Rectangle 47"/>
          <p:cNvSpPr/>
          <p:nvPr/>
        </p:nvSpPr>
        <p:spPr>
          <a:xfrm>
            <a:off x="6357950" y="4000510"/>
            <a:ext cx="1357322" cy="4286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smtClean="0"/>
              <a:t>Dispay</a:t>
            </a:r>
            <a:r>
              <a:rPr lang="en-IN" dirty="0" smtClean="0"/>
              <a:t> students list</a:t>
            </a:r>
            <a:endParaRPr lang="en-US" dirty="0"/>
          </a:p>
        </p:txBody>
      </p:sp>
      <p:sp>
        <p:nvSpPr>
          <p:cNvPr id="49" name="Rectangle 48"/>
          <p:cNvSpPr/>
          <p:nvPr/>
        </p:nvSpPr>
        <p:spPr>
          <a:xfrm>
            <a:off x="5857884" y="2000246"/>
            <a:ext cx="1143008" cy="4286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Select semester</a:t>
            </a:r>
            <a:endParaRPr lang="en-US" dirty="0"/>
          </a:p>
        </p:txBody>
      </p:sp>
      <p:sp>
        <p:nvSpPr>
          <p:cNvPr id="28" name="Flowchart: Magnetic Disk 27"/>
          <p:cNvSpPr/>
          <p:nvPr/>
        </p:nvSpPr>
        <p:spPr>
          <a:xfrm>
            <a:off x="4786314" y="3714758"/>
            <a:ext cx="1143008" cy="1071570"/>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Data store</a:t>
            </a:r>
            <a:endParaRPr lang="en-US" dirty="0"/>
          </a:p>
        </p:txBody>
      </p:sp>
      <p:sp>
        <p:nvSpPr>
          <p:cNvPr id="29" name="Flowchart: Magnetic Disk 28"/>
          <p:cNvSpPr/>
          <p:nvPr/>
        </p:nvSpPr>
        <p:spPr>
          <a:xfrm>
            <a:off x="6929454" y="571486"/>
            <a:ext cx="857256" cy="1071570"/>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Data store</a:t>
            </a:r>
            <a:endParaRPr lang="en-US" dirty="0"/>
          </a:p>
        </p:txBody>
      </p:sp>
      <p:cxnSp>
        <p:nvCxnSpPr>
          <p:cNvPr id="36" name="Straight Connector 35"/>
          <p:cNvCxnSpPr/>
          <p:nvPr/>
        </p:nvCxnSpPr>
        <p:spPr>
          <a:xfrm rot="5400000">
            <a:off x="6536545" y="2607469"/>
            <a:ext cx="3215504" cy="794"/>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rot="10800000" flipV="1">
            <a:off x="7786710" y="4214824"/>
            <a:ext cx="357190" cy="2"/>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0800000">
            <a:off x="7786710" y="1000114"/>
            <a:ext cx="35719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3" idx="3"/>
            <a:endCxn id="24" idx="1"/>
          </p:cNvCxnSpPr>
          <p:nvPr/>
        </p:nvCxnSpPr>
        <p:spPr>
          <a:xfrm>
            <a:off x="571472" y="2643188"/>
            <a:ext cx="142876"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4" idx="3"/>
            <a:endCxn id="25" idx="2"/>
          </p:cNvCxnSpPr>
          <p:nvPr/>
        </p:nvCxnSpPr>
        <p:spPr>
          <a:xfrm>
            <a:off x="1643042" y="2643188"/>
            <a:ext cx="214314"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715142" y="2428080"/>
            <a:ext cx="371477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2" idx="1"/>
          </p:cNvCxnSpPr>
          <p:nvPr/>
        </p:nvCxnSpPr>
        <p:spPr>
          <a:xfrm>
            <a:off x="2571736" y="571486"/>
            <a:ext cx="214314" cy="35719"/>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1" idx="1"/>
          </p:cNvCxnSpPr>
          <p:nvPr/>
        </p:nvCxnSpPr>
        <p:spPr>
          <a:xfrm flipV="1">
            <a:off x="2571736" y="1750213"/>
            <a:ext cx="214314" cy="35719"/>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20" idx="1"/>
          </p:cNvCxnSpPr>
          <p:nvPr/>
        </p:nvCxnSpPr>
        <p:spPr>
          <a:xfrm>
            <a:off x="2571736" y="2928940"/>
            <a:ext cx="214314" cy="35719"/>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19" idx="1"/>
          </p:cNvCxnSpPr>
          <p:nvPr/>
        </p:nvCxnSpPr>
        <p:spPr>
          <a:xfrm flipV="1">
            <a:off x="2571736" y="4250543"/>
            <a:ext cx="214314" cy="35719"/>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5" idx="6"/>
          </p:cNvCxnSpPr>
          <p:nvPr/>
        </p:nvCxnSpPr>
        <p:spPr>
          <a:xfrm>
            <a:off x="2428860" y="2643188"/>
            <a:ext cx="142876"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2" idx="3"/>
          </p:cNvCxnSpPr>
          <p:nvPr/>
        </p:nvCxnSpPr>
        <p:spPr>
          <a:xfrm>
            <a:off x="4357686" y="607205"/>
            <a:ext cx="642942" cy="35719"/>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1" idx="3"/>
          </p:cNvCxnSpPr>
          <p:nvPr/>
        </p:nvCxnSpPr>
        <p:spPr>
          <a:xfrm flipV="1">
            <a:off x="4357686" y="1714494"/>
            <a:ext cx="642942" cy="35719"/>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0" idx="3"/>
          </p:cNvCxnSpPr>
          <p:nvPr/>
        </p:nvCxnSpPr>
        <p:spPr>
          <a:xfrm flipV="1">
            <a:off x="4357686" y="2928940"/>
            <a:ext cx="714380" cy="35719"/>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19" idx="3"/>
            <a:endCxn id="28" idx="2"/>
          </p:cNvCxnSpPr>
          <p:nvPr/>
        </p:nvCxnSpPr>
        <p:spPr>
          <a:xfrm>
            <a:off x="4357686" y="4250543"/>
            <a:ext cx="428628"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28" idx="4"/>
            <a:endCxn id="48" idx="1"/>
          </p:cNvCxnSpPr>
          <p:nvPr/>
        </p:nvCxnSpPr>
        <p:spPr>
          <a:xfrm flipV="1">
            <a:off x="5929322" y="4214824"/>
            <a:ext cx="428628" cy="35719"/>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6215074" y="1643056"/>
            <a:ext cx="35719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rot="5400000">
            <a:off x="6394463" y="1821651"/>
            <a:ext cx="356396" cy="794"/>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49" idx="1"/>
            <a:endCxn id="47" idx="3"/>
          </p:cNvCxnSpPr>
          <p:nvPr/>
        </p:nvCxnSpPr>
        <p:spPr>
          <a:xfrm rot="10800000" flipV="1">
            <a:off x="5429256" y="2214559"/>
            <a:ext cx="428628" cy="35719"/>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5000628" y="428610"/>
            <a:ext cx="1357322" cy="4286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Add Subject Form</a:t>
            </a:r>
            <a:endParaRPr lang="en-US" dirty="0"/>
          </a:p>
        </p:txBody>
      </p:sp>
      <p:sp>
        <p:nvSpPr>
          <p:cNvPr id="102" name="Rectangle 101"/>
          <p:cNvSpPr/>
          <p:nvPr/>
        </p:nvSpPr>
        <p:spPr>
          <a:xfrm>
            <a:off x="5000628" y="1428742"/>
            <a:ext cx="1357322" cy="4286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Add marks</a:t>
            </a:r>
            <a:endParaRPr lang="en-US" dirty="0"/>
          </a:p>
        </p:txBody>
      </p:sp>
      <p:sp>
        <p:nvSpPr>
          <p:cNvPr id="103" name="Rectangle 102"/>
          <p:cNvSpPr/>
          <p:nvPr/>
        </p:nvSpPr>
        <p:spPr>
          <a:xfrm>
            <a:off x="5072066" y="2714626"/>
            <a:ext cx="1357322" cy="4286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a:t>
            </a:r>
            <a:endParaRPr lang="en-US" dirty="0"/>
          </a:p>
        </p:txBody>
      </p:sp>
      <p:cxnSp>
        <p:nvCxnSpPr>
          <p:cNvPr id="119" name="Straight Arrow Connector 118"/>
          <p:cNvCxnSpPr>
            <a:stCxn id="101" idx="3"/>
          </p:cNvCxnSpPr>
          <p:nvPr/>
        </p:nvCxnSpPr>
        <p:spPr>
          <a:xfrm>
            <a:off x="6357950" y="642924"/>
            <a:ext cx="571504"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2" idx="0"/>
          </p:cNvCxnSpPr>
          <p:nvPr/>
        </p:nvCxnSpPr>
        <p:spPr>
          <a:xfrm rot="16200000" flipV="1">
            <a:off x="5518554" y="1268006"/>
            <a:ext cx="285752" cy="35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endCxn id="29" idx="2"/>
          </p:cNvCxnSpPr>
          <p:nvPr/>
        </p:nvCxnSpPr>
        <p:spPr>
          <a:xfrm flipV="1">
            <a:off x="5643570" y="1107271"/>
            <a:ext cx="1285884" cy="357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8429652" y="1928808"/>
            <a:ext cx="428628" cy="15716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dirty="0" smtClean="0"/>
              <a:t>Logout</a:t>
            </a:r>
            <a:endParaRPr lang="en-US" dirty="0"/>
          </a:p>
        </p:txBody>
      </p:sp>
      <p:cxnSp>
        <p:nvCxnSpPr>
          <p:cNvPr id="148" name="Straight Arrow Connector 147"/>
          <p:cNvCxnSpPr>
            <a:endCxn id="146" idx="1"/>
          </p:cNvCxnSpPr>
          <p:nvPr/>
        </p:nvCxnSpPr>
        <p:spPr>
          <a:xfrm>
            <a:off x="8143900" y="271462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5400000">
            <a:off x="965175" y="3535369"/>
            <a:ext cx="3571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10800000">
            <a:off x="357158" y="3714758"/>
            <a:ext cx="78581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endCxn id="23" idx="2"/>
          </p:cNvCxnSpPr>
          <p:nvPr/>
        </p:nvCxnSpPr>
        <p:spPr>
          <a:xfrm rot="5400000" flipH="1" flipV="1">
            <a:off x="213488" y="3571882"/>
            <a:ext cx="286546"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928940"/>
            <a:ext cx="428628" cy="150019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dirty="0" smtClean="0"/>
              <a:t>Login</a:t>
            </a:r>
            <a:endParaRPr lang="en-US" dirty="0"/>
          </a:p>
        </p:txBody>
      </p:sp>
      <p:sp>
        <p:nvSpPr>
          <p:cNvPr id="3" name="Diamond 2"/>
          <p:cNvSpPr/>
          <p:nvPr/>
        </p:nvSpPr>
        <p:spPr>
          <a:xfrm>
            <a:off x="928662" y="2857502"/>
            <a:ext cx="642942" cy="1643074"/>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dirty="0" smtClean="0"/>
              <a:t>Validate</a:t>
            </a:r>
            <a:endParaRPr lang="en-US" dirty="0"/>
          </a:p>
        </p:txBody>
      </p:sp>
      <p:sp>
        <p:nvSpPr>
          <p:cNvPr id="4" name="Oval 3"/>
          <p:cNvSpPr/>
          <p:nvPr/>
        </p:nvSpPr>
        <p:spPr>
          <a:xfrm>
            <a:off x="1785918" y="2928940"/>
            <a:ext cx="571504" cy="150019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dirty="0" smtClean="0"/>
              <a:t>Home Page</a:t>
            </a:r>
            <a:endParaRPr lang="en-US" dirty="0"/>
          </a:p>
        </p:txBody>
      </p:sp>
      <p:sp>
        <p:nvSpPr>
          <p:cNvPr id="7" name="Rectangle 6"/>
          <p:cNvSpPr/>
          <p:nvPr/>
        </p:nvSpPr>
        <p:spPr>
          <a:xfrm>
            <a:off x="2643174" y="3429006"/>
            <a:ext cx="1428760" cy="5715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Enter &amp; Submit </a:t>
            </a:r>
            <a:r>
              <a:rPr lang="en-IN" dirty="0" err="1" smtClean="0"/>
              <a:t>Reg.No</a:t>
            </a:r>
            <a:r>
              <a:rPr lang="en-IN" dirty="0" smtClean="0"/>
              <a:t> , DOB</a:t>
            </a:r>
            <a:endParaRPr lang="en-US" dirty="0"/>
          </a:p>
        </p:txBody>
      </p:sp>
      <p:sp>
        <p:nvSpPr>
          <p:cNvPr id="9" name="Rectangle 8"/>
          <p:cNvSpPr/>
          <p:nvPr/>
        </p:nvSpPr>
        <p:spPr>
          <a:xfrm>
            <a:off x="3714744" y="857238"/>
            <a:ext cx="1428760" cy="4286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Get Details From Database</a:t>
            </a:r>
            <a:endParaRPr lang="en-US" dirty="0"/>
          </a:p>
        </p:txBody>
      </p:sp>
      <p:sp>
        <p:nvSpPr>
          <p:cNvPr id="10" name="Rectangle 9"/>
          <p:cNvSpPr/>
          <p:nvPr/>
        </p:nvSpPr>
        <p:spPr>
          <a:xfrm>
            <a:off x="5929322" y="2500312"/>
            <a:ext cx="1428760" cy="50006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Generate </a:t>
            </a:r>
            <a:r>
              <a:rPr lang="en-IN" dirty="0" err="1" smtClean="0"/>
              <a:t>Marksheet</a:t>
            </a:r>
            <a:endParaRPr lang="en-US" dirty="0"/>
          </a:p>
        </p:txBody>
      </p:sp>
      <p:sp>
        <p:nvSpPr>
          <p:cNvPr id="11" name="Rectangle 10"/>
          <p:cNvSpPr/>
          <p:nvPr/>
        </p:nvSpPr>
        <p:spPr>
          <a:xfrm>
            <a:off x="5929322" y="3429006"/>
            <a:ext cx="1643074" cy="6429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Print </a:t>
            </a:r>
            <a:r>
              <a:rPr lang="en-IN" dirty="0" err="1" smtClean="0"/>
              <a:t>Marksheet</a:t>
            </a:r>
            <a:endParaRPr lang="en-US" dirty="0"/>
          </a:p>
        </p:txBody>
      </p:sp>
      <p:cxnSp>
        <p:nvCxnSpPr>
          <p:cNvPr id="20" name="Straight Arrow Connector 19"/>
          <p:cNvCxnSpPr/>
          <p:nvPr/>
        </p:nvCxnSpPr>
        <p:spPr>
          <a:xfrm>
            <a:off x="2357422" y="3714758"/>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 idx="3"/>
            <a:endCxn id="3" idx="1"/>
          </p:cNvCxnSpPr>
          <p:nvPr/>
        </p:nvCxnSpPr>
        <p:spPr>
          <a:xfrm>
            <a:off x="642910" y="3679039"/>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 idx="3"/>
            <a:endCxn id="4" idx="2"/>
          </p:cNvCxnSpPr>
          <p:nvPr/>
        </p:nvCxnSpPr>
        <p:spPr>
          <a:xfrm>
            <a:off x="1571604" y="3679039"/>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Flowchart: Magnetic Disk 43"/>
          <p:cNvSpPr/>
          <p:nvPr/>
        </p:nvSpPr>
        <p:spPr>
          <a:xfrm>
            <a:off x="6072198" y="714362"/>
            <a:ext cx="1071570" cy="1214446"/>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Store</a:t>
            </a:r>
            <a:endParaRPr lang="en-US" dirty="0"/>
          </a:p>
        </p:txBody>
      </p:sp>
      <p:sp>
        <p:nvSpPr>
          <p:cNvPr id="92" name="Rectangle 91"/>
          <p:cNvSpPr/>
          <p:nvPr/>
        </p:nvSpPr>
        <p:spPr>
          <a:xfrm>
            <a:off x="8429652" y="3000378"/>
            <a:ext cx="428628" cy="150019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dirty="0" smtClean="0"/>
              <a:t>Logout</a:t>
            </a:r>
            <a:endParaRPr lang="en-US" dirty="0"/>
          </a:p>
        </p:txBody>
      </p:sp>
      <p:sp>
        <p:nvSpPr>
          <p:cNvPr id="122" name="Diamond 121"/>
          <p:cNvSpPr/>
          <p:nvPr/>
        </p:nvSpPr>
        <p:spPr>
          <a:xfrm>
            <a:off x="2786050" y="1428742"/>
            <a:ext cx="1071570" cy="1571636"/>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dirty="0" smtClean="0"/>
              <a:t>Validate</a:t>
            </a:r>
            <a:endParaRPr lang="en-US" dirty="0"/>
          </a:p>
        </p:txBody>
      </p:sp>
      <p:cxnSp>
        <p:nvCxnSpPr>
          <p:cNvPr id="130" name="Straight Arrow Connector 129"/>
          <p:cNvCxnSpPr/>
          <p:nvPr/>
        </p:nvCxnSpPr>
        <p:spPr>
          <a:xfrm rot="5400000">
            <a:off x="6287306" y="2213766"/>
            <a:ext cx="57150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0" idx="2"/>
          </p:cNvCxnSpPr>
          <p:nvPr/>
        </p:nvCxnSpPr>
        <p:spPr>
          <a:xfrm rot="5400000">
            <a:off x="6429388" y="3214692"/>
            <a:ext cx="42862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rot="5400000" flipH="1" flipV="1">
            <a:off x="3072596" y="3213898"/>
            <a:ext cx="42862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3286116" y="1142990"/>
            <a:ext cx="42862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5400000" flipH="1" flipV="1">
            <a:off x="3036083" y="1393023"/>
            <a:ext cx="50006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9" idx="3"/>
          </p:cNvCxnSpPr>
          <p:nvPr/>
        </p:nvCxnSpPr>
        <p:spPr>
          <a:xfrm>
            <a:off x="5143504" y="1071552"/>
            <a:ext cx="92869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a:off x="7572396" y="3714758"/>
            <a:ext cx="857256" cy="15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122" idx="3"/>
          </p:cNvCxnSpPr>
          <p:nvPr/>
        </p:nvCxnSpPr>
        <p:spPr>
          <a:xfrm>
            <a:off x="3857620" y="2214560"/>
            <a:ext cx="64294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3751257" y="2964659"/>
            <a:ext cx="1499404"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endCxn id="7" idx="3"/>
          </p:cNvCxnSpPr>
          <p:nvPr/>
        </p:nvCxnSpPr>
        <p:spPr>
          <a:xfrm rot="10800000">
            <a:off x="4071934" y="3714758"/>
            <a:ext cx="42862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5400000">
            <a:off x="1072332" y="4642658"/>
            <a:ext cx="28575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10800000">
            <a:off x="428596" y="4786328"/>
            <a:ext cx="78581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endCxn id="2" idx="2"/>
          </p:cNvCxnSpPr>
          <p:nvPr/>
        </p:nvCxnSpPr>
        <p:spPr>
          <a:xfrm rot="5400000" flipH="1" flipV="1">
            <a:off x="250001" y="4607733"/>
            <a:ext cx="3571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3" name="Text Placeholder 182"/>
          <p:cNvSpPr>
            <a:spLocks noGrp="1"/>
          </p:cNvSpPr>
          <p:nvPr>
            <p:ph type="body" idx="1"/>
          </p:nvPr>
        </p:nvSpPr>
        <p:spPr>
          <a:xfrm>
            <a:off x="142844" y="285734"/>
            <a:ext cx="6785356" cy="4714908"/>
          </a:xfrm>
        </p:spPr>
        <p:txBody>
          <a:bodyPr/>
          <a:lstStyle/>
          <a:p>
            <a:pPr lvl="1">
              <a:buNone/>
            </a:pPr>
            <a:r>
              <a:rPr lang="en-IN" sz="1800" b="1" dirty="0" smtClean="0"/>
              <a:t>   STUDENT LOGIN</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39000" cy="742500"/>
          </a:xfrm>
        </p:spPr>
        <p:txBody>
          <a:bodyPr/>
          <a:lstStyle/>
          <a:p>
            <a:r>
              <a:rPr lang="en-IN" sz="2800" b="1" dirty="0" smtClean="0">
                <a:solidFill>
                  <a:srgbClr val="CCFF33"/>
                </a:solidFill>
                <a:latin typeface="Times New Roman" pitchFamily="18" charset="0"/>
                <a:cs typeface="Times New Roman" pitchFamily="18" charset="0"/>
              </a:rPr>
              <a:t>SAMPLE OUTPUT</a:t>
            </a:r>
            <a:r>
              <a:rPr lang="en-US" sz="2800" dirty="0" smtClean="0">
                <a:solidFill>
                  <a:srgbClr val="CCFF33"/>
                </a:solidFill>
                <a:latin typeface="Times New Roman" pitchFamily="18" charset="0"/>
                <a:cs typeface="Times New Roman" pitchFamily="18" charset="0"/>
              </a:rPr>
              <a:t/>
            </a:r>
            <a:br>
              <a:rPr lang="en-US" sz="2800" dirty="0" smtClean="0">
                <a:solidFill>
                  <a:srgbClr val="CCFF33"/>
                </a:solidFill>
                <a:latin typeface="Times New Roman" pitchFamily="18" charset="0"/>
                <a:cs typeface="Times New Roman" pitchFamily="18" charset="0"/>
              </a:rPr>
            </a:br>
            <a:endParaRPr lang="en-US" sz="2800" dirty="0">
              <a:solidFill>
                <a:srgbClr val="CCFF33"/>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214282" y="571486"/>
            <a:ext cx="8715436" cy="4286280"/>
          </a:xfrm>
        </p:spPr>
        <p:txBody>
          <a:bodyPr/>
          <a:lstStyle/>
          <a:p>
            <a:pPr lvl="2">
              <a:buNone/>
            </a:pPr>
            <a:r>
              <a:rPr lang="en-IN" sz="2000" b="1" dirty="0" smtClean="0">
                <a:latin typeface="Times New Roman" pitchFamily="18" charset="0"/>
                <a:cs typeface="Times New Roman" pitchFamily="18" charset="0"/>
              </a:rPr>
              <a:t>Admin-Login</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US" dirty="0"/>
          </a:p>
        </p:txBody>
      </p:sp>
      <p:pic>
        <p:nvPicPr>
          <p:cNvPr id="4" name="Picture 3"/>
          <p:cNvPicPr/>
          <p:nvPr/>
        </p:nvPicPr>
        <p:blipFill>
          <a:blip r:embed="rId2"/>
          <a:srcRect/>
          <a:stretch>
            <a:fillRect/>
          </a:stretch>
        </p:blipFill>
        <p:spPr bwMode="auto">
          <a:xfrm>
            <a:off x="1643042" y="1142990"/>
            <a:ext cx="5731510" cy="3743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0"/>
            <a:ext cx="7438868" cy="742500"/>
          </a:xfrm>
        </p:spPr>
        <p:txBody>
          <a:bodyPr/>
          <a:lstStyle/>
          <a:p>
            <a:pPr algn="l"/>
            <a:r>
              <a:rPr lang="en-IN" sz="2000" b="1" dirty="0" smtClean="0">
                <a:solidFill>
                  <a:schemeClr val="tx1"/>
                </a:solidFill>
                <a:latin typeface="Times New Roman" pitchFamily="18" charset="0"/>
                <a:cs typeface="Times New Roman" pitchFamily="18" charset="0"/>
              </a:rPr>
              <a:t>Student-Login</a:t>
            </a:r>
            <a:endParaRPr lang="en-US" sz="2000" b="1"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285720" y="0"/>
            <a:ext cx="8643998" cy="5143500"/>
          </a:xfrm>
        </p:spPr>
        <p:txBody>
          <a:bodyPr/>
          <a:lstStyle/>
          <a:p>
            <a:endParaRPr lang="en-US" dirty="0"/>
          </a:p>
        </p:txBody>
      </p:sp>
      <p:pic>
        <p:nvPicPr>
          <p:cNvPr id="4" name="Picture 3"/>
          <p:cNvPicPr/>
          <p:nvPr/>
        </p:nvPicPr>
        <p:blipFill>
          <a:blip r:embed="rId2"/>
          <a:srcRect/>
          <a:stretch>
            <a:fillRect/>
          </a:stretch>
        </p:blipFill>
        <p:spPr bwMode="auto">
          <a:xfrm>
            <a:off x="1714480" y="928676"/>
            <a:ext cx="5731510" cy="3790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42844" y="785800"/>
            <a:ext cx="8429684" cy="4357700"/>
          </a:xfrm>
        </p:spPr>
        <p:txBody>
          <a:bodyPr/>
          <a:lstStyle/>
          <a:p>
            <a:endParaRPr lang="en-US" dirty="0"/>
          </a:p>
        </p:txBody>
      </p:sp>
      <p:sp>
        <p:nvSpPr>
          <p:cNvPr id="3" name="Title 2"/>
          <p:cNvSpPr>
            <a:spLocks noGrp="1"/>
          </p:cNvSpPr>
          <p:nvPr>
            <p:ph type="title"/>
          </p:nvPr>
        </p:nvSpPr>
        <p:spPr>
          <a:xfrm>
            <a:off x="714348" y="142858"/>
            <a:ext cx="7724652" cy="742500"/>
          </a:xfrm>
        </p:spPr>
        <p:txBody>
          <a:bodyPr/>
          <a:lstStyle/>
          <a:p>
            <a:pPr algn="l"/>
            <a:r>
              <a:rPr lang="en-IN" sz="2000" b="1" dirty="0" smtClean="0">
                <a:latin typeface="Times New Roman" pitchFamily="18" charset="0"/>
                <a:cs typeface="Times New Roman" pitchFamily="18" charset="0"/>
              </a:rPr>
              <a:t>Add Subject</a:t>
            </a:r>
            <a:endParaRPr lang="en-US" sz="2000" b="1"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1714480" y="1285866"/>
            <a:ext cx="5727006" cy="3448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42844" y="928676"/>
            <a:ext cx="8643998" cy="3786214"/>
          </a:xfrm>
        </p:spPr>
        <p:txBody>
          <a:bodyPr/>
          <a:lstStyle/>
          <a:p>
            <a:endParaRPr lang="en-US" dirty="0"/>
          </a:p>
        </p:txBody>
      </p:sp>
      <p:sp>
        <p:nvSpPr>
          <p:cNvPr id="3" name="Title 2"/>
          <p:cNvSpPr>
            <a:spLocks noGrp="1"/>
          </p:cNvSpPr>
          <p:nvPr>
            <p:ph type="title"/>
          </p:nvPr>
        </p:nvSpPr>
        <p:spPr>
          <a:xfrm>
            <a:off x="1142976" y="214296"/>
            <a:ext cx="7296024" cy="742500"/>
          </a:xfrm>
        </p:spPr>
        <p:txBody>
          <a:bodyPr/>
          <a:lstStyle/>
          <a:p>
            <a:pPr algn="l"/>
            <a:r>
              <a:rPr lang="en-IN" sz="2000" b="1" dirty="0" smtClean="0">
                <a:latin typeface="Times New Roman" pitchFamily="18" charset="0"/>
                <a:cs typeface="Times New Roman" pitchFamily="18" charset="0"/>
              </a:rPr>
              <a:t>Semester Selection</a:t>
            </a:r>
            <a:endParaRPr lang="en-US" sz="2000" b="1"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1714480" y="1142990"/>
            <a:ext cx="5727756" cy="3514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85720" y="785800"/>
            <a:ext cx="8572560" cy="3929090"/>
          </a:xfrm>
        </p:spPr>
        <p:txBody>
          <a:bodyPr/>
          <a:lstStyle/>
          <a:p>
            <a:endParaRPr lang="en-US" dirty="0"/>
          </a:p>
        </p:txBody>
      </p:sp>
      <p:sp>
        <p:nvSpPr>
          <p:cNvPr id="3" name="Title 2"/>
          <p:cNvSpPr>
            <a:spLocks noGrp="1"/>
          </p:cNvSpPr>
          <p:nvPr>
            <p:ph type="title"/>
          </p:nvPr>
        </p:nvSpPr>
        <p:spPr>
          <a:xfrm>
            <a:off x="928662" y="142858"/>
            <a:ext cx="7510338" cy="742500"/>
          </a:xfrm>
        </p:spPr>
        <p:txBody>
          <a:bodyPr/>
          <a:lstStyle/>
          <a:p>
            <a:pPr algn="l"/>
            <a:r>
              <a:rPr lang="en-IN" sz="2000" b="1" dirty="0" smtClean="0">
                <a:latin typeface="Times New Roman" pitchFamily="18" charset="0"/>
                <a:cs typeface="Times New Roman" pitchFamily="18" charset="0"/>
              </a:rPr>
              <a:t>Add Marks</a:t>
            </a:r>
            <a:endParaRPr lang="en-US" sz="2000" b="1" dirty="0">
              <a:latin typeface="Times New Roman" pitchFamily="18" charset="0"/>
              <a:cs typeface="Times New Roman" pitchFamily="18" charset="0"/>
            </a:endParaRPr>
          </a:p>
        </p:txBody>
      </p:sp>
      <p:pic>
        <p:nvPicPr>
          <p:cNvPr id="7" name="Picture 6"/>
          <p:cNvPicPr/>
          <p:nvPr/>
        </p:nvPicPr>
        <p:blipFill>
          <a:blip r:embed="rId2"/>
          <a:srcRect/>
          <a:stretch>
            <a:fillRect/>
          </a:stretch>
        </p:blipFill>
        <p:spPr bwMode="auto">
          <a:xfrm>
            <a:off x="1571604" y="1000114"/>
            <a:ext cx="5731510" cy="2786082"/>
          </a:xfrm>
          <a:prstGeom prst="rect">
            <a:avLst/>
          </a:prstGeom>
          <a:noFill/>
          <a:ln w="9525">
            <a:noFill/>
            <a:miter lim="800000"/>
            <a:headEnd/>
            <a:tailEnd/>
          </a:ln>
        </p:spPr>
      </p:pic>
      <p:pic>
        <p:nvPicPr>
          <p:cNvPr id="8" name="Picture 7"/>
          <p:cNvPicPr/>
          <p:nvPr/>
        </p:nvPicPr>
        <p:blipFill>
          <a:blip r:embed="rId3"/>
          <a:srcRect/>
          <a:stretch>
            <a:fillRect/>
          </a:stretch>
        </p:blipFill>
        <p:spPr bwMode="auto">
          <a:xfrm>
            <a:off x="1571604" y="3786196"/>
            <a:ext cx="5731510" cy="7185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14282" y="857238"/>
            <a:ext cx="8572560" cy="3715311"/>
          </a:xfrm>
        </p:spPr>
        <p:txBody>
          <a:bodyPr/>
          <a:lstStyle/>
          <a:p>
            <a:endParaRPr lang="en-US" dirty="0"/>
          </a:p>
        </p:txBody>
      </p:sp>
      <p:sp>
        <p:nvSpPr>
          <p:cNvPr id="3" name="Title 2"/>
          <p:cNvSpPr>
            <a:spLocks noGrp="1"/>
          </p:cNvSpPr>
          <p:nvPr>
            <p:ph type="title"/>
          </p:nvPr>
        </p:nvSpPr>
        <p:spPr>
          <a:xfrm>
            <a:off x="857224" y="142858"/>
            <a:ext cx="7510338" cy="742500"/>
          </a:xfrm>
        </p:spPr>
        <p:txBody>
          <a:bodyPr/>
          <a:lstStyle/>
          <a:p>
            <a:pPr algn="l"/>
            <a:r>
              <a:rPr lang="en-IN" sz="2000" b="1" dirty="0" smtClean="0">
                <a:latin typeface="Times New Roman" pitchFamily="18" charset="0"/>
                <a:cs typeface="Times New Roman" pitchFamily="18" charset="0"/>
              </a:rPr>
              <a:t>Student – Home Page</a:t>
            </a:r>
            <a:endParaRPr lang="en-US" sz="2000" b="1"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1706245" y="1020971"/>
            <a:ext cx="5731510" cy="31015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28596" y="214296"/>
            <a:ext cx="8286808" cy="4929204"/>
          </a:xfrm>
        </p:spPr>
        <p:txBody>
          <a:bodyPr/>
          <a:lstStyle/>
          <a:p>
            <a:endParaRPr lang="en-US" dirty="0"/>
          </a:p>
        </p:txBody>
      </p:sp>
      <p:sp>
        <p:nvSpPr>
          <p:cNvPr id="3" name="Title 2"/>
          <p:cNvSpPr>
            <a:spLocks noGrp="1"/>
          </p:cNvSpPr>
          <p:nvPr>
            <p:ph type="title"/>
          </p:nvPr>
        </p:nvSpPr>
        <p:spPr>
          <a:xfrm>
            <a:off x="857224" y="142858"/>
            <a:ext cx="7581776" cy="742500"/>
          </a:xfrm>
        </p:spPr>
        <p:txBody>
          <a:bodyPr/>
          <a:lstStyle/>
          <a:p>
            <a:pPr algn="l"/>
            <a:r>
              <a:rPr lang="en-IN" sz="2000" b="1" dirty="0" smtClean="0">
                <a:latin typeface="Times New Roman" pitchFamily="18" charset="0"/>
                <a:cs typeface="Times New Roman" pitchFamily="18" charset="0"/>
              </a:rPr>
              <a:t>Mark sheet Result Page</a:t>
            </a:r>
            <a:endParaRPr lang="en-US" sz="2000" b="1" dirty="0">
              <a:latin typeface="Times New Roman" pitchFamily="18" charset="0"/>
              <a:cs typeface="Times New Roman" pitchFamily="18" charset="0"/>
            </a:endParaRPr>
          </a:p>
        </p:txBody>
      </p:sp>
      <p:pic>
        <p:nvPicPr>
          <p:cNvPr id="9" name="Picture 8"/>
          <p:cNvPicPr/>
          <p:nvPr/>
        </p:nvPicPr>
        <p:blipFill>
          <a:blip r:embed="rId2"/>
          <a:srcRect/>
          <a:stretch>
            <a:fillRect/>
          </a:stretch>
        </p:blipFill>
        <p:spPr bwMode="auto">
          <a:xfrm>
            <a:off x="1643042" y="571486"/>
            <a:ext cx="5731510" cy="2455011"/>
          </a:xfrm>
          <a:prstGeom prst="rect">
            <a:avLst/>
          </a:prstGeom>
          <a:noFill/>
          <a:ln w="9525">
            <a:noFill/>
            <a:miter lim="800000"/>
            <a:headEnd/>
            <a:tailEnd/>
          </a:ln>
        </p:spPr>
      </p:pic>
      <p:pic>
        <p:nvPicPr>
          <p:cNvPr id="10" name="Picture 9"/>
          <p:cNvPicPr/>
          <p:nvPr/>
        </p:nvPicPr>
        <p:blipFill>
          <a:blip r:embed="rId3"/>
          <a:srcRect/>
          <a:stretch>
            <a:fillRect/>
          </a:stretch>
        </p:blipFill>
        <p:spPr bwMode="auto">
          <a:xfrm>
            <a:off x="1643042" y="3000378"/>
            <a:ext cx="5731510" cy="1173638"/>
          </a:xfrm>
          <a:prstGeom prst="rect">
            <a:avLst/>
          </a:prstGeom>
          <a:noFill/>
          <a:ln w="9525">
            <a:noFill/>
            <a:miter lim="800000"/>
            <a:headEnd/>
            <a:tailEnd/>
          </a:ln>
        </p:spPr>
      </p:pic>
      <p:pic>
        <p:nvPicPr>
          <p:cNvPr id="12" name="Picture 11"/>
          <p:cNvPicPr/>
          <p:nvPr/>
        </p:nvPicPr>
        <p:blipFill>
          <a:blip r:embed="rId4"/>
          <a:srcRect/>
          <a:stretch>
            <a:fillRect/>
          </a:stretch>
        </p:blipFill>
        <p:spPr bwMode="auto">
          <a:xfrm>
            <a:off x="1643042" y="4000510"/>
            <a:ext cx="5731510" cy="8958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439150" cy="742950"/>
          </a:xfrm>
        </p:spPr>
        <p:txBody>
          <a:bodyPr/>
          <a:lstStyle/>
          <a:p>
            <a:pPr algn="ctr"/>
            <a:r>
              <a:rPr lang="en-IN" sz="2800" b="1" dirty="0" smtClean="0">
                <a:solidFill>
                  <a:srgbClr val="CCFF33"/>
                </a:solidFill>
                <a:latin typeface="Times New Roman" pitchFamily="18" charset="0"/>
                <a:cs typeface="Times New Roman" pitchFamily="18" charset="0"/>
              </a:rPr>
              <a:t> CONCLUSION</a:t>
            </a:r>
            <a:r>
              <a:rPr lang="en-US" sz="2800" dirty="0" smtClean="0">
                <a:solidFill>
                  <a:srgbClr val="CCFF33"/>
                </a:solidFill>
                <a:latin typeface="Times New Roman" pitchFamily="18" charset="0"/>
                <a:cs typeface="Times New Roman" pitchFamily="18" charset="0"/>
              </a:rPr>
              <a:t/>
            </a:r>
            <a:br>
              <a:rPr lang="en-US" sz="2800" dirty="0" smtClean="0">
                <a:solidFill>
                  <a:srgbClr val="CCFF33"/>
                </a:solidFill>
                <a:latin typeface="Times New Roman" pitchFamily="18" charset="0"/>
                <a:cs typeface="Times New Roman" pitchFamily="18" charset="0"/>
              </a:rPr>
            </a:br>
            <a:endParaRPr lang="en-US" sz="2800" dirty="0">
              <a:solidFill>
                <a:srgbClr val="CCFF33"/>
              </a:solidFill>
              <a:latin typeface="Times New Roman" pitchFamily="18" charset="0"/>
              <a:cs typeface="Times New Roman" pitchFamily="18" charset="0"/>
            </a:endParaRPr>
          </a:p>
        </p:txBody>
      </p:sp>
      <p:sp>
        <p:nvSpPr>
          <p:cNvPr id="3" name="Text Placeholder 2"/>
          <p:cNvSpPr>
            <a:spLocks noGrp="1"/>
          </p:cNvSpPr>
          <p:nvPr>
            <p:ph type="body" idx="4294967295"/>
          </p:nvPr>
        </p:nvSpPr>
        <p:spPr>
          <a:xfrm>
            <a:off x="0" y="785813"/>
            <a:ext cx="8501063" cy="4000515"/>
          </a:xfrm>
        </p:spPr>
        <p:txBody>
          <a:bodyPr/>
          <a:lstStyle/>
          <a:p>
            <a:pPr algn="just">
              <a:buNone/>
            </a:pPr>
            <a:r>
              <a:rPr lang="en-IN" sz="1800" dirty="0" smtClean="0">
                <a:latin typeface="Times New Roman" pitchFamily="18" charset="0"/>
                <a:cs typeface="Times New Roman" pitchFamily="18" charset="0"/>
              </a:rPr>
              <a:t>		</a:t>
            </a:r>
            <a:r>
              <a:rPr lang="en-IN" sz="1800" b="0" dirty="0" smtClean="0">
                <a:latin typeface="Times New Roman" pitchFamily="18" charset="0"/>
                <a:cs typeface="Times New Roman" pitchFamily="18" charset="0"/>
              </a:rPr>
              <a:t>Thus I have automated the examination system for generating the gadget sheet and </a:t>
            </a:r>
            <a:r>
              <a:rPr lang="en-IN" sz="1800" b="0" dirty="0" err="1" smtClean="0">
                <a:latin typeface="Times New Roman" pitchFamily="18" charset="0"/>
                <a:cs typeface="Times New Roman" pitchFamily="18" charset="0"/>
              </a:rPr>
              <a:t>marksheet</a:t>
            </a:r>
            <a:r>
              <a:rPr lang="en-IN" sz="1800" b="0" dirty="0" smtClean="0">
                <a:latin typeface="Times New Roman" pitchFamily="18" charset="0"/>
                <a:cs typeface="Times New Roman" pitchFamily="18" charset="0"/>
              </a:rPr>
              <a:t> of the student. I have completed the project with the entire module neatly and user friendly one. Thus this project will survive best among the users and provide them a best way to get </a:t>
            </a:r>
            <a:r>
              <a:rPr lang="en-IN" sz="1800" b="0" dirty="0" err="1" smtClean="0">
                <a:latin typeface="Times New Roman" pitchFamily="18" charset="0"/>
                <a:cs typeface="Times New Roman" pitchFamily="18" charset="0"/>
              </a:rPr>
              <a:t>marksheet</a:t>
            </a:r>
            <a:r>
              <a:rPr lang="en-IN" sz="1800" b="0" dirty="0" smtClean="0">
                <a:latin typeface="Times New Roman" pitchFamily="18" charset="0"/>
                <a:cs typeface="Times New Roman" pitchFamily="18" charset="0"/>
              </a:rPr>
              <a:t> through online.</a:t>
            </a:r>
          </a:p>
          <a:p>
            <a:pPr algn="just">
              <a:buNone/>
            </a:pPr>
            <a:endParaRPr lang="en-IN" sz="1800" b="0" dirty="0" smtClean="0">
              <a:latin typeface="Times New Roman" pitchFamily="18" charset="0"/>
              <a:cs typeface="Times New Roman" pitchFamily="18" charset="0"/>
            </a:endParaRPr>
          </a:p>
          <a:p>
            <a:pPr algn="just">
              <a:buNone/>
            </a:pPr>
            <a:r>
              <a:rPr lang="en-US" sz="1800" b="0" dirty="0" smtClean="0">
                <a:latin typeface="Times New Roman" pitchFamily="18" charset="0"/>
                <a:cs typeface="Times New Roman" pitchFamily="18" charset="0"/>
              </a:rPr>
              <a:t>		I have completed the implementation and work of the following factors:</a:t>
            </a:r>
          </a:p>
          <a:p>
            <a:pPr lvl="1" algn="just">
              <a:buClr>
                <a:srgbClr val="CCFF33"/>
              </a:buClr>
            </a:pPr>
            <a:r>
              <a:rPr lang="en-US" sz="1800" b="0" dirty="0" smtClean="0">
                <a:latin typeface="Times New Roman" pitchFamily="18" charset="0"/>
                <a:cs typeface="Times New Roman" pitchFamily="18" charset="0"/>
              </a:rPr>
              <a:t> I have generated the mark sheet by automated fetching of marks of the students from database.</a:t>
            </a:r>
          </a:p>
          <a:p>
            <a:pPr lvl="1" algn="just">
              <a:buClr>
                <a:srgbClr val="CCFF33"/>
              </a:buClr>
            </a:pPr>
            <a:r>
              <a:rPr lang="en-US" sz="1800" b="0" dirty="0" smtClean="0">
                <a:latin typeface="Times New Roman" pitchFamily="18" charset="0"/>
                <a:cs typeface="Times New Roman" pitchFamily="18" charset="0"/>
              </a:rPr>
              <a:t> Generation of </a:t>
            </a:r>
            <a:r>
              <a:rPr lang="en-US" sz="1800" b="0" dirty="0" err="1" smtClean="0">
                <a:latin typeface="Times New Roman" pitchFamily="18" charset="0"/>
                <a:cs typeface="Times New Roman" pitchFamily="18" charset="0"/>
              </a:rPr>
              <a:t>marksheet</a:t>
            </a:r>
            <a:r>
              <a:rPr lang="en-US" sz="1800" b="0" dirty="0" smtClean="0">
                <a:latin typeface="Times New Roman" pitchFamily="18" charset="0"/>
                <a:cs typeface="Times New Roman" pitchFamily="18" charset="0"/>
              </a:rPr>
              <a:t> for individual student by fetching data from database and calculating the credits, grades, grade points, cumulative grade point and final result in terms of pass/fail. </a:t>
            </a:r>
          </a:p>
          <a:p>
            <a:pPr>
              <a:buNone/>
            </a:pPr>
            <a:endParaRPr lang="en-IN" sz="1800" dirty="0" smtClean="0">
              <a:latin typeface="Times New Roman" pitchFamily="18" charset="0"/>
              <a:cs typeface="Times New Roman" pitchFamily="18" charset="0"/>
            </a:endParaRPr>
          </a:p>
          <a:p>
            <a:pPr>
              <a:buNone/>
            </a:pPr>
            <a:endParaRPr lang="en-IN" sz="1800" dirty="0" smtClean="0">
              <a:latin typeface="Times New Roman" pitchFamily="18" charset="0"/>
              <a:cs typeface="Times New Roman" pitchFamily="18" charset="0"/>
            </a:endParaRPr>
          </a:p>
          <a:p>
            <a:pPr>
              <a:buNone/>
            </a:pPr>
            <a:endParaRPr lang="en-IN" sz="1800" dirty="0" smtClean="0">
              <a:latin typeface="Times New Roman" pitchFamily="18" charset="0"/>
              <a:cs typeface="Times New Roman" pitchFamily="18" charset="0"/>
            </a:endParaRPr>
          </a:p>
          <a:p>
            <a:pPr>
              <a:buNone/>
            </a:pPr>
            <a:endParaRPr lang="en-IN" sz="1800" dirty="0" smtClean="0">
              <a:latin typeface="Times New Roman" pitchFamily="18" charset="0"/>
              <a:cs typeface="Times New Roman" pitchFamily="18" charset="0"/>
            </a:endParaRPr>
          </a:p>
          <a:p>
            <a:pPr>
              <a:buNone/>
            </a:pPr>
            <a:endParaRPr lang="en-IN" sz="1800" dirty="0" smtClean="0">
              <a:latin typeface="Times New Roman" pitchFamily="18" charset="0"/>
              <a:cs typeface="Times New Roman" pitchFamily="18" charset="0"/>
            </a:endParaRPr>
          </a:p>
          <a:p>
            <a:pPr>
              <a:buNone/>
            </a:pPr>
            <a:endParaRPr lang="en-IN"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1604" y="142858"/>
            <a:ext cx="5572164" cy="461665"/>
          </a:xfrm>
          <a:prstGeom prst="rect">
            <a:avLst/>
          </a:prstGeom>
          <a:noFill/>
        </p:spPr>
        <p:txBody>
          <a:bodyPr wrap="square" rtlCol="0">
            <a:spAutoFit/>
          </a:bodyPr>
          <a:lstStyle/>
          <a:p>
            <a:pPr algn="ctr"/>
            <a:r>
              <a:rPr lang="en-IN" sz="2400" dirty="0" smtClean="0">
                <a:solidFill>
                  <a:srgbClr val="CCFF33"/>
                </a:solidFill>
                <a:latin typeface="Times New Roman" pitchFamily="18" charset="0"/>
                <a:cs typeface="Times New Roman" pitchFamily="18" charset="0"/>
              </a:rPr>
              <a:t>ABSTRACT</a:t>
            </a:r>
            <a:endParaRPr lang="en-US" sz="2400" dirty="0">
              <a:solidFill>
                <a:srgbClr val="CCFF33"/>
              </a:solidFill>
              <a:latin typeface="Times New Roman" pitchFamily="18" charset="0"/>
              <a:cs typeface="Times New Roman" pitchFamily="18" charset="0"/>
            </a:endParaRPr>
          </a:p>
        </p:txBody>
      </p:sp>
      <p:sp>
        <p:nvSpPr>
          <p:cNvPr id="3" name="TextBox 2"/>
          <p:cNvSpPr txBox="1"/>
          <p:nvPr/>
        </p:nvSpPr>
        <p:spPr>
          <a:xfrm>
            <a:off x="785786" y="1214428"/>
            <a:ext cx="7786742" cy="3970318"/>
          </a:xfrm>
          <a:prstGeom prst="rect">
            <a:avLst/>
          </a:prstGeom>
          <a:noFill/>
        </p:spPr>
        <p:txBody>
          <a:bodyPr wrap="square" rtlCol="0">
            <a:spAutoFit/>
          </a:bodyPr>
          <a:lstStyle/>
          <a:p>
            <a:pPr algn="just">
              <a:buClr>
                <a:srgbClr val="CCFF33"/>
              </a:buClr>
              <a:buFont typeface="Wingdings" pitchFamily="2" charset="2"/>
              <a:buChar char="Ø"/>
            </a:pPr>
            <a:r>
              <a:rPr lang="en-IN" sz="1600" dirty="0" smtClean="0">
                <a:solidFill>
                  <a:schemeClr val="tx1"/>
                </a:solidFill>
                <a:latin typeface="Times New Roman" pitchFamily="18" charset="0"/>
                <a:cs typeface="Times New Roman" pitchFamily="18" charset="0"/>
              </a:rPr>
              <a:t>	</a:t>
            </a:r>
            <a:r>
              <a:rPr lang="en-IN" sz="1800" dirty="0" smtClean="0">
                <a:solidFill>
                  <a:schemeClr val="tx1"/>
                </a:solidFill>
                <a:latin typeface="Times New Roman" pitchFamily="18" charset="0"/>
                <a:cs typeface="Times New Roman" pitchFamily="18" charset="0"/>
              </a:rPr>
              <a:t>In the digital India this system becomes a relatively easier process for the colleges to generate and store all mark sheet records.</a:t>
            </a:r>
            <a:endParaRPr lang="en-US" sz="1800" dirty="0" smtClean="0">
              <a:solidFill>
                <a:schemeClr val="tx1"/>
              </a:solidFill>
              <a:latin typeface="Times New Roman" pitchFamily="18" charset="0"/>
              <a:cs typeface="Times New Roman" pitchFamily="18" charset="0"/>
            </a:endParaRPr>
          </a:p>
          <a:p>
            <a:pPr algn="just">
              <a:buClr>
                <a:srgbClr val="CCFF33"/>
              </a:buClr>
              <a:buFont typeface="Wingdings" pitchFamily="2" charset="2"/>
              <a:buChar char="Ø"/>
            </a:pPr>
            <a:r>
              <a:rPr lang="en-IN" sz="1800" dirty="0" smtClean="0">
                <a:solidFill>
                  <a:schemeClr val="tx1"/>
                </a:solidFill>
                <a:latin typeface="Times New Roman" pitchFamily="18" charset="0"/>
                <a:cs typeface="Times New Roman" pitchFamily="18" charset="0"/>
              </a:rPr>
              <a:t>	My project based on student mark sheet generation that uses PHP language. </a:t>
            </a:r>
            <a:endParaRPr lang="en-US" sz="1800" dirty="0" smtClean="0">
              <a:latin typeface="Times New Roman" pitchFamily="18" charset="0"/>
              <a:cs typeface="Times New Roman" pitchFamily="18" charset="0"/>
            </a:endParaRPr>
          </a:p>
          <a:p>
            <a:pPr algn="just">
              <a:buClr>
                <a:srgbClr val="CCFF33"/>
              </a:buClr>
              <a:buFont typeface="Wingdings" pitchFamily="2" charset="2"/>
              <a:buChar char="Ø"/>
            </a:pPr>
            <a:r>
              <a:rPr lang="en-US" sz="1800" dirty="0" smtClean="0">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The </a:t>
            </a:r>
            <a:r>
              <a:rPr lang="en-US" sz="1800" dirty="0" smtClean="0">
                <a:solidFill>
                  <a:schemeClr val="tx1"/>
                </a:solidFill>
                <a:latin typeface="Times New Roman" pitchFamily="18" charset="0"/>
                <a:cs typeface="Times New Roman" pitchFamily="18" charset="0"/>
              </a:rPr>
              <a:t>Mark sheet </a:t>
            </a:r>
            <a:r>
              <a:rPr lang="en-US" sz="1800" dirty="0" smtClean="0">
                <a:solidFill>
                  <a:schemeClr val="tx1"/>
                </a:solidFill>
                <a:latin typeface="Times New Roman" pitchFamily="18" charset="0"/>
                <a:cs typeface="Times New Roman" pitchFamily="18" charset="0"/>
              </a:rPr>
              <a:t>Generator is flexible for generating and distributing progress mark sheet of students.</a:t>
            </a:r>
            <a:r>
              <a:rPr lang="en-IN" sz="1800" dirty="0" smtClean="0">
                <a:solidFill>
                  <a:schemeClr val="tx1"/>
                </a:solidFill>
                <a:latin typeface="Times New Roman" pitchFamily="18" charset="0"/>
                <a:cs typeface="Times New Roman" pitchFamily="18" charset="0"/>
              </a:rPr>
              <a:t> Also, the system displays all the available records for students. In addition, the system allow students to fetch their mark sheets.</a:t>
            </a:r>
          </a:p>
          <a:p>
            <a:pPr algn="just">
              <a:buClr>
                <a:srgbClr val="CCFF33"/>
              </a:buClr>
              <a:buFont typeface="Wingdings" pitchFamily="2" charset="2"/>
              <a:buChar char="Ø"/>
            </a:pPr>
            <a:r>
              <a:rPr lang="en-IN" sz="1800" dirty="0" smtClean="0">
                <a:solidFill>
                  <a:schemeClr val="tx1"/>
                </a:solidFill>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To simply put, this system is to provide the mark-sheet for credit based grading system in user friendly and secure manner. </a:t>
            </a:r>
          </a:p>
          <a:p>
            <a:pPr lvl="7" algn="just">
              <a:buClr>
                <a:srgbClr val="CCFF33"/>
              </a:buClr>
              <a:buFont typeface="Wingdings" pitchFamily="2" charset="2"/>
              <a:buChar char="Ø"/>
            </a:pPr>
            <a:r>
              <a:rPr lang="en-US" sz="1800" dirty="0" smtClean="0">
                <a:solidFill>
                  <a:schemeClr val="tx1"/>
                </a:solidFill>
                <a:latin typeface="Times New Roman" pitchFamily="18" charset="0"/>
                <a:cs typeface="Times New Roman" pitchFamily="18" charset="0"/>
              </a:rPr>
              <a:t> 	My project based on student mark sheet generation that uses PHP language and I used </a:t>
            </a:r>
            <a:r>
              <a:rPr lang="en-US" sz="1800" dirty="0" err="1" smtClean="0">
                <a:solidFill>
                  <a:schemeClr val="tx1"/>
                </a:solidFill>
                <a:latin typeface="Times New Roman" pitchFamily="18" charset="0"/>
                <a:cs typeface="Times New Roman" pitchFamily="18" charset="0"/>
              </a:rPr>
              <a:t>MySQL</a:t>
            </a:r>
            <a:r>
              <a:rPr lang="en-US" sz="1800" dirty="0" smtClean="0">
                <a:solidFill>
                  <a:schemeClr val="tx1"/>
                </a:solidFill>
                <a:latin typeface="Times New Roman" pitchFamily="18" charset="0"/>
                <a:cs typeface="Times New Roman" pitchFamily="18" charset="0"/>
              </a:rPr>
              <a:t> to store the data. </a:t>
            </a:r>
          </a:p>
          <a:p>
            <a:pPr algn="just">
              <a:buClr>
                <a:srgbClr val="CCFF33"/>
              </a:buClr>
              <a:buFont typeface="Wingdings" pitchFamily="2" charset="2"/>
              <a:buChar char="Ø"/>
            </a:pPr>
            <a:r>
              <a:rPr lang="en-IN" sz="1800" dirty="0" smtClean="0">
                <a:solidFill>
                  <a:schemeClr val="tx1"/>
                </a:solidFill>
                <a:latin typeface="Times New Roman" pitchFamily="18" charset="0"/>
                <a:cs typeface="Times New Roman" pitchFamily="18" charset="0"/>
              </a:rPr>
              <a:t>	My project aims at developing a </a:t>
            </a:r>
            <a:r>
              <a:rPr lang="en-IN" sz="1800" dirty="0" smtClean="0">
                <a:solidFill>
                  <a:schemeClr val="tx1"/>
                </a:solidFill>
                <a:latin typeface="Times New Roman" pitchFamily="18" charset="0"/>
                <a:cs typeface="Times New Roman" pitchFamily="18" charset="0"/>
              </a:rPr>
              <a:t>mark sheet </a:t>
            </a:r>
            <a:r>
              <a:rPr lang="en-IN" sz="1800" dirty="0" smtClean="0">
                <a:solidFill>
                  <a:schemeClr val="tx1"/>
                </a:solidFill>
                <a:latin typeface="Times New Roman" pitchFamily="18" charset="0"/>
                <a:cs typeface="Times New Roman" pitchFamily="18" charset="0"/>
              </a:rPr>
              <a:t>generation system which can be used in schools, colleges, universities, to automate the distribution of digitally verifiable student  </a:t>
            </a:r>
            <a:r>
              <a:rPr lang="en-IN" sz="1800" dirty="0" smtClean="0">
                <a:solidFill>
                  <a:schemeClr val="tx1"/>
                </a:solidFill>
                <a:latin typeface="Times New Roman" pitchFamily="18" charset="0"/>
                <a:cs typeface="Times New Roman" pitchFamily="18" charset="0"/>
              </a:rPr>
              <a:t>mark sheets</a:t>
            </a:r>
            <a:r>
              <a:rPr lang="en-IN" sz="1800" dirty="0" smtClean="0">
                <a:solidFill>
                  <a:schemeClr val="tx1"/>
                </a:solidFill>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	</a:t>
            </a:r>
            <a:endParaRPr lang="en-US" sz="18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14296"/>
            <a:ext cx="8439150" cy="741362"/>
          </a:xfrm>
        </p:spPr>
        <p:txBody>
          <a:bodyPr/>
          <a:lstStyle/>
          <a:p>
            <a:pPr algn="ctr"/>
            <a:r>
              <a:rPr lang="en-IN" sz="2800" b="1" dirty="0" smtClean="0">
                <a:solidFill>
                  <a:srgbClr val="CCFF33"/>
                </a:solidFill>
                <a:latin typeface="Times New Roman" pitchFamily="18" charset="0"/>
                <a:cs typeface="Times New Roman" pitchFamily="18" charset="0"/>
              </a:rPr>
              <a:t>FUTURE ENHANCEMENT</a:t>
            </a:r>
            <a:endParaRPr lang="en-US" sz="2800" dirty="0">
              <a:solidFill>
                <a:srgbClr val="CCFF33"/>
              </a:solidFill>
              <a:latin typeface="Times New Roman" pitchFamily="18" charset="0"/>
              <a:cs typeface="Times New Roman" pitchFamily="18" charset="0"/>
            </a:endParaRPr>
          </a:p>
        </p:txBody>
      </p:sp>
      <p:sp>
        <p:nvSpPr>
          <p:cNvPr id="3" name="Text Placeholder 2"/>
          <p:cNvSpPr>
            <a:spLocks noGrp="1"/>
          </p:cNvSpPr>
          <p:nvPr>
            <p:ph type="body" idx="4294967295"/>
          </p:nvPr>
        </p:nvSpPr>
        <p:spPr>
          <a:xfrm>
            <a:off x="0" y="642924"/>
            <a:ext cx="8501063" cy="4357701"/>
          </a:xfrm>
        </p:spPr>
        <p:txBody>
          <a:bodyPr/>
          <a:lstStyle/>
          <a:p>
            <a:pPr lvl="1" algn="just">
              <a:buClr>
                <a:srgbClr val="CCFF33"/>
              </a:buClr>
              <a:buFont typeface="Wingdings" pitchFamily="2" charset="2"/>
              <a:buChar char="§"/>
            </a:pPr>
            <a:r>
              <a:rPr lang="en-IN" sz="1800" dirty="0" smtClean="0">
                <a:latin typeface="Times New Roman" pitchFamily="18" charset="0"/>
                <a:cs typeface="Times New Roman" pitchFamily="18" charset="0"/>
              </a:rPr>
              <a:t>In order to meet the future needs, which can become progressively more complex the efficiency of the system can be improved by making some simple modifications in the programs. </a:t>
            </a:r>
          </a:p>
          <a:p>
            <a:pPr lvl="1" algn="just">
              <a:buClr>
                <a:srgbClr val="CCFF33"/>
              </a:buClr>
              <a:buFont typeface="Wingdings" pitchFamily="2" charset="2"/>
              <a:buChar char="§"/>
            </a:pPr>
            <a:r>
              <a:rPr lang="en-IN" sz="1800" dirty="0" smtClean="0">
                <a:latin typeface="Times New Roman" pitchFamily="18" charset="0"/>
                <a:cs typeface="Times New Roman" pitchFamily="18" charset="0"/>
              </a:rPr>
              <a:t>In future the project will be altered by which the user is given more option to design. </a:t>
            </a:r>
          </a:p>
          <a:p>
            <a:pPr lvl="1" algn="just">
              <a:buClr>
                <a:srgbClr val="CCFF33"/>
              </a:buClr>
              <a:buFont typeface="Wingdings" pitchFamily="2" charset="2"/>
              <a:buChar char="§"/>
            </a:pPr>
            <a:r>
              <a:rPr lang="en-IN" sz="1800" dirty="0" smtClean="0">
                <a:latin typeface="Times New Roman" pitchFamily="18" charset="0"/>
                <a:cs typeface="Times New Roman" pitchFamily="18" charset="0"/>
              </a:rPr>
              <a:t>This project can be updated in near future as and when requirement for the same arises, as it is very flexible in terms of expansion. This project has a very vast scope in future.</a:t>
            </a:r>
          </a:p>
          <a:p>
            <a:pPr lvl="1" algn="just">
              <a:buClr>
                <a:srgbClr val="CCFF33"/>
              </a:buClr>
              <a:buFont typeface="Wingdings" pitchFamily="2" charset="2"/>
              <a:buChar char="§"/>
            </a:pPr>
            <a:r>
              <a:rPr lang="en-IN" sz="1800" dirty="0" smtClean="0">
                <a:latin typeface="Times New Roman" pitchFamily="18" charset="0"/>
                <a:cs typeface="Times New Roman" pitchFamily="18" charset="0"/>
              </a:rPr>
              <a:t>The software is flexible enough to be modified and  implemented as per future requirements. The system can be made more secure by providing various security features at different levels. </a:t>
            </a:r>
            <a:endParaRPr lang="en-US" sz="18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28" y="2214560"/>
            <a:ext cx="6072230" cy="584775"/>
          </a:xfrm>
          <a:prstGeom prst="rect">
            <a:avLst/>
          </a:prstGeom>
          <a:noFill/>
        </p:spPr>
        <p:txBody>
          <a:bodyPr wrap="square" rtlCol="0">
            <a:spAutoFit/>
          </a:bodyPr>
          <a:lstStyle/>
          <a:p>
            <a:pPr algn="ctr"/>
            <a:r>
              <a:rPr lang="en-IN" sz="3200" dirty="0" smtClean="0">
                <a:solidFill>
                  <a:srgbClr val="CCFF33"/>
                </a:solidFill>
                <a:latin typeface="Times New Roman" pitchFamily="18" charset="0"/>
                <a:cs typeface="Times New Roman" pitchFamily="18" charset="0"/>
              </a:rPr>
              <a:t>THANK   YOU</a:t>
            </a:r>
            <a:endParaRPr lang="en-US" sz="3200" dirty="0">
              <a:solidFill>
                <a:srgbClr val="CCFF33"/>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idx="4294967295"/>
          </p:nvPr>
        </p:nvSpPr>
        <p:spPr>
          <a:xfrm>
            <a:off x="0" y="0"/>
            <a:ext cx="7939088" cy="571487"/>
          </a:xfrm>
        </p:spPr>
        <p:txBody>
          <a:bodyPr/>
          <a:lstStyle/>
          <a:p>
            <a:pPr algn="ctr"/>
            <a:r>
              <a:rPr lang="en-IN" sz="2400" dirty="0" smtClean="0">
                <a:solidFill>
                  <a:srgbClr val="CCFF33"/>
                </a:solidFill>
                <a:latin typeface="Times New Roman" pitchFamily="18" charset="0"/>
                <a:cs typeface="Times New Roman" pitchFamily="18" charset="0"/>
              </a:rPr>
              <a:t>INTRODUCTION</a:t>
            </a:r>
            <a:endParaRPr lang="en-US" sz="2400" dirty="0">
              <a:solidFill>
                <a:srgbClr val="CCFF33"/>
              </a:solidFill>
              <a:latin typeface="Times New Roman" pitchFamily="18" charset="0"/>
              <a:cs typeface="Times New Roman" pitchFamily="18" charset="0"/>
            </a:endParaRPr>
          </a:p>
        </p:txBody>
      </p:sp>
      <p:sp>
        <p:nvSpPr>
          <p:cNvPr id="14" name="Text Placeholder 13"/>
          <p:cNvSpPr>
            <a:spLocks noGrp="1"/>
          </p:cNvSpPr>
          <p:nvPr>
            <p:ph type="body" idx="4294967295"/>
          </p:nvPr>
        </p:nvSpPr>
        <p:spPr>
          <a:xfrm>
            <a:off x="0" y="857250"/>
            <a:ext cx="8572500" cy="4286250"/>
          </a:xfrm>
        </p:spPr>
        <p:txBody>
          <a:bodyPr/>
          <a:lstStyle/>
          <a:p>
            <a:pPr lvl="1" algn="just">
              <a:buClr>
                <a:srgbClr val="CCFF33"/>
              </a:buClr>
              <a:buFont typeface="Wingdings" pitchFamily="2" charset="2"/>
              <a:buChar char="Ø"/>
            </a:pPr>
            <a:r>
              <a:rPr lang="en-US" sz="1800" dirty="0" smtClean="0">
                <a:latin typeface="Times New Roman" pitchFamily="18" charset="0"/>
                <a:cs typeface="Times New Roman" pitchFamily="18" charset="0"/>
              </a:rPr>
              <a:t>The Mark sheet Generator is flexible for generating and distributing mark sheet of students.</a:t>
            </a:r>
          </a:p>
          <a:p>
            <a:pPr lvl="1" algn="just">
              <a:buClr>
                <a:srgbClr val="CCFF33"/>
              </a:buClr>
              <a:buFont typeface="Wingdings" pitchFamily="2" charset="2"/>
              <a:buChar char="Ø"/>
            </a:pPr>
            <a:r>
              <a:rPr lang="en-IN" sz="1800" dirty="0" smtClean="0">
                <a:latin typeface="Times New Roman" pitchFamily="18" charset="0"/>
                <a:cs typeface="Times New Roman" pitchFamily="18" charset="0"/>
              </a:rPr>
              <a:t>My project is divided into two categories; </a:t>
            </a:r>
          </a:p>
          <a:p>
            <a:pPr lvl="2" algn="just">
              <a:buClr>
                <a:srgbClr val="CCFF33"/>
              </a:buClr>
              <a:buFont typeface="Wingdings" pitchFamily="2" charset="2"/>
              <a:buChar char="§"/>
            </a:pPr>
            <a:r>
              <a:rPr lang="en-IN" sz="1800" dirty="0" smtClean="0">
                <a:latin typeface="Times New Roman" pitchFamily="18" charset="0"/>
                <a:cs typeface="Times New Roman" pitchFamily="18" charset="0"/>
              </a:rPr>
              <a:t>admin</a:t>
            </a:r>
          </a:p>
          <a:p>
            <a:pPr lvl="2" algn="just">
              <a:buClr>
                <a:srgbClr val="CCFF33"/>
              </a:buClr>
              <a:buFont typeface="Wingdings" pitchFamily="2" charset="2"/>
              <a:buChar char="§"/>
            </a:pPr>
            <a:r>
              <a:rPr lang="en-IN" sz="1800" dirty="0" smtClean="0">
                <a:latin typeface="Times New Roman" pitchFamily="18" charset="0"/>
                <a:cs typeface="Times New Roman" pitchFamily="18" charset="0"/>
              </a:rPr>
              <a:t>student</a:t>
            </a:r>
          </a:p>
          <a:p>
            <a:pPr lvl="1" algn="just">
              <a:buClr>
                <a:srgbClr val="CCFF33"/>
              </a:buClr>
              <a:buFont typeface="Wingdings" pitchFamily="2" charset="2"/>
              <a:buChar char="Ø"/>
            </a:pPr>
            <a:r>
              <a:rPr lang="en-IN" sz="1800" dirty="0" smtClean="0">
                <a:latin typeface="Times New Roman" pitchFamily="18" charset="0"/>
                <a:cs typeface="Times New Roman" pitchFamily="18" charset="0"/>
              </a:rPr>
              <a:t> In an overview of this web application, the student can get their respective mark sheets. For this, the student has to enter his/her register number and date of birth.  After that, the system displays the mark sheet of that particular student. </a:t>
            </a:r>
          </a:p>
          <a:p>
            <a:pPr lvl="1" algn="just">
              <a:buClr>
                <a:srgbClr val="CCFF33"/>
              </a:buClr>
              <a:buNone/>
            </a:pPr>
            <a:endParaRPr lang="en-IN" sz="1800" dirty="0" smtClean="0">
              <a:latin typeface="Times New Roman" pitchFamily="18" charset="0"/>
              <a:cs typeface="Times New Roman" pitchFamily="18" charset="0"/>
            </a:endParaRPr>
          </a:p>
          <a:p>
            <a:pPr lvl="1" algn="just">
              <a:buClr>
                <a:srgbClr val="CCFF33"/>
              </a:buClr>
              <a:buFont typeface="Wingdings" pitchFamily="2" charset="2"/>
              <a:buChar char="Ø"/>
            </a:pPr>
            <a:endParaRPr lang="en-IN" sz="1800" dirty="0" smtClean="0">
              <a:latin typeface="Times New Roman" pitchFamily="18" charset="0"/>
              <a:cs typeface="Times New Roman" pitchFamily="18" charset="0"/>
            </a:endParaRP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71604" y="142858"/>
            <a:ext cx="5786478" cy="523220"/>
          </a:xfrm>
          <a:prstGeom prst="rect">
            <a:avLst/>
          </a:prstGeom>
          <a:noFill/>
        </p:spPr>
        <p:txBody>
          <a:bodyPr wrap="square" rtlCol="0">
            <a:spAutoFit/>
          </a:bodyPr>
          <a:lstStyle/>
          <a:p>
            <a:pPr algn="ctr"/>
            <a:r>
              <a:rPr lang="en-IN" sz="2800" dirty="0" smtClean="0">
                <a:solidFill>
                  <a:srgbClr val="CCFF33"/>
                </a:solidFill>
                <a:latin typeface="DM Serif Display" charset="0"/>
              </a:rPr>
              <a:t>SYSTEM   SPECIFICATIONS</a:t>
            </a:r>
            <a:endParaRPr lang="en-US" sz="2800" dirty="0">
              <a:solidFill>
                <a:srgbClr val="CCFF33"/>
              </a:solidFill>
              <a:latin typeface="DM Serif Display" charset="0"/>
            </a:endParaRPr>
          </a:p>
        </p:txBody>
      </p:sp>
      <p:sp>
        <p:nvSpPr>
          <p:cNvPr id="6" name="TextBox 5"/>
          <p:cNvSpPr txBox="1"/>
          <p:nvPr/>
        </p:nvSpPr>
        <p:spPr>
          <a:xfrm>
            <a:off x="500034" y="928676"/>
            <a:ext cx="4572032" cy="400110"/>
          </a:xfrm>
          <a:prstGeom prst="rect">
            <a:avLst/>
          </a:prstGeom>
          <a:noFill/>
        </p:spPr>
        <p:txBody>
          <a:bodyPr wrap="square" rtlCol="0">
            <a:spAutoFit/>
          </a:bodyPr>
          <a:lstStyle/>
          <a:p>
            <a:r>
              <a:rPr lang="en-IN" sz="2000" dirty="0" smtClean="0">
                <a:solidFill>
                  <a:srgbClr val="00FFFF"/>
                </a:solidFill>
                <a:latin typeface="Times New Roman" pitchFamily="18" charset="0"/>
                <a:cs typeface="Times New Roman" pitchFamily="18" charset="0"/>
              </a:rPr>
              <a:t>HARDWARE   REQUIREMNETS</a:t>
            </a:r>
            <a:endParaRPr lang="en-US" sz="2000" dirty="0">
              <a:solidFill>
                <a:srgbClr val="00FFFF"/>
              </a:solidFill>
              <a:latin typeface="Times New Roman" pitchFamily="18" charset="0"/>
              <a:cs typeface="Times New Roman" pitchFamily="18" charset="0"/>
            </a:endParaRPr>
          </a:p>
        </p:txBody>
      </p:sp>
      <p:sp>
        <p:nvSpPr>
          <p:cNvPr id="8" name="TextBox 7"/>
          <p:cNvSpPr txBox="1"/>
          <p:nvPr/>
        </p:nvSpPr>
        <p:spPr>
          <a:xfrm>
            <a:off x="571472" y="1714494"/>
            <a:ext cx="6572296" cy="2308324"/>
          </a:xfrm>
          <a:prstGeom prst="rect">
            <a:avLst/>
          </a:prstGeom>
          <a:noFill/>
        </p:spPr>
        <p:txBody>
          <a:bodyPr wrap="square" rtlCol="0">
            <a:spAutoFit/>
          </a:bodyPr>
          <a:lstStyle/>
          <a:p>
            <a:r>
              <a:rPr lang="en-IN" sz="1800" dirty="0" smtClean="0">
                <a:solidFill>
                  <a:schemeClr val="tx1"/>
                </a:solidFill>
                <a:latin typeface="Times New Roman" pitchFamily="18" charset="0"/>
                <a:cs typeface="Times New Roman" pitchFamily="18" charset="0"/>
              </a:rPr>
              <a:t>Processor                             :                     Intel(R) core(TM) i3</a:t>
            </a:r>
          </a:p>
          <a:p>
            <a:r>
              <a:rPr lang="en-IN" sz="1800" dirty="0" smtClean="0">
                <a:solidFill>
                  <a:schemeClr val="tx1"/>
                </a:solidFill>
                <a:latin typeface="Times New Roman" pitchFamily="18" charset="0"/>
                <a:cs typeface="Times New Roman" pitchFamily="18" charset="0"/>
              </a:rPr>
              <a:t>Processor Speed                  :                     2.50 GHz</a:t>
            </a:r>
          </a:p>
          <a:p>
            <a:r>
              <a:rPr lang="en-IN" sz="1800" dirty="0" smtClean="0">
                <a:solidFill>
                  <a:schemeClr val="tx1"/>
                </a:solidFill>
                <a:latin typeface="Times New Roman" pitchFamily="18" charset="0"/>
                <a:cs typeface="Times New Roman" pitchFamily="18" charset="0"/>
              </a:rPr>
              <a:t>Ram                                     :                     2 GB</a:t>
            </a:r>
          </a:p>
          <a:p>
            <a:r>
              <a:rPr lang="en-IN" sz="1800" dirty="0" smtClean="0">
                <a:solidFill>
                  <a:schemeClr val="tx1"/>
                </a:solidFill>
                <a:latin typeface="Times New Roman" pitchFamily="18" charset="0"/>
                <a:cs typeface="Times New Roman" pitchFamily="18" charset="0"/>
              </a:rPr>
              <a:t>Hard Disk Drive                  :                     160 GB</a:t>
            </a:r>
          </a:p>
          <a:p>
            <a:r>
              <a:rPr lang="en-IN" sz="1800" dirty="0" smtClean="0">
                <a:solidFill>
                  <a:schemeClr val="tx1"/>
                </a:solidFill>
                <a:latin typeface="Times New Roman" pitchFamily="18" charset="0"/>
                <a:cs typeface="Times New Roman" pitchFamily="18" charset="0"/>
              </a:rPr>
              <a:t>CD-ROM Drive                  :                      Sony  </a:t>
            </a:r>
          </a:p>
          <a:p>
            <a:r>
              <a:rPr lang="en-IN" sz="1800" dirty="0" smtClean="0">
                <a:solidFill>
                  <a:schemeClr val="tx1"/>
                </a:solidFill>
                <a:latin typeface="Times New Roman" pitchFamily="18" charset="0"/>
                <a:cs typeface="Times New Roman" pitchFamily="18" charset="0"/>
              </a:rPr>
              <a:t>Monitor                               :                      “17” inches</a:t>
            </a:r>
          </a:p>
          <a:p>
            <a:r>
              <a:rPr lang="en-IN" sz="1800" dirty="0" smtClean="0">
                <a:solidFill>
                  <a:schemeClr val="tx1"/>
                </a:solidFill>
                <a:latin typeface="Times New Roman" pitchFamily="18" charset="0"/>
                <a:cs typeface="Times New Roman" pitchFamily="18" charset="0"/>
              </a:rPr>
              <a:t>Keyboard                            :                      </a:t>
            </a:r>
            <a:r>
              <a:rPr lang="en-US" sz="1800" dirty="0" smtClean="0">
                <a:solidFill>
                  <a:schemeClr val="tx1"/>
                </a:solidFill>
                <a:latin typeface="Times New Roman" pitchFamily="18" charset="0"/>
                <a:cs typeface="Times New Roman" pitchFamily="18" charset="0"/>
              </a:rPr>
              <a:t>TVS Gold</a:t>
            </a:r>
            <a:endParaRPr lang="en-IN" sz="1800" dirty="0" smtClean="0">
              <a:solidFill>
                <a:schemeClr val="tx1"/>
              </a:solidFill>
              <a:latin typeface="Times New Roman" pitchFamily="18" charset="0"/>
              <a:cs typeface="Times New Roman" pitchFamily="18" charset="0"/>
            </a:endParaRPr>
          </a:p>
          <a:p>
            <a:r>
              <a:rPr lang="en-IN" sz="1800" dirty="0" smtClean="0">
                <a:solidFill>
                  <a:schemeClr val="tx1"/>
                </a:solidFill>
                <a:latin typeface="Times New Roman" pitchFamily="18" charset="0"/>
                <a:cs typeface="Times New Roman" pitchFamily="18" charset="0"/>
              </a:rPr>
              <a:t>Mouse                                 :                      Logitech</a:t>
            </a:r>
            <a:endParaRPr lang="en-US" sz="18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357172"/>
            <a:ext cx="4000528" cy="400110"/>
          </a:xfrm>
          <a:prstGeom prst="rect">
            <a:avLst/>
          </a:prstGeom>
          <a:noFill/>
        </p:spPr>
        <p:txBody>
          <a:bodyPr wrap="square" rtlCol="0">
            <a:spAutoFit/>
          </a:bodyPr>
          <a:lstStyle/>
          <a:p>
            <a:r>
              <a:rPr lang="en-IN" sz="2000" dirty="0" smtClean="0">
                <a:solidFill>
                  <a:srgbClr val="00FFFF"/>
                </a:solidFill>
                <a:latin typeface="Times New Roman" pitchFamily="18" charset="0"/>
                <a:cs typeface="Times New Roman" pitchFamily="18" charset="0"/>
              </a:rPr>
              <a:t>SOFTWARE  REQUIREMENTS</a:t>
            </a:r>
            <a:endParaRPr lang="en-US" sz="2000" dirty="0">
              <a:solidFill>
                <a:srgbClr val="00FFFF"/>
              </a:solidFill>
              <a:latin typeface="Times New Roman" pitchFamily="18" charset="0"/>
              <a:cs typeface="Times New Roman" pitchFamily="18" charset="0"/>
            </a:endParaRPr>
          </a:p>
        </p:txBody>
      </p:sp>
      <p:sp>
        <p:nvSpPr>
          <p:cNvPr id="5" name="TextBox 4"/>
          <p:cNvSpPr txBox="1"/>
          <p:nvPr/>
        </p:nvSpPr>
        <p:spPr>
          <a:xfrm>
            <a:off x="1071538" y="1000114"/>
            <a:ext cx="6858048" cy="4401205"/>
          </a:xfrm>
          <a:prstGeom prst="rect">
            <a:avLst/>
          </a:prstGeom>
          <a:noFill/>
        </p:spPr>
        <p:txBody>
          <a:bodyPr wrap="square" rtlCol="0">
            <a:spAutoFit/>
          </a:bodyPr>
          <a:lstStyle/>
          <a:p>
            <a:pPr>
              <a:buNone/>
            </a:pPr>
            <a:endParaRPr lang="en-US" dirty="0" smtClean="0">
              <a:solidFill>
                <a:schemeClr val="tx1"/>
              </a:solidFill>
              <a:latin typeface="Times New Roman" pitchFamily="18" charset="0"/>
              <a:cs typeface="Times New Roman" pitchFamily="18" charset="0"/>
            </a:endParaRPr>
          </a:p>
          <a:p>
            <a:pPr>
              <a:buNone/>
            </a:pPr>
            <a:r>
              <a:rPr lang="en-US" b="1" dirty="0" smtClean="0">
                <a:solidFill>
                  <a:schemeClr val="tx1"/>
                </a:solidFill>
                <a:latin typeface="Times New Roman" pitchFamily="18" charset="0"/>
                <a:cs typeface="Times New Roman" pitchFamily="18" charset="0"/>
              </a:rPr>
              <a:t>  </a:t>
            </a:r>
            <a:endParaRPr lang="en-US" dirty="0" smtClean="0">
              <a:solidFill>
                <a:schemeClr val="tx1"/>
              </a:solidFill>
              <a:latin typeface="Times New Roman" pitchFamily="18" charset="0"/>
              <a:cs typeface="Times New Roman" pitchFamily="18" charset="0"/>
            </a:endParaRPr>
          </a:p>
          <a:p>
            <a:pPr>
              <a:buNone/>
            </a:pPr>
            <a:r>
              <a:rPr lang="en-US" sz="1800" dirty="0" smtClean="0">
                <a:solidFill>
                  <a:schemeClr val="tx1"/>
                </a:solidFill>
                <a:latin typeface="Times New Roman" pitchFamily="18" charset="0"/>
                <a:cs typeface="Times New Roman" pitchFamily="18" charset="0"/>
              </a:rPr>
              <a:t>Operating System		:	Windows 10</a:t>
            </a:r>
          </a:p>
          <a:p>
            <a:pPr>
              <a:buNone/>
            </a:pPr>
            <a:r>
              <a:rPr lang="en-US" sz="1800" dirty="0" smtClean="0">
                <a:solidFill>
                  <a:schemeClr val="tx1"/>
                </a:solidFill>
                <a:latin typeface="Times New Roman" pitchFamily="18" charset="0"/>
                <a:cs typeface="Times New Roman" pitchFamily="18" charset="0"/>
              </a:rPr>
              <a:t> </a:t>
            </a:r>
          </a:p>
          <a:p>
            <a:pPr>
              <a:buNone/>
            </a:pPr>
            <a:r>
              <a:rPr lang="en-US" sz="1800" dirty="0" smtClean="0">
                <a:solidFill>
                  <a:schemeClr val="tx1"/>
                </a:solidFill>
                <a:latin typeface="Times New Roman" pitchFamily="18" charset="0"/>
                <a:cs typeface="Times New Roman" pitchFamily="18" charset="0"/>
              </a:rPr>
              <a:t>Technology Used		: 	PHP, HTML</a:t>
            </a:r>
          </a:p>
          <a:p>
            <a:pPr>
              <a:buNone/>
            </a:pPr>
            <a:r>
              <a:rPr lang="en-US" sz="1800" dirty="0" smtClean="0">
                <a:solidFill>
                  <a:schemeClr val="tx1"/>
                </a:solidFill>
                <a:latin typeface="Times New Roman" pitchFamily="18" charset="0"/>
                <a:cs typeface="Times New Roman" pitchFamily="18" charset="0"/>
              </a:rPr>
              <a:t> </a:t>
            </a:r>
          </a:p>
          <a:p>
            <a:pPr>
              <a:buNone/>
            </a:pPr>
            <a:r>
              <a:rPr lang="en-US" sz="1800" dirty="0" smtClean="0">
                <a:solidFill>
                  <a:schemeClr val="tx1"/>
                </a:solidFill>
                <a:latin typeface="Times New Roman" pitchFamily="18" charset="0"/>
                <a:cs typeface="Times New Roman" pitchFamily="18" charset="0"/>
              </a:rPr>
              <a:t>Database			:	MY – SQL</a:t>
            </a:r>
          </a:p>
          <a:p>
            <a:pPr>
              <a:buNone/>
            </a:pPr>
            <a:endParaRPr lang="en-IN" sz="1800" dirty="0" smtClean="0">
              <a:solidFill>
                <a:schemeClr val="tx1"/>
              </a:solidFill>
              <a:latin typeface="Times New Roman" pitchFamily="18" charset="0"/>
              <a:cs typeface="Times New Roman" pitchFamily="18" charset="0"/>
            </a:endParaRPr>
          </a:p>
          <a:p>
            <a:pPr>
              <a:buNone/>
            </a:pPr>
            <a:r>
              <a:rPr lang="en-IN" sz="1800" dirty="0" smtClean="0">
                <a:solidFill>
                  <a:schemeClr val="tx1"/>
                </a:solidFill>
                <a:latin typeface="Times New Roman" pitchFamily="18" charset="0"/>
                <a:cs typeface="Times New Roman" pitchFamily="18" charset="0"/>
              </a:rPr>
              <a:t>IDE Tool                                 :              Sublime Text</a:t>
            </a:r>
            <a:endParaRPr lang="en-US" sz="1800" dirty="0" smtClean="0">
              <a:solidFill>
                <a:schemeClr val="tx1"/>
              </a:solidFill>
              <a:latin typeface="Times New Roman" pitchFamily="18" charset="0"/>
              <a:cs typeface="Times New Roman" pitchFamily="18" charset="0"/>
            </a:endParaRPr>
          </a:p>
          <a:p>
            <a:pPr>
              <a:buNone/>
            </a:pPr>
            <a:r>
              <a:rPr lang="en-US" sz="1800" dirty="0" smtClean="0">
                <a:solidFill>
                  <a:schemeClr val="tx1"/>
                </a:solidFill>
                <a:latin typeface="Times New Roman" pitchFamily="18" charset="0"/>
                <a:cs typeface="Times New Roman" pitchFamily="18" charset="0"/>
              </a:rPr>
              <a:t> </a:t>
            </a:r>
          </a:p>
          <a:p>
            <a:pPr>
              <a:buNone/>
            </a:pPr>
            <a:r>
              <a:rPr lang="en-US" sz="1800" dirty="0" smtClean="0">
                <a:solidFill>
                  <a:schemeClr val="tx1"/>
                </a:solidFill>
                <a:latin typeface="Times New Roman" pitchFamily="18" charset="0"/>
                <a:cs typeface="Times New Roman" pitchFamily="18" charset="0"/>
              </a:rPr>
              <a:t>Database Connectivity	:	Native Connectivity</a:t>
            </a:r>
          </a:p>
          <a:p>
            <a:pPr>
              <a:buNone/>
            </a:pPr>
            <a:r>
              <a:rPr lang="en-US" sz="1800" dirty="0" smtClean="0">
                <a:solidFill>
                  <a:schemeClr val="tx1"/>
                </a:solidFill>
                <a:latin typeface="Times New Roman" pitchFamily="18" charset="0"/>
                <a:cs typeface="Times New Roman" pitchFamily="18" charset="0"/>
              </a:rPr>
              <a:t>	</a:t>
            </a:r>
          </a:p>
          <a:p>
            <a:pPr>
              <a:buNone/>
            </a:pPr>
            <a:r>
              <a:rPr lang="en-US" sz="1800" dirty="0" smtClean="0">
                <a:solidFill>
                  <a:schemeClr val="tx1"/>
                </a:solidFill>
                <a:latin typeface="Times New Roman" pitchFamily="18" charset="0"/>
                <a:cs typeface="Times New Roman" pitchFamily="18" charset="0"/>
              </a:rPr>
              <a:t>Web Server		:	Apache</a:t>
            </a:r>
          </a:p>
          <a:p>
            <a:pPr>
              <a:buNone/>
            </a:pPr>
            <a:r>
              <a:rPr lang="en-US" sz="1800" dirty="0" smtClean="0">
                <a:solidFill>
                  <a:schemeClr val="tx1"/>
                </a:solidFill>
                <a:latin typeface="Times New Roman" pitchFamily="18" charset="0"/>
                <a:cs typeface="Times New Roman" pitchFamily="18" charset="0"/>
              </a:rPr>
              <a:t> </a:t>
            </a:r>
          </a:p>
          <a:p>
            <a:pPr>
              <a:buNone/>
            </a:pPr>
            <a:r>
              <a:rPr lang="en-US" sz="1800" dirty="0" smtClean="0">
                <a:solidFill>
                  <a:schemeClr val="tx1"/>
                </a:solidFill>
                <a:latin typeface="Times New Roman" pitchFamily="18" charset="0"/>
                <a:cs typeface="Times New Roman" pitchFamily="18" charset="0"/>
              </a:rPr>
              <a:t>Browser			:	Chrome</a:t>
            </a:r>
          </a:p>
          <a:p>
            <a:pPr>
              <a:buNone/>
            </a:pPr>
            <a:r>
              <a:rPr lang="en-US" sz="1800" dirty="0" smtClean="0">
                <a:solidFill>
                  <a:schemeClr val="tx1"/>
                </a:solidFill>
                <a:latin typeface="Times New Roman" pitchFamily="18" charset="0"/>
                <a:cs typeface="Times New Roman" pitchFamily="18" charset="0"/>
              </a:rPr>
              <a:t>  </a:t>
            </a:r>
            <a:endParaRPr lang="en-US" sz="1800" dirty="0">
              <a:solidFill>
                <a:schemeClr val="tx1"/>
              </a:solidFill>
            </a:endParaRPr>
          </a:p>
        </p:txBody>
      </p:sp>
      <p:sp>
        <p:nvSpPr>
          <p:cNvPr id="6" name="TextBox 5"/>
          <p:cNvSpPr txBox="1"/>
          <p:nvPr/>
        </p:nvSpPr>
        <p:spPr>
          <a:xfrm>
            <a:off x="1071538" y="4500576"/>
            <a:ext cx="5143536" cy="307777"/>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39000" cy="500048"/>
          </a:xfrm>
        </p:spPr>
        <p:txBody>
          <a:bodyPr/>
          <a:lstStyle/>
          <a:p>
            <a:pPr algn="l"/>
            <a:r>
              <a:rPr lang="en-IN" sz="1800" dirty="0" smtClean="0">
                <a:solidFill>
                  <a:srgbClr val="CCFF33"/>
                </a:solidFill>
                <a:latin typeface="Times New Roman" pitchFamily="18" charset="0"/>
                <a:cs typeface="Times New Roman" pitchFamily="18" charset="0"/>
              </a:rPr>
              <a:t>EXISTING </a:t>
            </a:r>
            <a:r>
              <a:rPr lang="en-IN" sz="1800" dirty="0" smtClean="0">
                <a:solidFill>
                  <a:srgbClr val="CCFF33"/>
                </a:solidFill>
                <a:latin typeface="Times New Roman" pitchFamily="18" charset="0"/>
                <a:cs typeface="Times New Roman" pitchFamily="18" charset="0"/>
              </a:rPr>
              <a:t>SYSTEM</a:t>
            </a:r>
            <a:r>
              <a:rPr lang="en-US" sz="1800" dirty="0" smtClean="0">
                <a:solidFill>
                  <a:srgbClr val="CCFF33"/>
                </a:solidFill>
                <a:latin typeface="Times New Roman" pitchFamily="18" charset="0"/>
                <a:cs typeface="Times New Roman" pitchFamily="18" charset="0"/>
              </a:rPr>
              <a:t/>
            </a:r>
            <a:br>
              <a:rPr lang="en-US" sz="1800" dirty="0" smtClean="0">
                <a:solidFill>
                  <a:srgbClr val="CCFF33"/>
                </a:solidFill>
                <a:latin typeface="Times New Roman" pitchFamily="18" charset="0"/>
                <a:cs typeface="Times New Roman" pitchFamily="18" charset="0"/>
              </a:rPr>
            </a:br>
            <a:endParaRPr lang="en-US" sz="1800" dirty="0"/>
          </a:p>
        </p:txBody>
      </p:sp>
      <p:sp>
        <p:nvSpPr>
          <p:cNvPr id="3" name="Text Placeholder 2"/>
          <p:cNvSpPr>
            <a:spLocks noGrp="1"/>
          </p:cNvSpPr>
          <p:nvPr>
            <p:ph type="body" idx="1"/>
          </p:nvPr>
        </p:nvSpPr>
        <p:spPr>
          <a:xfrm>
            <a:off x="142844" y="642924"/>
            <a:ext cx="8858312" cy="4286280"/>
          </a:xfrm>
        </p:spPr>
        <p:txBody>
          <a:bodyPr/>
          <a:lstStyle/>
          <a:p>
            <a:pPr>
              <a:buClr>
                <a:srgbClr val="CCFF33"/>
              </a:buClr>
              <a:buFont typeface="Wingdings" pitchFamily="2" charset="2"/>
              <a:buChar char="Ø"/>
            </a:pPr>
            <a:r>
              <a:rPr lang="en-US" sz="1800" dirty="0" smtClean="0">
                <a:latin typeface="Times New Roman" pitchFamily="18" charset="0"/>
                <a:cs typeface="Times New Roman" pitchFamily="18" charset="0"/>
              </a:rPr>
              <a:t>The existing system is based on manual system, which takes lot of time to get performance of the test. All this process only consumes time and requires huge manpower. Searching a particular data is also very tedious in this System</a:t>
            </a:r>
            <a:r>
              <a:rPr lang="en-US" sz="1800" dirty="0" smtClean="0">
                <a:latin typeface="Times New Roman" pitchFamily="18" charset="0"/>
                <a:cs typeface="Times New Roman" pitchFamily="18" charset="0"/>
              </a:rPr>
              <a:t>.</a:t>
            </a:r>
          </a:p>
          <a:p>
            <a:pPr>
              <a:buClr>
                <a:srgbClr val="CCFF33"/>
              </a:buClr>
              <a:buFont typeface="Wingdings" pitchFamily="2" charset="2"/>
              <a:buChar char="Ø"/>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In this system to get mark sheet the student have to approach their colleges directly and also they need to wait some more time in queue because of the administration proceed all the works in manually. </a:t>
            </a:r>
            <a:endParaRPr lang="en-US" sz="1800" dirty="0" smtClean="0">
              <a:latin typeface="Times New Roman" pitchFamily="18" charset="0"/>
              <a:cs typeface="Times New Roman" pitchFamily="18" charset="0"/>
            </a:endParaRPr>
          </a:p>
          <a:p>
            <a:pPr>
              <a:buClr>
                <a:srgbClr val="CCFF33"/>
              </a:buClr>
              <a:buFont typeface="Wingdings" pitchFamily="2" charset="2"/>
              <a:buChar char="Ø"/>
            </a:pPr>
            <a:r>
              <a:rPr lang="en-US" sz="1800" dirty="0" smtClean="0">
                <a:latin typeface="Times New Roman" pitchFamily="18" charset="0"/>
                <a:cs typeface="Times New Roman" pitchFamily="18" charset="0"/>
              </a:rPr>
              <a:t>So </a:t>
            </a:r>
            <a:r>
              <a:rPr lang="en-US" sz="1800" dirty="0" smtClean="0">
                <a:latin typeface="Times New Roman" pitchFamily="18" charset="0"/>
                <a:cs typeface="Times New Roman" pitchFamily="18" charset="0"/>
              </a:rPr>
              <a:t>there is a need to the system which can reduce these problems. </a:t>
            </a:r>
            <a:endParaRPr lang="en-US" sz="1800" dirty="0" smtClean="0">
              <a:latin typeface="Times New Roman" pitchFamily="18" charset="0"/>
              <a:cs typeface="Times New Roman" pitchFamily="18" charset="0"/>
            </a:endParaRPr>
          </a:p>
          <a:p>
            <a:pPr>
              <a:buClr>
                <a:srgbClr val="CCFF33"/>
              </a:buClr>
              <a:buFont typeface="Wingdings" pitchFamily="2" charset="2"/>
              <a:buChar char="Ø"/>
            </a:pPr>
            <a:r>
              <a:rPr lang="en-US" sz="1800" dirty="0" smtClean="0">
                <a:latin typeface="Times New Roman" pitchFamily="18" charset="0"/>
                <a:cs typeface="Times New Roman" pitchFamily="18" charset="0"/>
              </a:rPr>
              <a:t>The </a:t>
            </a:r>
            <a:r>
              <a:rPr lang="en-US" sz="1800" dirty="0" smtClean="0">
                <a:latin typeface="Times New Roman" pitchFamily="18" charset="0"/>
                <a:cs typeface="Times New Roman" pitchFamily="18" charset="0"/>
              </a:rPr>
              <a:t>existing system fails to provide a good user interface. Data redundancy is also complex in such a system. This may leads to the inconsistencies of data handling. </a:t>
            </a:r>
            <a:r>
              <a:rPr lang="en-IN" sz="1800" dirty="0" smtClean="0">
                <a:solidFill>
                  <a:srgbClr val="CCFF33"/>
                </a:solidFill>
                <a:latin typeface="Times New Roman" pitchFamily="18" charset="0"/>
                <a:cs typeface="Times New Roman" pitchFamily="18" charset="0"/>
              </a:rPr>
              <a:t>DISADVANTAGES:</a:t>
            </a:r>
            <a:endParaRPr lang="en-US" sz="1800" dirty="0" smtClean="0"/>
          </a:p>
          <a:p>
            <a:pPr lvl="1">
              <a:buClr>
                <a:srgbClr val="CCFF33"/>
              </a:buClr>
              <a:buFont typeface="Wingdings" pitchFamily="2" charset="2"/>
              <a:buChar char="Ø"/>
            </a:pPr>
            <a:r>
              <a:rPr lang="en-US" sz="1800" dirty="0" smtClean="0">
                <a:latin typeface="Times New Roman" pitchFamily="18" charset="0"/>
                <a:cs typeface="Times New Roman" pitchFamily="18" charset="0"/>
              </a:rPr>
              <a:t>Existing system consumes huge manpower which includes calculations took a lot of time. </a:t>
            </a:r>
          </a:p>
          <a:p>
            <a:pPr lvl="1">
              <a:buClr>
                <a:srgbClr val="CCFF33"/>
              </a:buClr>
              <a:buFont typeface="Wingdings" pitchFamily="2" charset="2"/>
              <a:buChar char="Ø"/>
            </a:pPr>
            <a:r>
              <a:rPr lang="en-US" sz="1800" dirty="0" smtClean="0">
                <a:latin typeface="Times New Roman" pitchFamily="18" charset="0"/>
                <a:cs typeface="Times New Roman" pitchFamily="18" charset="0"/>
              </a:rPr>
              <a:t>The </a:t>
            </a:r>
            <a:r>
              <a:rPr lang="en-US" sz="1800" dirty="0" smtClean="0">
                <a:latin typeface="Times New Roman" pitchFamily="18" charset="0"/>
                <a:cs typeface="Times New Roman" pitchFamily="18" charset="0"/>
              </a:rPr>
              <a:t>maintenance cost of records and occurrence of transaction is expensive. </a:t>
            </a:r>
          </a:p>
          <a:p>
            <a:pPr lvl="1">
              <a:buClr>
                <a:srgbClr val="CCFF33"/>
              </a:buClr>
              <a:buFont typeface="Wingdings" pitchFamily="2" charset="2"/>
              <a:buChar char="Ø"/>
            </a:pPr>
            <a:r>
              <a:rPr lang="en-US" sz="1800" dirty="0" smtClean="0">
                <a:latin typeface="Times New Roman" pitchFamily="18" charset="0"/>
                <a:cs typeface="Times New Roman" pitchFamily="18" charset="0"/>
              </a:rPr>
              <a:t>All </a:t>
            </a:r>
            <a:r>
              <a:rPr lang="en-US" sz="1800" dirty="0" smtClean="0">
                <a:latin typeface="Times New Roman" pitchFamily="18" charset="0"/>
                <a:cs typeface="Times New Roman" pitchFamily="18" charset="0"/>
              </a:rPr>
              <a:t>the works needs to be done manually. Searching of a particular </a:t>
            </a:r>
            <a:r>
              <a:rPr lang="en-US" sz="1800" dirty="0" smtClean="0">
                <a:latin typeface="Times New Roman" pitchFamily="18" charset="0"/>
                <a:cs typeface="Times New Roman" pitchFamily="18" charset="0"/>
              </a:rPr>
              <a:t>mark sheet </a:t>
            </a:r>
            <a:r>
              <a:rPr lang="en-US" sz="1800" dirty="0" smtClean="0">
                <a:latin typeface="Times New Roman" pitchFamily="18" charset="0"/>
                <a:cs typeface="Times New Roman" pitchFamily="18" charset="0"/>
              </a:rPr>
              <a:t>is very complex. </a:t>
            </a:r>
            <a:endParaRPr lang="en-US" sz="1800" dirty="0">
              <a:solidFill>
                <a:srgbClr val="CCFF33"/>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214296"/>
            <a:ext cx="7929618" cy="3693319"/>
          </a:xfrm>
          <a:prstGeom prst="rect">
            <a:avLst/>
          </a:prstGeom>
          <a:noFill/>
        </p:spPr>
        <p:txBody>
          <a:bodyPr wrap="square" rtlCol="0">
            <a:spAutoFit/>
          </a:bodyPr>
          <a:lstStyle/>
          <a:p>
            <a:pPr algn="just"/>
            <a:r>
              <a:rPr lang="en-US" sz="1600" dirty="0" smtClean="0">
                <a:solidFill>
                  <a:schemeClr val="tx1"/>
                </a:solidFill>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 The main objective of the developed system is to keep in pace with the growth of the computerization.</a:t>
            </a:r>
            <a:r>
              <a:rPr lang="en-US" sz="1800" dirty="0" smtClean="0">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The University only needs to upload the exam records to the system and then the system will complete rest of the work. </a:t>
            </a:r>
          </a:p>
          <a:p>
            <a:pPr algn="just"/>
            <a:r>
              <a:rPr lang="en-US" sz="1800" dirty="0" smtClean="0">
                <a:solidFill>
                  <a:schemeClr val="tx1"/>
                </a:solidFill>
                <a:latin typeface="Times New Roman" pitchFamily="18" charset="0"/>
                <a:cs typeface="Times New Roman" pitchFamily="18" charset="0"/>
              </a:rPr>
              <a:t>	 The </a:t>
            </a:r>
            <a:r>
              <a:rPr lang="en-US" sz="1800" dirty="0" err="1" smtClean="0">
                <a:solidFill>
                  <a:schemeClr val="tx1"/>
                </a:solidFill>
                <a:latin typeface="Times New Roman" pitchFamily="18" charset="0"/>
                <a:cs typeface="Times New Roman" pitchFamily="18" charset="0"/>
              </a:rPr>
              <a:t>marksheet</a:t>
            </a:r>
            <a:r>
              <a:rPr lang="en-US" sz="1800" dirty="0" smtClean="0">
                <a:solidFill>
                  <a:schemeClr val="tx1"/>
                </a:solidFill>
                <a:latin typeface="Times New Roman" pitchFamily="18" charset="0"/>
                <a:cs typeface="Times New Roman" pitchFamily="18" charset="0"/>
              </a:rPr>
              <a:t> generator is to ensure an efficient certificate management using huge data and to provide mark-sheets for credit based grading system (CBGS) in very user friendly manner by not making it very complex. </a:t>
            </a:r>
          </a:p>
          <a:p>
            <a:pPr algn="just"/>
            <a:r>
              <a:rPr lang="en-US" sz="1800" dirty="0" smtClean="0">
                <a:solidFill>
                  <a:schemeClr val="tx1"/>
                </a:solidFill>
                <a:latin typeface="Times New Roman" pitchFamily="18" charset="0"/>
                <a:cs typeface="Times New Roman" pitchFamily="18" charset="0"/>
              </a:rPr>
              <a:t>	The system being automated and generalized, the system ensures to reduce manual errors by reducing manual efforts</a:t>
            </a:r>
            <a:r>
              <a:rPr lang="en-US" sz="1800" dirty="0" smtClean="0">
                <a:solidFill>
                  <a:schemeClr val="tx1"/>
                </a:solidFill>
                <a:latin typeface="+mj-lt"/>
                <a:cs typeface="Times New Roman" pitchFamily="18" charset="0"/>
              </a:rPr>
              <a:t>. </a:t>
            </a:r>
            <a:r>
              <a:rPr lang="en-US" sz="1800" dirty="0" smtClean="0">
                <a:solidFill>
                  <a:schemeClr val="tx1"/>
                </a:solidFill>
                <a:latin typeface="Times New Roman" pitchFamily="18" charset="0"/>
                <a:cs typeface="Times New Roman" pitchFamily="18" charset="0"/>
              </a:rPr>
              <a:t>The technology is rapid and able to generate, store &amp; display the mark-sheets of the students. The system provides advance reaction capabilities and automatic operator of the internal calculation based on university rules with the information from the database. It also works with various standards of the mark-sheets.</a:t>
            </a:r>
            <a:r>
              <a:rPr lang="en-US" sz="1800" dirty="0" smtClean="0"/>
              <a:t> </a:t>
            </a:r>
            <a:endParaRPr lang="en-US" sz="1800" dirty="0" smtClean="0">
              <a:solidFill>
                <a:schemeClr val="tx1"/>
              </a:solidFill>
              <a:latin typeface="Times New Roman" pitchFamily="18" charset="0"/>
              <a:cs typeface="Times New Roman" pitchFamily="18" charset="0"/>
            </a:endParaRPr>
          </a:p>
          <a:p>
            <a:r>
              <a:rPr lang="en-US" sz="1800" dirty="0" smtClean="0">
                <a:solidFill>
                  <a:schemeClr val="tx1"/>
                </a:solidFill>
                <a:latin typeface="Times New Roman" pitchFamily="18" charset="0"/>
                <a:cs typeface="Times New Roman" pitchFamily="18" charset="0"/>
              </a:rPr>
              <a:t>	</a:t>
            </a:r>
            <a:endParaRPr lang="en-US" sz="1800" dirty="0">
              <a:solidFill>
                <a:schemeClr val="tx1"/>
              </a:solidFill>
              <a:latin typeface="Times New Roman" pitchFamily="18" charset="0"/>
              <a:cs typeface="Times New Roman" pitchFamily="18" charset="0"/>
            </a:endParaRPr>
          </a:p>
        </p:txBody>
      </p:sp>
      <p:sp>
        <p:nvSpPr>
          <p:cNvPr id="5" name="TextBox 4"/>
          <p:cNvSpPr txBox="1"/>
          <p:nvPr/>
        </p:nvSpPr>
        <p:spPr>
          <a:xfrm>
            <a:off x="642910" y="0"/>
            <a:ext cx="3571900" cy="369332"/>
          </a:xfrm>
          <a:prstGeom prst="rect">
            <a:avLst/>
          </a:prstGeom>
          <a:noFill/>
        </p:spPr>
        <p:txBody>
          <a:bodyPr wrap="square" rtlCol="0">
            <a:spAutoFit/>
          </a:bodyPr>
          <a:lstStyle/>
          <a:p>
            <a:r>
              <a:rPr lang="en-IN" sz="1800" dirty="0" smtClean="0">
                <a:solidFill>
                  <a:srgbClr val="CCFF33"/>
                </a:solidFill>
                <a:latin typeface="Times New Roman" pitchFamily="18" charset="0"/>
                <a:cs typeface="Times New Roman" pitchFamily="18" charset="0"/>
              </a:rPr>
              <a:t>PROPOSED SYSTEM</a:t>
            </a:r>
            <a:endParaRPr lang="en-US" sz="1800" dirty="0">
              <a:solidFill>
                <a:srgbClr val="CCFF33"/>
              </a:solidFill>
              <a:latin typeface="Times New Roman" pitchFamily="18" charset="0"/>
              <a:cs typeface="Times New Roman" pitchFamily="18" charset="0"/>
            </a:endParaRPr>
          </a:p>
        </p:txBody>
      </p:sp>
      <p:sp>
        <p:nvSpPr>
          <p:cNvPr id="6" name="TextBox 5"/>
          <p:cNvSpPr txBox="1"/>
          <p:nvPr/>
        </p:nvSpPr>
        <p:spPr>
          <a:xfrm>
            <a:off x="642910" y="3500444"/>
            <a:ext cx="8286808" cy="2185214"/>
          </a:xfrm>
          <a:prstGeom prst="rect">
            <a:avLst/>
          </a:prstGeom>
          <a:noFill/>
        </p:spPr>
        <p:txBody>
          <a:bodyPr wrap="square" rtlCol="0">
            <a:spAutoFit/>
          </a:bodyPr>
          <a:lstStyle/>
          <a:p>
            <a:r>
              <a:rPr lang="en-IN" dirty="0" smtClean="0">
                <a:solidFill>
                  <a:srgbClr val="00FFFF"/>
                </a:solidFill>
              </a:rPr>
              <a:t>ADVANTAGES</a:t>
            </a:r>
          </a:p>
          <a:p>
            <a:pPr>
              <a:buClr>
                <a:srgbClr val="CCFF33"/>
              </a:buClr>
              <a:buFont typeface="Wingdings" pitchFamily="2" charset="2"/>
              <a:buChar char="§"/>
            </a:pPr>
            <a:r>
              <a:rPr lang="en-US" sz="1800" dirty="0" smtClean="0">
                <a:solidFill>
                  <a:schemeClr val="tx1"/>
                </a:solidFill>
                <a:latin typeface="Times New Roman" pitchFamily="18" charset="0"/>
                <a:cs typeface="Times New Roman" pitchFamily="18" charset="0"/>
              </a:rPr>
              <a:t>The developed system will reduce the time to create the marks sheet of the student.</a:t>
            </a:r>
            <a:endParaRPr lang="en-IN" sz="1800" dirty="0" smtClean="0">
              <a:solidFill>
                <a:srgbClr val="CCFF33"/>
              </a:solidFill>
              <a:latin typeface="Times New Roman" pitchFamily="18" charset="0"/>
              <a:cs typeface="Times New Roman" pitchFamily="18" charset="0"/>
            </a:endParaRPr>
          </a:p>
          <a:p>
            <a:r>
              <a:rPr lang="en-IN" sz="1800" dirty="0" smtClean="0">
                <a:solidFill>
                  <a:schemeClr val="tx1"/>
                </a:solidFill>
                <a:latin typeface="Times New Roman" pitchFamily="18" charset="0"/>
                <a:cs typeface="Times New Roman" pitchFamily="18" charset="0"/>
              </a:rPr>
              <a:t>After the </a:t>
            </a:r>
            <a:r>
              <a:rPr lang="en-IN" sz="1800" dirty="0" err="1" smtClean="0">
                <a:solidFill>
                  <a:schemeClr val="tx1"/>
                </a:solidFill>
                <a:latin typeface="Times New Roman" pitchFamily="18" charset="0"/>
                <a:cs typeface="Times New Roman" pitchFamily="18" charset="0"/>
              </a:rPr>
              <a:t>maklist</a:t>
            </a:r>
            <a:r>
              <a:rPr lang="en-IN" sz="1800" dirty="0" smtClean="0">
                <a:solidFill>
                  <a:schemeClr val="tx1"/>
                </a:solidFill>
                <a:latin typeface="Times New Roman" pitchFamily="18" charset="0"/>
                <a:cs typeface="Times New Roman" pitchFamily="18" charset="0"/>
              </a:rPr>
              <a:t> records are entered by the admin the </a:t>
            </a:r>
            <a:r>
              <a:rPr lang="en-IN" sz="1800" dirty="0" err="1" smtClean="0">
                <a:solidFill>
                  <a:schemeClr val="tx1"/>
                </a:solidFill>
                <a:latin typeface="Times New Roman" pitchFamily="18" charset="0"/>
                <a:cs typeface="Times New Roman" pitchFamily="18" charset="0"/>
              </a:rPr>
              <a:t>marksheet</a:t>
            </a:r>
            <a:r>
              <a:rPr lang="en-IN" sz="1800" dirty="0" smtClean="0">
                <a:solidFill>
                  <a:schemeClr val="tx1"/>
                </a:solidFill>
                <a:latin typeface="Times New Roman" pitchFamily="18" charset="0"/>
                <a:cs typeface="Times New Roman" pitchFamily="18" charset="0"/>
              </a:rPr>
              <a:t> reports are generated automatically.</a:t>
            </a:r>
            <a:r>
              <a:rPr lang="en-US" sz="1800" dirty="0" smtClean="0">
                <a:solidFill>
                  <a:schemeClr val="tx1"/>
                </a:solidFill>
                <a:latin typeface="Times New Roman" pitchFamily="18" charset="0"/>
                <a:cs typeface="Times New Roman" pitchFamily="18" charset="0"/>
              </a:rPr>
              <a:t> </a:t>
            </a:r>
          </a:p>
          <a:p>
            <a:pPr>
              <a:buClr>
                <a:srgbClr val="CCFF33"/>
              </a:buClr>
              <a:buFont typeface="Wingdings" pitchFamily="2" charset="2"/>
              <a:buChar char="§"/>
            </a:pPr>
            <a:r>
              <a:rPr lang="en-US" sz="1800" dirty="0" smtClean="0">
                <a:solidFill>
                  <a:schemeClr val="tx1"/>
                </a:solidFill>
                <a:latin typeface="Times New Roman" pitchFamily="18" charset="0"/>
                <a:cs typeface="Times New Roman" pitchFamily="18" charset="0"/>
              </a:rPr>
              <a:t>It is most reliable &amp; time saving system while providing the mark sheet process</a:t>
            </a:r>
            <a:r>
              <a:rPr lang="en-IN" sz="1800" dirty="0" smtClean="0">
                <a:solidFill>
                  <a:schemeClr val="tx1"/>
                </a:solidFill>
                <a:latin typeface="Times New Roman" pitchFamily="18" charset="0"/>
                <a:cs typeface="Times New Roman" pitchFamily="18" charset="0"/>
              </a:rPr>
              <a:t>.</a:t>
            </a:r>
          </a:p>
          <a:p>
            <a:pPr lvl="6">
              <a:buClr>
                <a:srgbClr val="CCFF33"/>
              </a:buClr>
            </a:pPr>
            <a:r>
              <a:rPr lang="en-IN" sz="1800" dirty="0" smtClean="0">
                <a:solidFill>
                  <a:schemeClr val="tx1"/>
                </a:solidFill>
                <a:latin typeface="Times New Roman" pitchFamily="18" charset="0"/>
                <a:cs typeface="Times New Roman" pitchFamily="18" charset="0"/>
              </a:rPr>
              <a:t> </a:t>
            </a:r>
            <a:r>
              <a:rPr lang="en-IN" sz="1600" dirty="0" smtClean="0">
                <a:solidFill>
                  <a:schemeClr val="tx1"/>
                </a:solidFill>
                <a:latin typeface="Times New Roman" pitchFamily="18" charset="0"/>
                <a:cs typeface="Times New Roman" pitchFamily="18" charset="0"/>
              </a:rPr>
              <a:t> It can create easy, friendly environment for administration to manage all student mark sheets.</a:t>
            </a:r>
          </a:p>
          <a:p>
            <a:pPr>
              <a:buClr>
                <a:srgbClr val="CCFF33"/>
              </a:buClr>
            </a:pPr>
            <a:endParaRPr lang="en-US" sz="1800" dirty="0" smtClean="0">
              <a:solidFill>
                <a:schemeClr val="tx1"/>
              </a:solidFill>
            </a:endParaRPr>
          </a:p>
          <a:p>
            <a:pPr>
              <a:buClr>
                <a:srgbClr val="CCFF33"/>
              </a:buClr>
              <a:buFont typeface="Wingdings" pitchFamily="2" charset="2"/>
              <a:buChar char="§"/>
            </a:pPr>
            <a:endParaRPr lang="en-IN"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5918" y="428610"/>
            <a:ext cx="4214842" cy="523220"/>
          </a:xfrm>
          <a:prstGeom prst="rect">
            <a:avLst/>
          </a:prstGeom>
          <a:noFill/>
        </p:spPr>
        <p:txBody>
          <a:bodyPr wrap="square" rtlCol="0">
            <a:spAutoFit/>
          </a:bodyPr>
          <a:lstStyle/>
          <a:p>
            <a:pPr algn="ctr"/>
            <a:r>
              <a:rPr lang="en-IN" sz="2800" dirty="0" smtClean="0">
                <a:solidFill>
                  <a:srgbClr val="CCFF33"/>
                </a:solidFill>
                <a:latin typeface="DM Serif Display" charset="0"/>
              </a:rPr>
              <a:t>MODULES</a:t>
            </a:r>
            <a:endParaRPr lang="en-US" sz="2800" dirty="0">
              <a:solidFill>
                <a:srgbClr val="CCFF33"/>
              </a:solidFill>
              <a:latin typeface="DM Serif Display" charset="0"/>
            </a:endParaRPr>
          </a:p>
        </p:txBody>
      </p:sp>
      <p:sp>
        <p:nvSpPr>
          <p:cNvPr id="3" name="TextBox 2"/>
          <p:cNvSpPr txBox="1"/>
          <p:nvPr/>
        </p:nvSpPr>
        <p:spPr>
          <a:xfrm>
            <a:off x="2928926" y="1928808"/>
            <a:ext cx="3071834" cy="1477328"/>
          </a:xfrm>
          <a:prstGeom prst="rect">
            <a:avLst/>
          </a:prstGeom>
          <a:noFill/>
        </p:spPr>
        <p:txBody>
          <a:bodyPr wrap="square" rtlCol="0">
            <a:spAutoFit/>
          </a:bodyPr>
          <a:lstStyle/>
          <a:p>
            <a:r>
              <a:rPr lang="en-IN" sz="1800" dirty="0" smtClean="0">
                <a:solidFill>
                  <a:schemeClr val="tx1"/>
                </a:solidFill>
                <a:latin typeface="Times New Roman" pitchFamily="18" charset="0"/>
                <a:cs typeface="Times New Roman" pitchFamily="18" charset="0"/>
              </a:rPr>
              <a:t>1.REGISTRATION</a:t>
            </a:r>
          </a:p>
          <a:p>
            <a:endParaRPr lang="en-IN" sz="1800" dirty="0" smtClean="0">
              <a:solidFill>
                <a:schemeClr val="tx1"/>
              </a:solidFill>
              <a:latin typeface="Times New Roman" pitchFamily="18" charset="0"/>
              <a:cs typeface="Times New Roman" pitchFamily="18" charset="0"/>
            </a:endParaRPr>
          </a:p>
          <a:p>
            <a:r>
              <a:rPr lang="en-IN" sz="1800" dirty="0" smtClean="0">
                <a:solidFill>
                  <a:schemeClr val="tx1"/>
                </a:solidFill>
                <a:latin typeface="Times New Roman" pitchFamily="18" charset="0"/>
                <a:cs typeface="Times New Roman" pitchFamily="18" charset="0"/>
              </a:rPr>
              <a:t>2.ADMIN</a:t>
            </a:r>
          </a:p>
          <a:p>
            <a:endParaRPr lang="en-IN" sz="1800" dirty="0" smtClean="0">
              <a:solidFill>
                <a:schemeClr val="tx1"/>
              </a:solidFill>
              <a:latin typeface="Times New Roman" pitchFamily="18" charset="0"/>
              <a:cs typeface="Times New Roman" pitchFamily="18" charset="0"/>
            </a:endParaRPr>
          </a:p>
          <a:p>
            <a:r>
              <a:rPr lang="en-IN" sz="1800" dirty="0" smtClean="0">
                <a:solidFill>
                  <a:schemeClr val="tx1"/>
                </a:solidFill>
                <a:latin typeface="Times New Roman" pitchFamily="18" charset="0"/>
                <a:cs typeface="Times New Roman" pitchFamily="18" charset="0"/>
              </a:rPr>
              <a:t>3.STUDENT</a:t>
            </a:r>
            <a:endParaRPr lang="en-US" sz="18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arkle Slideshow by Slidesgo">
  <a:themeElements>
    <a:clrScheme name="Simple Light">
      <a:dk1>
        <a:srgbClr val="FFFFFF"/>
      </a:dk1>
      <a:lt1>
        <a:srgbClr val="000000"/>
      </a:lt1>
      <a:dk2>
        <a:srgbClr val="434343"/>
      </a:dk2>
      <a:lt2>
        <a:srgbClr val="FFFFFF"/>
      </a:lt2>
      <a:accent1>
        <a:srgbClr val="A3896F"/>
      </a:accent1>
      <a:accent2>
        <a:srgbClr val="C9B18E"/>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1600</TotalTime>
  <Words>1226</Words>
  <PresentationFormat>On-screen Show (16:9)</PresentationFormat>
  <Paragraphs>542</Paragraphs>
  <Slides>31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DM Serif Display</vt:lpstr>
      <vt:lpstr>Times New Roman</vt:lpstr>
      <vt:lpstr>Didact Gothic</vt:lpstr>
      <vt:lpstr>Wingdings</vt:lpstr>
      <vt:lpstr>Calibri</vt:lpstr>
      <vt:lpstr>Latha</vt:lpstr>
      <vt:lpstr>Darkle Slideshow by Slidesgo</vt:lpstr>
      <vt:lpstr>WELCOME   TO  ALL    </vt:lpstr>
      <vt:lpstr>ONLINE MARKSHEET GENERATION SYSTEM  </vt:lpstr>
      <vt:lpstr>Slide 3</vt:lpstr>
      <vt:lpstr>INTRODUCTION</vt:lpstr>
      <vt:lpstr>Slide 5</vt:lpstr>
      <vt:lpstr>Slide 6</vt:lpstr>
      <vt:lpstr>EXISTING SYSTEM </vt:lpstr>
      <vt:lpstr>Slide 8</vt:lpstr>
      <vt:lpstr>Slide 9</vt:lpstr>
      <vt:lpstr>Slide 10</vt:lpstr>
      <vt:lpstr>Slide 11</vt:lpstr>
      <vt:lpstr>CONCEPT</vt:lpstr>
      <vt:lpstr>Conversion of Marks to Grade Points and Letter Grade</vt:lpstr>
      <vt:lpstr>IMPLEMENTATION </vt:lpstr>
      <vt:lpstr>SYSTEM DESIGN </vt:lpstr>
      <vt:lpstr>                DATABASE  DESIGN </vt:lpstr>
      <vt:lpstr>Slide 17</vt:lpstr>
      <vt:lpstr>Slide 18</vt:lpstr>
      <vt:lpstr>DATA FLOW DIAGRAM</vt:lpstr>
      <vt:lpstr>Slide 20</vt:lpstr>
      <vt:lpstr>Slide 21</vt:lpstr>
      <vt:lpstr>SAMPLE OUTPUT </vt:lpstr>
      <vt:lpstr>Student-Login</vt:lpstr>
      <vt:lpstr>Add Subject</vt:lpstr>
      <vt:lpstr>Semester Selection</vt:lpstr>
      <vt:lpstr>Add Marks</vt:lpstr>
      <vt:lpstr>Student – Home Page</vt:lpstr>
      <vt:lpstr>Mark sheet Result Page</vt:lpstr>
      <vt:lpstr> CONCLUSION </vt:lpstr>
      <vt:lpstr>FUTURE ENHANCEMENT</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ALL</dc:title>
  <dc:creator>IT'S MEE</dc:creator>
  <cp:lastModifiedBy>ELCOT</cp:lastModifiedBy>
  <cp:revision>157</cp:revision>
  <dcterms:modified xsi:type="dcterms:W3CDTF">2022-06-08T05:07:38Z</dcterms:modified>
</cp:coreProperties>
</file>