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23D33-F189-48E8-B07A-C25BCC56207A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B2D85-5FE8-446B-AE0D-A6DD63CD0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B2D85-5FE8-446B-AE0D-A6DD63CD02E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A7444A-12CF-40F3-BCE4-992F9E65E94D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059098B-EB8C-4036-994D-75EB3F076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444A-12CF-40F3-BCE4-992F9E65E94D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098B-EB8C-4036-994D-75EB3F076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444A-12CF-40F3-BCE4-992F9E65E94D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098B-EB8C-4036-994D-75EB3F076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A7444A-12CF-40F3-BCE4-992F9E65E94D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59098B-EB8C-4036-994D-75EB3F076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A7444A-12CF-40F3-BCE4-992F9E65E94D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059098B-EB8C-4036-994D-75EB3F076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444A-12CF-40F3-BCE4-992F9E65E94D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098B-EB8C-4036-994D-75EB3F076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444A-12CF-40F3-BCE4-992F9E65E94D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098B-EB8C-4036-994D-75EB3F076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A7444A-12CF-40F3-BCE4-992F9E65E94D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59098B-EB8C-4036-994D-75EB3F076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444A-12CF-40F3-BCE4-992F9E65E94D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098B-EB8C-4036-994D-75EB3F076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A7444A-12CF-40F3-BCE4-992F9E65E94D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59098B-EB8C-4036-994D-75EB3F076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A7444A-12CF-40F3-BCE4-992F9E65E94D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59098B-EB8C-4036-994D-75EB3F076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A7444A-12CF-40F3-BCE4-992F9E65E94D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059098B-EB8C-4036-994D-75EB3F076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971800"/>
            <a:ext cx="6934200" cy="14478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Model mutant p53 transcriptional activity using features from biophysical simulation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105400"/>
            <a:ext cx="61722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Mangalalaxmy Subramanian</a:t>
            </a:r>
          </a:p>
          <a:p>
            <a:pPr algn="ctr"/>
            <a:r>
              <a:rPr lang="en-US" dirty="0" smtClean="0"/>
              <a:t>Data Science Career Track – Nov’19</a:t>
            </a:r>
          </a:p>
          <a:p>
            <a:pPr algn="ctr"/>
            <a:r>
              <a:rPr lang="en-US" dirty="0" smtClean="0"/>
              <a:t>Springboard</a:t>
            </a:r>
          </a:p>
        </p:txBody>
      </p:sp>
      <p:sp>
        <p:nvSpPr>
          <p:cNvPr id="4" name="Up Ribbon 3"/>
          <p:cNvSpPr/>
          <p:nvPr/>
        </p:nvSpPr>
        <p:spPr>
          <a:xfrm>
            <a:off x="2438400" y="304800"/>
            <a:ext cx="5257800" cy="533400"/>
          </a:xfrm>
          <a:prstGeom prst="ribbon2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/>
              <a:t>Hyperparameter</a:t>
            </a:r>
            <a:r>
              <a:rPr lang="en-US" sz="2800" b="1" dirty="0" smtClean="0"/>
              <a:t> tuning</a:t>
            </a:r>
            <a:endParaRPr lang="en-US" sz="28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426937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1" y="1066800"/>
            <a:ext cx="426937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4191000"/>
          <a:ext cx="6248400" cy="2133601"/>
        </p:xfrm>
        <a:graphic>
          <a:graphicData uri="http://schemas.openxmlformats.org/drawingml/2006/table">
            <a:tbl>
              <a:tblPr/>
              <a:tblGrid>
                <a:gridCol w="1203930"/>
                <a:gridCol w="1236036"/>
                <a:gridCol w="1316297"/>
                <a:gridCol w="1252088"/>
                <a:gridCol w="1240049"/>
              </a:tblGrid>
              <a:tr h="4593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Models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Recall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f1 macro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MCC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LG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953735"/>
                          </a:solidFill>
                          <a:latin typeface="Calibri"/>
                        </a:rPr>
                        <a:t>RF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953735"/>
                          </a:solidFill>
                          <a:latin typeface="Calibri"/>
                        </a:rPr>
                        <a:t>0.55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953735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953735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953735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SVM-l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XGB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467600" cy="5635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Ensemble Classifier</a:t>
            </a:r>
            <a:endParaRPr 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838200"/>
            <a:ext cx="838171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467600" cy="5635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Ensemble Classifier</a:t>
            </a:r>
            <a:endParaRPr lang="en-US" sz="2800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50467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467600" cy="5635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Ensemble Classifier</a:t>
            </a:r>
            <a:endParaRPr lang="en-US" sz="28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8200"/>
            <a:ext cx="8141566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Concluding </a:t>
            </a:r>
            <a:r>
              <a:rPr lang="en-US" sz="2800" b="1" dirty="0" smtClean="0"/>
              <a:t>T</a:t>
            </a:r>
            <a:r>
              <a:rPr lang="en-US" sz="2800" b="1" dirty="0" smtClean="0"/>
              <a:t>houghts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000" dirty="0" smtClean="0"/>
              <a:t>Computational resources – AWS</a:t>
            </a:r>
          </a:p>
          <a:p>
            <a:pPr algn="just"/>
            <a:r>
              <a:rPr lang="en-US" sz="2000" dirty="0" smtClean="0"/>
              <a:t> </a:t>
            </a:r>
            <a:endParaRPr lang="en-US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/>
              <a:t>Feature importance</a:t>
            </a:r>
          </a:p>
          <a:p>
            <a:pPr algn="just"/>
            <a:endParaRPr lang="en-US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/>
              <a:t>Parameter grid – more combinations</a:t>
            </a:r>
          </a:p>
          <a:p>
            <a:pPr algn="just"/>
            <a:endParaRPr lang="en-US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/>
              <a:t>Class imbalance – weights, over sampling, SMOTE</a:t>
            </a:r>
          </a:p>
          <a:p>
            <a:pPr algn="just"/>
            <a:endParaRPr lang="en-US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/>
              <a:t>Other Ensemble classifiers – Stacking, Blending</a:t>
            </a:r>
          </a:p>
          <a:p>
            <a:endParaRPr lang="en-US" dirty="0"/>
          </a:p>
        </p:txBody>
      </p:sp>
      <p:sp>
        <p:nvSpPr>
          <p:cNvPr id="5" name="Down Ribbon 4"/>
          <p:cNvSpPr/>
          <p:nvPr/>
        </p:nvSpPr>
        <p:spPr>
          <a:xfrm>
            <a:off x="2438400" y="5181600"/>
            <a:ext cx="4114800" cy="609600"/>
          </a:xfrm>
          <a:prstGeom prst="ribbon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33800" y="5421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Background</a:t>
            </a:r>
            <a:endParaRPr lang="en-US" sz="28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650" y="4611469"/>
            <a:ext cx="44005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39256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Wild Type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392567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Mutation in 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583066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5830669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39256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Mutation in 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57544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Disrupts interaction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57800" y="57544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Restores interaction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1383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05000" y="1307068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 Mutations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62400" y="1154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Growth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0" y="18404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Programmed Cell death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76400" y="160020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352800" y="1371600"/>
            <a:ext cx="5334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1"/>
          </p:cNvCxnSpPr>
          <p:nvPr/>
        </p:nvCxnSpPr>
        <p:spPr>
          <a:xfrm>
            <a:off x="3352800" y="1752600"/>
            <a:ext cx="457200" cy="2725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00600" y="2286000"/>
            <a:ext cx="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5000" y="28956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P53 proteins trigger death of affected cells and destroy tumor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0" y="4800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P53 protein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295400" y="510540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Data Set Description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31,420</a:t>
            </a:r>
          </a:p>
          <a:p>
            <a:pPr algn="ctr"/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990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5408 features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14478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5400" y="990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05600" y="9906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0" y="106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0" y="1524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0" y="1905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inactive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38400" y="1828800"/>
            <a:ext cx="2514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53000" y="1828800"/>
            <a:ext cx="1752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46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4826 - 2D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816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1181 – 3D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438400" y="9906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9200" y="99060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mutation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828800" y="2057400"/>
            <a:ext cx="0" cy="1535668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7160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1-6 pt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3400" y="3745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a119e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3400" y="4202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a119e_l125p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352800" y="3745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pt.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4202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pt.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" y="4659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-----_-----_-----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352800" y="4648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pt.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676400" y="3962400"/>
            <a:ext cx="1600200" cy="1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133600" y="4419600"/>
            <a:ext cx="1143000" cy="1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209800" y="4865132"/>
            <a:ext cx="1066800" cy="1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14800" y="32120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Distance features 1,2,3,4,5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1000" y="5029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----_----_----_----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28600" y="54218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----_----_----_----_----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52400" y="5867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----_----_----_----_----_----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362200" y="5257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514600" y="5638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743200" y="6096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352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pt.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352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pt.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352800" y="5867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pt.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648200" y="4191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distance1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48200" y="4648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distance1, distance2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48200" y="50408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distance1, distance2, distance3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48200" y="5486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distance1, 2, 3, 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48200" y="5879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distance1, 2, 3, 4, 5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114800" y="39624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038600" y="4419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038600" y="4876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038600" y="5257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038600" y="5715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038600" y="6096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848600" y="990600"/>
            <a:ext cx="762000" cy="1295400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outerShdw blurRad="50800" dist="50800" sx="1000" sy="1000" algn="ctr" rotWithShape="0">
              <a:srgbClr val="0070C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7391400" y="2514600"/>
            <a:ext cx="685800" cy="762000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410200" y="3657600"/>
            <a:ext cx="0" cy="381000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Exploratory data Analysis</a:t>
            </a:r>
            <a:endParaRPr lang="en-US" sz="2800" b="1" dirty="0"/>
          </a:p>
        </p:txBody>
      </p:sp>
      <p:pic>
        <p:nvPicPr>
          <p:cNvPr id="4" name="Picture 3" descr="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1066800"/>
            <a:ext cx="5638800" cy="28194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95601" y="3962400"/>
          <a:ext cx="5181599" cy="2667000"/>
        </p:xfrm>
        <a:graphic>
          <a:graphicData uri="http://schemas.openxmlformats.org/drawingml/2006/table">
            <a:tbl>
              <a:tblPr/>
              <a:tblGrid>
                <a:gridCol w="1496219"/>
                <a:gridCol w="1244666"/>
                <a:gridCol w="1076964"/>
                <a:gridCol w="1193687"/>
                <a:gridCol w="170063"/>
              </a:tblGrid>
              <a:tr h="3518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Mutations Count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Inactive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Active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Total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55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63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6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30877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65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30942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49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63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24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31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0668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2 pt. mutations maximum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392566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Imbalanced Data Set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886200" y="1371600"/>
            <a:ext cx="381000" cy="0"/>
          </a:xfrm>
          <a:prstGeom prst="line">
            <a:avLst/>
          </a:prstGeom>
          <a:ln w="603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5200" y="13994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30877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0" y="228600"/>
            <a:ext cx="5562600" cy="3200400"/>
          </a:xfrm>
          <a:prstGeom prst="rect">
            <a:avLst/>
          </a:prstGeom>
        </p:spPr>
      </p:pic>
      <p:pic>
        <p:nvPicPr>
          <p:cNvPr id="5" name="Picture 4" descr="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3429000"/>
            <a:ext cx="556260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133486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ü"/>
            </a:pPr>
            <a:r>
              <a:rPr lang="en-US" dirty="0" smtClean="0"/>
              <a:t> Mutations are mostly close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445906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ü"/>
            </a:pPr>
            <a:r>
              <a:rPr lang="en-US" dirty="0" smtClean="0"/>
              <a:t> Mutations are mostly close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6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2743200"/>
            <a:ext cx="6019800" cy="39624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Dimensionality Reduction - PCA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990600"/>
            <a:ext cx="739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Selection – Correlation matrix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Cutoff  Selection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0.7 – dropped </a:t>
            </a:r>
            <a:r>
              <a:rPr lang="en-US" dirty="0" smtClean="0"/>
              <a:t>3744 features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0.9 – dropped </a:t>
            </a:r>
            <a:r>
              <a:rPr lang="en-US" dirty="0" smtClean="0"/>
              <a:t>1625 features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Feature Extraction – PCA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6858000" cy="48768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62000" y="3733800"/>
            <a:ext cx="1524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410200" y="3733800"/>
            <a:ext cx="2514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62000" y="3581400"/>
            <a:ext cx="2362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876800" y="4191000"/>
            <a:ext cx="3048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3516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48600" y="4126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13329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Distribution of the active &amp; inactive classes in the PCs  space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Plan of Action</a:t>
            </a:r>
            <a:endParaRPr lang="en-US" sz="2800" b="1" dirty="0"/>
          </a:p>
        </p:txBody>
      </p:sp>
      <p:sp>
        <p:nvSpPr>
          <p:cNvPr id="4" name="Oval 3"/>
          <p:cNvSpPr/>
          <p:nvPr/>
        </p:nvSpPr>
        <p:spPr>
          <a:xfrm>
            <a:off x="457200" y="1219200"/>
            <a:ext cx="1066800" cy="533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1219200"/>
            <a:ext cx="1066800" cy="533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200400" y="1219200"/>
            <a:ext cx="1066800" cy="533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72000" y="1219200"/>
            <a:ext cx="1066800" cy="533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943600" y="1219200"/>
            <a:ext cx="1066800" cy="533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91400" y="1219200"/>
            <a:ext cx="1066800" cy="533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XGB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400800" y="3200400"/>
            <a:ext cx="1066800" cy="53340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XGB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876800" y="3200400"/>
            <a:ext cx="1066800" cy="53340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76600" y="3200400"/>
            <a:ext cx="1066800" cy="53340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676400" y="3200400"/>
            <a:ext cx="1066800" cy="533400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22860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F1 score, Precision and Recall, MCC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4267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Hyperparameter</a:t>
            </a:r>
            <a:r>
              <a:rPr lang="en-US" dirty="0" smtClean="0"/>
              <a:t> tuning Cross validation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048000" y="5181600"/>
            <a:ext cx="1066800" cy="5334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LG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114800" y="5181600"/>
            <a:ext cx="1066800" cy="5334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181600" y="5181600"/>
            <a:ext cx="1066800" cy="5334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XGB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52800" y="58790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Ensemble Classifier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62000" y="1905000"/>
            <a:ext cx="7239000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48200" y="1981200"/>
            <a:ext cx="0" cy="106680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133600" y="3886200"/>
            <a:ext cx="48006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648200" y="3962400"/>
            <a:ext cx="0" cy="106680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loud 38"/>
          <p:cNvSpPr/>
          <p:nvPr/>
        </p:nvSpPr>
        <p:spPr>
          <a:xfrm>
            <a:off x="5257800" y="2209800"/>
            <a:ext cx="2057400" cy="762000"/>
          </a:xfrm>
          <a:prstGeom prst="cloud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Class Imbalance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Baseline Model</a:t>
            </a:r>
            <a:endParaRPr lang="en-US" sz="2800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145" y="1143000"/>
            <a:ext cx="412230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2095" y="1143000"/>
            <a:ext cx="412230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00200" y="4461510"/>
          <a:ext cx="5791200" cy="2091691"/>
        </p:xfrm>
        <a:graphic>
          <a:graphicData uri="http://schemas.openxmlformats.org/drawingml/2006/table">
            <a:tbl>
              <a:tblPr/>
              <a:tblGrid>
                <a:gridCol w="1115838"/>
                <a:gridCol w="1145594"/>
                <a:gridCol w="1219983"/>
                <a:gridCol w="1160472"/>
                <a:gridCol w="1149313"/>
              </a:tblGrid>
              <a:tr h="284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Models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Recall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f1 macro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MCC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4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LG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4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4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953735"/>
                          </a:solidFill>
                          <a:latin typeface="Calibri"/>
                        </a:rPr>
                        <a:t>RF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953735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953735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953735"/>
                          </a:solidFill>
                          <a:latin typeface="Calibri"/>
                        </a:rPr>
                        <a:t>0.59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953735"/>
                          </a:solidFill>
                          <a:latin typeface="Calibri"/>
                        </a:rPr>
                        <a:t>0.23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4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SVM-l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4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XGB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1506</TotalTime>
  <Words>366</Words>
  <Application>Microsoft Office PowerPoint</Application>
  <PresentationFormat>On-screen Show (4:3)</PresentationFormat>
  <Paragraphs>186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Model mutant p53 transcriptional activity using features from biophysical simulation</vt:lpstr>
      <vt:lpstr>Background</vt:lpstr>
      <vt:lpstr>Data Set Description</vt:lpstr>
      <vt:lpstr>Exploratory data Analysis</vt:lpstr>
      <vt:lpstr>Slide 5</vt:lpstr>
      <vt:lpstr>Dimensionality Reduction - PCA</vt:lpstr>
      <vt:lpstr>Slide 7</vt:lpstr>
      <vt:lpstr>Plan of Action</vt:lpstr>
      <vt:lpstr>Baseline Model</vt:lpstr>
      <vt:lpstr>Hyperparameter tuning</vt:lpstr>
      <vt:lpstr>Ensemble Classifier</vt:lpstr>
      <vt:lpstr>Ensemble Classifier</vt:lpstr>
      <vt:lpstr>Ensemble Classifier</vt:lpstr>
      <vt:lpstr>Concluding Thoughts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mutant p53 transcriptional activity using features from biophysical simulation</dc:title>
  <dc:creator>Ramya</dc:creator>
  <cp:lastModifiedBy>Ramya</cp:lastModifiedBy>
  <cp:revision>21</cp:revision>
  <dcterms:created xsi:type="dcterms:W3CDTF">2020-02-20T19:51:05Z</dcterms:created>
  <dcterms:modified xsi:type="dcterms:W3CDTF">2020-02-21T20:59:08Z</dcterms:modified>
</cp:coreProperties>
</file>