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838B5F-956E-3124-AB7D-E4E1B2759CC2}" v="220" dt="2025-10-05T19:23:44.5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732620"/>
            <a:ext cx="10656956" cy="302812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+mn-lt"/>
                <a:cs typeface="Times New Roman"/>
              </a:rPr>
              <a:t>Sarcasm and Ambiguity-Aware Financial News Classification for Stock Market Impact Prediction</a:t>
            </a:r>
            <a:endParaRPr lang="en-US" sz="3200" dirty="0">
              <a:latin typeface="+mn-lt"/>
            </a:endParaRPr>
          </a:p>
          <a:p>
            <a:endParaRPr lang="en-GB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535979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err="1"/>
              <a:t>Mangalasridharan</a:t>
            </a:r>
            <a:r>
              <a:rPr lang="en-US" dirty="0"/>
              <a:t> Sankar Eswaran  (CB.EN.U4CCE22034)</a:t>
            </a:r>
          </a:p>
          <a:p>
            <a:pPr algn="l"/>
            <a:r>
              <a:rPr lang="en-US" dirty="0"/>
              <a:t>Vishal </a:t>
            </a:r>
            <a:r>
              <a:rPr lang="en-US" dirty="0" err="1"/>
              <a:t>Thangakumar</a:t>
            </a:r>
            <a:r>
              <a:rPr lang="en-US" dirty="0"/>
              <a:t> (CB.EN.U4CCE22053)</a:t>
            </a:r>
          </a:p>
          <a:p>
            <a:pPr algn="l"/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E5E89-5BDE-90A4-C901-DF9497B945A1}"/>
              </a:ext>
            </a:extLst>
          </p:cNvPr>
          <p:cNvSpPr txBox="1"/>
          <p:nvPr/>
        </p:nvSpPr>
        <p:spPr>
          <a:xfrm>
            <a:off x="759792" y="4027281"/>
            <a:ext cx="466476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/>
              <a:t>Natural Language Processing </a:t>
            </a:r>
          </a:p>
          <a:p>
            <a:r>
              <a:rPr lang="en-GB" sz="2400" dirty="0"/>
              <a:t>Course: 19CSE453</a:t>
            </a:r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092D7D08-1B4D-B692-CD25-22E050EC9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978" y="190249"/>
            <a:ext cx="3942522" cy="193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3A64-656E-2556-A5EA-1D497C1DC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A1BC2-3C0F-B30B-4DD9-69340F13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2400" dirty="0">
                <a:ea typeface="+mn-lt"/>
                <a:cs typeface="+mn-lt"/>
              </a:rPr>
              <a:t>This project develops a Sarcasm and Ambiguity-Aware Financial News Classification System to predict stock market impact from news articles. 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Using a subset (~1GB) of the FNSPID dataset, Financial </a:t>
            </a:r>
            <a:r>
              <a:rPr lang="en-GB" sz="2400" err="1">
                <a:ea typeface="+mn-lt"/>
                <a:cs typeface="+mn-lt"/>
              </a:rPr>
              <a:t>PhraseBank</a:t>
            </a:r>
            <a:r>
              <a:rPr lang="en-GB" sz="2400" dirty="0">
                <a:ea typeface="+mn-lt"/>
                <a:cs typeface="+mn-lt"/>
              </a:rPr>
              <a:t>, and Loughran-McDonald dictionary, the system processes 10,000 financial articles from 2018-2023.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Since FNSPID articles lacked labels, pseudo-labels (Positive/Neutral/Negative) were generated using </a:t>
            </a:r>
            <a:r>
              <a:rPr lang="en-GB" sz="2400" err="1">
                <a:ea typeface="+mn-lt"/>
                <a:cs typeface="+mn-lt"/>
              </a:rPr>
              <a:t>FinBERT</a:t>
            </a:r>
            <a:r>
              <a:rPr lang="en-GB" sz="2400" dirty="0">
                <a:ea typeface="+mn-lt"/>
                <a:cs typeface="+mn-lt"/>
              </a:rPr>
              <a:t> with confidence scores based on market impact. 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Articles were chunked into 512-token segments with 128-token stride overlap to accommodate </a:t>
            </a:r>
            <a:r>
              <a:rPr lang="en-GB" sz="2400" err="1">
                <a:ea typeface="+mn-lt"/>
                <a:cs typeface="+mn-lt"/>
              </a:rPr>
              <a:t>FinBERT</a:t>
            </a:r>
            <a:r>
              <a:rPr lang="en-GB" sz="2400" dirty="0">
                <a:ea typeface="+mn-lt"/>
                <a:cs typeface="+mn-lt"/>
              </a:rPr>
              <a:t> and </a:t>
            </a:r>
            <a:r>
              <a:rPr lang="en-GB" sz="2400" err="1">
                <a:ea typeface="+mn-lt"/>
                <a:cs typeface="+mn-lt"/>
              </a:rPr>
              <a:t>DistilRoBERTa's</a:t>
            </a:r>
            <a:r>
              <a:rPr lang="en-GB" sz="2400" dirty="0">
                <a:ea typeface="+mn-lt"/>
                <a:cs typeface="+mn-lt"/>
              </a:rPr>
              <a:t> input limitations. A custom rule-based ambiguity scoring system quantified syntactic, pragmatic, and lexical ambiguities, while T5-based sarcasm detection found negligible sarcasm in the dataset.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8903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0B2255C-53E2-E092-7A39-24E9754098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2299024"/>
              </p:ext>
            </p:extLst>
          </p:nvPr>
        </p:nvGraphicFramePr>
        <p:xfrm>
          <a:off x="643467" y="2382763"/>
          <a:ext cx="10905068" cy="304969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463830">
                  <a:extLst>
                    <a:ext uri="{9D8B030D-6E8A-4147-A177-3AD203B41FA5}">
                      <a16:colId xmlns:a16="http://schemas.microsoft.com/office/drawing/2014/main" val="3870848580"/>
                    </a:ext>
                  </a:extLst>
                </a:gridCol>
                <a:gridCol w="7544708">
                  <a:extLst>
                    <a:ext uri="{9D8B030D-6E8A-4147-A177-3AD203B41FA5}">
                      <a16:colId xmlns:a16="http://schemas.microsoft.com/office/drawing/2014/main" val="3464856133"/>
                    </a:ext>
                  </a:extLst>
                </a:gridCol>
                <a:gridCol w="896530">
                  <a:extLst>
                    <a:ext uri="{9D8B030D-6E8A-4147-A177-3AD203B41FA5}">
                      <a16:colId xmlns:a16="http://schemas.microsoft.com/office/drawing/2014/main" val="2113258016"/>
                    </a:ext>
                  </a:extLst>
                </a:gridCol>
              </a:tblGrid>
              <a:tr h="846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Dataset Name</a:t>
                      </a:r>
                    </a:p>
                  </a:txBody>
                  <a:tcPr marL="86330" marR="92496" marT="2466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Link(If Livedata specify how much is free)</a:t>
                      </a:r>
                    </a:p>
                  </a:txBody>
                  <a:tcPr marL="86330" marR="92496" marT="2466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200" b="1" cap="none" spc="0">
                          <a:solidFill>
                            <a:schemeClr val="tx1"/>
                          </a:solidFill>
                          <a:effectLst/>
                        </a:rPr>
                        <a:t>Size</a:t>
                      </a:r>
                    </a:p>
                  </a:txBody>
                  <a:tcPr marL="86330" marR="92496" marT="24666" marB="184993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492160"/>
                  </a:ext>
                </a:extLst>
              </a:tr>
              <a:tr h="14756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FNSPID (Financial News and Stock Price Integration Dataset)</a:t>
                      </a:r>
                    </a:p>
                  </a:txBody>
                  <a:tcPr marL="86330" marR="92496" marT="24666" marB="18499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https://github.com/Zdong104/FNSPID_Financial_News_Dataset</a:t>
                      </a:r>
                    </a:p>
                  </a:txBody>
                  <a:tcPr marL="86330" marR="92496" marT="24666" marB="1849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cap="none" spc="0">
                          <a:solidFill>
                            <a:schemeClr val="tx1"/>
                          </a:solidFill>
                          <a:effectLst/>
                        </a:rPr>
                        <a:t>10 GB</a:t>
                      </a:r>
                    </a:p>
                  </a:txBody>
                  <a:tcPr marL="86330" marR="92496" marT="24666" marB="1849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605534"/>
                  </a:ext>
                </a:extLst>
              </a:tr>
              <a:tr h="7279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cap="none" spc="0">
                          <a:solidFill>
                            <a:schemeClr val="tx1"/>
                          </a:solidFill>
                          <a:effectLst/>
                        </a:rPr>
                        <a:t>Financial PhraseBank</a:t>
                      </a:r>
                    </a:p>
                  </a:txBody>
                  <a:tcPr marL="86330" marR="92496" marT="24666" marB="184993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https://www.researchgate.net/publication/251231364_FinancialPhraseBank-v10</a:t>
                      </a:r>
                    </a:p>
                  </a:txBody>
                  <a:tcPr marL="86330" marR="92496" marT="24666" marB="1849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5MB</a:t>
                      </a:r>
                    </a:p>
                  </a:txBody>
                  <a:tcPr marL="86330" marR="92496" marT="24666" marB="18499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84792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8EC3EA2-5214-ED4A-0D47-D78A5D759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DATASET DETAILS: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9D55-A046-3909-7F8A-55437C97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SURVEY: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6467-0AF1-3094-E8E7-8B786D83F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4948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 sz="1800" err="1">
                <a:latin typeface="Times New Roman"/>
                <a:cs typeface="Times New Roman"/>
              </a:rPr>
              <a:t>FinBERT</a:t>
            </a:r>
            <a:r>
              <a:rPr lang="en-GB" sz="1800">
                <a:latin typeface="Times New Roman"/>
                <a:cs typeface="Times New Roman"/>
              </a:rPr>
              <a:t>: Financial Sentiment Analysis with Pre-trained Language Models </a:t>
            </a:r>
            <a:r>
              <a:rPr lang="en-GB" sz="1800">
                <a:ea typeface="+mn-lt"/>
                <a:cs typeface="+mn-lt"/>
              </a:rPr>
              <a:t>–</a:t>
            </a:r>
            <a:r>
              <a:rPr lang="en-GB" sz="1800">
                <a:latin typeface="Times New Roman"/>
                <a:cs typeface="Times New Roman"/>
              </a:rPr>
              <a:t> 2019 (arXiv.org)</a:t>
            </a:r>
            <a:endParaRPr lang="en-GB" sz="1800" dirty="0"/>
          </a:p>
          <a:p>
            <a:endParaRPr lang="en-GB" sz="1800" dirty="0"/>
          </a:p>
          <a:p>
            <a:r>
              <a:rPr lang="en-GB" sz="1800" dirty="0">
                <a:latin typeface="Times New Roman"/>
                <a:cs typeface="Times New Roman"/>
              </a:rPr>
              <a:t>FNSPID: A Comprehensive Financial News Dataset in Time Series-2024 (IEEE Transactions on Affective Computing.)</a:t>
            </a:r>
            <a:endParaRPr lang="en-GB" sz="1800" dirty="0"/>
          </a:p>
          <a:p>
            <a:pPr marL="0" indent="0">
              <a:buNone/>
            </a:pPr>
            <a:endParaRPr lang="en-GB" sz="1800" dirty="0"/>
          </a:p>
          <a:p>
            <a:r>
              <a:rPr lang="en-GB" sz="1800">
                <a:latin typeface="Times New Roman"/>
                <a:cs typeface="Times New Roman"/>
              </a:rPr>
              <a:t>Comprehensive Review on Resolving Ambiguities in NLP- 2021 (AI Open - </a:t>
            </a:r>
            <a:r>
              <a:rPr lang="en-GB" sz="1800" err="1">
                <a:latin typeface="Times New Roman"/>
                <a:cs typeface="Times New Roman"/>
              </a:rPr>
              <a:t>Sciencedirect</a:t>
            </a:r>
            <a:r>
              <a:rPr lang="en-GB" sz="1800">
                <a:latin typeface="Times New Roman"/>
                <a:cs typeface="Times New Roman"/>
              </a:rPr>
              <a:t>) </a:t>
            </a:r>
            <a:endParaRPr lang="en-GB" sz="1800" dirty="0"/>
          </a:p>
          <a:p>
            <a:endParaRPr lang="en-GB" sz="1800" dirty="0"/>
          </a:p>
          <a:p>
            <a:r>
              <a:rPr lang="en-GB" sz="1800">
                <a:latin typeface="Times New Roman"/>
                <a:cs typeface="Times New Roman"/>
              </a:rPr>
              <a:t>Word Sense Disambiguation for Indic Language using Bi- LSTM (Advances in Intelligent Systems and Computing Springer) </a:t>
            </a:r>
            <a:endParaRPr lang="en-GB" sz="1800" dirty="0"/>
          </a:p>
          <a:p>
            <a:endParaRPr lang="en-GB" sz="1800" dirty="0"/>
          </a:p>
          <a:p>
            <a:r>
              <a:rPr lang="en-GB" sz="1800">
                <a:latin typeface="Times New Roman"/>
                <a:cs typeface="Times New Roman"/>
              </a:rPr>
              <a:t>To Word Senses and Beyond: Inducing Concepts with Contextualized Language Models (Published in  EMNLP 2024 main conference proceedings.) </a:t>
            </a:r>
            <a:endParaRPr lang="en-GB" sz="1800" dirty="0"/>
          </a:p>
          <a:p>
            <a:endParaRPr lang="en-GB" sz="1800" dirty="0"/>
          </a:p>
          <a:p>
            <a:r>
              <a:rPr lang="en-GB" sz="1800">
                <a:latin typeface="Times New Roman"/>
                <a:cs typeface="Times New Roman"/>
              </a:rPr>
              <a:t>Analysis of Attention Mechanisms: The Case of Word Sense Disambiguation (Research Gate - Proceedings Conference on Machine Translation)</a:t>
            </a:r>
            <a:endParaRPr lang="en-GB" sz="1800" dirty="0"/>
          </a:p>
          <a:p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15168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B96F-AD2A-FBD4-F714-429F77FE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/>
              </a:rPr>
              <a:t>Research Gaps 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F630A-84B1-EC6F-F7C6-BA6B48215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1.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GB" sz="2000" dirty="0">
                <a:ea typeface="+mn-lt"/>
                <a:cs typeface="+mn-lt"/>
              </a:rPr>
              <a:t>Lack of Quantifiable Ambiguity Measurement Standards: There is no standardized, validated    metric to measure different types of ambiguities (syntactic, semantic, pragmatic, lexical) in financial text.</a:t>
            </a:r>
            <a:endParaRPr lang="en-GB" sz="2000" dirty="0"/>
          </a:p>
          <a:p>
            <a:r>
              <a:rPr lang="en-US" sz="2000" dirty="0">
                <a:ea typeface="+mn-lt"/>
                <a:cs typeface="+mn-lt"/>
              </a:rPr>
              <a:t>2.</a:t>
            </a:r>
            <a:r>
              <a:rPr lang="en-GB" sz="2000" dirty="0">
                <a:ea typeface="+mn-lt"/>
                <a:cs typeface="+mn-lt"/>
              </a:rPr>
              <a:t> Absence of Properly </a:t>
            </a:r>
            <a:r>
              <a:rPr lang="en-GB" sz="2000" err="1">
                <a:ea typeface="+mn-lt"/>
                <a:cs typeface="+mn-lt"/>
              </a:rPr>
              <a:t>Labeled</a:t>
            </a:r>
            <a:r>
              <a:rPr lang="en-GB" sz="2000" dirty="0">
                <a:ea typeface="+mn-lt"/>
                <a:cs typeface="+mn-lt"/>
              </a:rPr>
              <a:t> Ambiguity Datasets: Without true </a:t>
            </a:r>
            <a:r>
              <a:rPr lang="en-GB" sz="2000" err="1">
                <a:ea typeface="+mn-lt"/>
                <a:cs typeface="+mn-lt"/>
              </a:rPr>
              <a:t>labeled</a:t>
            </a:r>
            <a:r>
              <a:rPr lang="en-GB" sz="2000" dirty="0">
                <a:ea typeface="+mn-lt"/>
                <a:cs typeface="+mn-lt"/>
              </a:rPr>
              <a:t> data, you cannot definitively prove your ambiguity handling improves accuracy beyond what better pre-training or fine-tuning would achieve independently.</a:t>
            </a:r>
            <a:endParaRPr lang="en-GB" sz="2000" dirty="0"/>
          </a:p>
          <a:p>
            <a:r>
              <a:rPr lang="en-US" sz="2000" dirty="0">
                <a:ea typeface="+mn-lt"/>
                <a:cs typeface="+mn-lt"/>
              </a:rPr>
              <a:t>3.</a:t>
            </a:r>
            <a:r>
              <a:rPr lang="en-GB" sz="2000" dirty="0">
                <a:ea typeface="+mn-lt"/>
                <a:cs typeface="+mn-lt"/>
              </a:rPr>
              <a:t> Insufficient Linguistic Resources for Financial Domain: NLP domain lacks domain-specific ontologies that map financial concepts, their relationships, and context-dependent meanings. Domain-specific ontologies that map financial concepts, their relationships, and context-dependent meanings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0479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4DC4-B811-611B-9A37-C74F399F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ptos"/>
              </a:rPr>
              <a:t>Proposed Work :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1DCD9-4FF4-12F9-C525-0B985F179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ea typeface="+mn-lt"/>
                <a:cs typeface="+mn-lt"/>
              </a:rPr>
              <a:t>First Attempt at Quantifying Multi-Dimensional Ambiguity in Financial News. We’re the first to systematically quantify three ambiguity types (syntactic, pragmatic, lexical) specifically for financial news classification.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Created a custom rule-based scoring system that assigns numerical ambiguity scores to financial articles,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Pseudo-</a:t>
            </a:r>
            <a:r>
              <a:rPr lang="en-GB" sz="2400" dirty="0" err="1">
                <a:ea typeface="+mn-lt"/>
                <a:cs typeface="+mn-lt"/>
              </a:rPr>
              <a:t>Labeling</a:t>
            </a:r>
            <a:r>
              <a:rPr lang="en-GB" sz="2400" dirty="0">
                <a:ea typeface="+mn-lt"/>
                <a:cs typeface="+mn-lt"/>
              </a:rPr>
              <a:t> Strategy for </a:t>
            </a:r>
            <a:r>
              <a:rPr lang="en-GB" sz="2400" dirty="0" err="1">
                <a:ea typeface="+mn-lt"/>
                <a:cs typeface="+mn-lt"/>
              </a:rPr>
              <a:t>Unlabeled</a:t>
            </a:r>
            <a:r>
              <a:rPr lang="en-GB" sz="2400" dirty="0">
                <a:ea typeface="+mn-lt"/>
                <a:cs typeface="+mn-lt"/>
              </a:rPr>
              <a:t> Financial News at Scale</a:t>
            </a:r>
            <a:endParaRPr lang="en-GB" sz="2400" dirty="0"/>
          </a:p>
          <a:p>
            <a:r>
              <a:rPr lang="en-GB" sz="2400" dirty="0">
                <a:ea typeface="+mn-lt"/>
                <a:cs typeface="+mn-lt"/>
              </a:rPr>
              <a:t>Generated pseudo-labels using </a:t>
            </a:r>
            <a:r>
              <a:rPr lang="en-GB" sz="2400" dirty="0" err="1">
                <a:ea typeface="+mn-lt"/>
                <a:cs typeface="+mn-lt"/>
              </a:rPr>
              <a:t>FinBERT</a:t>
            </a:r>
            <a:r>
              <a:rPr lang="en-GB" sz="2400" dirty="0">
                <a:ea typeface="+mn-lt"/>
                <a:cs typeface="+mn-lt"/>
              </a:rPr>
              <a:t> prediction of summaries of 10K </a:t>
            </a:r>
            <a:r>
              <a:rPr lang="en-GB" sz="2400" dirty="0" err="1">
                <a:ea typeface="+mn-lt"/>
                <a:cs typeface="+mn-lt"/>
              </a:rPr>
              <a:t>unlabeled</a:t>
            </a:r>
            <a:r>
              <a:rPr lang="en-GB" sz="2400" dirty="0">
                <a:ea typeface="+mn-lt"/>
                <a:cs typeface="+mn-lt"/>
              </a:rPr>
              <a:t> FNSPID articles.</a:t>
            </a:r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5587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C26E-1FFD-3201-0CB8-17F244C7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Algorithm /Methods and Tools used:</a:t>
            </a:r>
            <a:endParaRPr lang="en-US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D3300-F095-9008-762A-A934A102E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56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1" dirty="0" err="1">
                <a:ea typeface="+mn-lt"/>
                <a:cs typeface="+mn-lt"/>
              </a:rPr>
              <a:t>Alg</a:t>
            </a:r>
            <a:r>
              <a:rPr lang="en-US" sz="2000" b="1" dirty="0">
                <a:ea typeface="+mn-lt"/>
                <a:cs typeface="+mn-lt"/>
              </a:rPr>
              <a:t> 1:</a:t>
            </a:r>
            <a:r>
              <a:rPr lang="en-US" sz="2000" dirty="0">
                <a:ea typeface="+mn-lt"/>
                <a:cs typeface="+mn-lt"/>
              </a:rPr>
              <a:t> Dependency Parsing, </a:t>
            </a:r>
            <a:r>
              <a:rPr lang="en-GB" sz="2000" dirty="0" err="1">
                <a:ea typeface="+mn-lt"/>
                <a:cs typeface="+mn-lt"/>
              </a:rPr>
              <a:t>Analyzes</a:t>
            </a:r>
            <a:r>
              <a:rPr lang="en-GB" sz="2000" dirty="0">
                <a:ea typeface="+mn-lt"/>
                <a:cs typeface="+mn-lt"/>
              </a:rPr>
              <a:t> grammatical structure to identify syntactic relationships between words.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Identifies sentence boundaries for proper tokenization 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Helps understand context around named entities 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Critical for handling complex financial terminology</a:t>
            </a:r>
            <a:endParaRPr lang="en-GB" sz="2000" dirty="0"/>
          </a:p>
          <a:p>
            <a:r>
              <a:rPr lang="en-US" sz="2000" b="1" dirty="0" err="1">
                <a:ea typeface="+mn-lt"/>
                <a:cs typeface="+mn-lt"/>
              </a:rPr>
              <a:t>Alg</a:t>
            </a:r>
            <a:r>
              <a:rPr lang="en-US" sz="2000" b="1" dirty="0">
                <a:ea typeface="+mn-lt"/>
                <a:cs typeface="+mn-lt"/>
              </a:rPr>
              <a:t> 2:</a:t>
            </a:r>
            <a:r>
              <a:rPr lang="en-US" sz="2000" dirty="0">
                <a:ea typeface="+mn-lt"/>
                <a:cs typeface="+mn-lt"/>
              </a:rPr>
              <a:t> Special Tokens [AMBIGUOUS] added to the flagged sentences after passing through our rule based pragmatic ambiguity quantifier.</a:t>
            </a:r>
          </a:p>
          <a:p>
            <a:r>
              <a:rPr lang="en-US" sz="2000" b="1" dirty="0" err="1">
                <a:ea typeface="+mn-lt"/>
                <a:cs typeface="+mn-lt"/>
              </a:rPr>
              <a:t>Alg</a:t>
            </a:r>
            <a:r>
              <a:rPr lang="en-US" sz="2000" b="1" dirty="0">
                <a:ea typeface="+mn-lt"/>
                <a:cs typeface="+mn-lt"/>
              </a:rPr>
              <a:t> 3:</a:t>
            </a:r>
            <a:r>
              <a:rPr lang="en-US" sz="2000" dirty="0">
                <a:ea typeface="+mn-lt"/>
                <a:cs typeface="+mn-lt"/>
              </a:rPr>
              <a:t> NER (Named entity recognition), </a:t>
            </a:r>
            <a:r>
              <a:rPr lang="en-GB" sz="2000" dirty="0">
                <a:ea typeface="+mn-lt"/>
                <a:cs typeface="+mn-lt"/>
              </a:rPr>
              <a:t>Identifies and classifies named entities in text.</a:t>
            </a:r>
          </a:p>
          <a:p>
            <a:pPr lvl="1"/>
            <a:r>
              <a:rPr lang="en-GB" sz="1600" dirty="0">
                <a:ea typeface="+mn-lt"/>
                <a:cs typeface="+mn-lt"/>
              </a:rPr>
              <a:t>Extracted Tokens (49 total):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Entity markers: [ORG], [PERSON], [GPE], [LOC]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Temporal: [DATE], [TIME]</a:t>
            </a:r>
            <a:endParaRPr lang="en-GB" sz="1600" dirty="0"/>
          </a:p>
          <a:p>
            <a:pPr lvl="1"/>
            <a:r>
              <a:rPr lang="en-GB" sz="1600" dirty="0">
                <a:ea typeface="+mn-lt"/>
                <a:cs typeface="+mn-lt"/>
              </a:rPr>
              <a:t>Numeric: [MONEY], [PERCENT], [QUANTITY], [CARDINAL], [ORDINAL]</a:t>
            </a:r>
          </a:p>
          <a:p>
            <a:pPr lvl="1"/>
            <a:endParaRPr lang="en-GB" sz="16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28338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65E982-56CE-0BD8-7014-C05846F7F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b="1">
                <a:latin typeface="Aptos"/>
              </a:rPr>
              <a:t>Performance measure result comparison Graph :</a:t>
            </a:r>
            <a:endParaRPr lang="en-US" sz="42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D71089A-5C05-23BF-B78C-2E5B91800F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31354"/>
          <a:ext cx="10515604" cy="2342345"/>
        </p:xfrm>
        <a:graphic>
          <a:graphicData uri="http://schemas.openxmlformats.org/drawingml/2006/table">
            <a:tbl>
              <a:tblPr firstRow="1" firstCol="1"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1258623">
                  <a:extLst>
                    <a:ext uri="{9D8B030D-6E8A-4147-A177-3AD203B41FA5}">
                      <a16:colId xmlns:a16="http://schemas.microsoft.com/office/drawing/2014/main" val="2228907502"/>
                    </a:ext>
                  </a:extLst>
                </a:gridCol>
                <a:gridCol w="1258019">
                  <a:extLst>
                    <a:ext uri="{9D8B030D-6E8A-4147-A177-3AD203B41FA5}">
                      <a16:colId xmlns:a16="http://schemas.microsoft.com/office/drawing/2014/main" val="2696370608"/>
                    </a:ext>
                  </a:extLst>
                </a:gridCol>
                <a:gridCol w="1214234">
                  <a:extLst>
                    <a:ext uri="{9D8B030D-6E8A-4147-A177-3AD203B41FA5}">
                      <a16:colId xmlns:a16="http://schemas.microsoft.com/office/drawing/2014/main" val="2644758046"/>
                    </a:ext>
                  </a:extLst>
                </a:gridCol>
                <a:gridCol w="1102503">
                  <a:extLst>
                    <a:ext uri="{9D8B030D-6E8A-4147-A177-3AD203B41FA5}">
                      <a16:colId xmlns:a16="http://schemas.microsoft.com/office/drawing/2014/main" val="3442363522"/>
                    </a:ext>
                  </a:extLst>
                </a:gridCol>
                <a:gridCol w="1173467">
                  <a:extLst>
                    <a:ext uri="{9D8B030D-6E8A-4147-A177-3AD203B41FA5}">
                      <a16:colId xmlns:a16="http://schemas.microsoft.com/office/drawing/2014/main" val="143849628"/>
                    </a:ext>
                  </a:extLst>
                </a:gridCol>
                <a:gridCol w="1116394">
                  <a:extLst>
                    <a:ext uri="{9D8B030D-6E8A-4147-A177-3AD203B41FA5}">
                      <a16:colId xmlns:a16="http://schemas.microsoft.com/office/drawing/2014/main" val="803109063"/>
                    </a:ext>
                  </a:extLst>
                </a:gridCol>
                <a:gridCol w="1102503">
                  <a:extLst>
                    <a:ext uri="{9D8B030D-6E8A-4147-A177-3AD203B41FA5}">
                      <a16:colId xmlns:a16="http://schemas.microsoft.com/office/drawing/2014/main" val="3246298972"/>
                    </a:ext>
                  </a:extLst>
                </a:gridCol>
                <a:gridCol w="1173467">
                  <a:extLst>
                    <a:ext uri="{9D8B030D-6E8A-4147-A177-3AD203B41FA5}">
                      <a16:colId xmlns:a16="http://schemas.microsoft.com/office/drawing/2014/main" val="3064568075"/>
                    </a:ext>
                  </a:extLst>
                </a:gridCol>
                <a:gridCol w="1116394">
                  <a:extLst>
                    <a:ext uri="{9D8B030D-6E8A-4147-A177-3AD203B41FA5}">
                      <a16:colId xmlns:a16="http://schemas.microsoft.com/office/drawing/2014/main" val="2841098619"/>
                    </a:ext>
                  </a:extLst>
                </a:gridCol>
              </a:tblGrid>
              <a:tr h="64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</a:rPr>
                        <a:t>Overall</a:t>
                      </a:r>
                    </a:p>
                    <a:p>
                      <a:pPr algn="ctr">
                        <a:buNone/>
                      </a:pPr>
                      <a:r>
                        <a:rPr lang="en-US" sz="1100" b="1" cap="all" spc="60">
                          <a:solidFill>
                            <a:schemeClr val="tx1"/>
                          </a:solidFill>
                          <a:effectLst/>
                        </a:rPr>
                        <a:t>Accuracy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Weighted F1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Positive F1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Negative F1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Neutral F1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Positive Recall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Negative Recall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all" spc="60">
                          <a:solidFill>
                            <a:schemeClr val="tx1"/>
                          </a:solidFill>
                          <a:effectLst/>
                        </a:rPr>
                        <a:t>Neutral Recall</a:t>
                      </a:r>
                    </a:p>
                  </a:txBody>
                  <a:tcPr marL="130452" marR="130452" marT="130452" marB="1304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803227"/>
                  </a:ext>
                </a:extLst>
              </a:tr>
              <a:tr h="6435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none" spc="0">
                          <a:solidFill>
                            <a:schemeClr val="tx1"/>
                          </a:solidFill>
                          <a:effectLst/>
                        </a:rPr>
                        <a:t>DistilRoBERTa w/ Ambiguity Resolution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74%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0.74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0.65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0.83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60%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82%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68%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3064374"/>
                  </a:ext>
                </a:extLst>
              </a:tr>
              <a:tr h="58558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none" spc="0">
                          <a:solidFill>
                            <a:schemeClr val="tx1"/>
                          </a:solidFill>
                          <a:effectLst/>
                        </a:rPr>
                        <a:t>DistilRoBERTa Baseline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71%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0.71</a:t>
                      </a:r>
                    </a:p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0.63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0.59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64%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79%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59%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4526348"/>
                  </a:ext>
                </a:extLst>
              </a:tr>
              <a:tr h="4696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b="1" cap="none" spc="0">
                          <a:solidFill>
                            <a:schemeClr val="tx1"/>
                          </a:solidFill>
                          <a:effectLst/>
                        </a:rPr>
                        <a:t>FinBERT Baseline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cap="none" spc="0">
                          <a:solidFill>
                            <a:schemeClr val="tx1"/>
                          </a:solidFill>
                          <a:effectLst/>
                        </a:rPr>
                        <a:t>69%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0.69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0.56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0.80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0.54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47%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80%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500" cap="none" spc="0">
                          <a:solidFill>
                            <a:schemeClr val="tx1"/>
                          </a:solidFill>
                          <a:effectLst/>
                        </a:rPr>
                        <a:t>61%</a:t>
                      </a:r>
                    </a:p>
                  </a:txBody>
                  <a:tcPr marL="65226" marR="65226" marT="0" marB="8696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459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066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7B82A-7D4E-A7D6-060F-C9155C1BB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enhancements: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92CA-3797-29AF-C0D9-746B9DD2D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>
                <a:ea typeface="+mn-lt"/>
                <a:cs typeface="+mn-lt"/>
              </a:rPr>
              <a:t>Improved Data Utilization: Full FNSPID Dataset: Currently, only ~1 GB (10%) of FNSPID (~10 GB) was used. Scaling up to the entire dataset will improve coverage and generalization.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Additional Sources: Incorporate broader financial text sources (e.g., SEC filings, Bloomberg, Reuters) to reduce dataset bias.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Better Labelling Strategies: Move from pseudo-labelling with </a:t>
            </a:r>
            <a:r>
              <a:rPr lang="en-GB" sz="2000" dirty="0" err="1">
                <a:ea typeface="+mn-lt"/>
                <a:cs typeface="+mn-lt"/>
              </a:rPr>
              <a:t>FinBERT</a:t>
            </a:r>
            <a:r>
              <a:rPr lang="en-GB" sz="2000" dirty="0">
                <a:ea typeface="+mn-lt"/>
                <a:cs typeface="+mn-lt"/>
              </a:rPr>
              <a:t> to human-annotated or weakly supervised labels for higher-quality training data.</a:t>
            </a:r>
            <a:endParaRPr lang="en-GB" sz="2000" dirty="0"/>
          </a:p>
          <a:p>
            <a:r>
              <a:rPr lang="en-GB" sz="2000" dirty="0">
                <a:ea typeface="+mn-lt"/>
                <a:cs typeface="+mn-lt"/>
              </a:rPr>
              <a:t>Long-Sequence Models: Replace standard transformers (512 tokens) with </a:t>
            </a:r>
            <a:r>
              <a:rPr lang="en-GB" sz="2000" dirty="0" err="1">
                <a:ea typeface="+mn-lt"/>
                <a:cs typeface="+mn-lt"/>
              </a:rPr>
              <a:t>Longformer</a:t>
            </a:r>
            <a:r>
              <a:rPr lang="en-GB" sz="2000" dirty="0">
                <a:ea typeface="+mn-lt"/>
                <a:cs typeface="+mn-lt"/>
              </a:rPr>
              <a:t>, </a:t>
            </a:r>
            <a:r>
              <a:rPr lang="en-GB" sz="2000" dirty="0" err="1">
                <a:ea typeface="+mn-lt"/>
                <a:cs typeface="+mn-lt"/>
              </a:rPr>
              <a:t>BigBird</a:t>
            </a:r>
            <a:r>
              <a:rPr lang="en-GB" sz="2000" dirty="0">
                <a:ea typeface="+mn-lt"/>
                <a:cs typeface="+mn-lt"/>
              </a:rPr>
              <a:t>, or LED (</a:t>
            </a:r>
            <a:r>
              <a:rPr lang="en-GB" sz="2000" dirty="0" err="1">
                <a:ea typeface="+mn-lt"/>
                <a:cs typeface="+mn-lt"/>
              </a:rPr>
              <a:t>Longformer</a:t>
            </a:r>
            <a:r>
              <a:rPr lang="en-GB" sz="2000" dirty="0">
                <a:ea typeface="+mn-lt"/>
                <a:cs typeface="+mn-lt"/>
              </a:rPr>
              <a:t> Encoder-Decoder), which can handle 4k–16k tokens efficiently.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0736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816</Words>
  <Application>Microsoft Office PowerPoint</Application>
  <PresentationFormat>Widescreen</PresentationFormat>
  <Paragraphs>97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Sarcasm and Ambiguity-Aware Financial News Classification for Stock Market Impact Prediction </vt:lpstr>
      <vt:lpstr>INTRODUCTION</vt:lpstr>
      <vt:lpstr>DATASET DETAILS:</vt:lpstr>
      <vt:lpstr>LITERATURE SURVEY:</vt:lpstr>
      <vt:lpstr>Research Gaps :</vt:lpstr>
      <vt:lpstr>Proposed Work :</vt:lpstr>
      <vt:lpstr>Algorithm /Methods and Tools used: </vt:lpstr>
      <vt:lpstr>Performance measure result comparison Graph :</vt:lpstr>
      <vt:lpstr>Future enhancements: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Mangala sridharan</cp:lastModifiedBy>
  <cp:revision>98</cp:revision>
  <dcterms:created xsi:type="dcterms:W3CDTF">2025-10-05T19:03:15Z</dcterms:created>
  <dcterms:modified xsi:type="dcterms:W3CDTF">2025-10-05T19:51:30Z</dcterms:modified>
</cp:coreProperties>
</file>