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75" d="100"/>
          <a:sy n="75" d="100"/>
        </p:scale>
        <p:origin x="1914" y="8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仅标题">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09600" y="274638"/>
            <a:ext cx="10972800" cy="1143000"/>
          </a:xfrm>
          <a:prstGeom prst="rect">
            <a:avLst/>
          </a:prstGeom>
        </p:spPr>
        <p:txBody>
          <a:bodyPr vert="horz" lIns="91440" tIns="45720" rIns="91440" bIns="45720" anchor="t">
            <a:normAutofit/>
          </a:bodyPr>
          <a:lstStyle/>
          <a:p>
            <a:pPr algn="l">
              <a:lnSpc>
                <a:spcPct val="90000"/>
              </a:lnSpc>
              <a:spcBef>
                <a:spcPct val="0"/>
              </a:spcBef>
            </a:pPr>
            <a:r>
              <a:rPr lang="zh-CN" altLang="en-US" sz="4400" b="0" i="0" u="none" baseline="0">
                <a:solidFill>
                  <a:srgbClr val="000000"/>
                </a:solidFill>
                <a:latin typeface="微软雅黑"/>
                <a:ea typeface="微软雅黑"/>
              </a:rPr>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09600" y="274638"/>
            <a:ext cx="10972800" cy="1143000"/>
          </a:xfrm>
          <a:prstGeom prst="rect">
            <a:avLst/>
          </a:prstGeom>
        </p:spPr>
        <p:txBody>
          <a:bodyPr vert="horz" lIns="91440" tIns="45720" rIns="91440" bIns="45720" anchor="t">
            <a:normAutofit/>
          </a:bodyPr>
          <a:lstStyle/>
          <a:p>
            <a:pPr algn="l">
              <a:lnSpc>
                <a:spcPct val="90000"/>
              </a:lnSpc>
              <a:spcBef>
                <a:spcPct val="0"/>
              </a:spcBef>
            </a:pPr>
            <a:r>
              <a:rPr lang="zh-CN" altLang="en-US" sz="4400" b="0" i="0" u="none" baseline="0">
                <a:solidFill>
                  <a:srgbClr val="000000"/>
                </a:solidFill>
                <a:latin typeface="微软雅黑"/>
                <a:ea typeface="微软雅黑"/>
              </a:rPr>
              <a:t>单击此处编辑母版标题样式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09600" y="274638"/>
            <a:ext cx="10972800" cy="1143000"/>
          </a:xfrm>
          <a:prstGeom prst="rect">
            <a:avLst/>
          </a:prstGeom>
        </p:spPr>
        <p:txBody>
          <a:bodyPr vert="horz" lIns="91440" tIns="45720" rIns="91440" bIns="45720" anchor="t">
            <a:normAutofit/>
          </a:bodyPr>
          <a:lstStyle/>
          <a:p>
            <a:pPr algn="l">
              <a:lnSpc>
                <a:spcPct val="90000"/>
              </a:lnSpc>
              <a:spcBef>
                <a:spcPct val="0"/>
              </a:spcBef>
            </a:pPr>
            <a:r>
              <a:rPr lang="zh-CN" altLang="en-US" sz="4400" b="0" i="0" u="none" baseline="0">
                <a:solidFill>
                  <a:srgbClr val="000000"/>
                </a:solidFill>
                <a:latin typeface="微软雅黑"/>
                <a:ea typeface="微软雅黑"/>
              </a:rPr>
              <a:t>单击此处编辑母版标题样式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自定义版式">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09600" y="274638"/>
            <a:ext cx="10972800" cy="1143000"/>
          </a:xfrm>
          <a:prstGeom prst="rect">
            <a:avLst/>
          </a:prstGeom>
        </p:spPr>
        <p:txBody>
          <a:bodyPr vert="horz" lIns="91440" tIns="45720" rIns="91440" bIns="45720" anchor="t">
            <a:normAutofit/>
          </a:bodyPr>
          <a:lstStyle/>
          <a:p>
            <a:pPr algn="l">
              <a:lnSpc>
                <a:spcPct val="90000"/>
              </a:lnSpc>
              <a:spcBef>
                <a:spcPct val="0"/>
              </a:spcBef>
            </a:pPr>
            <a:r>
              <a:rPr lang="zh-CN" altLang="en-US" sz="4400" b="0" i="0" u="none" baseline="0">
                <a:solidFill>
                  <a:srgbClr val="000000"/>
                </a:solidFill>
                <a:latin typeface="微软雅黑"/>
                <a:ea typeface="微软雅黑"/>
              </a:rPr>
              <a:t>单击此处编辑母版标题样式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09600" y="274638"/>
            <a:ext cx="10972800" cy="1143000"/>
          </a:xfrm>
          <a:prstGeom prst="rect">
            <a:avLst/>
          </a:prstGeom>
        </p:spPr>
        <p:txBody>
          <a:bodyPr vert="horz" lIns="91440" tIns="45720" rIns="91440" bIns="45720" anchor="t">
            <a:normAutofit/>
          </a:bodyPr>
          <a:lstStyle/>
          <a:p>
            <a:pPr algn="l">
              <a:lnSpc>
                <a:spcPct val="90000"/>
              </a:lnSpc>
              <a:spcBef>
                <a:spcPct val="0"/>
              </a:spcBef>
            </a:pPr>
            <a:r>
              <a:rPr lang="zh-CN" altLang="en-US" sz="4400" b="0" i="0" u="none" baseline="0">
                <a:solidFill>
                  <a:srgbClr val="000000"/>
                </a:solidFill>
                <a:latin typeface="微软雅黑"/>
                <a:ea typeface="微软雅黑"/>
              </a:rPr>
              <a:t>单击此处编辑母版标题样式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自定义版式">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09600" y="274638"/>
            <a:ext cx="10972800" cy="1143000"/>
          </a:xfrm>
          <a:prstGeom prst="rect">
            <a:avLst/>
          </a:prstGeom>
        </p:spPr>
        <p:txBody>
          <a:bodyPr vert="horz" lIns="91440" tIns="45720" rIns="91440" bIns="45720" anchor="t">
            <a:normAutofit/>
          </a:bodyPr>
          <a:lstStyle/>
          <a:p>
            <a:pPr algn="l">
              <a:lnSpc>
                <a:spcPct val="90000"/>
              </a:lnSpc>
              <a:spcBef>
                <a:spcPct val="0"/>
              </a:spcBef>
            </a:pPr>
            <a:r>
              <a:rPr lang="zh-CN" altLang="en-US" sz="4400" b="0" i="0" u="none" baseline="0">
                <a:solidFill>
                  <a:srgbClr val="000000"/>
                </a:solidFill>
                <a:latin typeface="微软雅黑"/>
                <a:ea typeface="微软雅黑"/>
              </a:rPr>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09600" y="274638"/>
            <a:ext cx="10972800" cy="1143000"/>
          </a:xfrm>
          <a:prstGeom prst="rect">
            <a:avLst/>
          </a:prstGeom>
        </p:spPr>
        <p:txBody>
          <a:bodyPr vert="horz" lIns="91440" tIns="45720" rIns="91440" bIns="45720" anchor="t">
            <a:normAutofit/>
          </a:bodyPr>
          <a:lstStyle/>
          <a:p>
            <a:pPr algn="ctr">
              <a:spcBef>
                <a:spcPct val="0"/>
              </a:spcBef>
            </a:pPr>
            <a:r>
              <a:rPr lang="zh-CN" altLang="en-US" sz="4400" b="0" i="0" u="none" baseline="0">
                <a:solidFill>
                  <a:srgbClr val="000000"/>
                </a:solidFill>
              </a:rPr>
              <a:t>单击此处编辑母版标题样式</a:t>
            </a:r>
          </a:p>
        </p:txBody>
      </p:sp>
      <p:sp>
        <p:nvSpPr>
          <p:cNvPr id="3" name="AutoShape 3"/>
          <p:cNvSpPr>
            <a:spLocks noGrp="1"/>
          </p:cNvSpPr>
          <p:nvPr>
            <p:ph type="body" idx="1"/>
          </p:nvPr>
        </p:nvSpPr>
        <p:spPr>
          <a:xfrm>
            <a:off x="609600" y="1600201"/>
            <a:ext cx="10972800" cy="4525963"/>
          </a:xfrm>
          <a:prstGeom prst="rect">
            <a:avLst/>
          </a:prstGeom>
        </p:spPr>
        <p:txBody>
          <a:bodyPr vert="eaVert" lIns="91440" tIns="45720" rIns="91440" bIns="45720" anchor="t">
            <a:normAutofit/>
          </a:bodyPr>
          <a:lstStyle/>
          <a:p>
            <a:pPr marL="342900" indent="-342900" algn="l">
              <a:spcBef>
                <a:spcPct val="20000"/>
              </a:spcBef>
            </a:pPr>
            <a:r>
              <a:rPr lang="zh-CN" altLang="en-US" sz="3200" b="0" i="0" u="none" baseline="0">
                <a:solidFill>
                  <a:srgbClr val="000000"/>
                </a:solidFill>
              </a:rPr>
              <a:t>单击此处编辑母版文本样式</a:t>
            </a:r>
          </a:p>
          <a:p>
            <a:pPr marL="742950" lvl="1" indent="-285750" algn="l">
              <a:spcBef>
                <a:spcPct val="20000"/>
              </a:spcBef>
            </a:pPr>
            <a:r>
              <a:rPr lang="zh-CN" altLang="en-US" sz="2800" b="0" i="0" u="none" baseline="0">
                <a:solidFill>
                  <a:srgbClr val="000000"/>
                </a:solidFill>
              </a:rPr>
              <a:t>第二级</a:t>
            </a:r>
          </a:p>
          <a:p>
            <a:pPr marL="1143000" lvl="2" indent="-228600" algn="l">
              <a:spcBef>
                <a:spcPct val="20000"/>
              </a:spcBef>
            </a:pPr>
            <a:r>
              <a:rPr lang="zh-CN" altLang="en-US" sz="2400" b="0" i="0" u="none" baseline="0">
                <a:solidFill>
                  <a:srgbClr val="000000"/>
                </a:solidFill>
              </a:rPr>
              <a:t>第三级</a:t>
            </a:r>
          </a:p>
          <a:p>
            <a:pPr marL="1600200" lvl="3" indent="-228600" algn="l">
              <a:spcBef>
                <a:spcPct val="20000"/>
              </a:spcBef>
            </a:pPr>
            <a:r>
              <a:rPr lang="zh-CN" altLang="en-US" sz="2000" b="0" i="0" u="none" baseline="0">
                <a:solidFill>
                  <a:srgbClr val="000000"/>
                </a:solidFill>
              </a:rPr>
              <a:t>第四级</a:t>
            </a:r>
          </a:p>
          <a:p>
            <a:pPr marL="2057400" lvl="4" indent="-228600" algn="l">
              <a:spcBef>
                <a:spcPct val="20000"/>
              </a:spcBef>
            </a:pPr>
            <a:r>
              <a:rPr lang="zh-CN" altLang="en-US" sz="2000" b="0" i="0" u="none" baseline="0">
                <a:solidFill>
                  <a:srgbClr val="000000"/>
                </a:solidFill>
              </a:rPr>
              <a:t>第五级</a:t>
            </a:r>
          </a:p>
        </p:txBody>
      </p:sp>
      <p:sp>
        <p:nvSpPr>
          <p:cNvPr id="4" name="AutoShape 4"/>
          <p:cNvSpPr>
            <a:spLocks noGrp="1"/>
          </p:cNvSpPr>
          <p:nvPr>
            <p:ph type="dt" sz="half" idx="10"/>
          </p:nvPr>
        </p:nvSpPr>
        <p:spPr>
          <a:xfrm>
            <a:off x="609600" y="6356351"/>
            <a:ext cx="2844800" cy="365125"/>
          </a:xfrm>
          <a:prstGeom prst="rect">
            <a:avLst/>
          </a:prstGeom>
        </p:spPr>
        <p:txBody>
          <a:bodyPr vert="horz" lIns="91440" tIns="45720" rIns="91440" bIns="45720" anchor="t">
            <a:normAutofit/>
          </a:bodyPr>
          <a:lstStyle/>
          <a:p>
            <a:pPr marL="0" algn="l"/>
            <a:r>
              <a:rPr lang="zh-CN" altLang="en-US" sz="1800" b="0" i="0" u="none" baseline="0">
                <a:solidFill>
                  <a:srgbClr val="000000"/>
                </a:solidFill>
                <a:latin typeface="Calibri"/>
                <a:ea typeface="Calibri"/>
              </a:rPr>
              <a:t>2024/8/8</a:t>
            </a:r>
          </a:p>
        </p:txBody>
      </p:sp>
      <p:sp>
        <p:nvSpPr>
          <p:cNvPr id="5" name="AutoShape 5"/>
          <p:cNvSpPr>
            <a:spLocks noGrp="1"/>
          </p:cNvSpPr>
          <p:nvPr>
            <p:ph type="ftr" sz="quarter" idx="11"/>
          </p:nvPr>
        </p:nvSpPr>
        <p:spPr>
          <a:xfrm>
            <a:off x="4165600" y="6356351"/>
            <a:ext cx="3860800" cy="365125"/>
          </a:xfrm>
          <a:prstGeom prst="rect">
            <a:avLst/>
          </a:prstGeom>
        </p:spPr>
        <p:txBody>
          <a:bodyPr vert="horz" lIns="91440" tIns="45720" rIns="91440" bIns="45720" anchor="t">
            <a:normAutofit/>
          </a:bodyPr>
          <a:lstStyle/>
          <a:p>
            <a:pPr marL="0" algn="l"/>
            <a:endParaRPr/>
          </a:p>
        </p:txBody>
      </p:sp>
      <p:sp>
        <p:nvSpPr>
          <p:cNvPr id="6" name="AutoShape 6"/>
          <p:cNvSpPr>
            <a:spLocks noGrp="1"/>
          </p:cNvSpPr>
          <p:nvPr>
            <p:ph type="sldNum" sz="quarter" idx="12"/>
          </p:nvPr>
        </p:nvSpPr>
        <p:spPr>
          <a:xfrm>
            <a:off x="8737600" y="6356351"/>
            <a:ext cx="2844800" cy="365125"/>
          </a:xfrm>
          <a:prstGeom prst="rect">
            <a:avLst/>
          </a:prstGeom>
        </p:spPr>
        <p:txBody>
          <a:bodyPr vert="horz" lIns="91440" tIns="45720" rIns="91440" bIns="45720" anchor="t">
            <a:normAutofit/>
          </a:bodyPr>
          <a:lstStyle/>
          <a:p>
            <a:pPr marL="0" algn="l"/>
            <a:fld id="{3386411A-70EE-422D-B97C-F56BEE3FF077}" type="slidenum">
              <a:rPr lang="zh-CN" altLang="en-US" sz="1800" b="0" i="0" u="none" baseline="0">
                <a:solidFill>
                  <a:srgbClr val="000000"/>
                </a:solidFill>
                <a:latin typeface="Calibri"/>
                <a:ea typeface="Calibri"/>
              </a:rPr>
              <a:t>‹#›</a:t>
            </a:fld>
            <a:endParaRPr lang="zh-CN" altLang="en-US" sz="1800" b="0" i="0" u="none" baseline="0">
              <a:solidFill>
                <a:srgbClr val="000000"/>
              </a:solidFill>
              <a:latin typeface="Calibri"/>
              <a:ea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8839200" y="274639"/>
            <a:ext cx="2743200" cy="5851525"/>
          </a:xfrm>
          <a:prstGeom prst="rect">
            <a:avLst/>
          </a:prstGeom>
        </p:spPr>
        <p:txBody>
          <a:bodyPr vert="eaVert" lIns="91440" tIns="45720" rIns="91440" bIns="45720" anchor="t">
            <a:normAutofit/>
          </a:bodyPr>
          <a:lstStyle/>
          <a:p>
            <a:pPr algn="ctr">
              <a:spcBef>
                <a:spcPct val="0"/>
              </a:spcBef>
            </a:pPr>
            <a:r>
              <a:rPr lang="zh-CN" altLang="en-US" sz="4400" b="0" i="0" u="none" baseline="0">
                <a:solidFill>
                  <a:srgbClr val="000000"/>
                </a:solidFill>
              </a:rPr>
              <a:t>单击此处编辑母版标题样式</a:t>
            </a:r>
          </a:p>
        </p:txBody>
      </p:sp>
      <p:sp>
        <p:nvSpPr>
          <p:cNvPr id="3" name="AutoShape 3"/>
          <p:cNvSpPr>
            <a:spLocks noGrp="1"/>
          </p:cNvSpPr>
          <p:nvPr>
            <p:ph type="body" idx="1"/>
          </p:nvPr>
        </p:nvSpPr>
        <p:spPr>
          <a:xfrm>
            <a:off x="609600" y="274639"/>
            <a:ext cx="8026400" cy="5851525"/>
          </a:xfrm>
          <a:prstGeom prst="rect">
            <a:avLst/>
          </a:prstGeom>
        </p:spPr>
        <p:txBody>
          <a:bodyPr vert="eaVert" lIns="91440" tIns="45720" rIns="91440" bIns="45720" anchor="t">
            <a:normAutofit/>
          </a:bodyPr>
          <a:lstStyle/>
          <a:p>
            <a:pPr marL="342900" indent="-342900" algn="l">
              <a:spcBef>
                <a:spcPct val="20000"/>
              </a:spcBef>
            </a:pPr>
            <a:r>
              <a:rPr lang="zh-CN" altLang="en-US" sz="3200" b="0" i="0" u="none" baseline="0">
                <a:solidFill>
                  <a:srgbClr val="000000"/>
                </a:solidFill>
              </a:rPr>
              <a:t>单击此处编辑母版文本样式</a:t>
            </a:r>
          </a:p>
          <a:p>
            <a:pPr marL="742950" lvl="1" indent="-285750" algn="l">
              <a:spcBef>
                <a:spcPct val="20000"/>
              </a:spcBef>
            </a:pPr>
            <a:r>
              <a:rPr lang="zh-CN" altLang="en-US" sz="2800" b="0" i="0" u="none" baseline="0">
                <a:solidFill>
                  <a:srgbClr val="000000"/>
                </a:solidFill>
              </a:rPr>
              <a:t>第二级</a:t>
            </a:r>
          </a:p>
          <a:p>
            <a:pPr marL="1143000" lvl="2" indent="-228600" algn="l">
              <a:spcBef>
                <a:spcPct val="20000"/>
              </a:spcBef>
            </a:pPr>
            <a:r>
              <a:rPr lang="zh-CN" altLang="en-US" sz="2400" b="0" i="0" u="none" baseline="0">
                <a:solidFill>
                  <a:srgbClr val="000000"/>
                </a:solidFill>
              </a:rPr>
              <a:t>第三级</a:t>
            </a:r>
          </a:p>
          <a:p>
            <a:pPr marL="1600200" lvl="3" indent="-228600" algn="l">
              <a:spcBef>
                <a:spcPct val="20000"/>
              </a:spcBef>
            </a:pPr>
            <a:r>
              <a:rPr lang="zh-CN" altLang="en-US" sz="2000" b="0" i="0" u="none" baseline="0">
                <a:solidFill>
                  <a:srgbClr val="000000"/>
                </a:solidFill>
              </a:rPr>
              <a:t>第四级</a:t>
            </a:r>
          </a:p>
          <a:p>
            <a:pPr marL="2057400" lvl="4" indent="-228600" algn="l">
              <a:spcBef>
                <a:spcPct val="20000"/>
              </a:spcBef>
            </a:pPr>
            <a:r>
              <a:rPr lang="zh-CN" altLang="en-US" sz="2000" b="0" i="0" u="none" baseline="0">
                <a:solidFill>
                  <a:srgbClr val="000000"/>
                </a:solidFill>
              </a:rPr>
              <a:t>第五级</a:t>
            </a:r>
          </a:p>
        </p:txBody>
      </p:sp>
      <p:sp>
        <p:nvSpPr>
          <p:cNvPr id="4" name="AutoShape 4"/>
          <p:cNvSpPr>
            <a:spLocks noGrp="1"/>
          </p:cNvSpPr>
          <p:nvPr>
            <p:ph type="dt" sz="half" idx="10"/>
          </p:nvPr>
        </p:nvSpPr>
        <p:spPr>
          <a:xfrm>
            <a:off x="609600" y="6356351"/>
            <a:ext cx="2844800" cy="365125"/>
          </a:xfrm>
          <a:prstGeom prst="rect">
            <a:avLst/>
          </a:prstGeom>
        </p:spPr>
        <p:txBody>
          <a:bodyPr vert="horz" lIns="91440" tIns="45720" rIns="91440" bIns="45720" anchor="t">
            <a:normAutofit/>
          </a:bodyPr>
          <a:lstStyle/>
          <a:p>
            <a:pPr marL="0" algn="l"/>
            <a:r>
              <a:rPr lang="zh-CN" altLang="en-US" sz="1800" b="0" i="0" u="none" baseline="0">
                <a:solidFill>
                  <a:srgbClr val="000000"/>
                </a:solidFill>
                <a:latin typeface="Calibri"/>
                <a:ea typeface="Calibri"/>
              </a:rPr>
              <a:t>2024/8/8</a:t>
            </a:r>
          </a:p>
        </p:txBody>
      </p:sp>
      <p:sp>
        <p:nvSpPr>
          <p:cNvPr id="5" name="AutoShape 5"/>
          <p:cNvSpPr>
            <a:spLocks noGrp="1"/>
          </p:cNvSpPr>
          <p:nvPr>
            <p:ph type="ftr" sz="quarter" idx="11"/>
          </p:nvPr>
        </p:nvSpPr>
        <p:spPr>
          <a:xfrm>
            <a:off x="4165600" y="6356351"/>
            <a:ext cx="3860800" cy="365125"/>
          </a:xfrm>
          <a:prstGeom prst="rect">
            <a:avLst/>
          </a:prstGeom>
        </p:spPr>
        <p:txBody>
          <a:bodyPr vert="horz" lIns="91440" tIns="45720" rIns="91440" bIns="45720" anchor="t">
            <a:normAutofit/>
          </a:bodyPr>
          <a:lstStyle/>
          <a:p>
            <a:pPr marL="0" algn="l"/>
            <a:endParaRPr/>
          </a:p>
        </p:txBody>
      </p:sp>
      <p:sp>
        <p:nvSpPr>
          <p:cNvPr id="6" name="AutoShape 6"/>
          <p:cNvSpPr>
            <a:spLocks noGrp="1"/>
          </p:cNvSpPr>
          <p:nvPr>
            <p:ph type="sldNum" sz="quarter" idx="12"/>
          </p:nvPr>
        </p:nvSpPr>
        <p:spPr>
          <a:xfrm>
            <a:off x="8737600" y="6356351"/>
            <a:ext cx="2844800" cy="365125"/>
          </a:xfrm>
          <a:prstGeom prst="rect">
            <a:avLst/>
          </a:prstGeom>
        </p:spPr>
        <p:txBody>
          <a:bodyPr vert="horz" lIns="91440" tIns="45720" rIns="91440" bIns="45720" anchor="t">
            <a:normAutofit/>
          </a:bodyPr>
          <a:lstStyle/>
          <a:p>
            <a:pPr marL="0" algn="l"/>
            <a:fld id="{3386411A-70EE-422D-B97C-F56BEE3FF077}" type="slidenum">
              <a:rPr lang="zh-CN" altLang="en-US" sz="1800" b="0" i="0" u="none" baseline="0">
                <a:solidFill>
                  <a:srgbClr val="000000"/>
                </a:solidFill>
                <a:latin typeface="Calibri"/>
                <a:ea typeface="Calibri"/>
              </a:rPr>
              <a:t>‹#›</a:t>
            </a:fld>
            <a:endParaRPr lang="zh-CN" altLang="en-US" sz="1800" b="0" i="0" u="none" baseline="0">
              <a:solidFill>
                <a:srgbClr val="000000"/>
              </a:solidFill>
              <a:latin typeface="Calibri"/>
              <a:ea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仅标题">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自定义版式">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09600" y="274638"/>
            <a:ext cx="10972800" cy="1143000"/>
          </a:xfrm>
          <a:prstGeom prst="rect">
            <a:avLst/>
          </a:prstGeom>
        </p:spPr>
        <p:txBody>
          <a:bodyPr vert="horz" lIns="91440" tIns="45720" rIns="91440" bIns="45720" anchor="t">
            <a:normAutofit/>
          </a:bodyPr>
          <a:lstStyle/>
          <a:p>
            <a:pPr algn="l">
              <a:lnSpc>
                <a:spcPct val="90000"/>
              </a:lnSpc>
              <a:spcBef>
                <a:spcPct val="0"/>
              </a:spcBef>
            </a:pPr>
            <a:r>
              <a:rPr lang="zh-CN" altLang="en-US" sz="4400" b="0" i="0" u="none" baseline="0">
                <a:solidFill>
                  <a:srgbClr val="000000"/>
                </a:solidFill>
                <a:latin typeface="微软雅黑"/>
                <a:ea typeface="微软雅黑"/>
              </a:rPr>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自定义版式">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09600" y="274638"/>
            <a:ext cx="10972800" cy="1143000"/>
          </a:xfrm>
          <a:prstGeom prst="rect">
            <a:avLst/>
          </a:prstGeom>
        </p:spPr>
        <p:txBody>
          <a:bodyPr vert="horz" lIns="91440" tIns="45720" rIns="91440" bIns="45720" anchor="t">
            <a:normAutofit/>
          </a:bodyPr>
          <a:lstStyle/>
          <a:p>
            <a:pPr algn="l">
              <a:lnSpc>
                <a:spcPct val="90000"/>
              </a:lnSpc>
              <a:spcBef>
                <a:spcPct val="0"/>
              </a:spcBef>
            </a:pPr>
            <a:r>
              <a:rPr lang="zh-CN" altLang="en-US" sz="4400" b="0" i="0" u="none" baseline="0">
                <a:solidFill>
                  <a:srgbClr val="000000"/>
                </a:solidFill>
                <a:latin typeface="微软雅黑"/>
                <a:ea typeface="微软雅黑"/>
              </a:rPr>
              <a:t>单击此处编辑母版标题样式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自定义版式">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09600" y="274638"/>
            <a:ext cx="10972800" cy="1143000"/>
          </a:xfrm>
          <a:prstGeom prst="rect">
            <a:avLst/>
          </a:prstGeom>
        </p:spPr>
        <p:txBody>
          <a:bodyPr vert="horz" lIns="91440" tIns="45720" rIns="91440" bIns="45720" anchor="t">
            <a:normAutofit/>
          </a:bodyPr>
          <a:lstStyle/>
          <a:p>
            <a:pPr algn="l">
              <a:lnSpc>
                <a:spcPct val="90000"/>
              </a:lnSpc>
              <a:spcBef>
                <a:spcPct val="0"/>
              </a:spcBef>
            </a:pPr>
            <a:r>
              <a:rPr lang="zh-CN" altLang="en-US" sz="4400" b="0" i="0" u="none" baseline="0">
                <a:solidFill>
                  <a:srgbClr val="000000"/>
                </a:solidFill>
                <a:latin typeface="微软雅黑"/>
                <a:ea typeface="微软雅黑"/>
              </a:rPr>
              <a:t>单击此处编辑母版标题样式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9_自定义版式">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09600" y="274638"/>
            <a:ext cx="10972800" cy="1143000"/>
          </a:xfrm>
          <a:prstGeom prst="rect">
            <a:avLst/>
          </a:prstGeom>
        </p:spPr>
        <p:txBody>
          <a:bodyPr vert="horz" lIns="91440" tIns="45720" rIns="91440" bIns="45720" anchor="t">
            <a:normAutofit/>
          </a:bodyPr>
          <a:lstStyle/>
          <a:p>
            <a:pPr algn="l">
              <a:lnSpc>
                <a:spcPct val="90000"/>
              </a:lnSpc>
              <a:spcBef>
                <a:spcPct val="0"/>
              </a:spcBef>
            </a:pPr>
            <a:r>
              <a:rPr lang="zh-CN" altLang="en-US" sz="4400" b="0" i="0" u="none" baseline="0">
                <a:solidFill>
                  <a:srgbClr val="000000"/>
                </a:solidFill>
                <a:latin typeface="微软雅黑"/>
                <a:ea typeface="微软雅黑"/>
              </a:rPr>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自定义版式">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09600" y="274638"/>
            <a:ext cx="10972800" cy="1143000"/>
          </a:xfrm>
          <a:prstGeom prst="rect">
            <a:avLst/>
          </a:prstGeom>
        </p:spPr>
        <p:txBody>
          <a:bodyPr vert="horz" lIns="91440" tIns="45720" rIns="91440" bIns="45720" anchor="t">
            <a:normAutofit/>
          </a:bodyPr>
          <a:lstStyle/>
          <a:p>
            <a:pPr algn="l">
              <a:lnSpc>
                <a:spcPct val="90000"/>
              </a:lnSpc>
              <a:spcBef>
                <a:spcPct val="0"/>
              </a:spcBef>
            </a:pPr>
            <a:r>
              <a:rPr lang="zh-CN" altLang="en-US" sz="4400" b="0" i="0" u="none" baseline="0">
                <a:solidFill>
                  <a:srgbClr val="000000"/>
                </a:solidFill>
                <a:latin typeface="微软雅黑"/>
                <a:ea typeface="微软雅黑"/>
              </a:rPr>
              <a:t>单击此处编辑母版标题样式</a:t>
            </a:r>
          </a:p>
        </p:txBody>
      </p:sp>
      <p:sp>
        <p:nvSpPr>
          <p:cNvPr id="3" name="TextBox 3"/>
          <p:cNvSpPr txBox="1"/>
          <p:nvPr/>
        </p:nvSpPr>
        <p:spPr>
          <a:xfrm>
            <a:off x="383705" y="6501269"/>
            <a:ext cx="1800200" cy="118430"/>
          </a:xfrm>
          <a:prstGeom prst="rect">
            <a:avLst/>
          </a:prstGeom>
          <a:noFill/>
        </p:spPr>
        <p:txBody>
          <a:bodyPr vert="horz" wrap="square" lIns="91440" tIns="45720" rIns="91440" bIns="45720" rtlCol="0" anchor="t">
            <a:spAutoFit/>
          </a:bodyPr>
          <a:lstStyle/>
          <a:p>
            <a:pPr marL="0" algn="l">
              <a:lnSpc>
                <a:spcPct val="200000"/>
              </a:lnSpc>
              <a:defRPr/>
            </a:pPr>
            <a:r>
              <a:rPr lang="en-US" sz="100" b="0" i="0" u="none" baseline="0">
                <a:solidFill>
                  <a:srgbClr val="000000"/>
                </a:solidFill>
                <a:latin typeface="微软雅黑"/>
                <a:ea typeface="微软雅黑"/>
                <a:hlinkClick r:id="rId2" tooltip="http://www.1ppt.com/moban/"/>
              </a:rPr>
              <a:t>PPT</a:t>
            </a:r>
            <a:r>
              <a:rPr lang="zh-CN" altLang="en-US" sz="100" b="0" i="0" u="none" baseline="0">
                <a:solidFill>
                  <a:srgbClr val="000000"/>
                </a:solidFill>
                <a:latin typeface="微软雅黑"/>
                <a:ea typeface="微软雅黑"/>
                <a:hlinkClick r:id="rId2" tooltip="http://www.1ppt.com/moban/"/>
              </a:rPr>
              <a:t>模板</a:t>
            </a:r>
            <a:r>
              <a:rPr lang="zh-CN" altLang="en-US" sz="100" b="0" i="0" u="none" baseline="0">
                <a:solidFill>
                  <a:srgbClr val="000000"/>
                </a:solidFill>
                <a:latin typeface="微软雅黑"/>
                <a:ea typeface="微软雅黑"/>
              </a:rPr>
              <a:t> </a:t>
            </a:r>
            <a:r>
              <a:rPr lang="en-US" sz="100" b="0" i="0" u="none" baseline="0">
                <a:solidFill>
                  <a:srgbClr val="000000"/>
                </a:solidFill>
                <a:latin typeface="微软雅黑"/>
                <a:ea typeface="微软雅黑"/>
              </a:rPr>
              <a:t>http://www.1ppt.com/moban/</a:t>
            </a:r>
            <a:r>
              <a:rPr lang="zh-CN" altLang="en-US" sz="100" b="0" i="0" u="none" baseline="0">
                <a:solidFill>
                  <a:srgbClr val="000000"/>
                </a:solidFill>
                <a:latin typeface="微软雅黑"/>
                <a:ea typeface="微软雅黑"/>
              </a:rPr>
              <a:t> </a:t>
            </a:r>
            <a:endParaRPr lang="en-US" sz="11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自定义版式">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09600" y="274638"/>
            <a:ext cx="10972800" cy="1143000"/>
          </a:xfrm>
          <a:prstGeom prst="rect">
            <a:avLst/>
          </a:prstGeom>
        </p:spPr>
        <p:txBody>
          <a:bodyPr vert="horz" lIns="91440" tIns="45720" rIns="91440" bIns="45720" anchor="t">
            <a:normAutofit/>
          </a:bodyPr>
          <a:lstStyle/>
          <a:p>
            <a:pPr algn="l">
              <a:lnSpc>
                <a:spcPct val="90000"/>
              </a:lnSpc>
              <a:spcBef>
                <a:spcPct val="0"/>
              </a:spcBef>
            </a:pPr>
            <a:r>
              <a:rPr lang="zh-CN" altLang="en-US" sz="4400" b="0" i="0" u="none" baseline="0">
                <a:solidFill>
                  <a:srgbClr val="000000"/>
                </a:solidFill>
                <a:latin typeface="微软雅黑"/>
                <a:ea typeface="微软雅黑"/>
              </a:rPr>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自定义版式">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09600" y="274638"/>
            <a:ext cx="10972800" cy="1143000"/>
          </a:xfrm>
          <a:prstGeom prst="rect">
            <a:avLst/>
          </a:prstGeom>
        </p:spPr>
        <p:txBody>
          <a:bodyPr vert="horz" lIns="91440" tIns="45720" rIns="91440" bIns="45720" anchor="t">
            <a:normAutofit/>
          </a:bodyPr>
          <a:lstStyle/>
          <a:p>
            <a:pPr algn="l">
              <a:lnSpc>
                <a:spcPct val="90000"/>
              </a:lnSpc>
              <a:spcBef>
                <a:spcPct val="0"/>
              </a:spcBef>
            </a:pPr>
            <a:r>
              <a:rPr lang="zh-CN" altLang="en-US" sz="4400" b="0" i="0" u="none" baseline="0">
                <a:solidFill>
                  <a:srgbClr val="000000"/>
                </a:solidFill>
                <a:latin typeface="微软雅黑"/>
                <a:ea typeface="微软雅黑"/>
              </a:rPr>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rot="716238">
            <a:off x="302287" y="-3155514"/>
            <a:ext cx="7473210" cy="5587328"/>
          </a:xfrm>
          <a:custGeom>
            <a:avLst/>
            <a:gdLst/>
            <a:ahLst/>
            <a:cxnLst/>
            <a:rect l="l" t="t" r="r" b="b"/>
            <a:pathLst>
              <a:path w="8535771" h="6381750">
                <a:moveTo>
                  <a:pt x="1715869" y="1181100"/>
                </a:moveTo>
                <a:cubicBezTo>
                  <a:pt x="1153894" y="1463675"/>
                  <a:pt x="-252631" y="2886075"/>
                  <a:pt x="39469" y="3752850"/>
                </a:cubicBezTo>
                <a:cubicBezTo>
                  <a:pt x="331569" y="4619625"/>
                  <a:pt x="2617569" y="6381750"/>
                  <a:pt x="3468469" y="6381750"/>
                </a:cubicBezTo>
                <a:cubicBezTo>
                  <a:pt x="4319369" y="6381750"/>
                  <a:pt x="4300319" y="4473575"/>
                  <a:pt x="5144869" y="3752850"/>
                </a:cubicBezTo>
                <a:cubicBezTo>
                  <a:pt x="5989419" y="3032125"/>
                  <a:pt x="8532594" y="2682875"/>
                  <a:pt x="8535769" y="2057400"/>
                </a:cubicBezTo>
                <a:cubicBezTo>
                  <a:pt x="8538944" y="1431925"/>
                  <a:pt x="6017994" y="0"/>
                  <a:pt x="5163919" y="0"/>
                </a:cubicBezTo>
                <a:cubicBezTo>
                  <a:pt x="4309844" y="0"/>
                  <a:pt x="3979644" y="1860550"/>
                  <a:pt x="3411319" y="2057400"/>
                </a:cubicBezTo>
                <a:cubicBezTo>
                  <a:pt x="2842994" y="2254250"/>
                  <a:pt x="2277844" y="898525"/>
                  <a:pt x="1715869" y="1181100"/>
                </a:cubicBezTo>
                <a:close/>
              </a:path>
            </a:pathLst>
          </a:custGeom>
          <a:gradFill>
            <a:gsLst>
              <a:gs pos="18000">
                <a:srgbClr val="584CE0"/>
              </a:gs>
              <a:gs pos="56000">
                <a:srgbClr val="BB43FD"/>
              </a:gs>
              <a:gs pos="67000">
                <a:srgbClr val="EE37E9"/>
              </a:gs>
            </a:gsLst>
            <a:lin ang="135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3" name="Freeform 3"/>
          <p:cNvSpPr/>
          <p:nvPr/>
        </p:nvSpPr>
        <p:spPr>
          <a:xfrm>
            <a:off x="7788275" y="-3377290"/>
            <a:ext cx="5625240" cy="5751672"/>
          </a:xfrm>
          <a:custGeom>
            <a:avLst/>
            <a:gdLst/>
            <a:ahLst/>
            <a:cxnLst/>
            <a:rect l="l" t="t" r="r" b="b"/>
            <a:pathLst>
              <a:path w="5114329" h="5229277">
                <a:moveTo>
                  <a:pt x="3418879" y="5229277"/>
                </a:moveTo>
                <a:cubicBezTo>
                  <a:pt x="2850554" y="5229277"/>
                  <a:pt x="326429" y="4787952"/>
                  <a:pt x="47029" y="4352977"/>
                </a:cubicBezTo>
                <a:cubicBezTo>
                  <a:pt x="-232371" y="3918002"/>
                  <a:pt x="1745654" y="3194102"/>
                  <a:pt x="1742479" y="2619427"/>
                </a:cubicBezTo>
                <a:cubicBezTo>
                  <a:pt x="1739304" y="2044752"/>
                  <a:pt x="-257771" y="1330377"/>
                  <a:pt x="27979" y="904927"/>
                </a:cubicBezTo>
                <a:cubicBezTo>
                  <a:pt x="313729" y="479477"/>
                  <a:pt x="2609254" y="-219023"/>
                  <a:pt x="3456979" y="66727"/>
                </a:cubicBezTo>
                <a:cubicBezTo>
                  <a:pt x="4304704" y="352477"/>
                  <a:pt x="5114329" y="1905052"/>
                  <a:pt x="5114329" y="2619427"/>
                </a:cubicBezTo>
                <a:cubicBezTo>
                  <a:pt x="5114329" y="3333802"/>
                  <a:pt x="3736379" y="3921177"/>
                  <a:pt x="3456979" y="4352977"/>
                </a:cubicBezTo>
                <a:cubicBezTo>
                  <a:pt x="3177579" y="4784777"/>
                  <a:pt x="3987204" y="5229277"/>
                  <a:pt x="3418879" y="5229277"/>
                </a:cubicBezTo>
                <a:close/>
              </a:path>
            </a:pathLst>
          </a:custGeom>
          <a:gradFill>
            <a:gsLst>
              <a:gs pos="0">
                <a:srgbClr val="EE37E9"/>
              </a:gs>
              <a:gs pos="71000">
                <a:srgbClr val="BB43FD"/>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4" name="Freeform 4"/>
          <p:cNvSpPr/>
          <p:nvPr/>
        </p:nvSpPr>
        <p:spPr>
          <a:xfrm>
            <a:off x="-1145031" y="1989138"/>
            <a:ext cx="3315590" cy="3455982"/>
          </a:xfrm>
          <a:custGeom>
            <a:avLst/>
            <a:gdLst/>
            <a:ahLst/>
            <a:cxnLst/>
            <a:rect l="l" t="t" r="r" b="b"/>
            <a:pathLst>
              <a:path w="3616003" h="3769115">
                <a:moveTo>
                  <a:pt x="217446" y="1996443"/>
                </a:moveTo>
                <a:cubicBezTo>
                  <a:pt x="491766" y="1516383"/>
                  <a:pt x="1281706" y="2543"/>
                  <a:pt x="1848126" y="3"/>
                </a:cubicBezTo>
                <a:cubicBezTo>
                  <a:pt x="2414546" y="-2537"/>
                  <a:pt x="3608346" y="1356363"/>
                  <a:pt x="3615966" y="1981203"/>
                </a:cubicBezTo>
                <a:cubicBezTo>
                  <a:pt x="3623586" y="2606043"/>
                  <a:pt x="2462806" y="3599183"/>
                  <a:pt x="1893846" y="3749043"/>
                </a:cubicBezTo>
                <a:cubicBezTo>
                  <a:pt x="1324886" y="3898903"/>
                  <a:pt x="486686" y="3169923"/>
                  <a:pt x="202206" y="2880363"/>
                </a:cubicBezTo>
                <a:cubicBezTo>
                  <a:pt x="-82274" y="2590803"/>
                  <a:pt x="-56874" y="2476503"/>
                  <a:pt x="217446" y="1996443"/>
                </a:cubicBezTo>
                <a:close/>
              </a:path>
            </a:pathLst>
          </a:cu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5" name="Freeform 5"/>
          <p:cNvSpPr/>
          <p:nvPr/>
        </p:nvSpPr>
        <p:spPr>
          <a:xfrm rot="648845">
            <a:off x="8685134" y="4437477"/>
            <a:ext cx="6806377" cy="5042386"/>
          </a:xfrm>
          <a:custGeom>
            <a:avLst/>
            <a:gdLst/>
            <a:ahLst/>
            <a:cxnLst/>
            <a:rect l="l" t="t" r="r" b="b"/>
            <a:pathLst>
              <a:path w="5105488" h="3782309">
                <a:moveTo>
                  <a:pt x="1722207" y="21520"/>
                </a:moveTo>
                <a:cubicBezTo>
                  <a:pt x="2573107" y="168840"/>
                  <a:pt x="5102947" y="1393120"/>
                  <a:pt x="5105487" y="2017960"/>
                </a:cubicBezTo>
                <a:cubicBezTo>
                  <a:pt x="5108027" y="2642800"/>
                  <a:pt x="2588347" y="3917880"/>
                  <a:pt x="1737447" y="3770560"/>
                </a:cubicBezTo>
                <a:cubicBezTo>
                  <a:pt x="886547" y="3623240"/>
                  <a:pt x="10247" y="1758880"/>
                  <a:pt x="87" y="1134040"/>
                </a:cubicBezTo>
                <a:cubicBezTo>
                  <a:pt x="-10073" y="509200"/>
                  <a:pt x="871307" y="-125800"/>
                  <a:pt x="1722207" y="21520"/>
                </a:cubicBezTo>
                <a:close/>
              </a:path>
            </a:pathLst>
          </a:custGeom>
          <a:gradFill>
            <a:gsLst>
              <a:gs pos="22000">
                <a:srgbClr val="F3C053"/>
              </a:gs>
              <a:gs pos="68000">
                <a:srgbClr val="EE37E9"/>
              </a:gs>
              <a:gs pos="92000">
                <a:srgbClr val="584CE0"/>
              </a:gs>
            </a:gsLst>
            <a:lin ang="27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6" name="Freeform 6"/>
          <p:cNvSpPr/>
          <p:nvPr/>
        </p:nvSpPr>
        <p:spPr>
          <a:xfrm>
            <a:off x="200586" y="5080171"/>
            <a:ext cx="5171514" cy="3824756"/>
          </a:xfrm>
          <a:custGeom>
            <a:avLst/>
            <a:gdLst/>
            <a:ahLst/>
            <a:cxnLst/>
            <a:rect l="l" t="t" r="r" b="b"/>
            <a:pathLst>
              <a:path w="5501899" h="4069103">
                <a:moveTo>
                  <a:pt x="203989" y="2575574"/>
                </a:moveTo>
                <a:cubicBezTo>
                  <a:pt x="485929" y="2286014"/>
                  <a:pt x="1349529" y="2151394"/>
                  <a:pt x="1910869" y="1722134"/>
                </a:cubicBezTo>
                <a:cubicBezTo>
                  <a:pt x="2472209" y="1292874"/>
                  <a:pt x="3008149" y="-5066"/>
                  <a:pt x="3572029" y="14"/>
                </a:cubicBezTo>
                <a:cubicBezTo>
                  <a:pt x="4135909" y="5094"/>
                  <a:pt x="5009669" y="1176034"/>
                  <a:pt x="5294149" y="1752614"/>
                </a:cubicBezTo>
                <a:cubicBezTo>
                  <a:pt x="5578629" y="2329194"/>
                  <a:pt x="5568469" y="3073414"/>
                  <a:pt x="5278909" y="3459494"/>
                </a:cubicBezTo>
                <a:cubicBezTo>
                  <a:pt x="4989349" y="3845574"/>
                  <a:pt x="4123209" y="4066554"/>
                  <a:pt x="3556789" y="4069094"/>
                </a:cubicBezTo>
                <a:cubicBezTo>
                  <a:pt x="2990369" y="4071634"/>
                  <a:pt x="2436649" y="3576334"/>
                  <a:pt x="1880389" y="3474734"/>
                </a:cubicBezTo>
                <a:cubicBezTo>
                  <a:pt x="1324129" y="3373134"/>
                  <a:pt x="501169" y="3606814"/>
                  <a:pt x="219229" y="3459494"/>
                </a:cubicBezTo>
                <a:cubicBezTo>
                  <a:pt x="-62711" y="3312174"/>
                  <a:pt x="-77951" y="2865134"/>
                  <a:pt x="203989" y="2575574"/>
                </a:cubicBezTo>
                <a:close/>
              </a:path>
            </a:pathLst>
          </a:custGeom>
          <a:gradFill>
            <a:gsLst>
              <a:gs pos="22000">
                <a:srgbClr val="F3C053"/>
              </a:gs>
              <a:gs pos="100000">
                <a:srgbClr val="EE37E9"/>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7" name="Freeform 7"/>
          <p:cNvSpPr/>
          <p:nvPr/>
        </p:nvSpPr>
        <p:spPr>
          <a:xfrm>
            <a:off x="2647296" y="682906"/>
            <a:ext cx="749916" cy="781670"/>
          </a:xfrm>
          <a:custGeom>
            <a:avLst/>
            <a:gdLst/>
            <a:ahLst/>
            <a:cxnLst/>
            <a:rect l="l" t="t" r="r" b="b"/>
            <a:pathLst>
              <a:path w="3616003" h="3769115">
                <a:moveTo>
                  <a:pt x="217446" y="1996443"/>
                </a:moveTo>
                <a:cubicBezTo>
                  <a:pt x="491766" y="1516383"/>
                  <a:pt x="1281706" y="2543"/>
                  <a:pt x="1848126" y="3"/>
                </a:cubicBezTo>
                <a:cubicBezTo>
                  <a:pt x="2414546" y="-2537"/>
                  <a:pt x="3608346" y="1356363"/>
                  <a:pt x="3615966" y="1981203"/>
                </a:cubicBezTo>
                <a:cubicBezTo>
                  <a:pt x="3623586" y="2606043"/>
                  <a:pt x="2462806" y="3599183"/>
                  <a:pt x="1893846" y="3749043"/>
                </a:cubicBezTo>
                <a:cubicBezTo>
                  <a:pt x="1324886" y="3898903"/>
                  <a:pt x="486686" y="3169923"/>
                  <a:pt x="202206" y="2880363"/>
                </a:cubicBezTo>
                <a:cubicBezTo>
                  <a:pt x="-82274" y="2590803"/>
                  <a:pt x="-56874" y="2476503"/>
                  <a:pt x="217446" y="1996443"/>
                </a:cubicBezTo>
                <a:close/>
              </a:path>
            </a:pathLst>
          </a:cu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8" name="Freeform 8"/>
          <p:cNvSpPr/>
          <p:nvPr/>
        </p:nvSpPr>
        <p:spPr>
          <a:xfrm rot="1948355">
            <a:off x="8250857" y="5205156"/>
            <a:ext cx="1035132" cy="1026210"/>
          </a:xfrm>
          <a:custGeom>
            <a:avLst/>
            <a:gdLst/>
            <a:ahLst/>
            <a:cxnLst/>
            <a:rect l="l" t="t" r="r" b="b"/>
            <a:pathLst>
              <a:path w="3352800" h="1767848">
                <a:moveTo>
                  <a:pt x="0" y="899160"/>
                </a:moveTo>
                <a:cubicBezTo>
                  <a:pt x="0" y="604520"/>
                  <a:pt x="1117600" y="0"/>
                  <a:pt x="1676400" y="0"/>
                </a:cubicBezTo>
                <a:cubicBezTo>
                  <a:pt x="2235200" y="0"/>
                  <a:pt x="3352800" y="604520"/>
                  <a:pt x="3352800" y="899160"/>
                </a:cubicBezTo>
                <a:cubicBezTo>
                  <a:pt x="3352800" y="1193800"/>
                  <a:pt x="2230120" y="1765300"/>
                  <a:pt x="1676400" y="1767840"/>
                </a:cubicBezTo>
                <a:cubicBezTo>
                  <a:pt x="1122680" y="1770380"/>
                  <a:pt x="0" y="1193800"/>
                  <a:pt x="0" y="899160"/>
                </a:cubicBezTo>
                <a:close/>
              </a:path>
            </a:pathLst>
          </a:custGeom>
          <a:gradFill>
            <a:gsLst>
              <a:gs pos="0">
                <a:srgbClr val="584CE0"/>
              </a:gs>
              <a:gs pos="82000">
                <a:srgbClr val="EE37E9"/>
              </a:gs>
            </a:gsLst>
            <a:lin ang="135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9" name="TextBox 9"/>
          <p:cNvSpPr txBox="1"/>
          <p:nvPr/>
        </p:nvSpPr>
        <p:spPr>
          <a:xfrm>
            <a:off x="1011563" y="2100795"/>
            <a:ext cx="10168873" cy="1107996"/>
          </a:xfrm>
          <a:prstGeom prst="rect">
            <a:avLst/>
          </a:prstGeom>
          <a:noFill/>
        </p:spPr>
        <p:txBody>
          <a:bodyPr vert="horz" wrap="square" lIns="91440" tIns="45720" rIns="91440" bIns="45720" rtlCol="0" anchor="t">
            <a:spAutoFit/>
          </a:bodyPr>
          <a:lstStyle/>
          <a:p>
            <a:pPr marL="0" algn="ctr">
              <a:defRPr/>
            </a:pPr>
            <a:r>
              <a:rPr lang="zh-CN" altLang="en-US" sz="6600" b="0" i="0" u="none" baseline="0">
                <a:solidFill>
                  <a:srgbClr val="000000">
                    <a:lumMod val="85000"/>
                    <a:lumOff val="15000"/>
                  </a:srgbClr>
                </a:solidFill>
                <a:latin typeface="微软雅黑"/>
                <a:ea typeface="微软雅黑"/>
              </a:rPr>
              <a:t>CPU-Powered AI Tutor Presentation</a:t>
            </a:r>
            <a:endParaRPr lang="en-US" sz="1100"/>
          </a:p>
        </p:txBody>
      </p:sp>
      <p:cxnSp>
        <p:nvCxnSpPr>
          <p:cNvPr id="10" name="Connector 10"/>
          <p:cNvCxnSpPr/>
          <p:nvPr/>
        </p:nvCxnSpPr>
        <p:spPr>
          <a:xfrm>
            <a:off x="5800725" y="3951953"/>
            <a:ext cx="590550" cy="0"/>
          </a:xfrm>
          <a:prstGeom prst="line">
            <a:avLst/>
          </a:prstGeom>
          <a:ln w="28575" cap="flat" cmpd="sng">
            <a:solidFill>
              <a:srgbClr val="584CE0"/>
            </a:solidFill>
            <a:prstDash val="solid"/>
          </a:ln>
        </p:spPr>
      </p:cxnSp>
      <p:sp>
        <p:nvSpPr>
          <p:cNvPr id="11" name="TextBox 11"/>
          <p:cNvSpPr txBox="1"/>
          <p:nvPr/>
        </p:nvSpPr>
        <p:spPr>
          <a:xfrm>
            <a:off x="4175885" y="4310269"/>
            <a:ext cx="3730768" cy="461665"/>
          </a:xfrm>
          <a:prstGeom prst="rect">
            <a:avLst/>
          </a:prstGeom>
          <a:noFill/>
        </p:spPr>
        <p:txBody>
          <a:bodyPr vert="horz" wrap="square" lIns="91440" tIns="45720" rIns="91440" bIns="45720" rtlCol="0" anchor="t">
            <a:spAutoFit/>
          </a:bodyPr>
          <a:lstStyle/>
          <a:p>
            <a:pPr marL="0" algn="ctr">
              <a:defRPr/>
            </a:pPr>
            <a:r>
              <a:rPr lang="en-US" altLang="zh-CN" sz="2400" b="1" i="0" u="none" baseline="0" dirty="0" err="1">
                <a:solidFill>
                  <a:srgbClr val="000000">
                    <a:lumMod val="85000"/>
                    <a:lumOff val="15000"/>
                  </a:srgbClr>
                </a:solidFill>
                <a:latin typeface="微软雅黑"/>
                <a:ea typeface="微软雅黑"/>
              </a:rPr>
              <a:t>K.MangaleshWaran</a:t>
            </a:r>
            <a:endParaRPr lang="en-US" sz="1100" dirty="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anim calcmode="discrete" valueType="clr">
                                      <p:cBhvr override="childStyle">
                                        <p:cTn id="6" dur="5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7" dur="50"/>
                                        <p:tgtEl>
                                          <p:spTgt spid="9"/>
                                        </p:tgtEl>
                                        <p:attrNameLst>
                                          <p:attrName>fillcolor</p:attrName>
                                        </p:attrNameLst>
                                      </p:cBhvr>
                                      <p:tavLst>
                                        <p:tav tm="0">
                                          <p:val>
                                            <p:clrVal>
                                              <a:schemeClr val="accent2"/>
                                            </p:clrVal>
                                          </p:val>
                                        </p:tav>
                                        <p:tav tm="50000">
                                          <p:val>
                                            <p:clrVal>
                                              <a:schemeClr val="hlink"/>
                                            </p:clrVal>
                                          </p:val>
                                        </p:tav>
                                      </p:tavLst>
                                    </p:anim>
                                    <p:set>
                                      <p:cBhvr>
                                        <p:cTn id="8" dur="1" fill="hold">
                                          <p:stCondLst>
                                            <p:cond delay="0"/>
                                          </p:stCondLst>
                                        </p:cTn>
                                        <p:tgtEl>
                                          <p:spTgt spid="9"/>
                                        </p:tgtEl>
                                        <p:attrNameLst>
                                          <p:attrName>style.visibility</p:attrName>
                                        </p:attrNameLst>
                                      </p:cBhvr>
                                      <p:to>
                                        <p:strVal val="visible"/>
                                      </p:to>
                                    </p:set>
                                    <p:set>
                                      <p:cBhvr>
                                        <p:cTn id="9" dur="50"/>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Box 2"/>
          <p:cNvSpPr txBox="1"/>
          <p:nvPr/>
        </p:nvSpPr>
        <p:spPr>
          <a:xfrm>
            <a:off x="2038352" y="735955"/>
            <a:ext cx="8115298" cy="3770263"/>
          </a:xfrm>
          <a:prstGeom prst="rect">
            <a:avLst/>
          </a:prstGeom>
          <a:noFill/>
        </p:spPr>
        <p:txBody>
          <a:bodyPr vert="horz" wrap="square" lIns="91440" tIns="45720" rIns="91440" bIns="45720" rtlCol="0" anchor="t">
            <a:spAutoFit/>
          </a:bodyPr>
          <a:lstStyle/>
          <a:p>
            <a:pPr marL="0" algn="ctr">
              <a:defRPr/>
            </a:pPr>
            <a:r>
              <a:rPr lang="en-US" sz="23900" b="1" i="0" u="none" baseline="0">
                <a:solidFill>
                  <a:srgbClr val="FFFFFF">
                    <a:lumMod val="95000"/>
                  </a:srgbClr>
                </a:solidFill>
                <a:latin typeface="+mn-ea"/>
                <a:ea typeface="+mn-ea"/>
              </a:rPr>
              <a:t>03</a:t>
            </a:r>
            <a:endParaRPr lang="en-US" sz="1100"/>
          </a:p>
        </p:txBody>
      </p:sp>
      <p:sp>
        <p:nvSpPr>
          <p:cNvPr id="3" name="TextBox 3"/>
          <p:cNvSpPr txBox="1"/>
          <p:nvPr/>
        </p:nvSpPr>
        <p:spPr>
          <a:xfrm>
            <a:off x="2614547" y="4385306"/>
            <a:ext cx="6769100" cy="769441"/>
          </a:xfrm>
          <a:prstGeom prst="rect">
            <a:avLst/>
          </a:prstGeom>
          <a:noFill/>
        </p:spPr>
        <p:txBody>
          <a:bodyPr vert="horz" wrap="square" lIns="91440" tIns="45720" rIns="91440" bIns="45720" rtlCol="0" anchor="t">
            <a:spAutoFit/>
          </a:bodyPr>
          <a:lstStyle/>
          <a:p>
            <a:pPr marL="0" algn="ctr">
              <a:defRPr/>
            </a:pPr>
            <a:r>
              <a:rPr lang="zh-CN" altLang="en-US" sz="4400" b="1" i="0" u="none" baseline="0">
                <a:solidFill>
                  <a:srgbClr val="000000">
                    <a:lumMod val="85000"/>
                    <a:lumOff val="15000"/>
                  </a:srgbClr>
                </a:solidFill>
                <a:latin typeface="微软雅黑"/>
                <a:ea typeface="微软雅黑"/>
              </a:rPr>
              <a:t>Technical Structure of the Project</a:t>
            </a:r>
            <a:endParaRPr lang="en-US" sz="1100"/>
          </a:p>
        </p:txBody>
      </p:sp>
      <p:grpSp>
        <p:nvGrpSpPr>
          <p:cNvPr id="4" name="Group 4"/>
          <p:cNvGrpSpPr/>
          <p:nvPr/>
        </p:nvGrpSpPr>
        <p:grpSpPr>
          <a:xfrm>
            <a:off x="3044657" y="991564"/>
            <a:ext cx="1484640" cy="1728796"/>
            <a:chOff x="3044657" y="991564"/>
            <a:chExt cx="1484640" cy="1728796"/>
          </a:xfrm>
        </p:grpSpPr>
        <p:sp>
          <p:nvSpPr>
            <p:cNvPr id="5" name="Freeform 5"/>
            <p:cNvSpPr/>
            <p:nvPr/>
          </p:nvSpPr>
          <p:spPr>
            <a:xfrm rot="3595803">
              <a:off x="2922579" y="1113642"/>
              <a:ext cx="1728796" cy="1484640"/>
            </a:xfrm>
            <a:custGeom>
              <a:avLst/>
              <a:gdLst/>
              <a:ahLst/>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6" name="TextBox 6"/>
            <p:cNvSpPr txBox="1"/>
            <p:nvPr/>
          </p:nvSpPr>
          <p:spPr>
            <a:xfrm>
              <a:off x="3252917" y="1745605"/>
              <a:ext cx="1150808" cy="584775"/>
            </a:xfrm>
            <a:prstGeom prst="rect">
              <a:avLst/>
            </a:prstGeom>
            <a:noFill/>
          </p:spPr>
          <p:txBody>
            <a:bodyPr vert="horz" wrap="square" lIns="91440" tIns="45720" rIns="91440" bIns="45720" rtlCol="0" anchor="t">
              <a:spAutoFit/>
            </a:bodyPr>
            <a:lstStyle/>
            <a:p>
              <a:pPr marL="0" algn="ctr">
                <a:defRPr/>
              </a:pPr>
              <a:r>
                <a:rPr lang="en-US" sz="3200" b="1" i="0" u="none" baseline="0">
                  <a:solidFill>
                    <a:srgbClr val="FFFFFF"/>
                  </a:solidFill>
                  <a:latin typeface="Agency FB"/>
                  <a:ea typeface="Agency FB"/>
                </a:rPr>
                <a:t>PART</a:t>
              </a:r>
              <a:endParaRPr lang="en-US" sz="1100"/>
            </a:p>
          </p:txBody>
        </p:sp>
      </p:gr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animEffect transition="in" filter="barn(outVertical)">
                                      <p:cBhvr>
                                        <p:cTn id="6" dur="500"/>
                                        <p:tgtEl>
                                          <p:spTgt spid="2"/>
                                        </p:tgtEl>
                                      </p:cBhvr>
                                    </p:animEffect>
                                    <p:set>
                                      <p:cBhvr>
                                        <p:cTn id="7" dur="500" fill="hold">
                                          <p:stCondLst>
                                            <p:cond delay="0"/>
                                          </p:stCondLst>
                                        </p:cTn>
                                        <p:tgtEl>
                                          <p:spTgt spid="2"/>
                                        </p:tgtEl>
                                        <p:attrNameLst>
                                          <p:attrName>style.visibility</p:attrName>
                                        </p:attrNameLst>
                                      </p:cBhvr>
                                      <p:to>
                                        <p:strVal val="visible"/>
                                      </p:to>
                                    </p:set>
                                  </p:childTnLst>
                                </p:cTn>
                              </p:par>
                            </p:childTnLst>
                          </p:cTn>
                        </p:par>
                        <p:par>
                          <p:cTn id="8" fill="hold">
                            <p:stCondLst>
                              <p:cond delay="0"/>
                            </p:stCondLst>
                            <p:childTnLst>
                              <p:par>
                                <p:cTn id="9" presetID="8" presetClass="entr" presetSubtype="32" fill="hold" nodeType="afterEffect">
                                  <p:stCondLst>
                                    <p:cond delay="0"/>
                                  </p:stCondLst>
                                  <p:childTnLst>
                                    <p:animEffect transition="in" filter="diamond(out)">
                                      <p:cBhvr>
                                        <p:cTn id="10" dur="1000"/>
                                        <p:tgtEl>
                                          <p:spTgt spid="3"/>
                                        </p:tgtEl>
                                      </p:cBhvr>
                                    </p:animEffect>
                                    <p:set>
                                      <p:cBhvr>
                                        <p:cTn id="11" dur="1000"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rot="20820422">
            <a:off x="-2252720" y="3427878"/>
            <a:ext cx="6543790" cy="4847850"/>
          </a:xfrm>
          <a:custGeom>
            <a:avLst/>
            <a:gdLst/>
            <a:ahLst/>
            <a:cxnLst/>
            <a:rect l="l" t="t" r="r" b="b"/>
            <a:pathLst>
              <a:path w="5105488" h="3782309">
                <a:moveTo>
                  <a:pt x="1722207" y="21520"/>
                </a:moveTo>
                <a:cubicBezTo>
                  <a:pt x="2573107" y="168840"/>
                  <a:pt x="5102947" y="1393120"/>
                  <a:pt x="5105487" y="2017960"/>
                </a:cubicBezTo>
                <a:cubicBezTo>
                  <a:pt x="5108027" y="2642800"/>
                  <a:pt x="2588347" y="3917880"/>
                  <a:pt x="1737447" y="3770560"/>
                </a:cubicBezTo>
                <a:cubicBezTo>
                  <a:pt x="886547" y="3623240"/>
                  <a:pt x="10247" y="1758880"/>
                  <a:pt x="87" y="1134040"/>
                </a:cubicBezTo>
                <a:cubicBezTo>
                  <a:pt x="-10073" y="509200"/>
                  <a:pt x="871307" y="-125800"/>
                  <a:pt x="1722207" y="21520"/>
                </a:cubicBezTo>
                <a:close/>
              </a:path>
            </a:pathLst>
          </a:custGeom>
          <a:gradFill>
            <a:gsLst>
              <a:gs pos="13000">
                <a:srgbClr val="F3C053"/>
              </a:gs>
              <a:gs pos="88000">
                <a:srgbClr val="EE37E9"/>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3" name="Freeform 3"/>
          <p:cNvSpPr/>
          <p:nvPr/>
        </p:nvSpPr>
        <p:spPr>
          <a:xfrm rot="20341113">
            <a:off x="2278885" y="3750022"/>
            <a:ext cx="6613260" cy="5679276"/>
          </a:xfrm>
          <a:custGeom>
            <a:avLst/>
            <a:gdLst/>
            <a:ahLst/>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4" name="Freeform 4"/>
          <p:cNvSpPr/>
          <p:nvPr/>
        </p:nvSpPr>
        <p:spPr>
          <a:xfrm rot="15312956">
            <a:off x="8452124" y="4560280"/>
            <a:ext cx="5487919" cy="4058763"/>
          </a:xfrm>
          <a:custGeom>
            <a:avLst/>
            <a:gdLst/>
            <a:ahLst/>
            <a:cxnLst/>
            <a:rect l="l" t="t" r="r" b="b"/>
            <a:pathLst>
              <a:path w="5501899" h="4069103">
                <a:moveTo>
                  <a:pt x="203989" y="2575574"/>
                </a:moveTo>
                <a:cubicBezTo>
                  <a:pt x="485929" y="2286014"/>
                  <a:pt x="1349529" y="2151394"/>
                  <a:pt x="1910869" y="1722134"/>
                </a:cubicBezTo>
                <a:cubicBezTo>
                  <a:pt x="2472209" y="1292874"/>
                  <a:pt x="3008149" y="-5066"/>
                  <a:pt x="3572029" y="14"/>
                </a:cubicBezTo>
                <a:cubicBezTo>
                  <a:pt x="4135909" y="5094"/>
                  <a:pt x="5009669" y="1176034"/>
                  <a:pt x="5294149" y="1752614"/>
                </a:cubicBezTo>
                <a:cubicBezTo>
                  <a:pt x="5578629" y="2329194"/>
                  <a:pt x="5568469" y="3073414"/>
                  <a:pt x="5278909" y="3459494"/>
                </a:cubicBezTo>
                <a:cubicBezTo>
                  <a:pt x="4989349" y="3845574"/>
                  <a:pt x="4123209" y="4066554"/>
                  <a:pt x="3556789" y="4069094"/>
                </a:cubicBezTo>
                <a:cubicBezTo>
                  <a:pt x="2990369" y="4071634"/>
                  <a:pt x="2436649" y="3576334"/>
                  <a:pt x="1880389" y="3474734"/>
                </a:cubicBezTo>
                <a:cubicBezTo>
                  <a:pt x="1324129" y="3373134"/>
                  <a:pt x="501169" y="3606814"/>
                  <a:pt x="219229" y="3459494"/>
                </a:cubicBezTo>
                <a:cubicBezTo>
                  <a:pt x="-62711" y="3312174"/>
                  <a:pt x="-77951" y="2865134"/>
                  <a:pt x="203989" y="2575574"/>
                </a:cubicBezTo>
                <a:close/>
              </a:path>
            </a:pathLst>
          </a:custGeom>
          <a:gradFill>
            <a:gsLst>
              <a:gs pos="0">
                <a:srgbClr val="EE37E9"/>
              </a:gs>
              <a:gs pos="71000">
                <a:srgbClr val="BB43FD"/>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5" name="TextBox 5"/>
          <p:cNvSpPr txBox="1"/>
          <p:nvPr/>
        </p:nvSpPr>
        <p:spPr>
          <a:xfrm>
            <a:off x="6603466" y="-433596"/>
            <a:ext cx="5666014" cy="7725192"/>
          </a:xfrm>
          <a:prstGeom prst="rect">
            <a:avLst/>
          </a:prstGeom>
          <a:noFill/>
        </p:spPr>
        <p:txBody>
          <a:bodyPr vert="horz" wrap="square" lIns="91440" tIns="45720" rIns="91440" bIns="45720" rtlCol="0" anchor="t">
            <a:spAutoFit/>
          </a:bodyPr>
          <a:lstStyle/>
          <a:p>
            <a:pPr marL="0" algn="ctr">
              <a:defRPr/>
            </a:pPr>
            <a:r>
              <a:rPr lang="en-US" sz="49600" b="1" i="0" u="none" baseline="0" dirty="0">
                <a:solidFill>
                  <a:srgbClr val="EE37E9"/>
                </a:solidFill>
                <a:latin typeface="Agency FB"/>
                <a:ea typeface="Agency FB"/>
              </a:rPr>
              <a:t>O</a:t>
            </a:r>
            <a:endParaRPr lang="en-US" sz="1100" dirty="0"/>
          </a:p>
        </p:txBody>
      </p:sp>
      <p:grpSp>
        <p:nvGrpSpPr>
          <p:cNvPr id="6" name="Group 6"/>
          <p:cNvGrpSpPr/>
          <p:nvPr/>
        </p:nvGrpSpPr>
        <p:grpSpPr>
          <a:xfrm>
            <a:off x="609600" y="414524"/>
            <a:ext cx="6608710" cy="5932860"/>
            <a:chOff x="899886" y="763506"/>
            <a:chExt cx="6318424" cy="5321754"/>
          </a:xfrm>
        </p:grpSpPr>
        <p:sp>
          <p:nvSpPr>
            <p:cNvPr id="7" name="AutoShape 7"/>
            <p:cNvSpPr/>
            <p:nvPr/>
          </p:nvSpPr>
          <p:spPr>
            <a:xfrm>
              <a:off x="899886" y="763506"/>
              <a:ext cx="6318424" cy="5321754"/>
            </a:xfrm>
            <a:prstGeom prst="roundRect">
              <a:avLst>
                <a:gd name="adj" fmla="val 3166"/>
              </a:avLst>
            </a:prstGeom>
            <a:solidFill>
              <a:srgbClr val="FFFFFF"/>
            </a:solidFill>
            <a:ln cap="flat" cmpd="sng">
              <a:prstDash val="solid"/>
            </a:ln>
            <a:effectLst>
              <a:outerShdw blurRad="736600" sx="102000" sy="102000" algn="ctr" rotWithShape="0">
                <a:srgbClr val="000000">
                  <a:alpha val="22000"/>
                </a:srgbClr>
              </a:outerShdw>
            </a:effectLst>
          </p:spPr>
          <p:txBody>
            <a:bodyPr rot="0" vert="horz" wrap="square" lIns="91440" tIns="45720" rIns="91440" bIns="45720" anchor="ctr">
              <a:noAutofit/>
            </a:bodyPr>
            <a:lstStyle/>
            <a:p>
              <a:pPr marL="0" algn="ctr"/>
              <a:endParaRPr/>
            </a:p>
          </p:txBody>
        </p:sp>
        <p:sp>
          <p:nvSpPr>
            <p:cNvPr id="8" name="TextBox 8"/>
            <p:cNvSpPr txBox="1"/>
            <p:nvPr/>
          </p:nvSpPr>
          <p:spPr>
            <a:xfrm>
              <a:off x="1180800" y="1229207"/>
              <a:ext cx="5658243" cy="584775"/>
            </a:xfrm>
            <a:prstGeom prst="rect">
              <a:avLst/>
            </a:prstGeom>
            <a:noFill/>
          </p:spPr>
          <p:txBody>
            <a:bodyPr vert="horz" wrap="square" lIns="91440" tIns="45720" rIns="91440" bIns="45720" rtlCol="0" anchor="t">
              <a:spAutoFit/>
            </a:bodyPr>
            <a:lstStyle/>
            <a:p>
              <a:pPr marL="0" algn="ctr">
                <a:defRPr/>
              </a:pPr>
              <a:r>
                <a:rPr lang="zh-CN" altLang="en-US" sz="3200" b="1" i="0" u="none" baseline="0">
                  <a:solidFill>
                    <a:srgbClr val="000000">
                      <a:lumMod val="85000"/>
                      <a:lumOff val="15000"/>
                    </a:srgbClr>
                  </a:solidFill>
                  <a:latin typeface="微软雅黑"/>
                  <a:ea typeface="微软雅黑"/>
                </a:rPr>
                <a:t>Components Overview</a:t>
              </a:r>
              <a:endParaRPr lang="en-US" sz="1100"/>
            </a:p>
          </p:txBody>
        </p:sp>
        <p:grpSp>
          <p:nvGrpSpPr>
            <p:cNvPr id="9" name="Group 9"/>
            <p:cNvGrpSpPr/>
            <p:nvPr/>
          </p:nvGrpSpPr>
          <p:grpSpPr>
            <a:xfrm>
              <a:off x="2096174" y="2065358"/>
              <a:ext cx="561286" cy="536575"/>
              <a:chOff x="1515002" y="2365837"/>
              <a:chExt cx="536575" cy="536575"/>
            </a:xfrm>
          </p:grpSpPr>
          <p:sp>
            <p:nvSpPr>
              <p:cNvPr id="10" name="AutoShape 10"/>
              <p:cNvSpPr/>
              <p:nvPr/>
            </p:nvSpPr>
            <p:spPr>
              <a:xfrm>
                <a:off x="1515002" y="2365837"/>
                <a:ext cx="536575" cy="536575"/>
              </a:xfrm>
              <a:prstGeom prst="ellipse">
                <a:avLst/>
              </a:pr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11" name="Freeform 11"/>
              <p:cNvSpPr/>
              <p:nvPr/>
            </p:nvSpPr>
            <p:spPr>
              <a:xfrm>
                <a:off x="1635652" y="2488315"/>
                <a:ext cx="295276" cy="294794"/>
              </a:xfrm>
              <a:custGeom>
                <a:avLst/>
                <a:gdLst/>
                <a:ahLst/>
                <a:cxnLst/>
                <a:rect l="l" t="t" r="r" b="b"/>
                <a:pathLst>
                  <a:path w="606581" h="605592">
                    <a:moveTo>
                      <a:pt x="140017" y="411043"/>
                    </a:moveTo>
                    <a:cubicBezTo>
                      <a:pt x="154035" y="411043"/>
                      <a:pt x="168053" y="416326"/>
                      <a:pt x="178821" y="427078"/>
                    </a:cubicBezTo>
                    <a:cubicBezTo>
                      <a:pt x="200266" y="448488"/>
                      <a:pt x="200266" y="483153"/>
                      <a:pt x="178821" y="504564"/>
                    </a:cubicBezTo>
                    <a:lnTo>
                      <a:pt x="93692" y="589557"/>
                    </a:lnTo>
                    <a:cubicBezTo>
                      <a:pt x="83016" y="600216"/>
                      <a:pt x="68905" y="605592"/>
                      <a:pt x="54887" y="605592"/>
                    </a:cubicBezTo>
                    <a:cubicBezTo>
                      <a:pt x="40870" y="605592"/>
                      <a:pt x="26759" y="600216"/>
                      <a:pt x="16083" y="589557"/>
                    </a:cubicBezTo>
                    <a:cubicBezTo>
                      <a:pt x="-5362" y="568147"/>
                      <a:pt x="-5362" y="533389"/>
                      <a:pt x="16083" y="511979"/>
                    </a:cubicBezTo>
                    <a:lnTo>
                      <a:pt x="101212" y="427078"/>
                    </a:lnTo>
                    <a:cubicBezTo>
                      <a:pt x="111888" y="416326"/>
                      <a:pt x="125999" y="411043"/>
                      <a:pt x="140017" y="411043"/>
                    </a:cubicBezTo>
                    <a:close/>
                    <a:moveTo>
                      <a:pt x="382501" y="49537"/>
                    </a:moveTo>
                    <a:cubicBezTo>
                      <a:pt x="478871" y="49537"/>
                      <a:pt x="557044" y="127491"/>
                      <a:pt x="557044" y="223798"/>
                    </a:cubicBezTo>
                    <a:cubicBezTo>
                      <a:pt x="557044" y="320012"/>
                      <a:pt x="478871" y="398059"/>
                      <a:pt x="382501" y="398059"/>
                    </a:cubicBezTo>
                    <a:cubicBezTo>
                      <a:pt x="286130" y="398059"/>
                      <a:pt x="207957" y="320012"/>
                      <a:pt x="207957" y="223798"/>
                    </a:cubicBezTo>
                    <a:cubicBezTo>
                      <a:pt x="207957" y="127491"/>
                      <a:pt x="286130" y="49537"/>
                      <a:pt x="382501" y="49537"/>
                    </a:cubicBezTo>
                    <a:close/>
                    <a:moveTo>
                      <a:pt x="382536" y="24750"/>
                    </a:moveTo>
                    <a:cubicBezTo>
                      <a:pt x="355610" y="24750"/>
                      <a:pt x="329519" y="30034"/>
                      <a:pt x="304914" y="40417"/>
                    </a:cubicBezTo>
                    <a:cubicBezTo>
                      <a:pt x="281238" y="50428"/>
                      <a:pt x="259882" y="64796"/>
                      <a:pt x="241591" y="83058"/>
                    </a:cubicBezTo>
                    <a:cubicBezTo>
                      <a:pt x="223300" y="101319"/>
                      <a:pt x="208908" y="122547"/>
                      <a:pt x="198880" y="146278"/>
                    </a:cubicBezTo>
                    <a:cubicBezTo>
                      <a:pt x="188481" y="170843"/>
                      <a:pt x="183189" y="196891"/>
                      <a:pt x="183189" y="223774"/>
                    </a:cubicBezTo>
                    <a:cubicBezTo>
                      <a:pt x="183189" y="250564"/>
                      <a:pt x="188481" y="276705"/>
                      <a:pt x="198880" y="301177"/>
                    </a:cubicBezTo>
                    <a:cubicBezTo>
                      <a:pt x="208908" y="324908"/>
                      <a:pt x="223300" y="346228"/>
                      <a:pt x="241591" y="364490"/>
                    </a:cubicBezTo>
                    <a:cubicBezTo>
                      <a:pt x="259882" y="382752"/>
                      <a:pt x="281238" y="397027"/>
                      <a:pt x="304914" y="407131"/>
                    </a:cubicBezTo>
                    <a:cubicBezTo>
                      <a:pt x="329519" y="417513"/>
                      <a:pt x="355610" y="422705"/>
                      <a:pt x="382536" y="422705"/>
                    </a:cubicBezTo>
                    <a:cubicBezTo>
                      <a:pt x="409462" y="422705"/>
                      <a:pt x="435553" y="417513"/>
                      <a:pt x="460158" y="407131"/>
                    </a:cubicBezTo>
                    <a:cubicBezTo>
                      <a:pt x="483834" y="397027"/>
                      <a:pt x="505190" y="382752"/>
                      <a:pt x="523481" y="364490"/>
                    </a:cubicBezTo>
                    <a:cubicBezTo>
                      <a:pt x="541772" y="346228"/>
                      <a:pt x="556164" y="324908"/>
                      <a:pt x="566192" y="301177"/>
                    </a:cubicBezTo>
                    <a:cubicBezTo>
                      <a:pt x="576591" y="276705"/>
                      <a:pt x="581883" y="250564"/>
                      <a:pt x="581883" y="223774"/>
                    </a:cubicBezTo>
                    <a:cubicBezTo>
                      <a:pt x="581883" y="196891"/>
                      <a:pt x="576591" y="170843"/>
                      <a:pt x="566192" y="146278"/>
                    </a:cubicBezTo>
                    <a:cubicBezTo>
                      <a:pt x="556164" y="122547"/>
                      <a:pt x="541772" y="101319"/>
                      <a:pt x="523481" y="83058"/>
                    </a:cubicBezTo>
                    <a:cubicBezTo>
                      <a:pt x="505190" y="64796"/>
                      <a:pt x="483834" y="50428"/>
                      <a:pt x="460158" y="40417"/>
                    </a:cubicBezTo>
                    <a:cubicBezTo>
                      <a:pt x="435553" y="30034"/>
                      <a:pt x="409462" y="24750"/>
                      <a:pt x="382536" y="24750"/>
                    </a:cubicBezTo>
                    <a:close/>
                    <a:moveTo>
                      <a:pt x="382536" y="0"/>
                    </a:moveTo>
                    <a:cubicBezTo>
                      <a:pt x="412712" y="0"/>
                      <a:pt x="442145" y="5933"/>
                      <a:pt x="469721" y="17613"/>
                    </a:cubicBezTo>
                    <a:cubicBezTo>
                      <a:pt x="496462" y="28922"/>
                      <a:pt x="520417" y="45051"/>
                      <a:pt x="540937" y="65538"/>
                    </a:cubicBezTo>
                    <a:cubicBezTo>
                      <a:pt x="561549" y="86117"/>
                      <a:pt x="577705" y="110033"/>
                      <a:pt x="588940" y="136637"/>
                    </a:cubicBezTo>
                    <a:cubicBezTo>
                      <a:pt x="600639" y="164262"/>
                      <a:pt x="606581" y="193554"/>
                      <a:pt x="606581" y="223774"/>
                    </a:cubicBezTo>
                    <a:cubicBezTo>
                      <a:pt x="606581" y="253901"/>
                      <a:pt x="600639" y="283194"/>
                      <a:pt x="588940" y="310818"/>
                    </a:cubicBezTo>
                    <a:cubicBezTo>
                      <a:pt x="577705" y="337515"/>
                      <a:pt x="561549" y="361431"/>
                      <a:pt x="540937" y="381917"/>
                    </a:cubicBezTo>
                    <a:cubicBezTo>
                      <a:pt x="520417" y="402496"/>
                      <a:pt x="496462" y="418626"/>
                      <a:pt x="469721" y="429842"/>
                    </a:cubicBezTo>
                    <a:cubicBezTo>
                      <a:pt x="442145" y="441522"/>
                      <a:pt x="412805" y="447455"/>
                      <a:pt x="382536" y="447455"/>
                    </a:cubicBezTo>
                    <a:cubicBezTo>
                      <a:pt x="352267" y="447455"/>
                      <a:pt x="322927" y="441522"/>
                      <a:pt x="295258" y="429842"/>
                    </a:cubicBezTo>
                    <a:cubicBezTo>
                      <a:pt x="275295" y="421407"/>
                      <a:pt x="256818" y="410190"/>
                      <a:pt x="240105" y="396471"/>
                    </a:cubicBezTo>
                    <a:lnTo>
                      <a:pt x="209558" y="427061"/>
                    </a:lnTo>
                    <a:cubicBezTo>
                      <a:pt x="206030" y="420758"/>
                      <a:pt x="201666" y="414918"/>
                      <a:pt x="196373" y="409541"/>
                    </a:cubicBezTo>
                    <a:cubicBezTo>
                      <a:pt x="191081" y="404350"/>
                      <a:pt x="185232" y="399901"/>
                      <a:pt x="178918" y="396378"/>
                    </a:cubicBezTo>
                    <a:lnTo>
                      <a:pt x="209465" y="365880"/>
                    </a:lnTo>
                    <a:cubicBezTo>
                      <a:pt x="195724" y="349287"/>
                      <a:pt x="184582" y="330840"/>
                      <a:pt x="176040" y="310818"/>
                    </a:cubicBezTo>
                    <a:cubicBezTo>
                      <a:pt x="164341" y="283194"/>
                      <a:pt x="158491" y="253901"/>
                      <a:pt x="158491" y="223774"/>
                    </a:cubicBezTo>
                    <a:cubicBezTo>
                      <a:pt x="158491" y="193554"/>
                      <a:pt x="164341" y="164262"/>
                      <a:pt x="176040" y="136637"/>
                    </a:cubicBezTo>
                    <a:cubicBezTo>
                      <a:pt x="187367" y="110033"/>
                      <a:pt x="203523" y="86117"/>
                      <a:pt x="224043" y="65538"/>
                    </a:cubicBezTo>
                    <a:cubicBezTo>
                      <a:pt x="244655" y="45051"/>
                      <a:pt x="268610" y="28922"/>
                      <a:pt x="295258" y="17613"/>
                    </a:cubicBezTo>
                    <a:cubicBezTo>
                      <a:pt x="322927" y="5933"/>
                      <a:pt x="352267" y="0"/>
                      <a:pt x="382536" y="0"/>
                    </a:cubicBezTo>
                    <a:close/>
                  </a:path>
                </a:pathLst>
              </a:custGeom>
              <a:solidFill>
                <a:srgbClr val="FFFFFF"/>
              </a:solidFill>
              <a:ln cap="flat" cmpd="sng">
                <a:prstDash val="solid"/>
              </a:ln>
            </p:spPr>
            <p:txBody>
              <a:bodyPr vert="horz" lIns="91440" tIns="45720" rIns="91440" bIns="45720" anchor="ctr">
                <a:normAutofit fontScale="92500" lnSpcReduction="10000"/>
              </a:bodyPr>
              <a:lstStyle/>
              <a:p>
                <a:pPr marL="0" algn="ctr"/>
                <a:endParaRPr/>
              </a:p>
            </p:txBody>
          </p:sp>
        </p:grpSp>
        <p:sp>
          <p:nvSpPr>
            <p:cNvPr id="12" name="AutoShape 12"/>
            <p:cNvSpPr/>
            <p:nvPr/>
          </p:nvSpPr>
          <p:spPr>
            <a:xfrm>
              <a:off x="1180800" y="3054904"/>
              <a:ext cx="2450365" cy="2987040"/>
            </a:xfrm>
            <a:prstGeom prst="rect">
              <a:avLst/>
            </a:prstGeom>
          </p:spPr>
          <p:txBody>
            <a:bodyPr vert="horz" wrap="square" lIns="91440" tIns="45720" rIns="91440" bIns="45720" anchor="t">
              <a:spAutoFit/>
            </a:bodyPr>
            <a:lstStyle/>
            <a:p>
              <a:pPr marL="0" algn="ctr">
                <a:lnSpc>
                  <a:spcPct val="150000"/>
                </a:lnSpc>
              </a:pPr>
              <a:r>
                <a:rPr lang="zh-CN" altLang="en-US" sz="1400" b="0" i="0" u="none" baseline="0" dirty="0">
                  <a:solidFill>
                    <a:srgbClr val="000000">
                      <a:lumMod val="50000"/>
                      <a:lumOff val="50000"/>
                    </a:srgbClr>
                  </a:solidFill>
                  <a:latin typeface="微软雅黑"/>
                  <a:ea typeface="微软雅黑"/>
                </a:rPr>
                <a:t>The core of the AI system is the 'llama-2-7b-chat.ggmlv3.q3_K_L.bin' model file, which contains the pre-trained parameters essential for generating responses in natural language, enabling sophisticated and context-aware interactions.</a:t>
              </a:r>
            </a:p>
          </p:txBody>
        </p:sp>
        <p:sp>
          <p:nvSpPr>
            <p:cNvPr id="13" name="TextBox 13"/>
            <p:cNvSpPr txBox="1"/>
            <p:nvPr/>
          </p:nvSpPr>
          <p:spPr>
            <a:xfrm>
              <a:off x="1057462" y="2702497"/>
              <a:ext cx="2638710"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a:solidFill>
                    <a:srgbClr val="000000">
                      <a:lumMod val="85000"/>
                      <a:lumOff val="15000"/>
                    </a:srgbClr>
                  </a:solidFill>
                  <a:latin typeface="微软雅黑"/>
                  <a:ea typeface="微软雅黑"/>
                </a:rPr>
                <a:t>Model File Description</a:t>
              </a:r>
              <a:endParaRPr lang="en-US" sz="1100"/>
            </a:p>
          </p:txBody>
        </p:sp>
        <p:grpSp>
          <p:nvGrpSpPr>
            <p:cNvPr id="14" name="Group 14"/>
            <p:cNvGrpSpPr/>
            <p:nvPr/>
          </p:nvGrpSpPr>
          <p:grpSpPr>
            <a:xfrm>
              <a:off x="5075545" y="2065358"/>
              <a:ext cx="561286" cy="536575"/>
              <a:chOff x="2080720" y="2365837"/>
              <a:chExt cx="536575" cy="536575"/>
            </a:xfrm>
          </p:grpSpPr>
          <p:sp>
            <p:nvSpPr>
              <p:cNvPr id="15" name="AutoShape 15"/>
              <p:cNvSpPr/>
              <p:nvPr/>
            </p:nvSpPr>
            <p:spPr>
              <a:xfrm>
                <a:off x="2080720" y="2365837"/>
                <a:ext cx="536575" cy="536575"/>
              </a:xfrm>
              <a:prstGeom prst="ellipse">
                <a:avLst/>
              </a:prstGeom>
              <a:gradFill>
                <a:gsLst>
                  <a:gs pos="18000">
                    <a:srgbClr val="584CE0"/>
                  </a:gs>
                  <a:gs pos="56000">
                    <a:srgbClr val="BB43FD"/>
                  </a:gs>
                  <a:gs pos="67000">
                    <a:srgbClr val="EE37E9"/>
                  </a:gs>
                </a:gsLst>
                <a:lin ang="135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16" name="Freeform 16"/>
              <p:cNvSpPr/>
              <p:nvPr/>
            </p:nvSpPr>
            <p:spPr>
              <a:xfrm>
                <a:off x="2192594" y="2488315"/>
                <a:ext cx="295276" cy="294830"/>
              </a:xfrm>
              <a:custGeom>
                <a:avLst/>
                <a:gdLst/>
                <a:ahLst/>
                <a:cxnLst/>
                <a:rect l="l" t="t" r="r" b="b"/>
                <a:pathLst>
                  <a:path w="607639" h="606722">
                    <a:moveTo>
                      <a:pt x="278498" y="505578"/>
                    </a:moveTo>
                    <a:cubicBezTo>
                      <a:pt x="264524" y="505578"/>
                      <a:pt x="253131" y="516866"/>
                      <a:pt x="253131" y="530820"/>
                    </a:cubicBezTo>
                    <a:cubicBezTo>
                      <a:pt x="253131" y="544774"/>
                      <a:pt x="264524" y="556150"/>
                      <a:pt x="278498" y="556150"/>
                    </a:cubicBezTo>
                    <a:lnTo>
                      <a:pt x="506351" y="556150"/>
                    </a:lnTo>
                    <a:cubicBezTo>
                      <a:pt x="520325" y="556150"/>
                      <a:pt x="531629" y="544774"/>
                      <a:pt x="531629" y="530820"/>
                    </a:cubicBezTo>
                    <a:cubicBezTo>
                      <a:pt x="531629" y="516866"/>
                      <a:pt x="520325" y="505578"/>
                      <a:pt x="506351" y="505578"/>
                    </a:cubicBezTo>
                    <a:close/>
                    <a:moveTo>
                      <a:pt x="126566" y="505578"/>
                    </a:moveTo>
                    <a:cubicBezTo>
                      <a:pt x="112592" y="505578"/>
                      <a:pt x="101288" y="516866"/>
                      <a:pt x="101288" y="530820"/>
                    </a:cubicBezTo>
                    <a:cubicBezTo>
                      <a:pt x="101288" y="544774"/>
                      <a:pt x="112592" y="556150"/>
                      <a:pt x="126566" y="556150"/>
                    </a:cubicBezTo>
                    <a:lnTo>
                      <a:pt x="177210" y="556150"/>
                    </a:lnTo>
                    <a:cubicBezTo>
                      <a:pt x="191184" y="556150"/>
                      <a:pt x="202576" y="544774"/>
                      <a:pt x="202576" y="530820"/>
                    </a:cubicBezTo>
                    <a:cubicBezTo>
                      <a:pt x="202576" y="516866"/>
                      <a:pt x="191184" y="505578"/>
                      <a:pt x="177210" y="505578"/>
                    </a:cubicBezTo>
                    <a:close/>
                    <a:moveTo>
                      <a:pt x="0" y="455006"/>
                    </a:moveTo>
                    <a:lnTo>
                      <a:pt x="607639" y="455006"/>
                    </a:lnTo>
                    <a:lnTo>
                      <a:pt x="607639" y="581392"/>
                    </a:lnTo>
                    <a:cubicBezTo>
                      <a:pt x="607639" y="595346"/>
                      <a:pt x="596336" y="606722"/>
                      <a:pt x="582273" y="606722"/>
                    </a:cubicBezTo>
                    <a:lnTo>
                      <a:pt x="25278" y="606722"/>
                    </a:lnTo>
                    <a:cubicBezTo>
                      <a:pt x="11304" y="606722"/>
                      <a:pt x="0" y="595346"/>
                      <a:pt x="0" y="581392"/>
                    </a:cubicBezTo>
                    <a:close/>
                    <a:moveTo>
                      <a:pt x="253118" y="173662"/>
                    </a:moveTo>
                    <a:lnTo>
                      <a:pt x="334127" y="227503"/>
                    </a:lnTo>
                    <a:lnTo>
                      <a:pt x="253118" y="281345"/>
                    </a:lnTo>
                    <a:close/>
                    <a:moveTo>
                      <a:pt x="215927" y="104075"/>
                    </a:moveTo>
                    <a:cubicBezTo>
                      <a:pt x="207650" y="108519"/>
                      <a:pt x="202576" y="117052"/>
                      <a:pt x="202576" y="126384"/>
                    </a:cubicBezTo>
                    <a:lnTo>
                      <a:pt x="202576" y="328669"/>
                    </a:lnTo>
                    <a:cubicBezTo>
                      <a:pt x="202576" y="338001"/>
                      <a:pt x="207650" y="346533"/>
                      <a:pt x="215927" y="350977"/>
                    </a:cubicBezTo>
                    <a:cubicBezTo>
                      <a:pt x="219665" y="352932"/>
                      <a:pt x="223759" y="353910"/>
                      <a:pt x="227854" y="353910"/>
                    </a:cubicBezTo>
                    <a:cubicBezTo>
                      <a:pt x="232749" y="353910"/>
                      <a:pt x="237644" y="352488"/>
                      <a:pt x="241917" y="349644"/>
                    </a:cubicBezTo>
                    <a:lnTo>
                      <a:pt x="393849" y="248590"/>
                    </a:lnTo>
                    <a:cubicBezTo>
                      <a:pt x="400880" y="243880"/>
                      <a:pt x="405063" y="235969"/>
                      <a:pt x="405063" y="227526"/>
                    </a:cubicBezTo>
                    <a:cubicBezTo>
                      <a:pt x="405063" y="219083"/>
                      <a:pt x="400880" y="211173"/>
                      <a:pt x="393849" y="206462"/>
                    </a:cubicBezTo>
                    <a:lnTo>
                      <a:pt x="241917" y="105409"/>
                    </a:lnTo>
                    <a:cubicBezTo>
                      <a:pt x="234173" y="100165"/>
                      <a:pt x="224116" y="99720"/>
                      <a:pt x="215927" y="104075"/>
                    </a:cubicBezTo>
                    <a:close/>
                    <a:moveTo>
                      <a:pt x="25278" y="0"/>
                    </a:moveTo>
                    <a:lnTo>
                      <a:pt x="582273" y="0"/>
                    </a:lnTo>
                    <a:cubicBezTo>
                      <a:pt x="596336" y="0"/>
                      <a:pt x="607639" y="11287"/>
                      <a:pt x="607639" y="25241"/>
                    </a:cubicBezTo>
                    <a:lnTo>
                      <a:pt x="607639" y="404481"/>
                    </a:lnTo>
                    <a:lnTo>
                      <a:pt x="0" y="404481"/>
                    </a:lnTo>
                    <a:lnTo>
                      <a:pt x="0" y="25241"/>
                    </a:lnTo>
                    <a:cubicBezTo>
                      <a:pt x="0" y="11287"/>
                      <a:pt x="11304" y="0"/>
                      <a:pt x="25278" y="0"/>
                    </a:cubicBezTo>
                    <a:close/>
                  </a:path>
                </a:pathLst>
              </a:custGeom>
              <a:solidFill>
                <a:srgbClr val="FFFFFF"/>
              </a:solidFill>
              <a:ln cap="flat" cmpd="sng">
                <a:prstDash val="solid"/>
              </a:ln>
            </p:spPr>
            <p:txBody>
              <a:bodyPr vert="horz" lIns="91440" tIns="45720" rIns="91440" bIns="45720" anchor="ctr">
                <a:normAutofit fontScale="92500" lnSpcReduction="10000"/>
              </a:bodyPr>
              <a:lstStyle/>
              <a:p>
                <a:pPr marL="0" algn="ctr"/>
                <a:endParaRPr/>
              </a:p>
            </p:txBody>
          </p:sp>
        </p:grpSp>
        <p:sp>
          <p:nvSpPr>
            <p:cNvPr id="17" name="AutoShape 17"/>
            <p:cNvSpPr/>
            <p:nvPr/>
          </p:nvSpPr>
          <p:spPr>
            <a:xfrm>
              <a:off x="4078778" y="3473484"/>
              <a:ext cx="2571993" cy="2263140"/>
            </a:xfrm>
            <a:prstGeom prst="rect">
              <a:avLst/>
            </a:prstGeom>
          </p:spPr>
          <p:txBody>
            <a:bodyPr vert="horz" wrap="square" lIns="91440" tIns="45720" rIns="91440" bIns="45720" anchor="t">
              <a:spAutoFit/>
            </a:bodyPr>
            <a:lstStyle/>
            <a:p>
              <a:pPr marL="0" algn="ctr">
                <a:lnSpc>
                  <a:spcPct val="150000"/>
                </a:lnSpc>
              </a:pPr>
              <a:r>
                <a:rPr lang="zh-CN" altLang="en-US" sz="1400" b="0" i="0" u="none" baseline="0">
                  <a:solidFill>
                    <a:srgbClr val="000000">
                      <a:lumMod val="50000"/>
                      <a:lumOff val="50000"/>
                    </a:srgbClr>
                  </a:solidFill>
                  <a:latin typeface="微软雅黑"/>
                  <a:ea typeface="微软雅黑"/>
                </a:rPr>
                <a:t>The 'llamaCPU.py' script orchestrates the interaction between the user and the AI model. It manages input processing and response generation, ensuring smooth communication via the Gradio interface.</a:t>
              </a:r>
            </a:p>
          </p:txBody>
        </p:sp>
        <p:sp>
          <p:nvSpPr>
            <p:cNvPr id="18" name="TextBox 18"/>
            <p:cNvSpPr txBox="1"/>
            <p:nvPr/>
          </p:nvSpPr>
          <p:spPr>
            <a:xfrm>
              <a:off x="3881594" y="2716350"/>
              <a:ext cx="2966359"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a:solidFill>
                    <a:srgbClr val="000000">
                      <a:lumMod val="85000"/>
                      <a:lumOff val="15000"/>
                    </a:srgbClr>
                  </a:solidFill>
                  <a:latin typeface="微软雅黑"/>
                  <a:ea typeface="微软雅黑"/>
                </a:rPr>
                <a:t>Python Script Functions</a:t>
              </a:r>
              <a:endParaRPr lang="en-US" sz="1100"/>
            </a:p>
          </p:txBody>
        </p:sp>
      </p:grp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animEffect transition="in" filter="wipe(left)">
                                      <p:cBhvr>
                                        <p:cTn id="6" dur="500"/>
                                        <p:tgtEl>
                                          <p:spTgt spid="8"/>
                                        </p:tgtEl>
                                      </p:cBhvr>
                                    </p:animEffect>
                                    <p:set>
                                      <p:cBhvr>
                                        <p:cTn id="7" dur="500" fill="hold">
                                          <p:stCondLst>
                                            <p:cond delay="0"/>
                                          </p:stCondLst>
                                        </p:cTn>
                                        <p:tgtEl>
                                          <p:spTgt spid="8"/>
                                        </p:tgtEl>
                                        <p:attrNameLst>
                                          <p:attrName>style.visibility</p:attrName>
                                        </p:attrNameLst>
                                      </p:cBhvr>
                                      <p:to>
                                        <p:strVal val="visible"/>
                                      </p:to>
                                    </p:set>
                                  </p:childTnLst>
                                </p:cTn>
                              </p:par>
                            </p:childTnLst>
                          </p:cTn>
                        </p:par>
                        <p:par>
                          <p:cTn id="8" fill="hold">
                            <p:stCondLst>
                              <p:cond delay="0"/>
                            </p:stCondLst>
                            <p:childTnLst>
                              <p:par>
                                <p:cTn id="9" presetID="13" presetClass="entr" presetSubtype="32" fill="hold" nodeType="afterEffect">
                                  <p:stCondLst>
                                    <p:cond delay="0"/>
                                  </p:stCondLst>
                                  <p:childTnLst>
                                    <p:animEffect transition="in" filter="plus(out)">
                                      <p:cBhvr>
                                        <p:cTn id="10" dur="1000"/>
                                        <p:tgtEl>
                                          <p:spTgt spid="13"/>
                                        </p:tgtEl>
                                      </p:cBhvr>
                                    </p:animEffect>
                                    <p:set>
                                      <p:cBhvr>
                                        <p:cTn id="11" dur="1000" fill="hold">
                                          <p:stCondLst>
                                            <p:cond delay="0"/>
                                          </p:stCondLst>
                                        </p:cTn>
                                        <p:tgtEl>
                                          <p:spTgt spid="13"/>
                                        </p:tgtEl>
                                        <p:attrNameLst>
                                          <p:attrName>style.visibility</p:attrName>
                                        </p:attrNameLst>
                                      </p:cBhvr>
                                      <p:to>
                                        <p:strVal val="visible"/>
                                      </p:to>
                                    </p:set>
                                  </p:childTnLst>
                                </p:cTn>
                              </p:par>
                            </p:childTnLst>
                          </p:cTn>
                        </p:par>
                        <p:par>
                          <p:cTn id="12" fill="hold">
                            <p:stCondLst>
                              <p:cond delay="0"/>
                            </p:stCondLst>
                            <p:childTnLst>
                              <p:par>
                                <p:cTn id="13" presetID="2" presetClass="entr" presetSubtype="12" fill="hold" nodeType="afterEffect">
                                  <p:stCondLst>
                                    <p:cond delay="0"/>
                                  </p:stCondLst>
                                  <p:childTnLst>
                                    <p:anim calcmode="lin" valueType="num">
                                      <p:cBhvr additive="base">
                                        <p:cTn id="14" dur="1000" fill="hold"/>
                                        <p:tgtEl>
                                          <p:spTgt spid="12"/>
                                        </p:tgtEl>
                                        <p:attrNameLst>
                                          <p:attrName>ppt_x</p:attrName>
                                        </p:attrNameLst>
                                      </p:cBhvr>
                                      <p:tavLst>
                                        <p:tav tm="0">
                                          <p:val>
                                            <p:strVal val="0-#ppt_w/2"/>
                                          </p:val>
                                        </p:tav>
                                        <p:tav tm="100000">
                                          <p:val>
                                            <p:strVal val="#ppt_x"/>
                                          </p:val>
                                        </p:tav>
                                      </p:tavLst>
                                    </p:anim>
                                    <p:anim calcmode="lin" valueType="num">
                                      <p:cBhvr additive="base">
                                        <p:cTn id="15" dur="1000" fill="hold"/>
                                        <p:tgtEl>
                                          <p:spTgt spid="12"/>
                                        </p:tgtEl>
                                        <p:attrNameLst>
                                          <p:attrName>ppt_y</p:attrName>
                                        </p:attrNameLst>
                                      </p:cBhvr>
                                      <p:tavLst>
                                        <p:tav tm="0">
                                          <p:val>
                                            <p:strVal val="1+#ppt_h/2"/>
                                          </p:val>
                                        </p:tav>
                                        <p:tav tm="100000">
                                          <p:val>
                                            <p:strVal val="#ppt_y"/>
                                          </p:val>
                                        </p:tav>
                                      </p:tavLst>
                                    </p:anim>
                                    <p:set>
                                      <p:cBhvr>
                                        <p:cTn id="16" dur="1000" fill="hold">
                                          <p:stCondLst>
                                            <p:cond delay="0"/>
                                          </p:stCondLst>
                                        </p:cTn>
                                        <p:tgtEl>
                                          <p:spTgt spid="12"/>
                                        </p:tgtEl>
                                        <p:attrNameLst>
                                          <p:attrName>style.visibility</p:attrName>
                                        </p:attrNameLst>
                                      </p:cBhvr>
                                      <p:to>
                                        <p:strVal val="visible"/>
                                      </p:to>
                                    </p:set>
                                  </p:childTnLst>
                                </p:cTn>
                              </p:par>
                            </p:childTnLst>
                          </p:cTn>
                        </p:par>
                        <p:par>
                          <p:cTn id="17" fill="hold">
                            <p:stCondLst>
                              <p:cond delay="0"/>
                            </p:stCondLst>
                            <p:childTnLst>
                              <p:par>
                                <p:cTn id="18" presetID="16" presetClass="entr" presetSubtype="42" fill="hold" nodeType="afterEffect">
                                  <p:stCondLst>
                                    <p:cond delay="0"/>
                                  </p:stCondLst>
                                  <p:childTnLst>
                                    <p:animEffect transition="in" filter="barn(outHorizontal)">
                                      <p:cBhvr>
                                        <p:cTn id="19" dur="500"/>
                                        <p:tgtEl>
                                          <p:spTgt spid="18"/>
                                        </p:tgtEl>
                                      </p:cBhvr>
                                    </p:animEffect>
                                    <p:set>
                                      <p:cBhvr>
                                        <p:cTn id="20" dur="500" fill="hold">
                                          <p:stCondLst>
                                            <p:cond delay="0"/>
                                          </p:stCondLst>
                                        </p:cTn>
                                        <p:tgtEl>
                                          <p:spTgt spid="18"/>
                                        </p:tgtEl>
                                        <p:attrNameLst>
                                          <p:attrName>style.visibility</p:attrName>
                                        </p:attrNameLst>
                                      </p:cBhvr>
                                      <p:to>
                                        <p:strVal val="visible"/>
                                      </p:to>
                                    </p:set>
                                  </p:childTnLst>
                                </p:cTn>
                              </p:par>
                            </p:childTnLst>
                          </p:cTn>
                        </p:par>
                        <p:par>
                          <p:cTn id="21" fill="hold">
                            <p:stCondLst>
                              <p:cond delay="0"/>
                            </p:stCondLst>
                            <p:childTnLst>
                              <p:par>
                                <p:cTn id="22" presetID="19" presetClass="entr" presetSubtype="10" fill="hold" nodeType="afterEffect">
                                  <p:stCondLst>
                                    <p:cond delay="0"/>
                                  </p:stCondLst>
                                  <p:childTnLst>
                                    <p:anim calcmode="lin" valueType="num">
                                      <p:cBhvr>
                                        <p:cTn id="23" dur="2000" fill="hold"/>
                                        <p:tgtEl>
                                          <p:spTgt spid="17"/>
                                        </p:tgtEl>
                                        <p:attrNameLst>
                                          <p:attrName>ppt_w</p:attrName>
                                        </p:attrNameLst>
                                      </p:cBhvr>
                                      <p:tavLst>
                                        <p:tav tm="0" fmla="#ppt_w*sin(2.5*pi*$)">
                                          <p:val>
                                            <p:fltVal val="0"/>
                                          </p:val>
                                        </p:tav>
                                        <p:tav tm="100000">
                                          <p:val>
                                            <p:fltVal val="1"/>
                                          </p:val>
                                        </p:tav>
                                      </p:tavLst>
                                    </p:anim>
                                    <p:anim calcmode="lin" valueType="num">
                                      <p:cBhvr>
                                        <p:cTn id="24" dur="2000" fill="hold"/>
                                        <p:tgtEl>
                                          <p:spTgt spid="17"/>
                                        </p:tgtEl>
                                        <p:attrNameLst>
                                          <p:attrName>ppt_h</p:attrName>
                                        </p:attrNameLst>
                                      </p:cBhvr>
                                      <p:tavLst>
                                        <p:tav tm="0">
                                          <p:val>
                                            <p:strVal val="#ppt_h"/>
                                          </p:val>
                                        </p:tav>
                                        <p:tav tm="100000">
                                          <p:val>
                                            <p:strVal val="#ppt_h"/>
                                          </p:val>
                                        </p:tav>
                                      </p:tavLst>
                                    </p:anim>
                                    <p:set>
                                      <p:cBhvr>
                                        <p:cTn id="25" dur="2000"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a:off x="-134714" y="-24440"/>
            <a:ext cx="3510236" cy="3658869"/>
          </a:xfrm>
          <a:custGeom>
            <a:avLst/>
            <a:gdLst/>
            <a:ahLst/>
            <a:cxnLst/>
            <a:rect l="l" t="t" r="r" b="b"/>
            <a:pathLst>
              <a:path w="3616003" h="3769115">
                <a:moveTo>
                  <a:pt x="217446" y="1996443"/>
                </a:moveTo>
                <a:cubicBezTo>
                  <a:pt x="491766" y="1516383"/>
                  <a:pt x="1281706" y="2543"/>
                  <a:pt x="1848126" y="3"/>
                </a:cubicBezTo>
                <a:cubicBezTo>
                  <a:pt x="2414546" y="-2537"/>
                  <a:pt x="3608346" y="1356363"/>
                  <a:pt x="3615966" y="1981203"/>
                </a:cubicBezTo>
                <a:cubicBezTo>
                  <a:pt x="3623586" y="2606043"/>
                  <a:pt x="2462806" y="3599183"/>
                  <a:pt x="1893846" y="3749043"/>
                </a:cubicBezTo>
                <a:cubicBezTo>
                  <a:pt x="1324886" y="3898903"/>
                  <a:pt x="486686" y="3169923"/>
                  <a:pt x="202206" y="2880363"/>
                </a:cubicBezTo>
                <a:cubicBezTo>
                  <a:pt x="-82274" y="2590803"/>
                  <a:pt x="-56874" y="2476503"/>
                  <a:pt x="217446" y="1996443"/>
                </a:cubicBezTo>
                <a:close/>
              </a:path>
            </a:pathLst>
          </a:cu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3" name="Freeform 3"/>
          <p:cNvSpPr/>
          <p:nvPr/>
        </p:nvSpPr>
        <p:spPr>
          <a:xfrm rot="648845">
            <a:off x="781198" y="4079411"/>
            <a:ext cx="3746311" cy="2775388"/>
          </a:xfrm>
          <a:custGeom>
            <a:avLst/>
            <a:gdLst/>
            <a:ahLst/>
            <a:cxnLst/>
            <a:rect l="l" t="t" r="r" b="b"/>
            <a:pathLst>
              <a:path w="5105488" h="3782309">
                <a:moveTo>
                  <a:pt x="1722207" y="21520"/>
                </a:moveTo>
                <a:cubicBezTo>
                  <a:pt x="2573107" y="168840"/>
                  <a:pt x="5102947" y="1393120"/>
                  <a:pt x="5105487" y="2017960"/>
                </a:cubicBezTo>
                <a:cubicBezTo>
                  <a:pt x="5108027" y="2642800"/>
                  <a:pt x="2588347" y="3917880"/>
                  <a:pt x="1737447" y="3770560"/>
                </a:cubicBezTo>
                <a:cubicBezTo>
                  <a:pt x="886547" y="3623240"/>
                  <a:pt x="10247" y="1758880"/>
                  <a:pt x="87" y="1134040"/>
                </a:cubicBezTo>
                <a:cubicBezTo>
                  <a:pt x="-10073" y="509200"/>
                  <a:pt x="871307" y="-125800"/>
                  <a:pt x="1722207" y="21520"/>
                </a:cubicBezTo>
                <a:close/>
              </a:path>
            </a:pathLst>
          </a:custGeom>
          <a:gradFill>
            <a:gsLst>
              <a:gs pos="0">
                <a:srgbClr val="584CE0"/>
              </a:gs>
              <a:gs pos="41000">
                <a:srgbClr val="BB43FD"/>
              </a:gs>
              <a:gs pos="86000">
                <a:srgbClr val="EE37E9"/>
              </a:gs>
            </a:gsLst>
            <a:lin ang="54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4" name="Freeform 4"/>
          <p:cNvSpPr/>
          <p:nvPr/>
        </p:nvSpPr>
        <p:spPr>
          <a:xfrm rot="20625691">
            <a:off x="3494221" y="1087127"/>
            <a:ext cx="3114933" cy="2403889"/>
          </a:xfrm>
          <a:custGeom>
            <a:avLst/>
            <a:gdLst/>
            <a:ahLst/>
            <a:cxnLst/>
            <a:rect l="l" t="t" r="r" b="b"/>
            <a:pathLst>
              <a:path w="3352800" h="1767848">
                <a:moveTo>
                  <a:pt x="0" y="899160"/>
                </a:moveTo>
                <a:cubicBezTo>
                  <a:pt x="0" y="604520"/>
                  <a:pt x="1117600" y="0"/>
                  <a:pt x="1676400" y="0"/>
                </a:cubicBezTo>
                <a:cubicBezTo>
                  <a:pt x="2235200" y="0"/>
                  <a:pt x="3352800" y="604520"/>
                  <a:pt x="3352800" y="899160"/>
                </a:cubicBezTo>
                <a:cubicBezTo>
                  <a:pt x="3352800" y="1193800"/>
                  <a:pt x="2230120" y="1765300"/>
                  <a:pt x="1676400" y="1767840"/>
                </a:cubicBezTo>
                <a:cubicBezTo>
                  <a:pt x="1122680" y="1770380"/>
                  <a:pt x="0" y="1193800"/>
                  <a:pt x="0" y="899160"/>
                </a:cubicBezTo>
                <a:close/>
              </a:path>
            </a:pathLst>
          </a:custGeom>
          <a:gradFill>
            <a:gsLst>
              <a:gs pos="13000">
                <a:srgbClr val="F3C053"/>
              </a:gs>
              <a:gs pos="88000">
                <a:srgbClr val="EE37E9"/>
              </a:gs>
            </a:gsLst>
            <a:lin ang="27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5" name="Freeform 5"/>
          <p:cNvSpPr/>
          <p:nvPr/>
        </p:nvSpPr>
        <p:spPr>
          <a:xfrm rot="20737241">
            <a:off x="7690306" y="55260"/>
            <a:ext cx="3869358" cy="3322892"/>
          </a:xfrm>
          <a:custGeom>
            <a:avLst/>
            <a:gdLst/>
            <a:ahLst/>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gradFill>
            <a:gsLst>
              <a:gs pos="13000">
                <a:srgbClr val="F3C053"/>
              </a:gs>
              <a:gs pos="88000">
                <a:srgbClr val="EE37E9"/>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6" name="Freeform 6"/>
          <p:cNvSpPr/>
          <p:nvPr/>
        </p:nvSpPr>
        <p:spPr>
          <a:xfrm rot="3986993">
            <a:off x="2020355" y="2320626"/>
            <a:ext cx="3403772" cy="2646483"/>
          </a:xfrm>
          <a:custGeom>
            <a:avLst/>
            <a:gdLst/>
            <a:ahLst/>
            <a:cxnLst/>
            <a:rect l="l" t="t" r="r" b="b"/>
            <a:pathLst>
              <a:path w="5501899" h="4069103">
                <a:moveTo>
                  <a:pt x="203989" y="2575574"/>
                </a:moveTo>
                <a:cubicBezTo>
                  <a:pt x="485929" y="2286014"/>
                  <a:pt x="1349529" y="2151394"/>
                  <a:pt x="1910869" y="1722134"/>
                </a:cubicBezTo>
                <a:cubicBezTo>
                  <a:pt x="2472209" y="1292874"/>
                  <a:pt x="3008149" y="-5066"/>
                  <a:pt x="3572029" y="14"/>
                </a:cubicBezTo>
                <a:cubicBezTo>
                  <a:pt x="4135909" y="5094"/>
                  <a:pt x="5009669" y="1176034"/>
                  <a:pt x="5294149" y="1752614"/>
                </a:cubicBezTo>
                <a:cubicBezTo>
                  <a:pt x="5578629" y="2329194"/>
                  <a:pt x="5568469" y="3073414"/>
                  <a:pt x="5278909" y="3459494"/>
                </a:cubicBezTo>
                <a:cubicBezTo>
                  <a:pt x="4989349" y="3845574"/>
                  <a:pt x="4123209" y="4066554"/>
                  <a:pt x="3556789" y="4069094"/>
                </a:cubicBezTo>
                <a:cubicBezTo>
                  <a:pt x="2990369" y="4071634"/>
                  <a:pt x="2436649" y="3576334"/>
                  <a:pt x="1880389" y="3474734"/>
                </a:cubicBezTo>
                <a:cubicBezTo>
                  <a:pt x="1324129" y="3373134"/>
                  <a:pt x="501169" y="3606814"/>
                  <a:pt x="219229" y="3459494"/>
                </a:cubicBezTo>
                <a:cubicBezTo>
                  <a:pt x="-62711" y="3312174"/>
                  <a:pt x="-77951" y="2865134"/>
                  <a:pt x="203989" y="2575574"/>
                </a:cubicBezTo>
                <a:close/>
              </a:path>
            </a:pathLst>
          </a:custGeom>
          <a:gradFill>
            <a:gsLst>
              <a:gs pos="0">
                <a:srgbClr val="EE37E9"/>
              </a:gs>
              <a:gs pos="71000">
                <a:srgbClr val="BB43FD"/>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7" name="AutoShape 7"/>
          <p:cNvSpPr/>
          <p:nvPr/>
        </p:nvSpPr>
        <p:spPr>
          <a:xfrm>
            <a:off x="977590" y="1945075"/>
            <a:ext cx="4292910" cy="4442564"/>
          </a:xfrm>
          <a:prstGeom prst="rect">
            <a:avLst/>
          </a:prstGeom>
          <a:solidFill>
            <a:schemeClr val="tx2">
              <a:lumMod val="50000"/>
              <a:alpha val="10000"/>
            </a:schemeClr>
          </a:solidFill>
          <a:ln cap="rnd" cmpd="sng">
            <a:prstDash val="solid"/>
          </a:ln>
        </p:spPr>
        <p:txBody>
          <a:bodyPr rot="0" vert="horz" wrap="square" lIns="91440" tIns="45720" rIns="91440" bIns="45720" anchor="ctr">
            <a:normAutofit/>
          </a:bodyPr>
          <a:lstStyle/>
          <a:p>
            <a:pPr marL="0" algn="ctr"/>
            <a:endParaRPr/>
          </a:p>
        </p:txBody>
      </p:sp>
      <p:sp>
        <p:nvSpPr>
          <p:cNvPr id="8" name="TextBox 8"/>
          <p:cNvSpPr txBox="1"/>
          <p:nvPr/>
        </p:nvSpPr>
        <p:spPr>
          <a:xfrm>
            <a:off x="4124139" y="4999731"/>
            <a:ext cx="1441420" cy="1446550"/>
          </a:xfrm>
          <a:prstGeom prst="rect">
            <a:avLst/>
          </a:prstGeom>
          <a:noFill/>
        </p:spPr>
        <p:txBody>
          <a:bodyPr vert="horz" wrap="none" lIns="91440" tIns="45720" rIns="91440" bIns="45720" rtlCol="0" anchor="t">
            <a:spAutoFit/>
          </a:bodyPr>
          <a:lstStyle/>
          <a:p>
            <a:pPr marL="0" algn="l">
              <a:defRPr/>
            </a:pPr>
            <a:r>
              <a:rPr lang="en-US" sz="8800" b="1" i="0" u="none" baseline="0">
                <a:solidFill>
                  <a:srgbClr val="FFFFFF"/>
                </a:solidFill>
                <a:latin typeface="Agency FB"/>
                <a:ea typeface="Agency FB"/>
              </a:rPr>
              <a:t>01</a:t>
            </a:r>
            <a:endParaRPr lang="en-US" sz="1100"/>
          </a:p>
        </p:txBody>
      </p:sp>
      <p:cxnSp>
        <p:nvCxnSpPr>
          <p:cNvPr id="9" name="Connector 9"/>
          <p:cNvCxnSpPr/>
          <p:nvPr/>
        </p:nvCxnSpPr>
        <p:spPr>
          <a:xfrm>
            <a:off x="977590" y="1958138"/>
            <a:ext cx="4292910" cy="0"/>
          </a:xfrm>
          <a:prstGeom prst="line">
            <a:avLst/>
          </a:prstGeom>
          <a:ln w="25400" cap="flat" cmpd="sng">
            <a:solidFill>
              <a:schemeClr val="accent1"/>
            </a:solidFill>
            <a:prstDash val="solid"/>
          </a:ln>
        </p:spPr>
      </p:cxnSp>
      <p:sp>
        <p:nvSpPr>
          <p:cNvPr id="10" name="Freeform 10"/>
          <p:cNvSpPr/>
          <p:nvPr/>
        </p:nvSpPr>
        <p:spPr>
          <a:xfrm>
            <a:off x="1163037" y="2388514"/>
            <a:ext cx="320770" cy="433039"/>
          </a:xfrm>
          <a:custGeom>
            <a:avLst/>
            <a:gdLst/>
            <a:ahLst/>
            <a:cxnLst/>
            <a:rect l="l" t="t" r="r" b="b"/>
            <a:pathLst>
              <a:path w="381000" h="514350">
                <a:moveTo>
                  <a:pt x="86973" y="38721"/>
                </a:moveTo>
                <a:lnTo>
                  <a:pt x="86973" y="95871"/>
                </a:lnTo>
                <a:lnTo>
                  <a:pt x="296523" y="95871"/>
                </a:lnTo>
                <a:lnTo>
                  <a:pt x="296523" y="38721"/>
                </a:lnTo>
                <a:lnTo>
                  <a:pt x="382248" y="38721"/>
                </a:lnTo>
                <a:lnTo>
                  <a:pt x="382248" y="514971"/>
                </a:lnTo>
                <a:lnTo>
                  <a:pt x="1248" y="514971"/>
                </a:lnTo>
                <a:lnTo>
                  <a:pt x="1248" y="38721"/>
                </a:lnTo>
                <a:lnTo>
                  <a:pt x="86973" y="38721"/>
                </a:lnTo>
                <a:close/>
                <a:moveTo>
                  <a:pt x="191748" y="333996"/>
                </a:moveTo>
                <a:lnTo>
                  <a:pt x="77448" y="333996"/>
                </a:lnTo>
                <a:lnTo>
                  <a:pt x="77448" y="353046"/>
                </a:lnTo>
                <a:lnTo>
                  <a:pt x="191748" y="353046"/>
                </a:lnTo>
                <a:lnTo>
                  <a:pt x="191748" y="333996"/>
                </a:lnTo>
                <a:close/>
                <a:moveTo>
                  <a:pt x="306048" y="257796"/>
                </a:moveTo>
                <a:lnTo>
                  <a:pt x="77448" y="257796"/>
                </a:lnTo>
                <a:lnTo>
                  <a:pt x="77448" y="276846"/>
                </a:lnTo>
                <a:lnTo>
                  <a:pt x="306048" y="276846"/>
                </a:lnTo>
                <a:lnTo>
                  <a:pt x="306048" y="257796"/>
                </a:lnTo>
                <a:close/>
                <a:moveTo>
                  <a:pt x="306048" y="181596"/>
                </a:moveTo>
                <a:lnTo>
                  <a:pt x="77448" y="181596"/>
                </a:lnTo>
                <a:lnTo>
                  <a:pt x="77448" y="200646"/>
                </a:lnTo>
                <a:lnTo>
                  <a:pt x="306048" y="200646"/>
                </a:lnTo>
                <a:lnTo>
                  <a:pt x="306048" y="181596"/>
                </a:lnTo>
                <a:close/>
                <a:moveTo>
                  <a:pt x="277473" y="621"/>
                </a:moveTo>
                <a:lnTo>
                  <a:pt x="277473" y="76821"/>
                </a:lnTo>
                <a:lnTo>
                  <a:pt x="106023" y="76821"/>
                </a:lnTo>
                <a:lnTo>
                  <a:pt x="106023" y="621"/>
                </a:lnTo>
                <a:lnTo>
                  <a:pt x="277473" y="621"/>
                </a:lnTo>
                <a:close/>
              </a:path>
            </a:pathLst>
          </a:custGeom>
          <a:solidFill>
            <a:schemeClr val="accent1"/>
          </a:solidFill>
        </p:spPr>
        <p:txBody>
          <a:bodyPr vert="horz" lIns="91440" tIns="45720" rIns="91440" bIns="45720" anchor="t">
            <a:normAutofit/>
          </a:bodyPr>
          <a:lstStyle/>
          <a:p>
            <a:pPr marL="0" algn="l"/>
            <a:endParaRPr/>
          </a:p>
        </p:txBody>
      </p:sp>
      <p:sp>
        <p:nvSpPr>
          <p:cNvPr id="11" name="AutoShape 11"/>
          <p:cNvSpPr/>
          <p:nvPr/>
        </p:nvSpPr>
        <p:spPr>
          <a:xfrm>
            <a:off x="6626441" y="1945075"/>
            <a:ext cx="4292910" cy="4442564"/>
          </a:xfrm>
          <a:prstGeom prst="rect">
            <a:avLst/>
          </a:prstGeom>
          <a:solidFill>
            <a:schemeClr val="tx2">
              <a:lumMod val="50000"/>
              <a:alpha val="10000"/>
            </a:schemeClr>
          </a:solidFill>
          <a:ln cap="rnd" cmpd="sng">
            <a:prstDash val="solid"/>
          </a:ln>
        </p:spPr>
        <p:txBody>
          <a:bodyPr rot="0" vert="horz" wrap="square" lIns="91440" tIns="45720" rIns="91440" bIns="45720" anchor="ctr">
            <a:normAutofit/>
          </a:bodyPr>
          <a:lstStyle/>
          <a:p>
            <a:pPr algn="ctr"/>
            <a:endParaRPr/>
          </a:p>
        </p:txBody>
      </p:sp>
      <p:sp>
        <p:nvSpPr>
          <p:cNvPr id="12" name="TextBox 12"/>
          <p:cNvSpPr txBox="1"/>
          <p:nvPr/>
        </p:nvSpPr>
        <p:spPr>
          <a:xfrm>
            <a:off x="9772990" y="4999731"/>
            <a:ext cx="1441420" cy="1446550"/>
          </a:xfrm>
          <a:prstGeom prst="rect">
            <a:avLst/>
          </a:prstGeom>
          <a:noFill/>
        </p:spPr>
        <p:txBody>
          <a:bodyPr vert="horz" wrap="none" lIns="91440" tIns="45720" rIns="91440" bIns="45720" rtlCol="0" anchor="t">
            <a:spAutoFit/>
          </a:bodyPr>
          <a:lstStyle/>
          <a:p>
            <a:pPr marL="0" algn="l">
              <a:defRPr/>
            </a:pPr>
            <a:r>
              <a:rPr lang="en-US" sz="8800" b="1" i="0" u="none" baseline="0" dirty="0">
                <a:solidFill>
                  <a:srgbClr val="FFFFFF"/>
                </a:solidFill>
                <a:latin typeface="Agency FB"/>
                <a:ea typeface="Agency FB"/>
              </a:rPr>
              <a:t>02</a:t>
            </a:r>
            <a:endParaRPr lang="en-US" sz="1100" dirty="0"/>
          </a:p>
        </p:txBody>
      </p:sp>
      <p:cxnSp>
        <p:nvCxnSpPr>
          <p:cNvPr id="13" name="Connector 13"/>
          <p:cNvCxnSpPr/>
          <p:nvPr/>
        </p:nvCxnSpPr>
        <p:spPr>
          <a:xfrm>
            <a:off x="6626441" y="1958138"/>
            <a:ext cx="4292910" cy="0"/>
          </a:xfrm>
          <a:prstGeom prst="line">
            <a:avLst/>
          </a:prstGeom>
          <a:ln w="25400" cap="flat" cmpd="sng">
            <a:solidFill>
              <a:schemeClr val="accent1"/>
            </a:solidFill>
            <a:prstDash val="solid"/>
          </a:ln>
        </p:spPr>
      </p:cxnSp>
      <p:sp>
        <p:nvSpPr>
          <p:cNvPr id="14" name="Freeform 14"/>
          <p:cNvSpPr/>
          <p:nvPr/>
        </p:nvSpPr>
        <p:spPr>
          <a:xfrm>
            <a:off x="6835258" y="2359286"/>
            <a:ext cx="425166" cy="433039"/>
          </a:xfrm>
          <a:custGeom>
            <a:avLst/>
            <a:gdLst/>
            <a:ahLst/>
            <a:cxnLst/>
            <a:rect l="l" t="t" r="r" b="b"/>
            <a:pathLst>
              <a:path w="514350" h="523875">
                <a:moveTo>
                  <a:pt x="257175" y="266700"/>
                </a:moveTo>
                <a:cubicBezTo>
                  <a:pt x="330518" y="266700"/>
                  <a:pt x="390525" y="206693"/>
                  <a:pt x="390525" y="133350"/>
                </a:cubicBezTo>
                <a:cubicBezTo>
                  <a:pt x="390525" y="60008"/>
                  <a:pt x="330518" y="0"/>
                  <a:pt x="257175" y="0"/>
                </a:cubicBezTo>
                <a:cubicBezTo>
                  <a:pt x="183833" y="0"/>
                  <a:pt x="123825" y="60008"/>
                  <a:pt x="123825" y="133350"/>
                </a:cubicBezTo>
                <a:cubicBezTo>
                  <a:pt x="123825" y="206693"/>
                  <a:pt x="183833" y="266700"/>
                  <a:pt x="257175" y="266700"/>
                </a:cubicBezTo>
                <a:close/>
                <a:moveTo>
                  <a:pt x="457200" y="333375"/>
                </a:moveTo>
                <a:lnTo>
                  <a:pt x="57150" y="333375"/>
                </a:lnTo>
                <a:lnTo>
                  <a:pt x="0" y="390525"/>
                </a:lnTo>
                <a:lnTo>
                  <a:pt x="0" y="523875"/>
                </a:lnTo>
                <a:lnTo>
                  <a:pt x="514350" y="523875"/>
                </a:lnTo>
                <a:lnTo>
                  <a:pt x="514350" y="390525"/>
                </a:lnTo>
                <a:lnTo>
                  <a:pt x="457200" y="333375"/>
                </a:lnTo>
                <a:close/>
                <a:moveTo>
                  <a:pt x="447675" y="457200"/>
                </a:moveTo>
                <a:lnTo>
                  <a:pt x="333375" y="457200"/>
                </a:lnTo>
                <a:lnTo>
                  <a:pt x="333375" y="438150"/>
                </a:lnTo>
                <a:lnTo>
                  <a:pt x="447675" y="438150"/>
                </a:lnTo>
                <a:lnTo>
                  <a:pt x="447675" y="457200"/>
                </a:lnTo>
                <a:close/>
              </a:path>
            </a:pathLst>
          </a:custGeom>
          <a:solidFill>
            <a:schemeClr val="accent1"/>
          </a:solidFill>
        </p:spPr>
        <p:txBody>
          <a:bodyPr vert="horz" lIns="91440" tIns="45720" rIns="91440" bIns="45720" anchor="t">
            <a:normAutofit/>
          </a:bodyPr>
          <a:lstStyle/>
          <a:p>
            <a:pPr marL="0" algn="l"/>
            <a:endParaRPr/>
          </a:p>
        </p:txBody>
      </p:sp>
      <p:sp>
        <p:nvSpPr>
          <p:cNvPr id="15" name="AutoShape 15"/>
          <p:cNvSpPr/>
          <p:nvPr/>
        </p:nvSpPr>
        <p:spPr>
          <a:xfrm>
            <a:off x="1161250" y="3543217"/>
            <a:ext cx="3919569" cy="1992405"/>
          </a:xfrm>
          <a:prstGeom prst="rect">
            <a:avLst/>
          </a:prstGeom>
        </p:spPr>
        <p:txBody>
          <a:bodyPr vert="horz" wrap="square" lIns="91440" tIns="45720" rIns="91440" bIns="45720" anchor="t">
            <a:spAutoFit/>
          </a:bodyPr>
          <a:lstStyle/>
          <a:p>
            <a:pPr marL="0" algn="l">
              <a:lnSpc>
                <a:spcPct val="150000"/>
              </a:lnSpc>
            </a:pPr>
            <a:r>
              <a:rPr lang="zh-CN" altLang="en-US" sz="1400" b="0" i="0" u="none" baseline="0">
                <a:solidFill>
                  <a:srgbClr val="FFFFFF"/>
                </a:solidFill>
                <a:latin typeface="微软雅黑"/>
                <a:ea typeface="微软雅黑"/>
              </a:rPr>
              <a:t>The project requires essential libraries such as Gradio and PyTorch, which support the model's functionality and interface creation. These dependencies can be easily installed through the provided requirements file.</a:t>
            </a:r>
          </a:p>
        </p:txBody>
      </p:sp>
      <p:sp>
        <p:nvSpPr>
          <p:cNvPr id="16" name="TextBox 16"/>
          <p:cNvSpPr txBox="1"/>
          <p:nvPr/>
        </p:nvSpPr>
        <p:spPr>
          <a:xfrm>
            <a:off x="1163038" y="2923421"/>
            <a:ext cx="3918030" cy="416909"/>
          </a:xfrm>
          <a:prstGeom prst="rect">
            <a:avLst/>
          </a:prstGeom>
          <a:noFill/>
        </p:spPr>
        <p:txBody>
          <a:bodyPr vert="horz" wrap="square" lIns="91440" tIns="45720" rIns="91440" bIns="45720" rtlCol="0" anchor="t">
            <a:spAutoFit/>
          </a:bodyPr>
          <a:lstStyle/>
          <a:p>
            <a:pPr marL="0" algn="l">
              <a:lnSpc>
                <a:spcPct val="150000"/>
              </a:lnSpc>
              <a:defRPr/>
            </a:pPr>
            <a:r>
              <a:rPr lang="zh-CN" altLang="en-US" sz="1600" b="1" i="0" u="none" baseline="0">
                <a:solidFill>
                  <a:srgbClr val="FFFFFF"/>
                </a:solidFill>
                <a:latin typeface="微软雅黑"/>
                <a:ea typeface="微软雅黑"/>
              </a:rPr>
              <a:t>Dependencies and Setup</a:t>
            </a:r>
            <a:endParaRPr lang="en-US" sz="1100"/>
          </a:p>
        </p:txBody>
      </p:sp>
      <p:sp>
        <p:nvSpPr>
          <p:cNvPr id="17" name="AutoShape 17"/>
          <p:cNvSpPr/>
          <p:nvPr/>
        </p:nvSpPr>
        <p:spPr>
          <a:xfrm>
            <a:off x="6833471" y="3507122"/>
            <a:ext cx="3903101" cy="1670073"/>
          </a:xfrm>
          <a:prstGeom prst="rect">
            <a:avLst/>
          </a:prstGeom>
        </p:spPr>
        <p:txBody>
          <a:bodyPr vert="horz" wrap="square" lIns="91440" tIns="45720" rIns="91440" bIns="45720" anchor="t">
            <a:spAutoFit/>
          </a:bodyPr>
          <a:lstStyle/>
          <a:p>
            <a:pPr marL="0" algn="l">
              <a:lnSpc>
                <a:spcPct val="150000"/>
              </a:lnSpc>
            </a:pPr>
            <a:r>
              <a:rPr lang="zh-CN" altLang="en-US" sz="1400" b="0" i="0" u="none" baseline="0" dirty="0">
                <a:solidFill>
                  <a:schemeClr val="tx1">
                    <a:lumMod val="65000"/>
                    <a:lumOff val="35000"/>
                  </a:schemeClr>
                </a:solidFill>
                <a:latin typeface="微软雅黑"/>
                <a:ea typeface="微软雅黑"/>
              </a:rPr>
              <a:t>Users must follow a straightforward setup guide to prepare their environment, which includes installing necessary software and dependencies, facilitating a hassle-free initiation of the AI tutoring system</a:t>
            </a:r>
            <a:r>
              <a:rPr lang="zh-CN" altLang="en-US" sz="1400" b="0" i="0" u="none" baseline="0" dirty="0">
                <a:solidFill>
                  <a:srgbClr val="000000">
                    <a:lumMod val="50000"/>
                    <a:lumOff val="50000"/>
                  </a:srgbClr>
                </a:solidFill>
                <a:latin typeface="微软雅黑"/>
                <a:ea typeface="微软雅黑"/>
              </a:rPr>
              <a:t>.</a:t>
            </a:r>
          </a:p>
        </p:txBody>
      </p:sp>
      <p:sp>
        <p:nvSpPr>
          <p:cNvPr id="18" name="TextBox 18"/>
          <p:cNvSpPr txBox="1"/>
          <p:nvPr/>
        </p:nvSpPr>
        <p:spPr>
          <a:xfrm>
            <a:off x="6883128" y="2923421"/>
            <a:ext cx="3901568" cy="422295"/>
          </a:xfrm>
          <a:prstGeom prst="rect">
            <a:avLst/>
          </a:prstGeom>
          <a:noFill/>
        </p:spPr>
        <p:txBody>
          <a:bodyPr vert="horz" wrap="square" lIns="91440" tIns="45720" rIns="91440" bIns="45720" rtlCol="0" anchor="t">
            <a:spAutoFit/>
          </a:bodyPr>
          <a:lstStyle/>
          <a:p>
            <a:pPr marL="0" algn="l">
              <a:lnSpc>
                <a:spcPct val="150000"/>
              </a:lnSpc>
              <a:defRPr/>
            </a:pPr>
            <a:r>
              <a:rPr lang="zh-CN" altLang="en-US" sz="1600" b="1" i="0" u="none" baseline="0" dirty="0">
                <a:latin typeface="微软雅黑"/>
                <a:ea typeface="微软雅黑"/>
              </a:rPr>
              <a:t>Installation Steps</a:t>
            </a:r>
            <a:endParaRPr lang="en-US" sz="1100" dirty="0"/>
          </a:p>
        </p:txBody>
      </p:sp>
      <p:sp>
        <p:nvSpPr>
          <p:cNvPr id="19" name="TextBox 19"/>
          <p:cNvSpPr txBox="1"/>
          <p:nvPr/>
        </p:nvSpPr>
        <p:spPr>
          <a:xfrm>
            <a:off x="2949677" y="470361"/>
            <a:ext cx="6592529" cy="741485"/>
          </a:xfrm>
          <a:prstGeom prst="rect">
            <a:avLst/>
          </a:prstGeom>
          <a:noFill/>
        </p:spPr>
        <p:txBody>
          <a:bodyPr vert="horz" wrap="square" lIns="91440" tIns="45720" rIns="91440" bIns="45720" rtlCol="0" anchor="t">
            <a:spAutoFit/>
          </a:bodyPr>
          <a:lstStyle/>
          <a:p>
            <a:pPr marL="0" algn="ctr">
              <a:lnSpc>
                <a:spcPct val="150000"/>
              </a:lnSpc>
              <a:defRPr/>
            </a:pPr>
            <a:r>
              <a:rPr lang="zh-CN" altLang="en-US" sz="3200" b="1" i="0" u="none" baseline="0">
                <a:solidFill>
                  <a:srgbClr val="000000">
                    <a:lumMod val="85000"/>
                    <a:lumOff val="15000"/>
                  </a:srgbClr>
                </a:solidFill>
                <a:latin typeface="微软雅黑"/>
                <a:ea typeface="微软雅黑"/>
              </a:rPr>
              <a:t>System Requirements</a:t>
            </a:r>
            <a:endParaRPr lang="en-US" sz="110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1" fill="hold" nodeType="afterEffect">
                                  <p:stCondLst>
                                    <p:cond delay="0"/>
                                  </p:stCondLst>
                                  <p:childTnLst>
                                    <p:anim calcmode="lin" valueType="num">
                                      <p:cBhvr additive="base">
                                        <p:cTn id="6" dur="2000" fill="hold"/>
                                        <p:tgtEl>
                                          <p:spTgt spid="19"/>
                                        </p:tgtEl>
                                        <p:attrNameLst>
                                          <p:attrName>ppt_x</p:attrName>
                                        </p:attrNameLst>
                                      </p:cBhvr>
                                      <p:tavLst>
                                        <p:tav tm="0">
                                          <p:val>
                                            <p:strVal val="#ppt_x"/>
                                          </p:val>
                                        </p:tav>
                                        <p:tav tm="100000">
                                          <p:val>
                                            <p:strVal val="#ppt_x"/>
                                          </p:val>
                                        </p:tav>
                                      </p:tavLst>
                                    </p:anim>
                                    <p:anim calcmode="lin" valueType="num">
                                      <p:cBhvr additive="base">
                                        <p:cTn id="7" dur="2000" fill="hold"/>
                                        <p:tgtEl>
                                          <p:spTgt spid="19"/>
                                        </p:tgtEl>
                                        <p:attrNameLst>
                                          <p:attrName>ppt_y</p:attrName>
                                        </p:attrNameLst>
                                      </p:cBhvr>
                                      <p:tavLst>
                                        <p:tav tm="0">
                                          <p:val>
                                            <p:strVal val="0-#ppt_h/2"/>
                                          </p:val>
                                        </p:tav>
                                        <p:tav tm="100000">
                                          <p:val>
                                            <p:strVal val="#ppt_y"/>
                                          </p:val>
                                        </p:tav>
                                      </p:tavLst>
                                    </p:anim>
                                    <p:set>
                                      <p:cBhvr>
                                        <p:cTn id="8" dur="2000" fill="hold">
                                          <p:stCondLst>
                                            <p:cond delay="0"/>
                                          </p:stCondLst>
                                        </p:cTn>
                                        <p:tgtEl>
                                          <p:spTgt spid="19"/>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par>
                          <p:cTn id="12" fill="hold">
                            <p:stCondLst>
                              <p:cond delay="0"/>
                            </p:stCondLst>
                            <p:childTnLst>
                              <p:par>
                                <p:cTn id="13" presetID="6" presetClass="entr" presetSubtype="32" fill="hold" nodeType="afterEffect">
                                  <p:stCondLst>
                                    <p:cond delay="0"/>
                                  </p:stCondLst>
                                  <p:childTnLst>
                                    <p:animEffect transition="in" filter="circle(out)">
                                      <p:cBhvr>
                                        <p:cTn id="14" dur="1000"/>
                                        <p:tgtEl>
                                          <p:spTgt spid="16"/>
                                        </p:tgtEl>
                                      </p:cBhvr>
                                    </p:animEffect>
                                    <p:set>
                                      <p:cBhvr>
                                        <p:cTn id="15" dur="1000" fill="hold">
                                          <p:stCondLst>
                                            <p:cond delay="0"/>
                                          </p:stCondLst>
                                        </p:cTn>
                                        <p:tgtEl>
                                          <p:spTgt spid="16"/>
                                        </p:tgtEl>
                                        <p:attrNameLst>
                                          <p:attrName>style.visibility</p:attrName>
                                        </p:attrNameLst>
                                      </p:cBhvr>
                                      <p:to>
                                        <p:strVal val="visible"/>
                                      </p:to>
                                    </p:set>
                                  </p:childTnLst>
                                </p:cTn>
                              </p:par>
                            </p:childTnLst>
                          </p:cTn>
                        </p:par>
                        <p:par>
                          <p:cTn id="16" fill="hold">
                            <p:stCondLst>
                              <p:cond delay="0"/>
                            </p:stCondLst>
                            <p:childTnLst>
                              <p:par>
                                <p:cTn id="17" presetID="27" presetClass="entr" presetSubtype="0" fill="hold" grpId="0" nodeType="afterEffect">
                                  <p:stCondLst>
                                    <p:cond delay="0"/>
                                  </p:stCondLst>
                                  <p:iterate type="lt">
                                    <p:tmPct val="50000"/>
                                  </p:iterate>
                                  <p:childTnLst>
                                    <p:anim calcmode="discrete" valueType="clr">
                                      <p:cBhvr override="childStyle">
                                        <p:cTn id="18" dur="5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19" dur="50"/>
                                        <p:tgtEl>
                                          <p:spTgt spid="15"/>
                                        </p:tgtEl>
                                        <p:attrNameLst>
                                          <p:attrName>fillcolor</p:attrName>
                                        </p:attrNameLst>
                                      </p:cBhvr>
                                      <p:tavLst>
                                        <p:tav tm="0">
                                          <p:val>
                                            <p:clrVal>
                                              <a:schemeClr val="accent2"/>
                                            </p:clrVal>
                                          </p:val>
                                        </p:tav>
                                        <p:tav tm="50000">
                                          <p:val>
                                            <p:clrVal>
                                              <a:schemeClr val="hlink"/>
                                            </p:clrVal>
                                          </p:val>
                                        </p:tav>
                                      </p:tavLst>
                                    </p:anim>
                                    <p:set>
                                      <p:cBhvr>
                                        <p:cTn id="20" dur="1" fill="hold">
                                          <p:stCondLst>
                                            <p:cond delay="0"/>
                                          </p:stCondLst>
                                        </p:cTn>
                                        <p:tgtEl>
                                          <p:spTgt spid="15"/>
                                        </p:tgtEl>
                                        <p:attrNameLst>
                                          <p:attrName>style.visibility</p:attrName>
                                        </p:attrNameLst>
                                      </p:cBhvr>
                                      <p:to>
                                        <p:strVal val="visible"/>
                                      </p:to>
                                    </p:set>
                                    <p:set>
                                      <p:cBhvr>
                                        <p:cTn id="21" dur="50"/>
                                        <p:tgtEl>
                                          <p:spTgt spid="15"/>
                                        </p:tgtEl>
                                        <p:attrNameLst>
                                          <p:attrName>fill.type</p:attrName>
                                        </p:attrNameLst>
                                      </p:cBhvr>
                                      <p:to>
                                        <p:strVal val="solid"/>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par>
                          <p:cTn id="25" fill="hold">
                            <p:stCondLst>
                              <p:cond delay="0"/>
                            </p:stCondLst>
                            <p:childTnLst>
                              <p:par>
                                <p:cTn id="26" presetID="50" presetClass="entr" presetSubtype="0" fill="hold" nodeType="afterEffect">
                                  <p:stCondLst>
                                    <p:cond delay="0"/>
                                  </p:stCondLst>
                                  <p:childTnLst>
                                    <p:anim calcmode="lin" valueType="num">
                                      <p:cBhvr>
                                        <p:cTn id="27" dur="1000" fill="hold"/>
                                        <p:tgtEl>
                                          <p:spTgt spid="18"/>
                                        </p:tgtEl>
                                        <p:attrNameLst>
                                          <p:attrName>ppt_w</p:attrName>
                                        </p:attrNameLst>
                                      </p:cBhvr>
                                      <p:tavLst>
                                        <p:tav tm="0">
                                          <p:val>
                                            <p:strVal val="#ppt_w+.3"/>
                                          </p:val>
                                        </p:tav>
                                        <p:tav tm="100000">
                                          <p:val>
                                            <p:strVal val="#ppt_w"/>
                                          </p:val>
                                        </p:tav>
                                      </p:tavLst>
                                    </p:anim>
                                    <p:anim calcmode="lin" valueType="num">
                                      <p:cBhvr>
                                        <p:cTn id="28" dur="1000" fill="hold"/>
                                        <p:tgtEl>
                                          <p:spTgt spid="18"/>
                                        </p:tgtEl>
                                        <p:attrNameLst>
                                          <p:attrName>ppt_h</p:attrName>
                                        </p:attrNameLst>
                                      </p:cBhvr>
                                      <p:tavLst>
                                        <p:tav tm="0">
                                          <p:val>
                                            <p:strVal val="#ppt_h"/>
                                          </p:val>
                                        </p:tav>
                                        <p:tav tm="100000">
                                          <p:val>
                                            <p:strVal val="#ppt_h"/>
                                          </p:val>
                                        </p:tav>
                                      </p:tavLst>
                                    </p:anim>
                                    <p:animEffect transition="in" filter="fade">
                                      <p:cBhvr>
                                        <p:cTn id="29" dur="1000"/>
                                        <p:tgtEl>
                                          <p:spTgt spid="18"/>
                                        </p:tgtEl>
                                      </p:cBhvr>
                                    </p:animEffect>
                                    <p:set>
                                      <p:cBhvr>
                                        <p:cTn id="30" dur="1" fill="hold">
                                          <p:stCondLst>
                                            <p:cond delay="0"/>
                                          </p:stCondLst>
                                        </p:cTn>
                                        <p:tgtEl>
                                          <p:spTgt spid="18"/>
                                        </p:tgtEl>
                                        <p:attrNameLst>
                                          <p:attrName>style.visibility</p:attrName>
                                        </p:attrNameLst>
                                      </p:cBhvr>
                                      <p:to>
                                        <p:strVal val="visible"/>
                                      </p:to>
                                    </p:set>
                                  </p:childTnLst>
                                </p:cTn>
                              </p:par>
                            </p:childTnLst>
                          </p:cTn>
                        </p:par>
                        <p:par>
                          <p:cTn id="31" fill="hold">
                            <p:stCondLst>
                              <p:cond delay="0"/>
                            </p:stCondLst>
                            <p:childTnLst>
                              <p:par>
                                <p:cTn id="32" presetID="5" presetClass="entr" presetSubtype="5" fill="hold" nodeType="afterEffect">
                                  <p:stCondLst>
                                    <p:cond delay="0"/>
                                  </p:stCondLst>
                                  <p:childTnLst>
                                    <p:animEffect transition="in" filter="checkerboard(down)">
                                      <p:cBhvr>
                                        <p:cTn id="33" dur="1000"/>
                                        <p:tgtEl>
                                          <p:spTgt spid="17"/>
                                        </p:tgtEl>
                                      </p:cBhvr>
                                    </p:animEffect>
                                    <p:set>
                                      <p:cBhvr>
                                        <p:cTn id="34" dur="1000"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Box 2"/>
          <p:cNvSpPr txBox="1"/>
          <p:nvPr/>
        </p:nvSpPr>
        <p:spPr>
          <a:xfrm>
            <a:off x="2038352" y="735955"/>
            <a:ext cx="8115298" cy="3770263"/>
          </a:xfrm>
          <a:prstGeom prst="rect">
            <a:avLst/>
          </a:prstGeom>
          <a:noFill/>
        </p:spPr>
        <p:txBody>
          <a:bodyPr vert="horz" wrap="square" lIns="91440" tIns="45720" rIns="91440" bIns="45720" rtlCol="0" anchor="t">
            <a:spAutoFit/>
          </a:bodyPr>
          <a:lstStyle/>
          <a:p>
            <a:pPr marL="0" algn="ctr">
              <a:defRPr/>
            </a:pPr>
            <a:r>
              <a:rPr lang="en-US" sz="23900" b="1" i="0" u="none" baseline="0">
                <a:solidFill>
                  <a:srgbClr val="FFFFFF">
                    <a:lumMod val="95000"/>
                  </a:srgbClr>
                </a:solidFill>
                <a:latin typeface="+mn-ea"/>
                <a:ea typeface="+mn-ea"/>
              </a:rPr>
              <a:t>04</a:t>
            </a:r>
            <a:endParaRPr lang="en-US" sz="1100"/>
          </a:p>
        </p:txBody>
      </p:sp>
      <p:sp>
        <p:nvSpPr>
          <p:cNvPr id="3" name="TextBox 3"/>
          <p:cNvSpPr txBox="1"/>
          <p:nvPr/>
        </p:nvSpPr>
        <p:spPr>
          <a:xfrm>
            <a:off x="2614547" y="4385306"/>
            <a:ext cx="6769100" cy="769441"/>
          </a:xfrm>
          <a:prstGeom prst="rect">
            <a:avLst/>
          </a:prstGeom>
          <a:noFill/>
        </p:spPr>
        <p:txBody>
          <a:bodyPr vert="horz" wrap="square" lIns="91440" tIns="45720" rIns="91440" bIns="45720" rtlCol="0" anchor="t">
            <a:spAutoFit/>
          </a:bodyPr>
          <a:lstStyle/>
          <a:p>
            <a:pPr marL="0" algn="ctr">
              <a:defRPr/>
            </a:pPr>
            <a:r>
              <a:rPr lang="zh-CN" altLang="en-US" sz="4400" b="1" i="0" u="none" baseline="0">
                <a:solidFill>
                  <a:srgbClr val="000000">
                    <a:lumMod val="85000"/>
                    <a:lumOff val="15000"/>
                  </a:srgbClr>
                </a:solidFill>
                <a:latin typeface="微软雅黑"/>
                <a:ea typeface="微软雅黑"/>
              </a:rPr>
              <a:t>Installation and Setup Process</a:t>
            </a:r>
            <a:endParaRPr lang="en-US" sz="1100"/>
          </a:p>
        </p:txBody>
      </p:sp>
      <p:grpSp>
        <p:nvGrpSpPr>
          <p:cNvPr id="4" name="Group 4"/>
          <p:cNvGrpSpPr/>
          <p:nvPr/>
        </p:nvGrpSpPr>
        <p:grpSpPr>
          <a:xfrm>
            <a:off x="3044657" y="991564"/>
            <a:ext cx="1484640" cy="1728796"/>
            <a:chOff x="3044657" y="991564"/>
            <a:chExt cx="1484640" cy="1728796"/>
          </a:xfrm>
        </p:grpSpPr>
        <p:sp>
          <p:nvSpPr>
            <p:cNvPr id="5" name="Freeform 5"/>
            <p:cNvSpPr/>
            <p:nvPr/>
          </p:nvSpPr>
          <p:spPr>
            <a:xfrm rot="3595803">
              <a:off x="2922579" y="1113642"/>
              <a:ext cx="1728796" cy="1484640"/>
            </a:xfrm>
            <a:custGeom>
              <a:avLst/>
              <a:gdLst/>
              <a:ahLst/>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6" name="TextBox 6"/>
            <p:cNvSpPr txBox="1"/>
            <p:nvPr/>
          </p:nvSpPr>
          <p:spPr>
            <a:xfrm>
              <a:off x="3252917" y="1745605"/>
              <a:ext cx="1150808" cy="584775"/>
            </a:xfrm>
            <a:prstGeom prst="rect">
              <a:avLst/>
            </a:prstGeom>
            <a:noFill/>
          </p:spPr>
          <p:txBody>
            <a:bodyPr vert="horz" wrap="square" lIns="91440" tIns="45720" rIns="91440" bIns="45720" rtlCol="0" anchor="t">
              <a:spAutoFit/>
            </a:bodyPr>
            <a:lstStyle/>
            <a:p>
              <a:pPr marL="0" algn="ctr">
                <a:defRPr/>
              </a:pPr>
              <a:r>
                <a:rPr lang="en-US" sz="3200" b="1" i="0" u="none" baseline="0">
                  <a:solidFill>
                    <a:srgbClr val="FFFFFF"/>
                  </a:solidFill>
                  <a:latin typeface="Agency FB"/>
                  <a:ea typeface="Agency FB"/>
                </a:rPr>
                <a:t>PART</a:t>
              </a:r>
              <a:endParaRPr lang="en-US" sz="1100"/>
            </a:p>
          </p:txBody>
        </p:sp>
      </p:gr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animEffect transition="in" filter="barn(inVertical)">
                                      <p:cBhvr>
                                        <p:cTn id="6" dur="500"/>
                                        <p:tgtEl>
                                          <p:spTgt spid="2"/>
                                        </p:tgtEl>
                                      </p:cBhvr>
                                    </p:animEffect>
                                    <p:set>
                                      <p:cBhvr>
                                        <p:cTn id="7" dur="500" fill="hold">
                                          <p:stCondLst>
                                            <p:cond delay="0"/>
                                          </p:stCondLst>
                                        </p:cTn>
                                        <p:tgtEl>
                                          <p:spTgt spid="2"/>
                                        </p:tgtEl>
                                        <p:attrNameLst>
                                          <p:attrName>style.visibility</p:attrName>
                                        </p:attrNameLst>
                                      </p:cBhvr>
                                      <p:to>
                                        <p:strVal val="visible"/>
                                      </p:to>
                                    </p:set>
                                  </p:childTnLst>
                                </p:cTn>
                              </p:par>
                            </p:childTnLst>
                          </p:cTn>
                        </p:par>
                        <p:par>
                          <p:cTn id="8" fill="hold">
                            <p:stCondLst>
                              <p:cond delay="0"/>
                            </p:stCondLst>
                            <p:childTnLst>
                              <p:par>
                                <p:cTn id="9" presetID="18" presetClass="entr" presetSubtype="12" fill="hold" nodeType="afterEffect">
                                  <p:stCondLst>
                                    <p:cond delay="0"/>
                                  </p:stCondLst>
                                  <p:childTnLst>
                                    <p:animEffect transition="in" filter="strips(downLeft)">
                                      <p:cBhvr>
                                        <p:cTn id="10" dur="500"/>
                                        <p:tgtEl>
                                          <p:spTgt spid="3"/>
                                        </p:tgtEl>
                                      </p:cBhvr>
                                    </p:animEffect>
                                    <p:set>
                                      <p:cBhvr>
                                        <p:cTn id="11" dur="500"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a:off x="-2519615" y="-2868274"/>
            <a:ext cx="10092543" cy="7545664"/>
          </a:xfrm>
          <a:custGeom>
            <a:avLst/>
            <a:gdLst/>
            <a:ahLst/>
            <a:cxnLst/>
            <a:rect l="l" t="t" r="r" b="b"/>
            <a:pathLst>
              <a:path w="8535771" h="6381750">
                <a:moveTo>
                  <a:pt x="1715869" y="1181100"/>
                </a:moveTo>
                <a:cubicBezTo>
                  <a:pt x="1153894" y="1463675"/>
                  <a:pt x="-252631" y="2886075"/>
                  <a:pt x="39469" y="3752850"/>
                </a:cubicBezTo>
                <a:cubicBezTo>
                  <a:pt x="331569" y="4619625"/>
                  <a:pt x="2617569" y="6381750"/>
                  <a:pt x="3468469" y="6381750"/>
                </a:cubicBezTo>
                <a:cubicBezTo>
                  <a:pt x="4319369" y="6381750"/>
                  <a:pt x="4300319" y="4473575"/>
                  <a:pt x="5144869" y="3752850"/>
                </a:cubicBezTo>
                <a:cubicBezTo>
                  <a:pt x="5989419" y="3032125"/>
                  <a:pt x="8532594" y="2682875"/>
                  <a:pt x="8535769" y="2057400"/>
                </a:cubicBezTo>
                <a:cubicBezTo>
                  <a:pt x="8538944" y="1431925"/>
                  <a:pt x="6017994" y="0"/>
                  <a:pt x="5163919" y="0"/>
                </a:cubicBezTo>
                <a:cubicBezTo>
                  <a:pt x="4309844" y="0"/>
                  <a:pt x="3979644" y="1860550"/>
                  <a:pt x="3411319" y="2057400"/>
                </a:cubicBezTo>
                <a:cubicBezTo>
                  <a:pt x="2842994" y="2254250"/>
                  <a:pt x="2277844" y="898525"/>
                  <a:pt x="1715869" y="1181100"/>
                </a:cubicBezTo>
                <a:close/>
              </a:path>
            </a:pathLst>
          </a:custGeom>
          <a:gradFill>
            <a:gsLst>
              <a:gs pos="18000">
                <a:srgbClr val="584CE0"/>
              </a:gs>
              <a:gs pos="56000">
                <a:srgbClr val="BB43FD"/>
              </a:gs>
              <a:gs pos="100000">
                <a:srgbClr val="EE37E9"/>
              </a:gs>
            </a:gsLst>
            <a:lin ang="13500000"/>
          </a:gradFill>
          <a:ln cap="flat" cmpd="sng">
            <a:prstDash val="solid"/>
          </a:ln>
          <a:effectLst>
            <a:outerShdw blurRad="647700" sx="102000" sy="102000" algn="ctr" rotWithShape="0">
              <a:srgbClr val="000000">
                <a:alpha val="18000"/>
              </a:srgbClr>
            </a:outerShdw>
          </a:effectLst>
        </p:spPr>
        <p:txBody>
          <a:bodyPr rot="0" vert="horz" wrap="square" lIns="91440" tIns="45720" rIns="91440" bIns="45720" anchor="ctr">
            <a:noAutofit/>
          </a:bodyPr>
          <a:lstStyle/>
          <a:p>
            <a:pPr marL="0" algn="ctr"/>
            <a:endParaRPr/>
          </a:p>
        </p:txBody>
      </p:sp>
      <p:sp>
        <p:nvSpPr>
          <p:cNvPr id="3" name="Freeform 3"/>
          <p:cNvSpPr/>
          <p:nvPr/>
        </p:nvSpPr>
        <p:spPr>
          <a:xfrm rot="3118315">
            <a:off x="7562974" y="1218868"/>
            <a:ext cx="5393358" cy="10578750"/>
          </a:xfrm>
          <a:custGeom>
            <a:avLst/>
            <a:gdLst/>
            <a:ahLst/>
            <a:cxnLst/>
            <a:rect l="l" t="t" r="r" b="b"/>
            <a:pathLst>
              <a:path w="5114329" h="5229277">
                <a:moveTo>
                  <a:pt x="3418879" y="5229277"/>
                </a:moveTo>
                <a:cubicBezTo>
                  <a:pt x="2850554" y="5229277"/>
                  <a:pt x="326429" y="4787952"/>
                  <a:pt x="47029" y="4352977"/>
                </a:cubicBezTo>
                <a:cubicBezTo>
                  <a:pt x="-232371" y="3918002"/>
                  <a:pt x="1745654" y="3194102"/>
                  <a:pt x="1742479" y="2619427"/>
                </a:cubicBezTo>
                <a:cubicBezTo>
                  <a:pt x="1739304" y="2044752"/>
                  <a:pt x="-257771" y="1330377"/>
                  <a:pt x="27979" y="904927"/>
                </a:cubicBezTo>
                <a:cubicBezTo>
                  <a:pt x="313729" y="479477"/>
                  <a:pt x="2609254" y="-219023"/>
                  <a:pt x="3456979" y="66727"/>
                </a:cubicBezTo>
                <a:cubicBezTo>
                  <a:pt x="4304704" y="352477"/>
                  <a:pt x="5114329" y="1905052"/>
                  <a:pt x="5114329" y="2619427"/>
                </a:cubicBezTo>
                <a:cubicBezTo>
                  <a:pt x="5114329" y="3333802"/>
                  <a:pt x="3736379" y="3921177"/>
                  <a:pt x="3456979" y="4352977"/>
                </a:cubicBezTo>
                <a:cubicBezTo>
                  <a:pt x="3177579" y="4784777"/>
                  <a:pt x="3987204" y="5229277"/>
                  <a:pt x="3418879" y="5229277"/>
                </a:cubicBezTo>
                <a:close/>
              </a:path>
            </a:pathLst>
          </a:custGeom>
          <a:gradFill>
            <a:gsLst>
              <a:gs pos="13000">
                <a:srgbClr val="F3C053"/>
              </a:gs>
              <a:gs pos="88000">
                <a:srgbClr val="EE37E9"/>
              </a:gs>
            </a:gsLst>
            <a:lin ang="27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4" name="TextBox 4"/>
          <p:cNvSpPr txBox="1"/>
          <p:nvPr/>
        </p:nvSpPr>
        <p:spPr>
          <a:xfrm>
            <a:off x="1064199" y="738415"/>
            <a:ext cx="8017018" cy="584775"/>
          </a:xfrm>
          <a:prstGeom prst="rect">
            <a:avLst/>
          </a:prstGeom>
          <a:noFill/>
        </p:spPr>
        <p:txBody>
          <a:bodyPr vert="horz" wrap="square" lIns="91440" tIns="45720" rIns="91440" bIns="45720" rtlCol="0" anchor="t">
            <a:spAutoFit/>
          </a:bodyPr>
          <a:lstStyle/>
          <a:p>
            <a:pPr marL="0" algn="l">
              <a:defRPr/>
            </a:pPr>
            <a:r>
              <a:rPr lang="zh-CN" altLang="en-US" sz="3200" b="1" i="0" u="none" baseline="0">
                <a:solidFill>
                  <a:srgbClr val="FFFFFF"/>
                </a:solidFill>
                <a:latin typeface="微软雅黑"/>
                <a:ea typeface="微软雅黑"/>
              </a:rPr>
              <a:t>Prerequisites</a:t>
            </a:r>
            <a:endParaRPr lang="en-US" sz="1100"/>
          </a:p>
        </p:txBody>
      </p:sp>
      <p:sp>
        <p:nvSpPr>
          <p:cNvPr id="5" name="AutoShape 5"/>
          <p:cNvSpPr/>
          <p:nvPr/>
        </p:nvSpPr>
        <p:spPr>
          <a:xfrm>
            <a:off x="978512" y="1818667"/>
            <a:ext cx="4503189" cy="2904239"/>
          </a:xfrm>
          <a:prstGeom prst="roundRect">
            <a:avLst>
              <a:gd name="adj" fmla="val 11142"/>
            </a:avLst>
          </a:prstGeom>
          <a:solidFill>
            <a:srgbClr val="FFFFFF"/>
          </a:solidFill>
          <a:ln cap="flat" cmpd="sng">
            <a:prstDash val="solid"/>
          </a:ln>
          <a:effectLst>
            <a:outerShdw blurRad="736600" sx="102000" sy="102000" algn="ctr" rotWithShape="0">
              <a:srgbClr val="000000">
                <a:alpha val="22000"/>
              </a:srgbClr>
            </a:outerShdw>
          </a:effectLst>
        </p:spPr>
        <p:txBody>
          <a:bodyPr rot="0" vert="horz" wrap="square" lIns="91440" tIns="45720" rIns="91440" bIns="45720" anchor="ctr">
            <a:noAutofit/>
          </a:bodyPr>
          <a:lstStyle/>
          <a:p>
            <a:pPr marL="0" algn="l"/>
            <a:endParaRPr/>
          </a:p>
        </p:txBody>
      </p:sp>
      <p:sp>
        <p:nvSpPr>
          <p:cNvPr id="6" name="AutoShape 6"/>
          <p:cNvSpPr/>
          <p:nvPr/>
        </p:nvSpPr>
        <p:spPr>
          <a:xfrm>
            <a:off x="1240072" y="2050058"/>
            <a:ext cx="723750" cy="723748"/>
          </a:xfrm>
          <a:prstGeom prst="roundRect">
            <a:avLst/>
          </a:prstGeom>
          <a:gradFill>
            <a:gsLst>
              <a:gs pos="0">
                <a:srgbClr val="EE37E9"/>
              </a:gs>
              <a:gs pos="71000">
                <a:srgbClr val="BB43FD"/>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l"/>
            <a:endParaRPr/>
          </a:p>
        </p:txBody>
      </p:sp>
      <p:sp>
        <p:nvSpPr>
          <p:cNvPr id="7" name="AutoShape 7"/>
          <p:cNvSpPr/>
          <p:nvPr/>
        </p:nvSpPr>
        <p:spPr>
          <a:xfrm>
            <a:off x="1967471" y="2406091"/>
            <a:ext cx="3243866" cy="1901190"/>
          </a:xfrm>
          <a:prstGeom prst="rect">
            <a:avLst/>
          </a:prstGeom>
        </p:spPr>
        <p:txBody>
          <a:bodyPr vert="horz" wrap="square" lIns="91440" tIns="45720" rIns="91440" bIns="45720" anchor="t">
            <a:spAutoFit/>
          </a:bodyPr>
          <a:lstStyle/>
          <a:p>
            <a:pPr marL="0" algn="l">
              <a:lnSpc>
                <a:spcPct val="150000"/>
              </a:lnSpc>
            </a:pPr>
            <a:r>
              <a:rPr lang="zh-CN" altLang="en-US" sz="1400" b="0" i="0" u="none" baseline="0">
                <a:solidFill>
                  <a:srgbClr val="000000">
                    <a:lumMod val="50000"/>
                    <a:lumOff val="50000"/>
                  </a:srgbClr>
                </a:solidFill>
                <a:latin typeface="微软雅黑"/>
                <a:ea typeface="微软雅黑"/>
              </a:rPr>
              <a:t>Before installation, ensure that Python 3.x and Pip are installed on your machine. These are crucial for the execution of the Python scripts and library management necessary for the AI tutor to function.</a:t>
            </a:r>
          </a:p>
        </p:txBody>
      </p:sp>
      <p:sp>
        <p:nvSpPr>
          <p:cNvPr id="8" name="TextBox 8"/>
          <p:cNvSpPr txBox="1"/>
          <p:nvPr/>
        </p:nvSpPr>
        <p:spPr>
          <a:xfrm>
            <a:off x="1960173" y="1896337"/>
            <a:ext cx="3251164" cy="584775"/>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000000">
                    <a:lumMod val="85000"/>
                    <a:lumOff val="15000"/>
                  </a:srgbClr>
                </a:solidFill>
                <a:latin typeface="微软雅黑"/>
                <a:ea typeface="微软雅黑"/>
              </a:rPr>
              <a:t>Required Software</a:t>
            </a:r>
            <a:endParaRPr lang="en-US" sz="1100"/>
          </a:p>
        </p:txBody>
      </p:sp>
      <p:sp>
        <p:nvSpPr>
          <p:cNvPr id="9" name="Freeform 9"/>
          <p:cNvSpPr/>
          <p:nvPr/>
        </p:nvSpPr>
        <p:spPr>
          <a:xfrm>
            <a:off x="1384310" y="2210947"/>
            <a:ext cx="435274" cy="401970"/>
          </a:xfrm>
          <a:custGeom>
            <a:avLst/>
            <a:gdLst/>
            <a:ahLst/>
            <a:cxnLst/>
            <a:rect l="l" t="t" r="r" b="b"/>
            <a:pathLst>
              <a:path w="608697" h="562124">
                <a:moveTo>
                  <a:pt x="186302" y="63862"/>
                </a:moveTo>
                <a:cubicBezTo>
                  <a:pt x="196225" y="63862"/>
                  <a:pt x="204357" y="71907"/>
                  <a:pt x="204357" y="81889"/>
                </a:cubicBezTo>
                <a:cubicBezTo>
                  <a:pt x="204357" y="91871"/>
                  <a:pt x="196300" y="99991"/>
                  <a:pt x="186302" y="99991"/>
                </a:cubicBezTo>
                <a:cubicBezTo>
                  <a:pt x="137808" y="99991"/>
                  <a:pt x="99759" y="137907"/>
                  <a:pt x="99759" y="186326"/>
                </a:cubicBezTo>
                <a:cubicBezTo>
                  <a:pt x="99759" y="196308"/>
                  <a:pt x="91702" y="204428"/>
                  <a:pt x="81705" y="204428"/>
                </a:cubicBezTo>
                <a:cubicBezTo>
                  <a:pt x="71708" y="204428"/>
                  <a:pt x="63650" y="196308"/>
                  <a:pt x="63650" y="186326"/>
                </a:cubicBezTo>
                <a:cubicBezTo>
                  <a:pt x="63650" y="117645"/>
                  <a:pt x="117516" y="63862"/>
                  <a:pt x="186302" y="63862"/>
                </a:cubicBezTo>
                <a:close/>
                <a:moveTo>
                  <a:pt x="175448" y="36129"/>
                </a:moveTo>
                <a:cubicBezTo>
                  <a:pt x="97347" y="36129"/>
                  <a:pt x="36179" y="97213"/>
                  <a:pt x="36179" y="175282"/>
                </a:cubicBezTo>
                <a:cubicBezTo>
                  <a:pt x="36179" y="273687"/>
                  <a:pt x="122933" y="355182"/>
                  <a:pt x="276226" y="490611"/>
                </a:cubicBezTo>
                <a:cubicBezTo>
                  <a:pt x="276450" y="490834"/>
                  <a:pt x="276748" y="491132"/>
                  <a:pt x="276972" y="491356"/>
                </a:cubicBezTo>
                <a:lnTo>
                  <a:pt x="304349" y="518546"/>
                </a:lnTo>
                <a:lnTo>
                  <a:pt x="331725" y="491356"/>
                </a:lnTo>
                <a:cubicBezTo>
                  <a:pt x="331949" y="491132"/>
                  <a:pt x="332247" y="490834"/>
                  <a:pt x="332471" y="490611"/>
                </a:cubicBezTo>
                <a:cubicBezTo>
                  <a:pt x="485764" y="355182"/>
                  <a:pt x="572518" y="273762"/>
                  <a:pt x="572518" y="175282"/>
                </a:cubicBezTo>
                <a:cubicBezTo>
                  <a:pt x="572518" y="97213"/>
                  <a:pt x="511350" y="36129"/>
                  <a:pt x="433249" y="36129"/>
                </a:cubicBezTo>
                <a:cubicBezTo>
                  <a:pt x="390282" y="36129"/>
                  <a:pt x="346196" y="56689"/>
                  <a:pt x="318149" y="89764"/>
                </a:cubicBezTo>
                <a:cubicBezTo>
                  <a:pt x="314717" y="93861"/>
                  <a:pt x="309645" y="96170"/>
                  <a:pt x="304349" y="96170"/>
                </a:cubicBezTo>
                <a:cubicBezTo>
                  <a:pt x="299052" y="96170"/>
                  <a:pt x="293980" y="93861"/>
                  <a:pt x="290548" y="89764"/>
                </a:cubicBezTo>
                <a:cubicBezTo>
                  <a:pt x="262501" y="56689"/>
                  <a:pt x="218415" y="36129"/>
                  <a:pt x="175448" y="36129"/>
                </a:cubicBezTo>
                <a:close/>
                <a:moveTo>
                  <a:pt x="175448" y="0"/>
                </a:moveTo>
                <a:cubicBezTo>
                  <a:pt x="222891" y="0"/>
                  <a:pt x="269736" y="19145"/>
                  <a:pt x="304349" y="51847"/>
                </a:cubicBezTo>
                <a:cubicBezTo>
                  <a:pt x="338961" y="19145"/>
                  <a:pt x="385807" y="0"/>
                  <a:pt x="433249" y="0"/>
                </a:cubicBezTo>
                <a:cubicBezTo>
                  <a:pt x="531640" y="0"/>
                  <a:pt x="608697" y="77026"/>
                  <a:pt x="608697" y="175282"/>
                </a:cubicBezTo>
                <a:cubicBezTo>
                  <a:pt x="608697" y="230258"/>
                  <a:pt x="586020" y="283446"/>
                  <a:pt x="537309" y="342593"/>
                </a:cubicBezTo>
                <a:cubicBezTo>
                  <a:pt x="494865" y="394291"/>
                  <a:pt x="435711" y="447628"/>
                  <a:pt x="356864" y="517354"/>
                </a:cubicBezTo>
                <a:lnTo>
                  <a:pt x="317104" y="556835"/>
                </a:lnTo>
                <a:cubicBezTo>
                  <a:pt x="313598" y="560336"/>
                  <a:pt x="308973" y="562124"/>
                  <a:pt x="304349" y="562124"/>
                </a:cubicBezTo>
                <a:cubicBezTo>
                  <a:pt x="299724" y="562124"/>
                  <a:pt x="295099" y="560336"/>
                  <a:pt x="291593" y="556835"/>
                </a:cubicBezTo>
                <a:lnTo>
                  <a:pt x="251834" y="517354"/>
                </a:lnTo>
                <a:cubicBezTo>
                  <a:pt x="172986" y="447628"/>
                  <a:pt x="113832" y="394291"/>
                  <a:pt x="71388" y="342593"/>
                </a:cubicBezTo>
                <a:cubicBezTo>
                  <a:pt x="22677" y="283446"/>
                  <a:pt x="0" y="230258"/>
                  <a:pt x="0" y="175282"/>
                </a:cubicBezTo>
                <a:cubicBezTo>
                  <a:pt x="0" y="77026"/>
                  <a:pt x="77057" y="0"/>
                  <a:pt x="175448" y="0"/>
                </a:cubicBezTo>
                <a:close/>
              </a:path>
            </a:pathLst>
          </a:custGeom>
          <a:solidFill>
            <a:srgbClr val="FFFFFF"/>
          </a:solidFill>
          <a:ln cap="flat" cmpd="sng">
            <a:prstDash val="solid"/>
          </a:ln>
        </p:spPr>
        <p:txBody>
          <a:bodyPr rot="0" vert="horz" wrap="square" lIns="91440" tIns="45720" rIns="91440" bIns="45720" anchor="ctr">
            <a:noAutofit/>
          </a:bodyPr>
          <a:lstStyle/>
          <a:p>
            <a:pPr marL="0" algn="l"/>
            <a:endParaRPr/>
          </a:p>
        </p:txBody>
      </p:sp>
      <p:sp>
        <p:nvSpPr>
          <p:cNvPr id="10" name="AutoShape 10"/>
          <p:cNvSpPr/>
          <p:nvPr/>
        </p:nvSpPr>
        <p:spPr>
          <a:xfrm>
            <a:off x="6523109" y="3429000"/>
            <a:ext cx="4503189" cy="3141473"/>
          </a:xfrm>
          <a:prstGeom prst="roundRect">
            <a:avLst>
              <a:gd name="adj" fmla="val 11142"/>
            </a:avLst>
          </a:prstGeom>
          <a:solidFill>
            <a:srgbClr val="FFFFFF"/>
          </a:solidFill>
          <a:ln cap="flat" cmpd="sng">
            <a:prstDash val="solid"/>
          </a:ln>
          <a:effectLst>
            <a:outerShdw blurRad="736600" sx="102000" sy="102000" algn="ctr" rotWithShape="0">
              <a:srgbClr val="000000">
                <a:alpha val="22000"/>
              </a:srgbClr>
            </a:outerShdw>
          </a:effectLst>
        </p:spPr>
        <p:txBody>
          <a:bodyPr rot="0" vert="horz" wrap="square" lIns="91440" tIns="45720" rIns="91440" bIns="45720" anchor="ctr">
            <a:noAutofit/>
          </a:bodyPr>
          <a:lstStyle/>
          <a:p>
            <a:pPr marL="0" algn="l"/>
            <a:endParaRPr/>
          </a:p>
        </p:txBody>
      </p:sp>
      <p:sp>
        <p:nvSpPr>
          <p:cNvPr id="11" name="AutoShape 11"/>
          <p:cNvSpPr/>
          <p:nvPr/>
        </p:nvSpPr>
        <p:spPr>
          <a:xfrm>
            <a:off x="6784669" y="3793022"/>
            <a:ext cx="723750" cy="723748"/>
          </a:xfrm>
          <a:prstGeom prst="roundRect">
            <a:avLst/>
          </a:prstGeom>
          <a:gradFill>
            <a:gsLst>
              <a:gs pos="0">
                <a:srgbClr val="EE37E9"/>
              </a:gs>
              <a:gs pos="71000">
                <a:srgbClr val="BB43FD"/>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l"/>
            <a:endParaRPr/>
          </a:p>
        </p:txBody>
      </p:sp>
      <p:sp>
        <p:nvSpPr>
          <p:cNvPr id="12" name="AutoShape 12"/>
          <p:cNvSpPr/>
          <p:nvPr/>
        </p:nvSpPr>
        <p:spPr>
          <a:xfrm>
            <a:off x="7487997" y="4026686"/>
            <a:ext cx="3243866" cy="1901190"/>
          </a:xfrm>
          <a:prstGeom prst="rect">
            <a:avLst/>
          </a:prstGeom>
        </p:spPr>
        <p:txBody>
          <a:bodyPr vert="horz" wrap="square" lIns="91440" tIns="45720" rIns="91440" bIns="45720" anchor="t">
            <a:spAutoFit/>
          </a:bodyPr>
          <a:lstStyle/>
          <a:p>
            <a:pPr marL="0" algn="l">
              <a:lnSpc>
                <a:spcPct val="150000"/>
              </a:lnSpc>
            </a:pPr>
            <a:r>
              <a:rPr lang="zh-CN" altLang="en-US" sz="1400" b="0" i="0" u="none" baseline="0">
                <a:solidFill>
                  <a:srgbClr val="000000">
                    <a:lumMod val="50000"/>
                    <a:lumOff val="50000"/>
                  </a:srgbClr>
                </a:solidFill>
                <a:latin typeface="微软雅黑"/>
                <a:ea typeface="微软雅黑"/>
              </a:rPr>
              <a:t>Setting up a virtual environment is recommended to maintain project dependencies without conflict. This practice enhances project manageability and protects against dependency-related issues.</a:t>
            </a:r>
          </a:p>
        </p:txBody>
      </p:sp>
      <p:sp>
        <p:nvSpPr>
          <p:cNvPr id="13" name="TextBox 13"/>
          <p:cNvSpPr txBox="1"/>
          <p:nvPr/>
        </p:nvSpPr>
        <p:spPr>
          <a:xfrm>
            <a:off x="7508419" y="3566244"/>
            <a:ext cx="3357511" cy="584775"/>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000000">
                    <a:lumMod val="85000"/>
                    <a:lumOff val="15000"/>
                  </a:srgbClr>
                </a:solidFill>
                <a:latin typeface="微软雅黑"/>
                <a:ea typeface="微软雅黑"/>
              </a:rPr>
              <a:t>Environment Setup</a:t>
            </a:r>
            <a:endParaRPr lang="en-US" sz="1100"/>
          </a:p>
        </p:txBody>
      </p:sp>
      <p:sp>
        <p:nvSpPr>
          <p:cNvPr id="14" name="Freeform 14"/>
          <p:cNvSpPr/>
          <p:nvPr/>
        </p:nvSpPr>
        <p:spPr>
          <a:xfrm>
            <a:off x="6928906" y="3904798"/>
            <a:ext cx="435274" cy="422170"/>
          </a:xfrm>
          <a:custGeom>
            <a:avLst/>
            <a:gdLst/>
            <a:ahLst/>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rgbClr val="FFFFFF"/>
          </a:solidFill>
          <a:ln cap="flat" cmpd="sng">
            <a:prstDash val="solid"/>
          </a:ln>
        </p:spPr>
        <p:txBody>
          <a:bodyPr rot="0" vert="horz" wrap="square" lIns="91440" tIns="45720" rIns="91440" bIns="45720" anchor="ctr">
            <a:noAutofit/>
          </a:bodyPr>
          <a:lstStyle/>
          <a:p>
            <a:pPr marL="0" algn="l"/>
            <a:endParaRP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anim calcmode="lin" valueType="num">
                                      <p:cBhvr>
                                        <p:cTn id="6" dur="1000" fill="hold"/>
                                        <p:tgtEl>
                                          <p:spTgt spid="4"/>
                                        </p:tgtEl>
                                        <p:attrNameLst>
                                          <p:attrName>ppt_w</p:attrName>
                                        </p:attrNameLst>
                                      </p:cBhvr>
                                      <p:tavLst>
                                        <p:tav tm="0">
                                          <p:val>
                                            <p:fltVal val="0"/>
                                          </p:val>
                                        </p:tav>
                                        <p:tav tm="100000">
                                          <p:val>
                                            <p:strVal val="#ppt_w"/>
                                          </p:val>
                                        </p:tav>
                                      </p:tavLst>
                                    </p:anim>
                                    <p:anim calcmode="lin" valueType="num">
                                      <p:cBhvr>
                                        <p:cTn id="7" dur="1000" fill="hold"/>
                                        <p:tgtEl>
                                          <p:spTgt spid="4"/>
                                        </p:tgtEl>
                                        <p:attrNameLst>
                                          <p:attrName>ppt_h</p:attrName>
                                        </p:attrNameLst>
                                      </p:cBhvr>
                                      <p:tavLst>
                                        <p:tav tm="0">
                                          <p:val>
                                            <p:fltVal val="0"/>
                                          </p:val>
                                        </p:tav>
                                        <p:tav tm="100000">
                                          <p:val>
                                            <p:strVal val="#ppt_h"/>
                                          </p:val>
                                        </p:tav>
                                      </p:tavLst>
                                    </p:anim>
                                    <p:anim calcmode="lin" valueType="num">
                                      <p:cBhvr>
                                        <p:cTn id="8"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9" dur="1000" fill="hold"/>
                                        <p:tgtEl>
                                          <p:spTgt spid="4"/>
                                        </p:tgtEl>
                                        <p:attrNameLst>
                                          <p:attrName>ppt_y</p:attrName>
                                        </p:attrNameLst>
                                      </p:cBhvr>
                                      <p:tavLst>
                                        <p:tav tm="0" fmla="#ppt_y+(sin(-2*pi*(1-$))*-#ppt_x+cos(-2*pi*(1-$))*(1-#ppt_y))*(1-$)">
                                          <p:val>
                                            <p:fltVal val="0"/>
                                          </p:val>
                                        </p:tav>
                                        <p:tav tm="100000">
                                          <p:val>
                                            <p:fltVal val="1"/>
                                          </p:val>
                                        </p:tav>
                                      </p:tavLst>
                                    </p:anim>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5" presetClass="entr" presetSubtype="0" fill="hold" nodeType="afterEffect">
                                  <p:stCondLst>
                                    <p:cond delay="0"/>
                                  </p:stCondLst>
                                  <p:childTnLs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8"/>
                                        </p:tgtEl>
                                        <p:attrNameLst>
                                          <p:attrName>ppt_y</p:attrName>
                                        </p:attrNameLst>
                                      </p:cBhvr>
                                      <p:tavLst>
                                        <p:tav tm="0" fmla="#ppt_y+(sin(-2*pi*(1-$))*-#ppt_x+cos(-2*pi*(1-$))*(1-#ppt_y))*(1-$)">
                                          <p:val>
                                            <p:fltVal val="0"/>
                                          </p:val>
                                        </p:tav>
                                        <p:tav tm="100000">
                                          <p:val>
                                            <p:fltVal val="1"/>
                                          </p:val>
                                        </p:tav>
                                      </p:tavLst>
                                    </p:anim>
                                    <p:set>
                                      <p:cBhvr>
                                        <p:cTn id="17" dur="1" fill="hold">
                                          <p:stCondLst>
                                            <p:cond delay="0"/>
                                          </p:stCondLst>
                                        </p:cTn>
                                        <p:tgtEl>
                                          <p:spTgt spid="8"/>
                                        </p:tgtEl>
                                        <p:attrNameLst>
                                          <p:attrName>style.visibility</p:attrName>
                                        </p:attrNameLst>
                                      </p:cBhvr>
                                      <p:to>
                                        <p:strVal val="visible"/>
                                      </p:to>
                                    </p:set>
                                  </p:childTnLst>
                                </p:cTn>
                              </p:par>
                            </p:childTnLst>
                          </p:cTn>
                        </p:par>
                        <p:par>
                          <p:cTn id="18" fill="hold">
                            <p:stCondLst>
                              <p:cond delay="0"/>
                            </p:stCondLst>
                            <p:childTnLst>
                              <p:par>
                                <p:cTn id="19" presetID="3" presetClass="entr" presetSubtype="5" fill="hold" nodeType="afterEffect">
                                  <p:stCondLst>
                                    <p:cond delay="0"/>
                                  </p:stCondLst>
                                  <p:childTnLst>
                                    <p:animEffect transition="in" filter="blinds(vertical)">
                                      <p:cBhvr>
                                        <p:cTn id="20" dur="1000"/>
                                        <p:tgtEl>
                                          <p:spTgt spid="7"/>
                                        </p:tgtEl>
                                      </p:cBhvr>
                                    </p:animEffect>
                                    <p:set>
                                      <p:cBhvr>
                                        <p:cTn id="21" dur="1000" fill="hold">
                                          <p:stCondLst>
                                            <p:cond delay="0"/>
                                          </p:stCondLst>
                                        </p:cTn>
                                        <p:tgtEl>
                                          <p:spTgt spid="7"/>
                                        </p:tgtEl>
                                        <p:attrNameLst>
                                          <p:attrName>style.visibility</p:attrName>
                                        </p:attrNameLst>
                                      </p:cBhvr>
                                      <p:to>
                                        <p:strVal val="visible"/>
                                      </p:to>
                                    </p:set>
                                  </p:childTnLst>
                                </p:cTn>
                              </p:par>
                            </p:childTnLst>
                          </p:cTn>
                        </p:par>
                        <p:par>
                          <p:cTn id="22" fill="hold">
                            <p:stCondLst>
                              <p:cond delay="0"/>
                            </p:stCondLst>
                            <p:childTnLst>
                              <p:par>
                                <p:cTn id="23" presetID="2" presetClass="entr" presetSubtype="2" fill="hold" nodeType="afterEffect">
                                  <p:stCondLst>
                                    <p:cond delay="0"/>
                                  </p:stCondLst>
                                  <p:childTnLst>
                                    <p:anim calcmode="lin" valueType="num">
                                      <p:cBhvr additive="base">
                                        <p:cTn id="24" dur="1000" fill="hold"/>
                                        <p:tgtEl>
                                          <p:spTgt spid="13"/>
                                        </p:tgtEl>
                                        <p:attrNameLst>
                                          <p:attrName>ppt_x</p:attrName>
                                        </p:attrNameLst>
                                      </p:cBhvr>
                                      <p:tavLst>
                                        <p:tav tm="0">
                                          <p:val>
                                            <p:strVal val="1+#ppt_w/2"/>
                                          </p:val>
                                        </p:tav>
                                        <p:tav tm="100000">
                                          <p:val>
                                            <p:strVal val="#ppt_x"/>
                                          </p:val>
                                        </p:tav>
                                      </p:tavLst>
                                    </p:anim>
                                    <p:anim calcmode="lin" valueType="num">
                                      <p:cBhvr additive="base">
                                        <p:cTn id="25" dur="1000" fill="hold"/>
                                        <p:tgtEl>
                                          <p:spTgt spid="13"/>
                                        </p:tgtEl>
                                        <p:attrNameLst>
                                          <p:attrName>ppt_y</p:attrName>
                                        </p:attrNameLst>
                                      </p:cBhvr>
                                      <p:tavLst>
                                        <p:tav tm="0">
                                          <p:val>
                                            <p:strVal val="#ppt_y"/>
                                          </p:val>
                                        </p:tav>
                                        <p:tav tm="100000">
                                          <p:val>
                                            <p:strVal val="#ppt_y"/>
                                          </p:val>
                                        </p:tav>
                                      </p:tavLst>
                                    </p:anim>
                                    <p:set>
                                      <p:cBhvr>
                                        <p:cTn id="26" dur="1000" fill="hold">
                                          <p:stCondLst>
                                            <p:cond delay="0"/>
                                          </p:stCondLst>
                                        </p:cTn>
                                        <p:tgtEl>
                                          <p:spTgt spid="13"/>
                                        </p:tgtEl>
                                        <p:attrNameLst>
                                          <p:attrName>style.visibility</p:attrName>
                                        </p:attrNameLst>
                                      </p:cBhvr>
                                      <p:to>
                                        <p:strVal val="visible"/>
                                      </p:to>
                                    </p:set>
                                  </p:childTnLst>
                                </p:cTn>
                              </p:par>
                            </p:childTnLst>
                          </p:cTn>
                        </p:par>
                        <p:par>
                          <p:cTn id="27" fill="hold">
                            <p:stCondLst>
                              <p:cond delay="0"/>
                            </p:stCondLst>
                            <p:childTnLst>
                              <p:par>
                                <p:cTn id="28" presetID="40" presetClass="entr" presetSubtype="0" fill="hold" grpId="0" nodeType="afterEffect">
                                  <p:stCondLst>
                                    <p:cond delay="0"/>
                                  </p:stCondLst>
                                  <p:iterate type="lt">
                                    <p:tmPct val="10000"/>
                                  </p:iterate>
                                  <p:childTnLst>
                                    <p:anim calcmode="lin" valueType="num">
                                      <p:cBhvr>
                                        <p:cTn id="29" dur="1000" fill="hold"/>
                                        <p:tgtEl>
                                          <p:spTgt spid="12"/>
                                        </p:tgtEl>
                                        <p:attrNameLst>
                                          <p:attrName>ppt_x</p:attrName>
                                        </p:attrNameLst>
                                      </p:cBhvr>
                                      <p:tavLst>
                                        <p:tav tm="0">
                                          <p:val>
                                            <p:strVal val="#ppt_x-.1"/>
                                          </p:val>
                                        </p:tav>
                                        <p:tav tm="100000">
                                          <p:val>
                                            <p:strVal val="#ppt_x"/>
                                          </p:val>
                                        </p:tav>
                                      </p:tavLst>
                                    </p:anim>
                                    <p:anim calcmode="lin" valueType="num">
                                      <p:cBhvr>
                                        <p:cTn id="30" dur="1000" fill="hold"/>
                                        <p:tgtEl>
                                          <p:spTgt spid="12"/>
                                        </p:tgtEl>
                                        <p:attrNameLst>
                                          <p:attrName>ppt_y</p:attrName>
                                        </p:attrNameLst>
                                      </p:cBhvr>
                                      <p:tavLst>
                                        <p:tav tm="0">
                                          <p:val>
                                            <p:strVal val="#ppt_y"/>
                                          </p:val>
                                        </p:tav>
                                        <p:tav tm="100000">
                                          <p:val>
                                            <p:strVal val="#ppt_y"/>
                                          </p:val>
                                        </p:tav>
                                      </p:tavLst>
                                    </p:anim>
                                    <p:animEffect transition="in" filter="fade">
                                      <p:cBhvr>
                                        <p:cTn id="31" dur="1000"/>
                                        <p:tgtEl>
                                          <p:spTgt spid="12"/>
                                        </p:tgtEl>
                                      </p:cBhvr>
                                    </p:animEffec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a:off x="121100" y="192233"/>
            <a:ext cx="2777676" cy="2359701"/>
          </a:xfrm>
          <a:custGeom>
            <a:avLst/>
            <a:gdLst/>
            <a:ahLst/>
            <a:cxnLst/>
            <a:rect l="l" t="t" r="r" b="b"/>
            <a:pathLst>
              <a:path w="3616003" h="3769115">
                <a:moveTo>
                  <a:pt x="217446" y="1996443"/>
                </a:moveTo>
                <a:cubicBezTo>
                  <a:pt x="491766" y="1516383"/>
                  <a:pt x="1281706" y="2543"/>
                  <a:pt x="1848126" y="3"/>
                </a:cubicBezTo>
                <a:cubicBezTo>
                  <a:pt x="2414546" y="-2537"/>
                  <a:pt x="3608346" y="1356363"/>
                  <a:pt x="3615966" y="1981203"/>
                </a:cubicBezTo>
                <a:cubicBezTo>
                  <a:pt x="3623586" y="2606043"/>
                  <a:pt x="2462806" y="3599183"/>
                  <a:pt x="1893846" y="3749043"/>
                </a:cubicBezTo>
                <a:cubicBezTo>
                  <a:pt x="1324886" y="3898903"/>
                  <a:pt x="486686" y="3169923"/>
                  <a:pt x="202206" y="2880363"/>
                </a:cubicBezTo>
                <a:cubicBezTo>
                  <a:pt x="-82274" y="2590803"/>
                  <a:pt x="-56874" y="2476503"/>
                  <a:pt x="217446" y="1996443"/>
                </a:cubicBezTo>
                <a:close/>
              </a:path>
            </a:pathLst>
          </a:custGeom>
          <a:gradFill>
            <a:gsLst>
              <a:gs pos="0">
                <a:srgbClr val="FF9409"/>
              </a:gs>
              <a:gs pos="38000">
                <a:srgbClr val="FE934B"/>
              </a:gs>
              <a:gs pos="71000">
                <a:srgbClr val="F3C053"/>
              </a:gs>
            </a:gsLst>
            <a:lin ang="162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3" name="Freeform 3"/>
          <p:cNvSpPr/>
          <p:nvPr/>
        </p:nvSpPr>
        <p:spPr>
          <a:xfrm rot="20625691">
            <a:off x="5988426" y="712538"/>
            <a:ext cx="3114933" cy="2403889"/>
          </a:xfrm>
          <a:custGeom>
            <a:avLst/>
            <a:gdLst/>
            <a:ahLst/>
            <a:cxnLst/>
            <a:rect l="l" t="t" r="r" b="b"/>
            <a:pathLst>
              <a:path w="3352800" h="1767848">
                <a:moveTo>
                  <a:pt x="0" y="899160"/>
                </a:moveTo>
                <a:cubicBezTo>
                  <a:pt x="0" y="604520"/>
                  <a:pt x="1117600" y="0"/>
                  <a:pt x="1676400" y="0"/>
                </a:cubicBezTo>
                <a:cubicBezTo>
                  <a:pt x="2235200" y="0"/>
                  <a:pt x="3352800" y="604520"/>
                  <a:pt x="3352800" y="899160"/>
                </a:cubicBezTo>
                <a:cubicBezTo>
                  <a:pt x="3352800" y="1193800"/>
                  <a:pt x="2230120" y="1765300"/>
                  <a:pt x="1676400" y="1767840"/>
                </a:cubicBezTo>
                <a:cubicBezTo>
                  <a:pt x="1122680" y="1770380"/>
                  <a:pt x="0" y="1193800"/>
                  <a:pt x="0" y="899160"/>
                </a:cubicBezTo>
                <a:close/>
              </a:path>
            </a:pathLst>
          </a:custGeom>
          <a:gradFill>
            <a:gsLst>
              <a:gs pos="0">
                <a:srgbClr val="584CE0"/>
              </a:gs>
              <a:gs pos="100000">
                <a:srgbClr val="EE37E9"/>
              </a:gs>
            </a:gsLst>
            <a:lin ang="108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4" name="Freeform 4"/>
          <p:cNvSpPr/>
          <p:nvPr/>
        </p:nvSpPr>
        <p:spPr>
          <a:xfrm>
            <a:off x="8611921" y="3504001"/>
            <a:ext cx="3662880" cy="3145575"/>
          </a:xfrm>
          <a:custGeom>
            <a:avLst/>
            <a:gdLst/>
            <a:ahLst/>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5" name="TextBox 5"/>
          <p:cNvSpPr txBox="1"/>
          <p:nvPr/>
        </p:nvSpPr>
        <p:spPr>
          <a:xfrm>
            <a:off x="2898775" y="437195"/>
            <a:ext cx="6394450" cy="584775"/>
          </a:xfrm>
          <a:prstGeom prst="rect">
            <a:avLst/>
          </a:prstGeom>
          <a:noFill/>
        </p:spPr>
        <p:txBody>
          <a:bodyPr vert="horz" wrap="square" lIns="91440" tIns="45720" rIns="91440" bIns="45720" rtlCol="0" anchor="t">
            <a:spAutoFit/>
          </a:bodyPr>
          <a:lstStyle/>
          <a:p>
            <a:pPr marL="0" algn="ctr">
              <a:defRPr/>
            </a:pPr>
            <a:r>
              <a:rPr lang="zh-CN" altLang="en-US" sz="3200" b="1" i="0" u="none" baseline="0">
                <a:solidFill>
                  <a:srgbClr val="000000">
                    <a:lumMod val="85000"/>
                    <a:lumOff val="15000"/>
                  </a:srgbClr>
                </a:solidFill>
                <a:latin typeface="微软雅黑"/>
                <a:ea typeface="微软雅黑"/>
              </a:rPr>
              <a:t>Installation Steps</a:t>
            </a:r>
            <a:endParaRPr lang="en-US" sz="1100"/>
          </a:p>
        </p:txBody>
      </p:sp>
      <p:cxnSp>
        <p:nvCxnSpPr>
          <p:cNvPr id="6" name="Connector 6"/>
          <p:cNvCxnSpPr/>
          <p:nvPr/>
        </p:nvCxnSpPr>
        <p:spPr>
          <a:xfrm>
            <a:off x="1069560" y="2916072"/>
            <a:ext cx="0" cy="3672000"/>
          </a:xfrm>
          <a:prstGeom prst="line">
            <a:avLst/>
          </a:prstGeom>
          <a:ln w="19050" cap="flat" cmpd="sng">
            <a:gradFill>
              <a:gsLst>
                <a:gs pos="0">
                  <a:srgbClr val="E53238">
                    <a:lumMod val="40000"/>
                    <a:lumOff val="60000"/>
                  </a:srgbClr>
                </a:gs>
                <a:gs pos="90000">
                  <a:srgbClr val="E53238"/>
                </a:gs>
              </a:gsLst>
              <a:lin ang="5400000"/>
            </a:gradFill>
            <a:prstDash val="solid"/>
            <a:headEnd type="oval"/>
            <a:tailEnd type="oval"/>
          </a:ln>
        </p:spPr>
      </p:cxnSp>
      <p:cxnSp>
        <p:nvCxnSpPr>
          <p:cNvPr id="7" name="Connector 7"/>
          <p:cNvCxnSpPr/>
          <p:nvPr/>
        </p:nvCxnSpPr>
        <p:spPr>
          <a:xfrm>
            <a:off x="4934275" y="3125840"/>
            <a:ext cx="0" cy="3672000"/>
          </a:xfrm>
          <a:prstGeom prst="line">
            <a:avLst/>
          </a:prstGeom>
          <a:ln w="19050" cap="flat" cmpd="sng">
            <a:gradFill>
              <a:gsLst>
                <a:gs pos="0">
                  <a:srgbClr val="E53238">
                    <a:lumMod val="40000"/>
                    <a:lumOff val="60000"/>
                  </a:srgbClr>
                </a:gs>
                <a:gs pos="90000">
                  <a:srgbClr val="E53238"/>
                </a:gs>
              </a:gsLst>
              <a:lin ang="5400000"/>
            </a:gradFill>
            <a:prstDash val="solid"/>
            <a:headEnd type="oval"/>
            <a:tailEnd type="oval"/>
          </a:ln>
        </p:spPr>
      </p:cxnSp>
      <p:cxnSp>
        <p:nvCxnSpPr>
          <p:cNvPr id="8" name="Connector 8"/>
          <p:cNvCxnSpPr/>
          <p:nvPr/>
        </p:nvCxnSpPr>
        <p:spPr>
          <a:xfrm>
            <a:off x="8798991" y="2777488"/>
            <a:ext cx="0" cy="3672000"/>
          </a:xfrm>
          <a:prstGeom prst="line">
            <a:avLst/>
          </a:prstGeom>
          <a:ln w="19050" cap="flat" cmpd="sng">
            <a:gradFill>
              <a:gsLst>
                <a:gs pos="0">
                  <a:srgbClr val="E53238">
                    <a:lumMod val="40000"/>
                    <a:lumOff val="60000"/>
                  </a:srgbClr>
                </a:gs>
                <a:gs pos="90000">
                  <a:srgbClr val="E53238"/>
                </a:gs>
              </a:gsLst>
              <a:lin ang="5400000"/>
            </a:gradFill>
            <a:prstDash val="solid"/>
            <a:headEnd type="oval"/>
            <a:tailEnd type="oval"/>
          </a:ln>
        </p:spPr>
      </p:cxnSp>
      <p:sp>
        <p:nvSpPr>
          <p:cNvPr id="9" name="Freeform 9"/>
          <p:cNvSpPr/>
          <p:nvPr/>
        </p:nvSpPr>
        <p:spPr>
          <a:xfrm>
            <a:off x="0" y="5636525"/>
            <a:ext cx="12194073" cy="1221475"/>
          </a:xfrm>
          <a:custGeom>
            <a:avLst/>
            <a:gdLst/>
            <a:ahLst/>
            <a:cxnLst/>
            <a:rect l="l" t="t" r="r" b="b"/>
            <a:pathLst>
              <a:path w="12194073" h="1265012">
                <a:moveTo>
                  <a:pt x="12194074" y="203646"/>
                </a:moveTo>
                <a:lnTo>
                  <a:pt x="12194074" y="1265012"/>
                </a:lnTo>
                <a:lnTo>
                  <a:pt x="0" y="1265012"/>
                </a:lnTo>
                <a:lnTo>
                  <a:pt x="0" y="0"/>
                </a:lnTo>
                <a:cubicBezTo>
                  <a:pt x="1131321" y="72430"/>
                  <a:pt x="2438801" y="535030"/>
                  <a:pt x="3749625" y="535030"/>
                </a:cubicBezTo>
                <a:cubicBezTo>
                  <a:pt x="5434970" y="535030"/>
                  <a:pt x="7367767" y="6688"/>
                  <a:pt x="9053112" y="6688"/>
                </a:cubicBezTo>
                <a:cubicBezTo>
                  <a:pt x="10514413" y="6688"/>
                  <a:pt x="11561066" y="407961"/>
                  <a:pt x="12194074" y="203646"/>
                </a:cubicBezTo>
                <a:close/>
              </a:path>
            </a:pathLst>
          </a:custGeom>
          <a:gradFill>
            <a:gsLst>
              <a:gs pos="0">
                <a:srgbClr val="E53238">
                  <a:lumMod val="60000"/>
                  <a:lumOff val="40000"/>
                </a:srgbClr>
              </a:gs>
              <a:gs pos="60000">
                <a:srgbClr val="E53238"/>
              </a:gs>
            </a:gsLst>
            <a:lin ang="18900000"/>
          </a:gradFill>
          <a:ln cap="rnd" cmpd="sng">
            <a:prstDash val="solid"/>
          </a:ln>
          <a:effectLst>
            <a:outerShdw blurRad="254000" dist="127000" dir="5400000" algn="ctr" rotWithShape="0">
              <a:schemeClr val="accent1">
                <a:alpha val="20000"/>
              </a:schemeClr>
            </a:outerShdw>
          </a:effectLst>
        </p:spPr>
        <p:txBody>
          <a:bodyPr rot="0" vert="horz" wrap="square" lIns="91440" tIns="45720" rIns="91440" bIns="45720" anchor="ctr">
            <a:noAutofit/>
          </a:bodyPr>
          <a:lstStyle/>
          <a:p>
            <a:pPr marL="342900" indent="-342900" algn="ctr"/>
            <a:endParaRPr/>
          </a:p>
        </p:txBody>
      </p:sp>
      <p:sp>
        <p:nvSpPr>
          <p:cNvPr id="10" name="AutoShape 10"/>
          <p:cNvSpPr/>
          <p:nvPr/>
        </p:nvSpPr>
        <p:spPr>
          <a:xfrm>
            <a:off x="1908988" y="5369002"/>
            <a:ext cx="1872000" cy="396000"/>
          </a:xfrm>
          <a:prstGeom prst="roundRect">
            <a:avLst>
              <a:gd name="adj" fmla="val 20277"/>
            </a:avLst>
          </a:prstGeom>
          <a:solidFill>
            <a:schemeClr val="accent1"/>
          </a:solidFill>
          <a:ln cap="flat" cmpd="sng">
            <a:prstDash val="solid"/>
          </a:ln>
        </p:spPr>
        <p:txBody>
          <a:bodyPr vert="horz" lIns="91440" tIns="45720" rIns="91440" bIns="45720" anchor="ctr">
            <a:normAutofit lnSpcReduction="10000"/>
          </a:bodyPr>
          <a:lstStyle/>
          <a:p>
            <a:pPr marL="0" algn="ctr"/>
            <a:r>
              <a:rPr lang="en-US" sz="1800" b="1" i="1" u="none" baseline="0">
                <a:solidFill>
                  <a:schemeClr val="lt1"/>
                </a:solidFill>
                <a:latin typeface="Agency FB"/>
                <a:ea typeface="Agency FB"/>
              </a:rPr>
              <a:t>01</a:t>
            </a:r>
          </a:p>
        </p:txBody>
      </p:sp>
      <p:sp>
        <p:nvSpPr>
          <p:cNvPr id="11" name="AutoShape 11"/>
          <p:cNvSpPr/>
          <p:nvPr/>
        </p:nvSpPr>
        <p:spPr>
          <a:xfrm>
            <a:off x="660400" y="1942482"/>
            <a:ext cx="818320" cy="818320"/>
          </a:xfrm>
          <a:prstGeom prst="ellipse">
            <a:avLst/>
          </a:prstGeom>
          <a:solidFill>
            <a:srgbClr val="FFFFFF"/>
          </a:solidFill>
          <a:ln cap="flat" cmpd="sng">
            <a:prstDash val="solid"/>
          </a:ln>
          <a:effectLst>
            <a:outerShdw blurRad="254000" algn="ctr" rotWithShape="0">
              <a:schemeClr val="accent1">
                <a:alpha val="20000"/>
              </a:schemeClr>
            </a:outerShdw>
          </a:effectLst>
        </p:spPr>
        <p:txBody>
          <a:bodyPr vert="horz" lIns="91440" tIns="45720" rIns="91440" bIns="45720" anchor="ctr">
            <a:normAutofit/>
          </a:bodyPr>
          <a:lstStyle/>
          <a:p>
            <a:pPr marL="0" algn="ctr">
              <a:lnSpc>
                <a:spcPct val="80000"/>
              </a:lnSpc>
            </a:pPr>
            <a:endParaRPr/>
          </a:p>
        </p:txBody>
      </p:sp>
      <p:sp>
        <p:nvSpPr>
          <p:cNvPr id="12" name="Freeform 12"/>
          <p:cNvSpPr/>
          <p:nvPr/>
        </p:nvSpPr>
        <p:spPr>
          <a:xfrm>
            <a:off x="886838" y="2151351"/>
            <a:ext cx="365444" cy="400583"/>
          </a:xfrm>
          <a:custGeom>
            <a:avLst/>
            <a:gdLst/>
            <a:ahLst/>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gradFill>
            <a:gsLst>
              <a:gs pos="0">
                <a:srgbClr val="E53238">
                  <a:lumMod val="60000"/>
                  <a:lumOff val="40000"/>
                </a:srgbClr>
              </a:gs>
              <a:gs pos="90000">
                <a:srgbClr val="E53238"/>
              </a:gs>
            </a:gsLst>
            <a:lin ang="2700000"/>
          </a:gradFill>
        </p:spPr>
        <p:txBody>
          <a:bodyPr vert="horz" wrap="none" lIns="34290" tIns="17145" rIns="34290" bIns="17145" anchor="ctr">
            <a:normAutofit/>
          </a:bodyPr>
          <a:lstStyle/>
          <a:p>
            <a:pPr marL="0" algn="l"/>
            <a:endParaRPr/>
          </a:p>
        </p:txBody>
      </p:sp>
      <p:sp>
        <p:nvSpPr>
          <p:cNvPr id="13" name="AutoShape 13"/>
          <p:cNvSpPr/>
          <p:nvPr/>
        </p:nvSpPr>
        <p:spPr>
          <a:xfrm>
            <a:off x="4525114" y="2160201"/>
            <a:ext cx="818320" cy="818320"/>
          </a:xfrm>
          <a:prstGeom prst="ellipse">
            <a:avLst/>
          </a:prstGeom>
          <a:solidFill>
            <a:srgbClr val="FFFFFF"/>
          </a:solidFill>
          <a:ln cap="flat" cmpd="sng">
            <a:prstDash val="solid"/>
          </a:ln>
          <a:effectLst>
            <a:outerShdw blurRad="254000" algn="ctr" rotWithShape="0">
              <a:schemeClr val="accent1">
                <a:alpha val="20000"/>
              </a:schemeClr>
            </a:outerShdw>
          </a:effectLst>
        </p:spPr>
        <p:txBody>
          <a:bodyPr vert="horz" lIns="91440" tIns="45720" rIns="91440" bIns="45720" anchor="ctr">
            <a:normAutofit/>
          </a:bodyPr>
          <a:lstStyle/>
          <a:p>
            <a:pPr marL="0" algn="ctr">
              <a:lnSpc>
                <a:spcPct val="80000"/>
              </a:lnSpc>
            </a:pPr>
            <a:endParaRPr/>
          </a:p>
        </p:txBody>
      </p:sp>
      <p:sp>
        <p:nvSpPr>
          <p:cNvPr id="14" name="Freeform 14"/>
          <p:cNvSpPr/>
          <p:nvPr/>
        </p:nvSpPr>
        <p:spPr>
          <a:xfrm>
            <a:off x="4736274" y="2404523"/>
            <a:ext cx="396000" cy="329676"/>
          </a:xfrm>
          <a:custGeom>
            <a:avLst/>
            <a:gdLst/>
            <a:ahLst/>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gradFill>
            <a:gsLst>
              <a:gs pos="0">
                <a:srgbClr val="E53238">
                  <a:lumMod val="60000"/>
                  <a:lumOff val="40000"/>
                </a:srgbClr>
              </a:gs>
              <a:gs pos="90000">
                <a:srgbClr val="E53238"/>
              </a:gs>
            </a:gsLst>
            <a:lin ang="2700000"/>
          </a:gradFill>
        </p:spPr>
        <p:txBody>
          <a:bodyPr vert="horz" wrap="none" lIns="34290" tIns="17145" rIns="34290" bIns="17145" anchor="ctr">
            <a:normAutofit/>
          </a:bodyPr>
          <a:lstStyle/>
          <a:p>
            <a:pPr marL="0" algn="l"/>
            <a:endParaRPr/>
          </a:p>
        </p:txBody>
      </p:sp>
      <p:sp>
        <p:nvSpPr>
          <p:cNvPr id="15" name="AutoShape 15"/>
          <p:cNvSpPr/>
          <p:nvPr/>
        </p:nvSpPr>
        <p:spPr>
          <a:xfrm>
            <a:off x="5756174" y="5592410"/>
            <a:ext cx="1872000" cy="396000"/>
          </a:xfrm>
          <a:prstGeom prst="roundRect">
            <a:avLst>
              <a:gd name="adj" fmla="val 20277"/>
            </a:avLst>
          </a:prstGeom>
          <a:gradFill>
            <a:gsLst>
              <a:gs pos="0">
                <a:srgbClr val="584CE0"/>
              </a:gs>
              <a:gs pos="100000">
                <a:srgbClr val="EE37E9"/>
              </a:gs>
            </a:gsLst>
            <a:lin ang="108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lnSpcReduction="10000"/>
          </a:bodyPr>
          <a:lstStyle/>
          <a:p>
            <a:pPr marL="0" algn="ctr"/>
            <a:r>
              <a:rPr lang="en-US" sz="1800" b="0" i="0" u="none" baseline="0">
                <a:solidFill>
                  <a:schemeClr val="lt1"/>
                </a:solidFill>
                <a:latin typeface="Agency FB"/>
                <a:ea typeface="Agency FB"/>
              </a:rPr>
              <a:t>02</a:t>
            </a:r>
          </a:p>
        </p:txBody>
      </p:sp>
      <p:sp>
        <p:nvSpPr>
          <p:cNvPr id="16" name="AutoShape 16"/>
          <p:cNvSpPr/>
          <p:nvPr/>
        </p:nvSpPr>
        <p:spPr>
          <a:xfrm>
            <a:off x="8389831" y="1811849"/>
            <a:ext cx="818320" cy="818320"/>
          </a:xfrm>
          <a:prstGeom prst="ellipse">
            <a:avLst/>
          </a:prstGeom>
          <a:solidFill>
            <a:srgbClr val="FFFFFF"/>
          </a:solidFill>
          <a:ln cap="flat" cmpd="sng">
            <a:prstDash val="solid"/>
          </a:ln>
          <a:effectLst>
            <a:outerShdw blurRad="254000" algn="ctr" rotWithShape="0">
              <a:schemeClr val="accent1">
                <a:alpha val="20000"/>
              </a:schemeClr>
            </a:outerShdw>
          </a:effectLst>
        </p:spPr>
        <p:txBody>
          <a:bodyPr vert="horz" lIns="91440" tIns="45720" rIns="91440" bIns="45720" anchor="ctr">
            <a:normAutofit/>
          </a:bodyPr>
          <a:lstStyle/>
          <a:p>
            <a:pPr marL="0" algn="ctr">
              <a:lnSpc>
                <a:spcPct val="80000"/>
              </a:lnSpc>
            </a:pPr>
            <a:endParaRPr/>
          </a:p>
        </p:txBody>
      </p:sp>
      <p:sp>
        <p:nvSpPr>
          <p:cNvPr id="17" name="Freeform 17"/>
          <p:cNvSpPr/>
          <p:nvPr/>
        </p:nvSpPr>
        <p:spPr>
          <a:xfrm>
            <a:off x="8642296" y="2044724"/>
            <a:ext cx="327862" cy="352570"/>
          </a:xfrm>
          <a:custGeom>
            <a:avLst/>
            <a:gdLst/>
            <a:ahLst/>
            <a:cxnLst/>
            <a:rect l="l" t="t" r="r" b="b"/>
            <a:pathLst>
              <a:path w="487162" h="523875">
                <a:moveTo>
                  <a:pt x="8774" y="514114"/>
                </a:moveTo>
                <a:lnTo>
                  <a:pt x="8203" y="513447"/>
                </a:lnTo>
                <a:lnTo>
                  <a:pt x="8203" y="513447"/>
                </a:lnTo>
                <a:lnTo>
                  <a:pt x="7727" y="512780"/>
                </a:lnTo>
                <a:cubicBezTo>
                  <a:pt x="6964" y="511828"/>
                  <a:pt x="6393" y="510780"/>
                  <a:pt x="5726" y="509732"/>
                </a:cubicBezTo>
                <a:lnTo>
                  <a:pt x="5726" y="509732"/>
                </a:lnTo>
                <a:lnTo>
                  <a:pt x="5250" y="508970"/>
                </a:lnTo>
                <a:lnTo>
                  <a:pt x="4488" y="507446"/>
                </a:lnTo>
                <a:lnTo>
                  <a:pt x="3821" y="505827"/>
                </a:lnTo>
                <a:lnTo>
                  <a:pt x="3726" y="505637"/>
                </a:lnTo>
                <a:lnTo>
                  <a:pt x="3631" y="505351"/>
                </a:lnTo>
                <a:lnTo>
                  <a:pt x="3631" y="505160"/>
                </a:lnTo>
                <a:lnTo>
                  <a:pt x="2964" y="503160"/>
                </a:lnTo>
                <a:cubicBezTo>
                  <a:pt x="2869" y="502684"/>
                  <a:pt x="2678" y="502303"/>
                  <a:pt x="2583" y="501826"/>
                </a:cubicBezTo>
                <a:cubicBezTo>
                  <a:pt x="2393" y="501160"/>
                  <a:pt x="2202" y="500588"/>
                  <a:pt x="2107" y="499921"/>
                </a:cubicBezTo>
                <a:cubicBezTo>
                  <a:pt x="1726" y="498493"/>
                  <a:pt x="1535" y="497064"/>
                  <a:pt x="1250" y="495635"/>
                </a:cubicBezTo>
                <a:lnTo>
                  <a:pt x="964" y="493159"/>
                </a:lnTo>
                <a:cubicBezTo>
                  <a:pt x="773" y="490968"/>
                  <a:pt x="678" y="488777"/>
                  <a:pt x="773" y="486587"/>
                </a:cubicBezTo>
                <a:cubicBezTo>
                  <a:pt x="1059" y="480300"/>
                  <a:pt x="2583" y="474109"/>
                  <a:pt x="5345" y="468298"/>
                </a:cubicBezTo>
                <a:lnTo>
                  <a:pt x="154983" y="151592"/>
                </a:lnTo>
                <a:cubicBezTo>
                  <a:pt x="157364" y="146544"/>
                  <a:pt x="158603" y="140924"/>
                  <a:pt x="158603" y="135305"/>
                </a:cubicBezTo>
                <a:lnTo>
                  <a:pt x="158603" y="19671"/>
                </a:lnTo>
                <a:lnTo>
                  <a:pt x="120503" y="19671"/>
                </a:lnTo>
                <a:lnTo>
                  <a:pt x="120503" y="621"/>
                </a:lnTo>
                <a:lnTo>
                  <a:pt x="368153" y="621"/>
                </a:lnTo>
                <a:lnTo>
                  <a:pt x="368153" y="19671"/>
                </a:lnTo>
                <a:lnTo>
                  <a:pt x="330053" y="19671"/>
                </a:lnTo>
                <a:lnTo>
                  <a:pt x="330053" y="135305"/>
                </a:lnTo>
                <a:cubicBezTo>
                  <a:pt x="330053" y="140924"/>
                  <a:pt x="331291" y="146449"/>
                  <a:pt x="333672" y="151592"/>
                </a:cubicBezTo>
                <a:lnTo>
                  <a:pt x="483310" y="468298"/>
                </a:lnTo>
                <a:cubicBezTo>
                  <a:pt x="488834" y="480014"/>
                  <a:pt x="489406" y="493444"/>
                  <a:pt x="484834" y="505541"/>
                </a:cubicBezTo>
                <a:lnTo>
                  <a:pt x="484739" y="505732"/>
                </a:lnTo>
                <a:lnTo>
                  <a:pt x="484167" y="507160"/>
                </a:lnTo>
                <a:cubicBezTo>
                  <a:pt x="479690" y="517066"/>
                  <a:pt x="470165" y="523734"/>
                  <a:pt x="459307" y="524401"/>
                </a:cubicBezTo>
                <a:lnTo>
                  <a:pt x="457497" y="524496"/>
                </a:lnTo>
                <a:lnTo>
                  <a:pt x="31253" y="524496"/>
                </a:lnTo>
                <a:lnTo>
                  <a:pt x="29444" y="524401"/>
                </a:lnTo>
                <a:cubicBezTo>
                  <a:pt x="28586" y="524305"/>
                  <a:pt x="27824" y="524305"/>
                  <a:pt x="26967" y="524115"/>
                </a:cubicBezTo>
                <a:cubicBezTo>
                  <a:pt x="25634" y="523925"/>
                  <a:pt x="24395" y="523639"/>
                  <a:pt x="23157" y="523258"/>
                </a:cubicBezTo>
                <a:lnTo>
                  <a:pt x="23157" y="523258"/>
                </a:lnTo>
                <a:cubicBezTo>
                  <a:pt x="21252" y="522686"/>
                  <a:pt x="19347" y="521924"/>
                  <a:pt x="17633" y="520972"/>
                </a:cubicBezTo>
                <a:lnTo>
                  <a:pt x="16204" y="520210"/>
                </a:lnTo>
                <a:cubicBezTo>
                  <a:pt x="15918" y="520020"/>
                  <a:pt x="15632" y="519829"/>
                  <a:pt x="15251" y="519638"/>
                </a:cubicBezTo>
                <a:cubicBezTo>
                  <a:pt x="13442" y="518495"/>
                  <a:pt x="11727" y="517066"/>
                  <a:pt x="10298" y="515542"/>
                </a:cubicBezTo>
                <a:lnTo>
                  <a:pt x="8774" y="514114"/>
                </a:lnTo>
                <a:lnTo>
                  <a:pt x="8774" y="514114"/>
                </a:lnTo>
                <a:close/>
                <a:moveTo>
                  <a:pt x="255377" y="404767"/>
                </a:moveTo>
                <a:lnTo>
                  <a:pt x="252519" y="406576"/>
                </a:lnTo>
                <a:lnTo>
                  <a:pt x="246995" y="410291"/>
                </a:lnTo>
                <a:cubicBezTo>
                  <a:pt x="199751" y="441628"/>
                  <a:pt x="120217" y="442581"/>
                  <a:pt x="55161" y="416864"/>
                </a:cubicBezTo>
                <a:lnTo>
                  <a:pt x="51351" y="415339"/>
                </a:lnTo>
                <a:lnTo>
                  <a:pt x="22490" y="476395"/>
                </a:lnTo>
                <a:lnTo>
                  <a:pt x="21633" y="478300"/>
                </a:lnTo>
                <a:cubicBezTo>
                  <a:pt x="19156" y="484872"/>
                  <a:pt x="19061" y="492111"/>
                  <a:pt x="21538" y="498778"/>
                </a:cubicBezTo>
                <a:cubicBezTo>
                  <a:pt x="22776" y="502017"/>
                  <a:pt x="25443" y="504303"/>
                  <a:pt x="28681" y="505065"/>
                </a:cubicBezTo>
                <a:lnTo>
                  <a:pt x="29920" y="505255"/>
                </a:lnTo>
                <a:lnTo>
                  <a:pt x="31063" y="505351"/>
                </a:lnTo>
                <a:lnTo>
                  <a:pt x="457306" y="505351"/>
                </a:lnTo>
                <a:lnTo>
                  <a:pt x="458450" y="505255"/>
                </a:lnTo>
                <a:cubicBezTo>
                  <a:pt x="462260" y="504875"/>
                  <a:pt x="465498" y="502303"/>
                  <a:pt x="466831" y="498683"/>
                </a:cubicBezTo>
                <a:cubicBezTo>
                  <a:pt x="469118" y="492778"/>
                  <a:pt x="469308" y="486205"/>
                  <a:pt x="467403" y="480205"/>
                </a:cubicBezTo>
                <a:lnTo>
                  <a:pt x="466736" y="478205"/>
                </a:lnTo>
                <a:lnTo>
                  <a:pt x="465879" y="476300"/>
                </a:lnTo>
                <a:lnTo>
                  <a:pt x="424255" y="388098"/>
                </a:lnTo>
                <a:cubicBezTo>
                  <a:pt x="366152" y="373810"/>
                  <a:pt x="296715" y="379335"/>
                  <a:pt x="255377" y="404767"/>
                </a:cubicBezTo>
                <a:close/>
                <a:moveTo>
                  <a:pt x="306240" y="257796"/>
                </a:moveTo>
                <a:cubicBezTo>
                  <a:pt x="287857" y="257796"/>
                  <a:pt x="272903" y="272750"/>
                  <a:pt x="272903" y="291134"/>
                </a:cubicBezTo>
                <a:cubicBezTo>
                  <a:pt x="272903" y="309517"/>
                  <a:pt x="287857" y="324471"/>
                  <a:pt x="306240" y="324471"/>
                </a:cubicBezTo>
                <a:cubicBezTo>
                  <a:pt x="324623" y="324471"/>
                  <a:pt x="339578" y="309517"/>
                  <a:pt x="339578" y="291134"/>
                </a:cubicBezTo>
                <a:cubicBezTo>
                  <a:pt x="339578" y="272750"/>
                  <a:pt x="324623" y="257796"/>
                  <a:pt x="306240" y="257796"/>
                </a:cubicBezTo>
                <a:close/>
              </a:path>
            </a:pathLst>
          </a:custGeom>
          <a:gradFill>
            <a:gsLst>
              <a:gs pos="0">
                <a:srgbClr val="E53238">
                  <a:lumMod val="60000"/>
                  <a:lumOff val="40000"/>
                </a:srgbClr>
              </a:gs>
              <a:gs pos="90000">
                <a:srgbClr val="E53238"/>
              </a:gs>
            </a:gsLst>
            <a:lin ang="2700000"/>
          </a:gradFill>
        </p:spPr>
        <p:txBody>
          <a:bodyPr vert="horz" wrap="none" lIns="34290" tIns="17145" rIns="34290" bIns="17145" anchor="ctr">
            <a:normAutofit/>
          </a:bodyPr>
          <a:lstStyle/>
          <a:p>
            <a:pPr marL="0" algn="l"/>
            <a:endParaRPr/>
          </a:p>
        </p:txBody>
      </p:sp>
      <p:sp>
        <p:nvSpPr>
          <p:cNvPr id="18" name="AutoShape 18"/>
          <p:cNvSpPr/>
          <p:nvPr/>
        </p:nvSpPr>
        <p:spPr>
          <a:xfrm>
            <a:off x="9600896" y="5112574"/>
            <a:ext cx="1872000" cy="396000"/>
          </a:xfrm>
          <a:prstGeom prst="roundRect">
            <a:avLst>
              <a:gd name="adj" fmla="val 20277"/>
            </a:avLst>
          </a:prstGeom>
          <a:solidFill>
            <a:schemeClr val="accent1"/>
          </a:solidFill>
          <a:ln cap="flat" cmpd="sng">
            <a:prstDash val="solid"/>
          </a:ln>
        </p:spPr>
        <p:txBody>
          <a:bodyPr vert="horz" lIns="91440" tIns="45720" rIns="91440" bIns="45720" anchor="ctr">
            <a:normAutofit lnSpcReduction="10000"/>
          </a:bodyPr>
          <a:lstStyle/>
          <a:p>
            <a:pPr marL="0" algn="ctr"/>
            <a:r>
              <a:rPr lang="en-US" sz="1800" b="1" i="1" u="none" baseline="0">
                <a:solidFill>
                  <a:schemeClr val="lt1"/>
                </a:solidFill>
                <a:latin typeface="Agency FB"/>
                <a:ea typeface="Agency FB"/>
              </a:rPr>
              <a:t>03</a:t>
            </a:r>
          </a:p>
        </p:txBody>
      </p:sp>
      <p:sp>
        <p:nvSpPr>
          <p:cNvPr id="19" name="TextBox 19"/>
          <p:cNvSpPr txBox="1"/>
          <p:nvPr/>
        </p:nvSpPr>
        <p:spPr>
          <a:xfrm>
            <a:off x="1321366" y="2323205"/>
            <a:ext cx="3053903"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dirty="0">
                <a:latin typeface="微软雅黑"/>
                <a:ea typeface="微软雅黑"/>
              </a:rPr>
              <a:t>Cloning Repository</a:t>
            </a:r>
            <a:endParaRPr lang="en-US" sz="1100" dirty="0"/>
          </a:p>
        </p:txBody>
      </p:sp>
      <p:sp>
        <p:nvSpPr>
          <p:cNvPr id="20" name="AutoShape 20"/>
          <p:cNvSpPr/>
          <p:nvPr/>
        </p:nvSpPr>
        <p:spPr>
          <a:xfrm>
            <a:off x="1288625" y="2968566"/>
            <a:ext cx="3067307" cy="1386840"/>
          </a:xfrm>
          <a:prstGeom prst="rect">
            <a:avLst/>
          </a:prstGeom>
        </p:spPr>
        <p:txBody>
          <a:bodyPr vert="horz" wrap="square" lIns="91440" tIns="45720" rIns="91440" bIns="45720" anchor="t">
            <a:spAutoFit/>
          </a:bodyPr>
          <a:lstStyle/>
          <a:p>
            <a:pPr marL="0" algn="l">
              <a:lnSpc>
                <a:spcPct val="150000"/>
              </a:lnSpc>
            </a:pPr>
            <a:r>
              <a:rPr lang="zh-CN" altLang="en-US" sz="1200" b="0" i="0" u="none" baseline="0">
                <a:solidFill>
                  <a:srgbClr val="000000">
                    <a:lumMod val="50000"/>
                    <a:lumOff val="50000"/>
                  </a:srgbClr>
                </a:solidFill>
                <a:latin typeface="微软雅黑"/>
                <a:ea typeface="微软雅黑"/>
              </a:rPr>
              <a:t>The project repository can be cloned using Git. This step retrieves all necessary files and configurations to initiate the AI tutor on your local machine. Navigate to a designated project folder after cloning.</a:t>
            </a:r>
          </a:p>
        </p:txBody>
      </p:sp>
      <p:sp>
        <p:nvSpPr>
          <p:cNvPr id="21" name="TextBox 21"/>
          <p:cNvSpPr txBox="1"/>
          <p:nvPr/>
        </p:nvSpPr>
        <p:spPr>
          <a:xfrm>
            <a:off x="5229720" y="2597500"/>
            <a:ext cx="3053903"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dirty="0">
                <a:latin typeface="微软雅黑"/>
                <a:ea typeface="微软雅黑"/>
              </a:rPr>
              <a:t>Installing Dependencies</a:t>
            </a:r>
            <a:endParaRPr lang="en-US" sz="1100" dirty="0"/>
          </a:p>
        </p:txBody>
      </p:sp>
      <p:sp>
        <p:nvSpPr>
          <p:cNvPr id="22" name="AutoShape 22"/>
          <p:cNvSpPr/>
          <p:nvPr/>
        </p:nvSpPr>
        <p:spPr>
          <a:xfrm>
            <a:off x="5196979" y="3181077"/>
            <a:ext cx="3067307" cy="1710690"/>
          </a:xfrm>
          <a:prstGeom prst="rect">
            <a:avLst/>
          </a:prstGeom>
        </p:spPr>
        <p:txBody>
          <a:bodyPr vert="horz" wrap="square" lIns="91440" tIns="45720" rIns="91440" bIns="45720" anchor="t">
            <a:spAutoFit/>
          </a:bodyPr>
          <a:lstStyle/>
          <a:p>
            <a:pPr marL="0" algn="l">
              <a:lnSpc>
                <a:spcPct val="150000"/>
              </a:lnSpc>
            </a:pPr>
            <a:r>
              <a:rPr lang="zh-CN" altLang="en-US" sz="1200" b="0" i="0" u="none" baseline="0">
                <a:solidFill>
                  <a:srgbClr val="000000">
                    <a:lumMod val="50000"/>
                    <a:lumOff val="50000"/>
                  </a:srgbClr>
                </a:solidFill>
                <a:latin typeface="微软雅黑"/>
                <a:ea typeface="微软雅黑"/>
              </a:rPr>
              <a:t>Run the command "pip install -r requirements.txt" to install all required libraries conveniently. This command will ensure that the environment is ready for running the application without manual installation of each dependency.</a:t>
            </a:r>
          </a:p>
        </p:txBody>
      </p:sp>
      <p:sp>
        <p:nvSpPr>
          <p:cNvPr id="23" name="TextBox 23"/>
          <p:cNvSpPr txBox="1"/>
          <p:nvPr/>
        </p:nvSpPr>
        <p:spPr>
          <a:xfrm>
            <a:off x="8976706" y="1990788"/>
            <a:ext cx="3053903"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dirty="0">
                <a:latin typeface="微软雅黑"/>
                <a:ea typeface="微软雅黑"/>
              </a:rPr>
              <a:t>Running the Application</a:t>
            </a:r>
            <a:endParaRPr lang="en-US" sz="1100" dirty="0"/>
          </a:p>
        </p:txBody>
      </p:sp>
      <p:sp>
        <p:nvSpPr>
          <p:cNvPr id="24" name="AutoShape 24"/>
          <p:cNvSpPr/>
          <p:nvPr/>
        </p:nvSpPr>
        <p:spPr>
          <a:xfrm>
            <a:off x="8943965" y="2623792"/>
            <a:ext cx="3067307" cy="1386840"/>
          </a:xfrm>
          <a:prstGeom prst="rect">
            <a:avLst/>
          </a:prstGeom>
        </p:spPr>
        <p:txBody>
          <a:bodyPr vert="horz" wrap="square" lIns="91440" tIns="45720" rIns="91440" bIns="45720" anchor="t">
            <a:spAutoFit/>
          </a:bodyPr>
          <a:lstStyle/>
          <a:p>
            <a:pPr marL="0" algn="l">
              <a:lnSpc>
                <a:spcPct val="150000"/>
              </a:lnSpc>
            </a:pPr>
            <a:r>
              <a:rPr lang="zh-CN" altLang="en-US" sz="1200" b="0" i="0" u="none" baseline="0">
                <a:solidFill>
                  <a:srgbClr val="000000">
                    <a:lumMod val="50000"/>
                    <a:lumOff val="50000"/>
                  </a:srgbClr>
                </a:solidFill>
                <a:latin typeface="微软雅黑"/>
                <a:ea typeface="微软雅黑"/>
              </a:rPr>
              <a:t>To start the AI tutor, simply execute "python llamaCPU.py" in the terminal. This action triggers the Gradio interface, providing a direct link for users to engage with the AI via their web browsers.</a:t>
            </a:r>
          </a:p>
        </p:txBody>
      </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anim calcmode="lin" valueType="num">
                                      <p:cBhvr>
                                        <p:cTn id="6" dur="1000" fill="hold"/>
                                        <p:tgtEl>
                                          <p:spTgt spid="5"/>
                                        </p:tgtEl>
                                        <p:attrNameLst>
                                          <p:attrName>ppt_w</p:attrName>
                                        </p:attrNameLst>
                                      </p:cBhvr>
                                      <p:tavLst>
                                        <p:tav tm="0">
                                          <p:val>
                                            <p:fltVal val="0"/>
                                          </p:val>
                                        </p:tav>
                                        <p:tav tm="100000">
                                          <p:val>
                                            <p:strVal val="#ppt_w"/>
                                          </p:val>
                                        </p:tav>
                                      </p:tavLst>
                                    </p:anim>
                                    <p:anim calcmode="lin" valueType="num">
                                      <p:cBhvr>
                                        <p:cTn id="7" dur="1000" fill="hold"/>
                                        <p:tgtEl>
                                          <p:spTgt spid="5"/>
                                        </p:tgtEl>
                                        <p:attrNameLst>
                                          <p:attrName>ppt_h</p:attrName>
                                        </p:attrNameLst>
                                      </p:cBhvr>
                                      <p:tavLst>
                                        <p:tav tm="0">
                                          <p:val>
                                            <p:fltVal val="0"/>
                                          </p:val>
                                        </p:tav>
                                        <p:tav tm="100000">
                                          <p:val>
                                            <p:strVal val="#ppt_h"/>
                                          </p:val>
                                        </p:tav>
                                      </p:tavLst>
                                    </p:anim>
                                    <p:anim calcmode="lin" valueType="num">
                                      <p:cBhvr>
                                        <p:cTn id="8" dur="1000" fill="hold"/>
                                        <p:tgtEl>
                                          <p:spTgt spid="5"/>
                                        </p:tgtEl>
                                        <p:attrNameLst>
                                          <p:attrName>style.rotation</p:attrName>
                                        </p:attrNameLst>
                                      </p:cBhvr>
                                      <p:tavLst>
                                        <p:tav tm="0">
                                          <p:val>
                                            <p:fltVal val="90"/>
                                          </p:val>
                                        </p:tav>
                                        <p:tav tm="100000">
                                          <p:val>
                                            <p:fltVal val="0"/>
                                          </p:val>
                                        </p:tav>
                                      </p:tavLst>
                                    </p:anim>
                                    <p:animEffect transition="in" filter="fade">
                                      <p:cBhvr>
                                        <p:cTn id="9" dur="1000"/>
                                        <p:tgtEl>
                                          <p:spTgt spid="5"/>
                                        </p:tgtEl>
                                      </p:cBhvr>
                                    </p:animEffec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par>
                          <p:cTn id="14" fill="hold">
                            <p:stCondLst>
                              <p:cond delay="0"/>
                            </p:stCondLst>
                            <p:childTnLst>
                              <p:par>
                                <p:cTn id="15" presetID="22" presetClass="entr" presetSubtype="2" fill="hold" nodeType="afterEffect">
                                  <p:stCondLst>
                                    <p:cond delay="0"/>
                                  </p:stCondLst>
                                  <p:childTnLst>
                                    <p:animEffect transition="in" filter="wipe(right)">
                                      <p:cBhvr>
                                        <p:cTn id="16" dur="500"/>
                                        <p:tgtEl>
                                          <p:spTgt spid="19"/>
                                        </p:tgtEl>
                                      </p:cBhvr>
                                    </p:animEffect>
                                    <p:set>
                                      <p:cBhvr>
                                        <p:cTn id="17" dur="500" fill="hold">
                                          <p:stCondLst>
                                            <p:cond delay="0"/>
                                          </p:stCondLst>
                                        </p:cTn>
                                        <p:tgtEl>
                                          <p:spTgt spid="19"/>
                                        </p:tgtEl>
                                        <p:attrNameLst>
                                          <p:attrName>style.visibility</p:attrName>
                                        </p:attrNameLst>
                                      </p:cBhvr>
                                      <p:to>
                                        <p:strVal val="visible"/>
                                      </p:to>
                                    </p:set>
                                  </p:childTnLst>
                                </p:cTn>
                              </p:par>
                            </p:childTnLst>
                          </p:cTn>
                        </p:par>
                        <p:par>
                          <p:cTn id="18" fill="hold">
                            <p:stCondLst>
                              <p:cond delay="0"/>
                            </p:stCondLst>
                            <p:childTnLst>
                              <p:par>
                                <p:cTn id="19" presetID="26" presetClass="entr" presetSubtype="0" fill="hold" nodeType="afterEffect">
                                  <p:stCondLst>
                                    <p:cond delay="0"/>
                                  </p:stCondLst>
                                  <p:childTnLst>
                                    <p:anim calcmode="lin" valueType="num">
                                      <p:cBhvr>
                                        <p:cTn id="20" dur="911"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1" dur="332"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2" dur="332" tmFilter="0, 0; 0.125,0.2665; 0.25,0.4; 0.375,0.465; 0.5,0.5;  0.625,0.535; 0.75,0.6; 0.875,0.7335; 1,1">
                                          <p:stCondLst>
                                            <p:cond delay="332"/>
                                          </p:stCondLst>
                                        </p:cTn>
                                        <p:tgtEl>
                                          <p:spTgt spid="20"/>
                                        </p:tgtEl>
                                        <p:attrNameLst>
                                          <p:attrName>ppt_y</p:attrName>
                                        </p:attrNameLst>
                                      </p:cBhvr>
                                      <p:tavLst>
                                        <p:tav tm="0" fmla="#ppt_y-sin(pi*$)/9">
                                          <p:val>
                                            <p:fltVal val="0"/>
                                          </p:val>
                                        </p:tav>
                                        <p:tav tm="100000">
                                          <p:val>
                                            <p:fltVal val="1"/>
                                          </p:val>
                                        </p:tav>
                                      </p:tavLst>
                                    </p:anim>
                                    <p:anim calcmode="lin" valueType="num">
                                      <p:cBhvr>
                                        <p:cTn id="23" dur="166" tmFilter="0, 0; 0.125,0.2665; 0.25,0.4; 0.375,0.465; 0.5,0.5;  0.625,0.535; 0.75,0.6; 0.875,0.7335; 1,1">
                                          <p:stCondLst>
                                            <p:cond delay="662"/>
                                          </p:stCondLst>
                                        </p:cTn>
                                        <p:tgtEl>
                                          <p:spTgt spid="20"/>
                                        </p:tgtEl>
                                        <p:attrNameLst>
                                          <p:attrName>ppt_y</p:attrName>
                                        </p:attrNameLst>
                                      </p:cBhvr>
                                      <p:tavLst>
                                        <p:tav tm="0" fmla="#ppt_y-sin(pi*$)/27">
                                          <p:val>
                                            <p:fltVal val="0"/>
                                          </p:val>
                                        </p:tav>
                                        <p:tav tm="100000">
                                          <p:val>
                                            <p:fltVal val="1"/>
                                          </p:val>
                                        </p:tav>
                                      </p:tavLst>
                                    </p:anim>
                                    <p:anim calcmode="lin" valueType="num">
                                      <p:cBhvr>
                                        <p:cTn id="24" dur="82" tmFilter="0, 0; 0.125,0.2665; 0.25,0.4; 0.375,0.465; 0.5,0.5;  0.625,0.535; 0.75,0.6; 0.875,0.7335; 1,1">
                                          <p:stCondLst>
                                            <p:cond delay="828"/>
                                          </p:stCondLst>
                                        </p:cTn>
                                        <p:tgtEl>
                                          <p:spTgt spid="20"/>
                                        </p:tgtEl>
                                        <p:attrNameLst>
                                          <p:attrName>ppt_y</p:attrName>
                                        </p:attrNameLst>
                                      </p:cBhvr>
                                      <p:tavLst>
                                        <p:tav tm="0" fmla="#ppt_y-sin(pi*$)/81">
                                          <p:val>
                                            <p:fltVal val="0"/>
                                          </p:val>
                                        </p:tav>
                                        <p:tav tm="100000">
                                          <p:val>
                                            <p:fltVal val="1"/>
                                          </p:val>
                                        </p:tav>
                                      </p:tavLst>
                                    </p:anim>
                                    <p:animEffect transition="in" filter="wipe(down)">
                                      <p:cBhvr>
                                        <p:cTn id="25" dur="290">
                                          <p:stCondLst>
                                            <p:cond delay="0"/>
                                          </p:stCondLst>
                                        </p:cTn>
                                        <p:tgtEl>
                                          <p:spTgt spid="20"/>
                                        </p:tgtEl>
                                      </p:cBhvr>
                                    </p:animEffect>
                                    <p:animScale>
                                      <p:cBhvr>
                                        <p:cTn id="26" dur="13">
                                          <p:stCondLst>
                                            <p:cond delay="325"/>
                                          </p:stCondLst>
                                        </p:cTn>
                                        <p:tgtEl>
                                          <p:spTgt spid="20"/>
                                        </p:tgtEl>
                                      </p:cBhvr>
                                      <p:to x="100000" y="60000"/>
                                    </p:animScale>
                                    <p:animScale>
                                      <p:cBhvr>
                                        <p:cTn id="27" dur="83" decel="50000">
                                          <p:stCondLst>
                                            <p:cond delay="338"/>
                                          </p:stCondLst>
                                        </p:cTn>
                                        <p:tgtEl>
                                          <p:spTgt spid="20"/>
                                        </p:tgtEl>
                                      </p:cBhvr>
                                      <p:to x="100000" y="100000"/>
                                    </p:animScale>
                                    <p:animScale>
                                      <p:cBhvr>
                                        <p:cTn id="28" dur="13">
                                          <p:stCondLst>
                                            <p:cond delay="656"/>
                                          </p:stCondLst>
                                        </p:cTn>
                                        <p:tgtEl>
                                          <p:spTgt spid="20"/>
                                        </p:tgtEl>
                                      </p:cBhvr>
                                      <p:to x="100000" y="80000"/>
                                    </p:animScale>
                                    <p:animScale>
                                      <p:cBhvr>
                                        <p:cTn id="29" dur="83" decel="50000">
                                          <p:stCondLst>
                                            <p:cond delay="669"/>
                                          </p:stCondLst>
                                        </p:cTn>
                                        <p:tgtEl>
                                          <p:spTgt spid="20"/>
                                        </p:tgtEl>
                                      </p:cBhvr>
                                      <p:to x="100000" y="100000"/>
                                    </p:animScale>
                                    <p:animScale>
                                      <p:cBhvr>
                                        <p:cTn id="30" dur="13">
                                          <p:stCondLst>
                                            <p:cond delay="821"/>
                                          </p:stCondLst>
                                        </p:cTn>
                                        <p:tgtEl>
                                          <p:spTgt spid="20"/>
                                        </p:tgtEl>
                                      </p:cBhvr>
                                      <p:to x="100000" y="90000"/>
                                    </p:animScale>
                                    <p:animScale>
                                      <p:cBhvr>
                                        <p:cTn id="31" dur="83" decel="50000">
                                          <p:stCondLst>
                                            <p:cond delay="834"/>
                                          </p:stCondLst>
                                        </p:cTn>
                                        <p:tgtEl>
                                          <p:spTgt spid="20"/>
                                        </p:tgtEl>
                                      </p:cBhvr>
                                      <p:to x="100000" y="100000"/>
                                    </p:animScale>
                                    <p:animScale>
                                      <p:cBhvr>
                                        <p:cTn id="32" dur="13">
                                          <p:stCondLst>
                                            <p:cond delay="904"/>
                                          </p:stCondLst>
                                        </p:cTn>
                                        <p:tgtEl>
                                          <p:spTgt spid="20"/>
                                        </p:tgtEl>
                                      </p:cBhvr>
                                      <p:to x="100000" y="95000"/>
                                    </p:animScale>
                                    <p:animScale>
                                      <p:cBhvr>
                                        <p:cTn id="33" dur="83" decel="50000">
                                          <p:stCondLst>
                                            <p:cond delay="917"/>
                                          </p:stCondLst>
                                        </p:cTn>
                                        <p:tgtEl>
                                          <p:spTgt spid="20"/>
                                        </p:tgtEl>
                                      </p:cBhvr>
                                      <p:to x="100000" y="100000"/>
                                    </p:animScale>
                                    <p:set>
                                      <p:cBhvr>
                                        <p:cTn id="34" dur="1" fill="hold">
                                          <p:stCondLst>
                                            <p:cond delay="0"/>
                                          </p:stCondLst>
                                        </p:cTn>
                                        <p:tgtEl>
                                          <p:spTgt spid="20"/>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childTnLst>
                          </p:cTn>
                        </p:par>
                        <p:par>
                          <p:cTn id="38" fill="hold">
                            <p:stCondLst>
                              <p:cond delay="0"/>
                            </p:stCondLst>
                            <p:childTnLst>
                              <p:par>
                                <p:cTn id="39" presetID="2" presetClass="entr" presetSubtype="2" fill="hold" nodeType="afterEffect">
                                  <p:stCondLst>
                                    <p:cond delay="0"/>
                                  </p:stCondLst>
                                  <p:childTnLst>
                                    <p:anim calcmode="lin" valueType="num">
                                      <p:cBhvr additive="base">
                                        <p:cTn id="40" dur="1000" fill="hold"/>
                                        <p:tgtEl>
                                          <p:spTgt spid="21"/>
                                        </p:tgtEl>
                                        <p:attrNameLst>
                                          <p:attrName>ppt_x</p:attrName>
                                        </p:attrNameLst>
                                      </p:cBhvr>
                                      <p:tavLst>
                                        <p:tav tm="0">
                                          <p:val>
                                            <p:strVal val="1+#ppt_w/2"/>
                                          </p:val>
                                        </p:tav>
                                        <p:tav tm="100000">
                                          <p:val>
                                            <p:strVal val="#ppt_x"/>
                                          </p:val>
                                        </p:tav>
                                      </p:tavLst>
                                    </p:anim>
                                    <p:anim calcmode="lin" valueType="num">
                                      <p:cBhvr additive="base">
                                        <p:cTn id="41" dur="1000" fill="hold"/>
                                        <p:tgtEl>
                                          <p:spTgt spid="21"/>
                                        </p:tgtEl>
                                        <p:attrNameLst>
                                          <p:attrName>ppt_y</p:attrName>
                                        </p:attrNameLst>
                                      </p:cBhvr>
                                      <p:tavLst>
                                        <p:tav tm="0">
                                          <p:val>
                                            <p:strVal val="#ppt_y"/>
                                          </p:val>
                                        </p:tav>
                                        <p:tav tm="100000">
                                          <p:val>
                                            <p:strVal val="#ppt_y"/>
                                          </p:val>
                                        </p:tav>
                                      </p:tavLst>
                                    </p:anim>
                                    <p:set>
                                      <p:cBhvr>
                                        <p:cTn id="42" dur="1000" fill="hold">
                                          <p:stCondLst>
                                            <p:cond delay="0"/>
                                          </p:stCondLst>
                                        </p:cTn>
                                        <p:tgtEl>
                                          <p:spTgt spid="21"/>
                                        </p:tgtEl>
                                        <p:attrNameLst>
                                          <p:attrName>style.visibility</p:attrName>
                                        </p:attrNameLst>
                                      </p:cBhvr>
                                      <p:to>
                                        <p:strVal val="visible"/>
                                      </p:to>
                                    </p:set>
                                  </p:childTnLst>
                                </p:cTn>
                              </p:par>
                            </p:childTnLst>
                          </p:cTn>
                        </p:par>
                        <p:par>
                          <p:cTn id="43" fill="hold">
                            <p:stCondLst>
                              <p:cond delay="0"/>
                            </p:stCondLst>
                            <p:childTnLst>
                              <p:par>
                                <p:cTn id="44" presetID="6" presetClass="entr" presetSubtype="16" fill="hold" nodeType="afterEffect">
                                  <p:stCondLst>
                                    <p:cond delay="0"/>
                                  </p:stCondLst>
                                  <p:childTnLst>
                                    <p:animEffect transition="in" filter="circle(in)">
                                      <p:cBhvr>
                                        <p:cTn id="45" dur="1000"/>
                                        <p:tgtEl>
                                          <p:spTgt spid="22"/>
                                        </p:tgtEl>
                                      </p:cBhvr>
                                    </p:animEffect>
                                    <p:set>
                                      <p:cBhvr>
                                        <p:cTn id="46" dur="1000" fill="hold">
                                          <p:stCondLst>
                                            <p:cond delay="0"/>
                                          </p:stCondLst>
                                        </p:cTn>
                                        <p:tgtEl>
                                          <p:spTgt spid="22"/>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par>
                          <p:cTn id="50" fill="hold">
                            <p:stCondLst>
                              <p:cond delay="0"/>
                            </p:stCondLst>
                            <p:childTnLst>
                              <p:par>
                                <p:cTn id="51" presetID="27" presetClass="entr" presetSubtype="0" fill="hold" grpId="0" nodeType="afterEffect">
                                  <p:stCondLst>
                                    <p:cond delay="0"/>
                                  </p:stCondLst>
                                  <p:iterate type="lt">
                                    <p:tmPct val="50000"/>
                                  </p:iterate>
                                  <p:childTnLst>
                                    <p:anim calcmode="discrete" valueType="clr">
                                      <p:cBhvr override="childStyle">
                                        <p:cTn id="52" dur="50"/>
                                        <p:tgtEl>
                                          <p:spTgt spid="23"/>
                                        </p:tgtEl>
                                        <p:attrNameLst>
                                          <p:attrName>style.color</p:attrName>
                                        </p:attrNameLst>
                                      </p:cBhvr>
                                      <p:tavLst>
                                        <p:tav tm="0">
                                          <p:val>
                                            <p:clrVal>
                                              <a:schemeClr val="accent2"/>
                                            </p:clrVal>
                                          </p:val>
                                        </p:tav>
                                        <p:tav tm="50000">
                                          <p:val>
                                            <p:clrVal>
                                              <a:schemeClr val="hlink"/>
                                            </p:clrVal>
                                          </p:val>
                                        </p:tav>
                                      </p:tavLst>
                                    </p:anim>
                                    <p:anim calcmode="discrete" valueType="clr">
                                      <p:cBhvr>
                                        <p:cTn id="53" dur="50"/>
                                        <p:tgtEl>
                                          <p:spTgt spid="23"/>
                                        </p:tgtEl>
                                        <p:attrNameLst>
                                          <p:attrName>fillcolor</p:attrName>
                                        </p:attrNameLst>
                                      </p:cBhvr>
                                      <p:tavLst>
                                        <p:tav tm="0">
                                          <p:val>
                                            <p:clrVal>
                                              <a:schemeClr val="accent2"/>
                                            </p:clrVal>
                                          </p:val>
                                        </p:tav>
                                        <p:tav tm="50000">
                                          <p:val>
                                            <p:clrVal>
                                              <a:schemeClr val="hlink"/>
                                            </p:clrVal>
                                          </p:val>
                                        </p:tav>
                                      </p:tavLst>
                                    </p:anim>
                                    <p:set>
                                      <p:cBhvr>
                                        <p:cTn id="54" dur="1" fill="hold">
                                          <p:stCondLst>
                                            <p:cond delay="0"/>
                                          </p:stCondLst>
                                        </p:cTn>
                                        <p:tgtEl>
                                          <p:spTgt spid="23"/>
                                        </p:tgtEl>
                                        <p:attrNameLst>
                                          <p:attrName>style.visibility</p:attrName>
                                        </p:attrNameLst>
                                      </p:cBhvr>
                                      <p:to>
                                        <p:strVal val="visible"/>
                                      </p:to>
                                    </p:set>
                                    <p:set>
                                      <p:cBhvr>
                                        <p:cTn id="55" dur="50"/>
                                        <p:tgtEl>
                                          <p:spTgt spid="23"/>
                                        </p:tgtEl>
                                        <p:attrNameLst>
                                          <p:attrName>fill.type</p:attrName>
                                        </p:attrNameLst>
                                      </p:cBhvr>
                                      <p:to>
                                        <p:strVal val="solid"/>
                                      </p:to>
                                    </p:set>
                                  </p:childTnLst>
                                </p:cTn>
                              </p:par>
                            </p:childTnLst>
                          </p:cTn>
                        </p:par>
                        <p:par>
                          <p:cTn id="56" fill="hold">
                            <p:stCondLst>
                              <p:cond delay="0"/>
                            </p:stCondLst>
                            <p:childTnLst>
                              <p:par>
                                <p:cTn id="57" presetID="7" presetClass="entr" presetSubtype="4" fill="hold" nodeType="afterEffect">
                                  <p:stCondLst>
                                    <p:cond delay="0"/>
                                  </p:stCondLst>
                                  <p:childTnLst>
                                    <p:anim calcmode="lin" valueType="num">
                                      <p:cBhvr additive="base">
                                        <p:cTn id="58" dur="2000" fill="hold"/>
                                        <p:tgtEl>
                                          <p:spTgt spid="24"/>
                                        </p:tgtEl>
                                        <p:attrNameLst>
                                          <p:attrName>ppt_x</p:attrName>
                                        </p:attrNameLst>
                                      </p:cBhvr>
                                      <p:tavLst>
                                        <p:tav tm="0">
                                          <p:val>
                                            <p:strVal val="#ppt_x"/>
                                          </p:val>
                                        </p:tav>
                                        <p:tav tm="100000">
                                          <p:val>
                                            <p:strVal val="#ppt_x"/>
                                          </p:val>
                                        </p:tav>
                                      </p:tavLst>
                                    </p:anim>
                                    <p:anim calcmode="lin" valueType="num">
                                      <p:cBhvr additive="base">
                                        <p:cTn id="59" dur="2000" fill="hold"/>
                                        <p:tgtEl>
                                          <p:spTgt spid="24"/>
                                        </p:tgtEl>
                                        <p:attrNameLst>
                                          <p:attrName>ppt_y</p:attrName>
                                        </p:attrNameLst>
                                      </p:cBhvr>
                                      <p:tavLst>
                                        <p:tav tm="0">
                                          <p:val>
                                            <p:strVal val="1+#ppt_h/2"/>
                                          </p:val>
                                        </p:tav>
                                        <p:tav tm="100000">
                                          <p:val>
                                            <p:strVal val="#ppt_y"/>
                                          </p:val>
                                        </p:tav>
                                      </p:tavLst>
                                    </p:anim>
                                    <p:set>
                                      <p:cBhvr>
                                        <p:cTn id="60" dur="2000"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Box 2"/>
          <p:cNvSpPr txBox="1"/>
          <p:nvPr/>
        </p:nvSpPr>
        <p:spPr>
          <a:xfrm>
            <a:off x="2038352" y="735955"/>
            <a:ext cx="8115298" cy="3770263"/>
          </a:xfrm>
          <a:prstGeom prst="rect">
            <a:avLst/>
          </a:prstGeom>
          <a:noFill/>
        </p:spPr>
        <p:txBody>
          <a:bodyPr vert="horz" wrap="square" lIns="91440" tIns="45720" rIns="91440" bIns="45720" rtlCol="0" anchor="t">
            <a:spAutoFit/>
          </a:bodyPr>
          <a:lstStyle/>
          <a:p>
            <a:pPr marL="0" algn="ctr">
              <a:defRPr/>
            </a:pPr>
            <a:r>
              <a:rPr lang="en-US" sz="23900" b="1" i="0" u="none" baseline="0">
                <a:solidFill>
                  <a:srgbClr val="FFFFFF">
                    <a:lumMod val="95000"/>
                  </a:srgbClr>
                </a:solidFill>
                <a:latin typeface="+mn-ea"/>
                <a:ea typeface="+mn-ea"/>
              </a:rPr>
              <a:t>05</a:t>
            </a:r>
            <a:endParaRPr lang="en-US" sz="1100"/>
          </a:p>
        </p:txBody>
      </p:sp>
      <p:sp>
        <p:nvSpPr>
          <p:cNvPr id="3" name="TextBox 3"/>
          <p:cNvSpPr txBox="1"/>
          <p:nvPr/>
        </p:nvSpPr>
        <p:spPr>
          <a:xfrm>
            <a:off x="2614547" y="4385306"/>
            <a:ext cx="6769100" cy="769441"/>
          </a:xfrm>
          <a:prstGeom prst="rect">
            <a:avLst/>
          </a:prstGeom>
          <a:noFill/>
        </p:spPr>
        <p:txBody>
          <a:bodyPr vert="horz" wrap="square" lIns="91440" tIns="45720" rIns="91440" bIns="45720" rtlCol="0" anchor="t">
            <a:spAutoFit/>
          </a:bodyPr>
          <a:lstStyle/>
          <a:p>
            <a:pPr marL="0" algn="ctr">
              <a:defRPr/>
            </a:pPr>
            <a:r>
              <a:rPr lang="zh-CN" altLang="en-US" sz="4400" b="1" i="0" u="none" baseline="0">
                <a:solidFill>
                  <a:srgbClr val="000000">
                    <a:lumMod val="85000"/>
                    <a:lumOff val="15000"/>
                  </a:srgbClr>
                </a:solidFill>
                <a:latin typeface="微软雅黑"/>
                <a:ea typeface="微软雅黑"/>
              </a:rPr>
              <a:t>How the AI Tutor Operates</a:t>
            </a:r>
            <a:endParaRPr lang="en-US" sz="1100"/>
          </a:p>
        </p:txBody>
      </p:sp>
      <p:grpSp>
        <p:nvGrpSpPr>
          <p:cNvPr id="4" name="Group 4"/>
          <p:cNvGrpSpPr/>
          <p:nvPr/>
        </p:nvGrpSpPr>
        <p:grpSpPr>
          <a:xfrm>
            <a:off x="3044657" y="991564"/>
            <a:ext cx="1484640" cy="1728796"/>
            <a:chOff x="3044657" y="991564"/>
            <a:chExt cx="1484640" cy="1728796"/>
          </a:xfrm>
        </p:grpSpPr>
        <p:sp>
          <p:nvSpPr>
            <p:cNvPr id="5" name="Freeform 5"/>
            <p:cNvSpPr/>
            <p:nvPr/>
          </p:nvSpPr>
          <p:spPr>
            <a:xfrm rot="3595803">
              <a:off x="2922579" y="1113642"/>
              <a:ext cx="1728796" cy="1484640"/>
            </a:xfrm>
            <a:custGeom>
              <a:avLst/>
              <a:gdLst/>
              <a:ahLst/>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6" name="TextBox 6"/>
            <p:cNvSpPr txBox="1"/>
            <p:nvPr/>
          </p:nvSpPr>
          <p:spPr>
            <a:xfrm>
              <a:off x="3252917" y="1745605"/>
              <a:ext cx="1150808" cy="584775"/>
            </a:xfrm>
            <a:prstGeom prst="rect">
              <a:avLst/>
            </a:prstGeom>
            <a:noFill/>
          </p:spPr>
          <p:txBody>
            <a:bodyPr vert="horz" wrap="square" lIns="91440" tIns="45720" rIns="91440" bIns="45720" rtlCol="0" anchor="t">
              <a:spAutoFit/>
            </a:bodyPr>
            <a:lstStyle/>
            <a:p>
              <a:pPr marL="0" algn="ctr">
                <a:defRPr/>
              </a:pPr>
              <a:r>
                <a:rPr lang="en-US" sz="3200" b="1" i="0" u="none" baseline="0">
                  <a:solidFill>
                    <a:srgbClr val="FFFFFF"/>
                  </a:solidFill>
                  <a:latin typeface="Agency FB"/>
                  <a:ea typeface="Agency FB"/>
                </a:rPr>
                <a:t>PART</a:t>
              </a:r>
              <a:endParaRPr lang="en-US" sz="1100"/>
            </a:p>
          </p:txBody>
        </p:sp>
      </p:gr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nodeType="afterEffect">
                                  <p:stCondLst>
                                    <p:cond delay="0"/>
                                  </p:stCondLst>
                                  <p:childTnLst>
                                    <p:animEffect transition="in" filter="checkerboard(down)">
                                      <p:cBhvr>
                                        <p:cTn id="6" dur="1000"/>
                                        <p:tgtEl>
                                          <p:spTgt spid="2"/>
                                        </p:tgtEl>
                                      </p:cBhvr>
                                    </p:animEffect>
                                    <p:set>
                                      <p:cBhvr>
                                        <p:cTn id="7" dur="1000" fill="hold">
                                          <p:stCondLst>
                                            <p:cond delay="0"/>
                                          </p:stCondLst>
                                        </p:cTn>
                                        <p:tgtEl>
                                          <p:spTgt spid="2"/>
                                        </p:tgtEl>
                                        <p:attrNameLst>
                                          <p:attrName>style.visibility</p:attrName>
                                        </p:attrNameLst>
                                      </p:cBhvr>
                                      <p:to>
                                        <p:strVal val="visible"/>
                                      </p:to>
                                    </p:set>
                                  </p:childTnLst>
                                </p:cTn>
                              </p:par>
                            </p:childTnLst>
                          </p:cTn>
                        </p:par>
                        <p:par>
                          <p:cTn id="8" fill="hold">
                            <p:stCondLst>
                              <p:cond delay="0"/>
                            </p:stCondLst>
                            <p:childTnLst>
                              <p:par>
                                <p:cTn id="9" presetID="2" presetClass="entr" presetSubtype="8" fill="hold" nodeType="afterEffect">
                                  <p:stCondLst>
                                    <p:cond delay="0"/>
                                  </p:stCondLst>
                                  <p:childTnLst>
                                    <p:anim calcmode="lin" valueType="num">
                                      <p:cBhvr additive="base">
                                        <p:cTn id="10" dur="1000" fill="hold"/>
                                        <p:tgtEl>
                                          <p:spTgt spid="3"/>
                                        </p:tgtEl>
                                        <p:attrNameLst>
                                          <p:attrName>ppt_x</p:attrName>
                                        </p:attrNameLst>
                                      </p:cBhvr>
                                      <p:tavLst>
                                        <p:tav tm="0">
                                          <p:val>
                                            <p:strVal val="0-#ppt_w/2"/>
                                          </p:val>
                                        </p:tav>
                                        <p:tav tm="100000">
                                          <p:val>
                                            <p:strVal val="#ppt_x"/>
                                          </p:val>
                                        </p:tav>
                                      </p:tavLst>
                                    </p:anim>
                                    <p:anim calcmode="lin" valueType="num">
                                      <p:cBhvr additive="base">
                                        <p:cTn id="11" dur="1000" fill="hold"/>
                                        <p:tgtEl>
                                          <p:spTgt spid="3"/>
                                        </p:tgtEl>
                                        <p:attrNameLst>
                                          <p:attrName>ppt_y</p:attrName>
                                        </p:attrNameLst>
                                      </p:cBhvr>
                                      <p:tavLst>
                                        <p:tav tm="0">
                                          <p:val>
                                            <p:strVal val="#ppt_y"/>
                                          </p:val>
                                        </p:tav>
                                        <p:tav tm="100000">
                                          <p:val>
                                            <p:strVal val="#ppt_y"/>
                                          </p:val>
                                        </p:tav>
                                      </p:tavLst>
                                    </p:anim>
                                    <p:set>
                                      <p:cBhvr>
                                        <p:cTn id="12" dur="1000"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rot="19667116">
            <a:off x="-2217223" y="3326427"/>
            <a:ext cx="5108901" cy="3784838"/>
          </a:xfrm>
          <a:custGeom>
            <a:avLst/>
            <a:gdLst/>
            <a:ahLst/>
            <a:cxnLst/>
            <a:rect l="l" t="t" r="r" b="b"/>
            <a:pathLst>
              <a:path w="5105488" h="3782309">
                <a:moveTo>
                  <a:pt x="1722207" y="21520"/>
                </a:moveTo>
                <a:cubicBezTo>
                  <a:pt x="2573107" y="168840"/>
                  <a:pt x="5102947" y="1393120"/>
                  <a:pt x="5105487" y="2017960"/>
                </a:cubicBezTo>
                <a:cubicBezTo>
                  <a:pt x="5108027" y="2642800"/>
                  <a:pt x="2588347" y="3917880"/>
                  <a:pt x="1737447" y="3770560"/>
                </a:cubicBezTo>
                <a:cubicBezTo>
                  <a:pt x="886547" y="3623240"/>
                  <a:pt x="10247" y="1758880"/>
                  <a:pt x="87" y="1134040"/>
                </a:cubicBezTo>
                <a:cubicBezTo>
                  <a:pt x="-10073" y="509200"/>
                  <a:pt x="871307" y="-125800"/>
                  <a:pt x="1722207" y="21520"/>
                </a:cubicBezTo>
                <a:close/>
              </a:path>
            </a:pathLst>
          </a:custGeom>
          <a:gradFill>
            <a:gsLst>
              <a:gs pos="0">
                <a:srgbClr val="EE37E9"/>
              </a:gs>
              <a:gs pos="71000">
                <a:srgbClr val="BB43FD"/>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3" name="Freeform 3"/>
          <p:cNvSpPr/>
          <p:nvPr/>
        </p:nvSpPr>
        <p:spPr>
          <a:xfrm rot="13939238">
            <a:off x="2336035" y="3502218"/>
            <a:ext cx="6613260" cy="5679276"/>
          </a:xfrm>
          <a:custGeom>
            <a:avLst/>
            <a:gdLst/>
            <a:ahLst/>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gradFill>
            <a:gsLst>
              <a:gs pos="13000">
                <a:srgbClr val="F3C053"/>
              </a:gs>
              <a:gs pos="88000">
                <a:srgbClr val="EE37E9"/>
              </a:gs>
            </a:gsLst>
            <a:lin ang="27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4" name="Freeform 4"/>
          <p:cNvSpPr/>
          <p:nvPr/>
        </p:nvSpPr>
        <p:spPr>
          <a:xfrm>
            <a:off x="8896350" y="3264389"/>
            <a:ext cx="3733800" cy="3891899"/>
          </a:xfrm>
          <a:custGeom>
            <a:avLst/>
            <a:gdLst/>
            <a:ahLst/>
            <a:cxnLst/>
            <a:rect l="l" t="t" r="r" b="b"/>
            <a:pathLst>
              <a:path w="3616003" h="3769115">
                <a:moveTo>
                  <a:pt x="217446" y="1996443"/>
                </a:moveTo>
                <a:cubicBezTo>
                  <a:pt x="491766" y="1516383"/>
                  <a:pt x="1281706" y="2543"/>
                  <a:pt x="1848126" y="3"/>
                </a:cubicBezTo>
                <a:cubicBezTo>
                  <a:pt x="2414546" y="-2537"/>
                  <a:pt x="3608346" y="1356363"/>
                  <a:pt x="3615966" y="1981203"/>
                </a:cubicBezTo>
                <a:cubicBezTo>
                  <a:pt x="3623586" y="2606043"/>
                  <a:pt x="2462806" y="3599183"/>
                  <a:pt x="1893846" y="3749043"/>
                </a:cubicBezTo>
                <a:cubicBezTo>
                  <a:pt x="1324886" y="3898903"/>
                  <a:pt x="486686" y="3169923"/>
                  <a:pt x="202206" y="2880363"/>
                </a:cubicBezTo>
                <a:cubicBezTo>
                  <a:pt x="-82274" y="2590803"/>
                  <a:pt x="-56874" y="2476503"/>
                  <a:pt x="217446" y="1996443"/>
                </a:cubicBezTo>
                <a:close/>
              </a:path>
            </a:pathLst>
          </a:custGeom>
          <a:gradFill>
            <a:gsLst>
              <a:gs pos="0">
                <a:srgbClr val="FF9409"/>
              </a:gs>
              <a:gs pos="38000">
                <a:srgbClr val="FE934B"/>
              </a:gs>
              <a:gs pos="71000">
                <a:srgbClr val="F3C053"/>
              </a:gs>
            </a:gsLst>
            <a:lin ang="162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5" name="TextBox 5"/>
          <p:cNvSpPr txBox="1"/>
          <p:nvPr/>
        </p:nvSpPr>
        <p:spPr>
          <a:xfrm>
            <a:off x="0" y="-403121"/>
            <a:ext cx="5666014" cy="7725192"/>
          </a:xfrm>
          <a:prstGeom prst="rect">
            <a:avLst/>
          </a:prstGeom>
          <a:noFill/>
        </p:spPr>
        <p:txBody>
          <a:bodyPr vert="horz" wrap="square" lIns="91440" tIns="45720" rIns="91440" bIns="45720" rtlCol="0" anchor="t">
            <a:spAutoFit/>
          </a:bodyPr>
          <a:lstStyle/>
          <a:p>
            <a:pPr marL="0" algn="ctr">
              <a:defRPr/>
            </a:pPr>
            <a:r>
              <a:rPr lang="en-US" sz="49600" b="1" i="0" u="none" baseline="0">
                <a:solidFill>
                  <a:srgbClr val="584CE0"/>
                </a:solidFill>
                <a:latin typeface="Agency FB"/>
                <a:ea typeface="Agency FB"/>
              </a:rPr>
              <a:t>T</a:t>
            </a:r>
            <a:endParaRPr lang="en-US" sz="1100"/>
          </a:p>
        </p:txBody>
      </p:sp>
      <p:sp>
        <p:nvSpPr>
          <p:cNvPr id="6" name="AutoShape 6"/>
          <p:cNvSpPr/>
          <p:nvPr/>
        </p:nvSpPr>
        <p:spPr>
          <a:xfrm>
            <a:off x="5395362" y="563875"/>
            <a:ext cx="5951330" cy="5791200"/>
          </a:xfrm>
          <a:prstGeom prst="roundRect">
            <a:avLst>
              <a:gd name="adj" fmla="val 3166"/>
            </a:avLst>
          </a:prstGeom>
          <a:solidFill>
            <a:srgbClr val="FFFFFF"/>
          </a:solidFill>
          <a:ln cap="flat" cmpd="sng">
            <a:prstDash val="solid"/>
          </a:ln>
          <a:effectLst>
            <a:outerShdw blurRad="736600" sx="102000" sy="102000" algn="ctr" rotWithShape="0">
              <a:srgbClr val="000000">
                <a:alpha val="22000"/>
              </a:srgbClr>
            </a:outerShdw>
          </a:effectLst>
        </p:spPr>
        <p:txBody>
          <a:bodyPr rot="0" vert="horz" wrap="square" lIns="91440" tIns="45720" rIns="91440" bIns="45720" anchor="ctr">
            <a:noAutofit/>
          </a:bodyPr>
          <a:lstStyle/>
          <a:p>
            <a:pPr marL="0" algn="ctr">
              <a:lnSpc>
                <a:spcPct val="150000"/>
              </a:lnSpc>
            </a:pPr>
            <a:endParaRPr/>
          </a:p>
        </p:txBody>
      </p:sp>
      <p:sp>
        <p:nvSpPr>
          <p:cNvPr id="7" name="AutoShape 7"/>
          <p:cNvSpPr/>
          <p:nvPr/>
        </p:nvSpPr>
        <p:spPr>
          <a:xfrm>
            <a:off x="6264375" y="2147650"/>
            <a:ext cx="4553525" cy="1346074"/>
          </a:xfrm>
          <a:prstGeom prst="rect">
            <a:avLst/>
          </a:prstGeom>
        </p:spPr>
        <p:txBody>
          <a:bodyPr vert="horz" wrap="square" lIns="91440" tIns="45720" rIns="91440" bIns="45720" anchor="t">
            <a:spAutoFit/>
          </a:bodyPr>
          <a:lstStyle/>
          <a:p>
            <a:pPr marL="0" algn="l">
              <a:lnSpc>
                <a:spcPct val="150000"/>
              </a:lnSpc>
            </a:pPr>
            <a:r>
              <a:rPr lang="zh-CN" altLang="en-US" sz="1400" b="0" i="0" u="none" baseline="0" dirty="0">
                <a:solidFill>
                  <a:srgbClr val="000000">
                    <a:lumMod val="50000"/>
                    <a:lumOff val="50000"/>
                  </a:srgbClr>
                </a:solidFill>
                <a:latin typeface="微软雅黑"/>
                <a:ea typeface="微软雅黑"/>
              </a:rPr>
              <a:t>When users interact with the AI, their queries are instantly captured and processed by the llm() function, which interprets input to generate contextually appropriate and informative responses seamlessly.</a:t>
            </a:r>
          </a:p>
        </p:txBody>
      </p:sp>
      <p:sp>
        <p:nvSpPr>
          <p:cNvPr id="8" name="TextBox 8"/>
          <p:cNvSpPr txBox="1"/>
          <p:nvPr/>
        </p:nvSpPr>
        <p:spPr>
          <a:xfrm>
            <a:off x="6264375" y="1705678"/>
            <a:ext cx="4551737" cy="416909"/>
          </a:xfrm>
          <a:prstGeom prst="rect">
            <a:avLst/>
          </a:prstGeom>
          <a:noFill/>
        </p:spPr>
        <p:txBody>
          <a:bodyPr vert="horz" wrap="square" lIns="91440" tIns="45720" rIns="91440" bIns="45720" rtlCol="0" anchor="t">
            <a:spAutoFit/>
          </a:bodyPr>
          <a:lstStyle/>
          <a:p>
            <a:pPr marL="0" algn="l">
              <a:lnSpc>
                <a:spcPct val="150000"/>
              </a:lnSpc>
              <a:defRPr/>
            </a:pPr>
            <a:r>
              <a:rPr lang="zh-CN" altLang="en-US" sz="1600" b="1" i="0" u="none" baseline="0" dirty="0">
                <a:solidFill>
                  <a:srgbClr val="000000">
                    <a:lumMod val="85000"/>
                    <a:lumOff val="15000"/>
                  </a:srgbClr>
                </a:solidFill>
                <a:latin typeface="微软雅黑"/>
                <a:ea typeface="微软雅黑"/>
              </a:rPr>
              <a:t>User Input Processing</a:t>
            </a:r>
            <a:endParaRPr lang="en-US" sz="1100" dirty="0"/>
          </a:p>
        </p:txBody>
      </p:sp>
      <p:sp>
        <p:nvSpPr>
          <p:cNvPr id="9" name="TextBox 9"/>
          <p:cNvSpPr txBox="1"/>
          <p:nvPr/>
        </p:nvSpPr>
        <p:spPr>
          <a:xfrm>
            <a:off x="5793819" y="974107"/>
            <a:ext cx="5410025" cy="587340"/>
          </a:xfrm>
          <a:prstGeom prst="rect">
            <a:avLst/>
          </a:prstGeom>
          <a:noFill/>
        </p:spPr>
        <p:txBody>
          <a:bodyPr vert="horz" wrap="square" lIns="91440" tIns="45720" rIns="91440" bIns="45720" rtlCol="0" anchor="t">
            <a:spAutoFit/>
          </a:bodyPr>
          <a:lstStyle/>
          <a:p>
            <a:pPr marL="0" algn="l">
              <a:lnSpc>
                <a:spcPct val="150000"/>
              </a:lnSpc>
              <a:defRPr/>
            </a:pPr>
            <a:r>
              <a:rPr lang="zh-CN" altLang="en-US" sz="2400" b="1" i="0" u="none" baseline="0" dirty="0">
                <a:solidFill>
                  <a:srgbClr val="000000">
                    <a:lumMod val="85000"/>
                    <a:lumOff val="15000"/>
                  </a:srgbClr>
                </a:solidFill>
                <a:latin typeface="微软雅黑"/>
                <a:ea typeface="微软雅黑"/>
              </a:rPr>
              <a:t>Real-Time Interaction Mechanism</a:t>
            </a:r>
            <a:endParaRPr lang="en-US" sz="1000" dirty="0"/>
          </a:p>
        </p:txBody>
      </p:sp>
      <p:sp>
        <p:nvSpPr>
          <p:cNvPr id="10" name="AutoShape 10"/>
          <p:cNvSpPr/>
          <p:nvPr/>
        </p:nvSpPr>
        <p:spPr>
          <a:xfrm>
            <a:off x="6262587" y="4385916"/>
            <a:ext cx="4553525" cy="1346074"/>
          </a:xfrm>
          <a:prstGeom prst="rect">
            <a:avLst/>
          </a:prstGeom>
        </p:spPr>
        <p:txBody>
          <a:bodyPr vert="horz" wrap="square" lIns="91440" tIns="45720" rIns="91440" bIns="45720" anchor="t">
            <a:spAutoFit/>
          </a:bodyPr>
          <a:lstStyle/>
          <a:p>
            <a:pPr marL="0" algn="l">
              <a:lnSpc>
                <a:spcPct val="150000"/>
              </a:lnSpc>
            </a:pPr>
            <a:r>
              <a:rPr lang="zh-CN" altLang="en-US" sz="1400" b="0" i="0" u="none" baseline="0" dirty="0">
                <a:solidFill>
                  <a:srgbClr val="000000">
                    <a:lumMod val="50000"/>
                    <a:lumOff val="50000"/>
                  </a:srgbClr>
                </a:solidFill>
                <a:latin typeface="微软雅黑"/>
                <a:ea typeface="微软雅黑"/>
              </a:rPr>
              <a:t>Utilizing the extensive training of the Llama-2 model, the AI swiftly constructs coherent and well-articulated answers, ensuring an efficient dialogue flow that enhances learning and understanding.</a:t>
            </a:r>
          </a:p>
        </p:txBody>
      </p:sp>
      <p:sp>
        <p:nvSpPr>
          <p:cNvPr id="11" name="TextBox 11"/>
          <p:cNvSpPr txBox="1"/>
          <p:nvPr/>
        </p:nvSpPr>
        <p:spPr>
          <a:xfrm>
            <a:off x="6266162" y="3896724"/>
            <a:ext cx="4551737" cy="338554"/>
          </a:xfrm>
          <a:prstGeom prst="rect">
            <a:avLst/>
          </a:prstGeom>
          <a:noFill/>
        </p:spPr>
        <p:txBody>
          <a:bodyPr vert="horz" wrap="square" lIns="91440" tIns="45720" rIns="91440" bIns="45720" rtlCol="0" anchor="t">
            <a:spAutoFit/>
          </a:bodyPr>
          <a:lstStyle/>
          <a:p>
            <a:pPr marL="0" algn="l">
              <a:defRPr/>
            </a:pPr>
            <a:r>
              <a:rPr lang="zh-CN" altLang="en-US" sz="1600" b="1" i="0" u="none" baseline="0" dirty="0">
                <a:solidFill>
                  <a:srgbClr val="000000">
                    <a:lumMod val="85000"/>
                    <a:lumOff val="15000"/>
                  </a:srgbClr>
                </a:solidFill>
                <a:latin typeface="微软雅黑"/>
                <a:ea typeface="微软雅黑"/>
              </a:rPr>
              <a:t>Generating Responses</a:t>
            </a:r>
            <a:endParaRPr lang="en-US" sz="1100" dirty="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fill="hold" nodeType="afterEffect">
                                  <p:stCondLst>
                                    <p:cond delay="0"/>
                                  </p:stCondLst>
                                  <p:childTnLst>
                                    <p:anim calcmode="lin" valueType="num">
                                      <p:cBhvr>
                                        <p:cTn id="6" dur="1000" fill="hold"/>
                                        <p:tgtEl>
                                          <p:spTgt spid="9"/>
                                        </p:tgtEl>
                                        <p:attrNameLst>
                                          <p:attrName>ppt_w</p:attrName>
                                        </p:attrNameLst>
                                      </p:cBhvr>
                                      <p:tavLst>
                                        <p:tav tm="0">
                                          <p:val>
                                            <p:fltVal val="0"/>
                                          </p:val>
                                        </p:tav>
                                        <p:tav tm="100000">
                                          <p:val>
                                            <p:strVal val="#ppt_w"/>
                                          </p:val>
                                        </p:tav>
                                      </p:tavLst>
                                    </p:anim>
                                    <p:anim calcmode="lin" valueType="num">
                                      <p:cBhvr>
                                        <p:cTn id="7" dur="1000" fill="hold"/>
                                        <p:tgtEl>
                                          <p:spTgt spid="9"/>
                                        </p:tgtEl>
                                        <p:attrNameLst>
                                          <p:attrName>ppt_h</p:attrName>
                                        </p:attrNameLst>
                                      </p:cBhvr>
                                      <p:tavLst>
                                        <p:tav tm="0">
                                          <p:val>
                                            <p:fltVal val="0"/>
                                          </p:val>
                                        </p:tav>
                                        <p:tav tm="100000">
                                          <p:val>
                                            <p:strVal val="#ppt_h"/>
                                          </p:val>
                                        </p:tav>
                                      </p:tavLst>
                                    </p:anim>
                                    <p:anim calcmode="lin" valueType="num">
                                      <p:cBhvr>
                                        <p:cTn id="8" dur="1000" fill="hold"/>
                                        <p:tgtEl>
                                          <p:spTgt spid="9"/>
                                        </p:tgtEl>
                                        <p:attrNameLst>
                                          <p:attrName>style.rotation</p:attrName>
                                        </p:attrNameLst>
                                      </p:cBhvr>
                                      <p:tavLst>
                                        <p:tav tm="0">
                                          <p:val>
                                            <p:fltVal val="360"/>
                                          </p:val>
                                        </p:tav>
                                        <p:tav tm="100000">
                                          <p:val>
                                            <p:fltVal val="0"/>
                                          </p:val>
                                        </p:tav>
                                      </p:tavLst>
                                    </p:anim>
                                    <p:animEffect transition="in" filter="fade">
                                      <p:cBhvr>
                                        <p:cTn id="9" dur="1000"/>
                                        <p:tgtEl>
                                          <p:spTgt spid="9"/>
                                        </p:tgtEl>
                                      </p:cBhvr>
                                    </p:animEffect>
                                    <p:set>
                                      <p:cBhvr>
                                        <p:cTn id="10" dur="1000"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14" presetClass="entr" presetSubtype="10" fill="hold" nodeType="afterEffect">
                                  <p:stCondLst>
                                    <p:cond delay="0"/>
                                  </p:stCondLst>
                                  <p:childTnLst>
                                    <p:animEffect transition="in" filter="randombar(horizontal)">
                                      <p:cBhvr>
                                        <p:cTn id="13" dur="1000"/>
                                        <p:tgtEl>
                                          <p:spTgt spid="8"/>
                                        </p:tgtEl>
                                      </p:cBhvr>
                                    </p:animEffect>
                                    <p:set>
                                      <p:cBhvr>
                                        <p:cTn id="14" dur="1000" fill="hold">
                                          <p:stCondLst>
                                            <p:cond delay="0"/>
                                          </p:stCondLst>
                                        </p:cTn>
                                        <p:tgtEl>
                                          <p:spTgt spid="8"/>
                                        </p:tgtEl>
                                        <p:attrNameLst>
                                          <p:attrName>style.visibility</p:attrName>
                                        </p:attrNameLst>
                                      </p:cBhvr>
                                      <p:to>
                                        <p:strVal val="visible"/>
                                      </p:to>
                                    </p:set>
                                  </p:childTnLst>
                                </p:cTn>
                              </p:par>
                            </p:childTnLst>
                          </p:cTn>
                        </p:par>
                        <p:par>
                          <p:cTn id="15" fill="hold">
                            <p:stCondLst>
                              <p:cond delay="0"/>
                            </p:stCondLst>
                            <p:childTnLst>
                              <p:par>
                                <p:cTn id="16" presetID="26" presetClass="entr" presetSubtype="0" fill="hold" nodeType="afterEffect">
                                  <p:stCondLst>
                                    <p:cond delay="0"/>
                                  </p:stCondLst>
                                  <p:childTnLst>
                                    <p:anim calcmode="lin" valueType="num">
                                      <p:cBhvr>
                                        <p:cTn id="17" dur="911"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8" dur="332"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9" dur="332" tmFilter="0, 0; 0.125,0.2665; 0.25,0.4; 0.375,0.465; 0.5,0.5;  0.625,0.535; 0.75,0.6; 0.875,0.7335; 1,1">
                                          <p:stCondLst>
                                            <p:cond delay="332"/>
                                          </p:stCondLst>
                                        </p:cTn>
                                        <p:tgtEl>
                                          <p:spTgt spid="7"/>
                                        </p:tgtEl>
                                        <p:attrNameLst>
                                          <p:attrName>ppt_y</p:attrName>
                                        </p:attrNameLst>
                                      </p:cBhvr>
                                      <p:tavLst>
                                        <p:tav tm="0" fmla="#ppt_y-sin(pi*$)/9">
                                          <p:val>
                                            <p:fltVal val="0"/>
                                          </p:val>
                                        </p:tav>
                                        <p:tav tm="100000">
                                          <p:val>
                                            <p:fltVal val="1"/>
                                          </p:val>
                                        </p:tav>
                                      </p:tavLst>
                                    </p:anim>
                                    <p:anim calcmode="lin" valueType="num">
                                      <p:cBhvr>
                                        <p:cTn id="20" dur="166" tmFilter="0, 0; 0.125,0.2665; 0.25,0.4; 0.375,0.465; 0.5,0.5;  0.625,0.535; 0.75,0.6; 0.875,0.7335; 1,1">
                                          <p:stCondLst>
                                            <p:cond delay="662"/>
                                          </p:stCondLst>
                                        </p:cTn>
                                        <p:tgtEl>
                                          <p:spTgt spid="7"/>
                                        </p:tgtEl>
                                        <p:attrNameLst>
                                          <p:attrName>ppt_y</p:attrName>
                                        </p:attrNameLst>
                                      </p:cBhvr>
                                      <p:tavLst>
                                        <p:tav tm="0" fmla="#ppt_y-sin(pi*$)/27">
                                          <p:val>
                                            <p:fltVal val="0"/>
                                          </p:val>
                                        </p:tav>
                                        <p:tav tm="100000">
                                          <p:val>
                                            <p:fltVal val="1"/>
                                          </p:val>
                                        </p:tav>
                                      </p:tavLst>
                                    </p:anim>
                                    <p:anim calcmode="lin" valueType="num">
                                      <p:cBhvr>
                                        <p:cTn id="21" dur="82" tmFilter="0, 0; 0.125,0.2665; 0.25,0.4; 0.375,0.465; 0.5,0.5;  0.625,0.535; 0.75,0.6; 0.875,0.7335; 1,1">
                                          <p:stCondLst>
                                            <p:cond delay="828"/>
                                          </p:stCondLst>
                                        </p:cTn>
                                        <p:tgtEl>
                                          <p:spTgt spid="7"/>
                                        </p:tgtEl>
                                        <p:attrNameLst>
                                          <p:attrName>ppt_y</p:attrName>
                                        </p:attrNameLst>
                                      </p:cBhvr>
                                      <p:tavLst>
                                        <p:tav tm="0" fmla="#ppt_y-sin(pi*$)/81">
                                          <p:val>
                                            <p:fltVal val="0"/>
                                          </p:val>
                                        </p:tav>
                                        <p:tav tm="100000">
                                          <p:val>
                                            <p:fltVal val="1"/>
                                          </p:val>
                                        </p:tav>
                                      </p:tavLst>
                                    </p:anim>
                                    <p:animEffect transition="in" filter="wipe(down)">
                                      <p:cBhvr>
                                        <p:cTn id="22" dur="290">
                                          <p:stCondLst>
                                            <p:cond delay="0"/>
                                          </p:stCondLst>
                                        </p:cTn>
                                        <p:tgtEl>
                                          <p:spTgt spid="7"/>
                                        </p:tgtEl>
                                      </p:cBhvr>
                                    </p:animEffect>
                                    <p:animScale>
                                      <p:cBhvr>
                                        <p:cTn id="23" dur="13">
                                          <p:stCondLst>
                                            <p:cond delay="325"/>
                                          </p:stCondLst>
                                        </p:cTn>
                                        <p:tgtEl>
                                          <p:spTgt spid="7"/>
                                        </p:tgtEl>
                                      </p:cBhvr>
                                      <p:to x="100000" y="60000"/>
                                    </p:animScale>
                                    <p:animScale>
                                      <p:cBhvr>
                                        <p:cTn id="24" dur="83" decel="50000">
                                          <p:stCondLst>
                                            <p:cond delay="338"/>
                                          </p:stCondLst>
                                        </p:cTn>
                                        <p:tgtEl>
                                          <p:spTgt spid="7"/>
                                        </p:tgtEl>
                                      </p:cBhvr>
                                      <p:to x="100000" y="100000"/>
                                    </p:animScale>
                                    <p:animScale>
                                      <p:cBhvr>
                                        <p:cTn id="25" dur="13">
                                          <p:stCondLst>
                                            <p:cond delay="656"/>
                                          </p:stCondLst>
                                        </p:cTn>
                                        <p:tgtEl>
                                          <p:spTgt spid="7"/>
                                        </p:tgtEl>
                                      </p:cBhvr>
                                      <p:to x="100000" y="80000"/>
                                    </p:animScale>
                                    <p:animScale>
                                      <p:cBhvr>
                                        <p:cTn id="26" dur="83" decel="50000">
                                          <p:stCondLst>
                                            <p:cond delay="669"/>
                                          </p:stCondLst>
                                        </p:cTn>
                                        <p:tgtEl>
                                          <p:spTgt spid="7"/>
                                        </p:tgtEl>
                                      </p:cBhvr>
                                      <p:to x="100000" y="100000"/>
                                    </p:animScale>
                                    <p:animScale>
                                      <p:cBhvr>
                                        <p:cTn id="27" dur="13">
                                          <p:stCondLst>
                                            <p:cond delay="821"/>
                                          </p:stCondLst>
                                        </p:cTn>
                                        <p:tgtEl>
                                          <p:spTgt spid="7"/>
                                        </p:tgtEl>
                                      </p:cBhvr>
                                      <p:to x="100000" y="90000"/>
                                    </p:animScale>
                                    <p:animScale>
                                      <p:cBhvr>
                                        <p:cTn id="28" dur="83" decel="50000">
                                          <p:stCondLst>
                                            <p:cond delay="834"/>
                                          </p:stCondLst>
                                        </p:cTn>
                                        <p:tgtEl>
                                          <p:spTgt spid="7"/>
                                        </p:tgtEl>
                                      </p:cBhvr>
                                      <p:to x="100000" y="100000"/>
                                    </p:animScale>
                                    <p:animScale>
                                      <p:cBhvr>
                                        <p:cTn id="29" dur="13">
                                          <p:stCondLst>
                                            <p:cond delay="904"/>
                                          </p:stCondLst>
                                        </p:cTn>
                                        <p:tgtEl>
                                          <p:spTgt spid="7"/>
                                        </p:tgtEl>
                                      </p:cBhvr>
                                      <p:to x="100000" y="95000"/>
                                    </p:animScale>
                                    <p:animScale>
                                      <p:cBhvr>
                                        <p:cTn id="30" dur="83" decel="50000">
                                          <p:stCondLst>
                                            <p:cond delay="917"/>
                                          </p:stCondLst>
                                        </p:cTn>
                                        <p:tgtEl>
                                          <p:spTgt spid="7"/>
                                        </p:tgtEl>
                                      </p:cBhvr>
                                      <p:to x="100000" y="100000"/>
                                    </p:animScale>
                                    <p:set>
                                      <p:cBhvr>
                                        <p:cTn id="31" dur="1" fill="hold">
                                          <p:stCondLst>
                                            <p:cond delay="0"/>
                                          </p:stCondLst>
                                        </p:cTn>
                                        <p:tgtEl>
                                          <p:spTgt spid="7"/>
                                        </p:tgtEl>
                                        <p:attrNameLst>
                                          <p:attrName>style.visibility</p:attrName>
                                        </p:attrNameLst>
                                      </p:cBhvr>
                                      <p:to>
                                        <p:strVal val="visible"/>
                                      </p:to>
                                    </p:set>
                                  </p:childTnLst>
                                </p:cTn>
                              </p:par>
                            </p:childTnLst>
                          </p:cTn>
                        </p:par>
                        <p:par>
                          <p:cTn id="32" fill="hold">
                            <p:stCondLst>
                              <p:cond delay="0"/>
                            </p:stCondLst>
                            <p:childTnLst>
                              <p:par>
                                <p:cTn id="33" presetID="19" presetClass="entr" presetSubtype="5" fill="hold" nodeType="afterEffect">
                                  <p:stCondLst>
                                    <p:cond delay="0"/>
                                  </p:stCondLst>
                                  <p:childTnLst>
                                    <p:anim calcmode="lin" valueType="num">
                                      <p:cBhvr>
                                        <p:cTn id="34" dur="2000" fill="hold"/>
                                        <p:tgtEl>
                                          <p:spTgt spid="11"/>
                                        </p:tgtEl>
                                        <p:attrNameLst>
                                          <p:attrName>ppt_w</p:attrName>
                                        </p:attrNameLst>
                                      </p:cBhvr>
                                      <p:tavLst>
                                        <p:tav tm="0">
                                          <p:val>
                                            <p:strVal val="#ppt_w"/>
                                          </p:val>
                                        </p:tav>
                                        <p:tav tm="100000">
                                          <p:val>
                                            <p:strVal val="#ppt_w"/>
                                          </p:val>
                                        </p:tav>
                                      </p:tavLst>
                                    </p:anim>
                                    <p:anim calcmode="lin" valueType="num">
                                      <p:cBhvr>
                                        <p:cTn id="35" dur="2000" fill="hold"/>
                                        <p:tgtEl>
                                          <p:spTgt spid="11"/>
                                        </p:tgtEl>
                                        <p:attrNameLst>
                                          <p:attrName>ppt_h</p:attrName>
                                        </p:attrNameLst>
                                      </p:cBhvr>
                                      <p:tavLst>
                                        <p:tav tm="0" fmla="#ppt_h*sin(2.5*pi*$)">
                                          <p:val>
                                            <p:fltVal val="0"/>
                                          </p:val>
                                        </p:tav>
                                        <p:tav tm="100000">
                                          <p:val>
                                            <p:fltVal val="1"/>
                                          </p:val>
                                        </p:tav>
                                      </p:tavLst>
                                    </p:anim>
                                    <p:set>
                                      <p:cBhvr>
                                        <p:cTn id="36" dur="2000" fill="hold">
                                          <p:stCondLst>
                                            <p:cond delay="0"/>
                                          </p:stCondLst>
                                        </p:cTn>
                                        <p:tgtEl>
                                          <p:spTgt spid="11"/>
                                        </p:tgtEl>
                                        <p:attrNameLst>
                                          <p:attrName>style.visibility</p:attrName>
                                        </p:attrNameLst>
                                      </p:cBhvr>
                                      <p:to>
                                        <p:strVal val="visible"/>
                                      </p:to>
                                    </p:set>
                                  </p:childTnLst>
                                </p:cTn>
                              </p:par>
                            </p:childTnLst>
                          </p:cTn>
                        </p:par>
                        <p:par>
                          <p:cTn id="37" fill="hold">
                            <p:stCondLst>
                              <p:cond delay="0"/>
                            </p:stCondLst>
                            <p:childTnLst>
                              <p:par>
                                <p:cTn id="38" presetID="22" presetClass="entr" presetSubtype="1" fill="hold" nodeType="afterEffect">
                                  <p:stCondLst>
                                    <p:cond delay="0"/>
                                  </p:stCondLst>
                                  <p:childTnLst>
                                    <p:animEffect transition="in" filter="wipe(up)">
                                      <p:cBhvr>
                                        <p:cTn id="39" dur="500"/>
                                        <p:tgtEl>
                                          <p:spTgt spid="10"/>
                                        </p:tgtEl>
                                      </p:cBhvr>
                                    </p:animEffect>
                                    <p:set>
                                      <p:cBhvr>
                                        <p:cTn id="40" dur="500"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rot="648845">
            <a:off x="4327607" y="3750101"/>
            <a:ext cx="6543790" cy="4847850"/>
          </a:xfrm>
          <a:custGeom>
            <a:avLst/>
            <a:gdLst/>
            <a:ahLst/>
            <a:cxnLst/>
            <a:rect l="l" t="t" r="r" b="b"/>
            <a:pathLst>
              <a:path w="5105488" h="3782309">
                <a:moveTo>
                  <a:pt x="1722207" y="21520"/>
                </a:moveTo>
                <a:cubicBezTo>
                  <a:pt x="2573107" y="168840"/>
                  <a:pt x="5102947" y="1393120"/>
                  <a:pt x="5105487" y="2017960"/>
                </a:cubicBezTo>
                <a:cubicBezTo>
                  <a:pt x="5108027" y="2642800"/>
                  <a:pt x="2588347" y="3917880"/>
                  <a:pt x="1737447" y="3770560"/>
                </a:cubicBezTo>
                <a:cubicBezTo>
                  <a:pt x="886547" y="3623240"/>
                  <a:pt x="10247" y="1758880"/>
                  <a:pt x="87" y="1134040"/>
                </a:cubicBezTo>
                <a:cubicBezTo>
                  <a:pt x="-10073" y="509200"/>
                  <a:pt x="871307" y="-125800"/>
                  <a:pt x="1722207" y="21520"/>
                </a:cubicBezTo>
                <a:close/>
              </a:path>
            </a:pathLst>
          </a:custGeom>
          <a:gradFill>
            <a:gsLst>
              <a:gs pos="0">
                <a:srgbClr val="EE37E9"/>
              </a:gs>
              <a:gs pos="71000">
                <a:srgbClr val="BB43FD"/>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3" name="Freeform 3"/>
          <p:cNvSpPr/>
          <p:nvPr/>
        </p:nvSpPr>
        <p:spPr>
          <a:xfrm rot="2466577">
            <a:off x="-2287456" y="2303863"/>
            <a:ext cx="6613260" cy="5679276"/>
          </a:xfrm>
          <a:custGeom>
            <a:avLst/>
            <a:gdLst/>
            <a:ahLst/>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4" name="Freeform 4"/>
          <p:cNvSpPr/>
          <p:nvPr/>
        </p:nvSpPr>
        <p:spPr>
          <a:xfrm rot="2976637">
            <a:off x="9637184" y="2991625"/>
            <a:ext cx="5487919" cy="4058763"/>
          </a:xfrm>
          <a:custGeom>
            <a:avLst/>
            <a:gdLst/>
            <a:ahLst/>
            <a:cxnLst/>
            <a:rect l="l" t="t" r="r" b="b"/>
            <a:pathLst>
              <a:path w="5501899" h="4069103">
                <a:moveTo>
                  <a:pt x="203989" y="2575574"/>
                </a:moveTo>
                <a:cubicBezTo>
                  <a:pt x="485929" y="2286014"/>
                  <a:pt x="1349529" y="2151394"/>
                  <a:pt x="1910869" y="1722134"/>
                </a:cubicBezTo>
                <a:cubicBezTo>
                  <a:pt x="2472209" y="1292874"/>
                  <a:pt x="3008149" y="-5066"/>
                  <a:pt x="3572029" y="14"/>
                </a:cubicBezTo>
                <a:cubicBezTo>
                  <a:pt x="4135909" y="5094"/>
                  <a:pt x="5009669" y="1176034"/>
                  <a:pt x="5294149" y="1752614"/>
                </a:cubicBezTo>
                <a:cubicBezTo>
                  <a:pt x="5578629" y="2329194"/>
                  <a:pt x="5568469" y="3073414"/>
                  <a:pt x="5278909" y="3459494"/>
                </a:cubicBezTo>
                <a:cubicBezTo>
                  <a:pt x="4989349" y="3845574"/>
                  <a:pt x="4123209" y="4066554"/>
                  <a:pt x="3556789" y="4069094"/>
                </a:cubicBezTo>
                <a:cubicBezTo>
                  <a:pt x="2990369" y="4071634"/>
                  <a:pt x="2436649" y="3576334"/>
                  <a:pt x="1880389" y="3474734"/>
                </a:cubicBezTo>
                <a:cubicBezTo>
                  <a:pt x="1324129" y="3373134"/>
                  <a:pt x="501169" y="3606814"/>
                  <a:pt x="219229" y="3459494"/>
                </a:cubicBezTo>
                <a:cubicBezTo>
                  <a:pt x="-62711" y="3312174"/>
                  <a:pt x="-77951" y="2865134"/>
                  <a:pt x="203989" y="2575574"/>
                </a:cubicBezTo>
                <a:close/>
              </a:path>
            </a:pathLst>
          </a:custGeom>
          <a:gradFill>
            <a:gsLst>
              <a:gs pos="13000">
                <a:srgbClr val="F3C053"/>
              </a:gs>
              <a:gs pos="88000">
                <a:srgbClr val="EE37E9"/>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5" name="TextBox 5"/>
          <p:cNvSpPr txBox="1"/>
          <p:nvPr/>
        </p:nvSpPr>
        <p:spPr>
          <a:xfrm>
            <a:off x="6525986" y="-403121"/>
            <a:ext cx="5666014" cy="7725192"/>
          </a:xfrm>
          <a:prstGeom prst="rect">
            <a:avLst/>
          </a:prstGeom>
          <a:noFill/>
        </p:spPr>
        <p:txBody>
          <a:bodyPr vert="horz" wrap="square" lIns="91440" tIns="45720" rIns="91440" bIns="45720" rtlCol="0" anchor="t">
            <a:spAutoFit/>
          </a:bodyPr>
          <a:lstStyle/>
          <a:p>
            <a:pPr marL="0" algn="ctr">
              <a:defRPr/>
            </a:pPr>
            <a:r>
              <a:rPr lang="en-US" sz="49600" b="1" i="0" u="none" baseline="0">
                <a:solidFill>
                  <a:srgbClr val="584CE0"/>
                </a:solidFill>
                <a:latin typeface="Agency FB"/>
                <a:ea typeface="Agency FB"/>
              </a:rPr>
              <a:t>S</a:t>
            </a:r>
            <a:endParaRPr lang="en-US" sz="1100"/>
          </a:p>
        </p:txBody>
      </p:sp>
      <p:sp>
        <p:nvSpPr>
          <p:cNvPr id="6" name="AutoShape 6"/>
          <p:cNvSpPr/>
          <p:nvPr/>
        </p:nvSpPr>
        <p:spPr>
          <a:xfrm>
            <a:off x="875664" y="768123"/>
            <a:ext cx="5588000" cy="5321754"/>
          </a:xfrm>
          <a:prstGeom prst="roundRect">
            <a:avLst>
              <a:gd name="adj" fmla="val 3166"/>
            </a:avLst>
          </a:prstGeom>
          <a:solidFill>
            <a:srgbClr val="FFFFFF"/>
          </a:solidFill>
          <a:ln cap="flat" cmpd="sng">
            <a:prstDash val="solid"/>
          </a:ln>
          <a:effectLst>
            <a:outerShdw blurRad="736600" sx="102000" sy="102000" algn="ctr" rotWithShape="0">
              <a:srgbClr val="000000">
                <a:alpha val="22000"/>
              </a:srgbClr>
            </a:outerShdw>
          </a:effectLst>
        </p:spPr>
        <p:txBody>
          <a:bodyPr rot="0" vert="horz" wrap="square" lIns="91440" tIns="45720" rIns="91440" bIns="45720" anchor="ctr">
            <a:noAutofit/>
          </a:bodyPr>
          <a:lstStyle/>
          <a:p>
            <a:pPr marL="0" algn="l"/>
            <a:endParaRPr/>
          </a:p>
        </p:txBody>
      </p:sp>
      <p:sp>
        <p:nvSpPr>
          <p:cNvPr id="7" name="AutoShape 7"/>
          <p:cNvSpPr/>
          <p:nvPr/>
        </p:nvSpPr>
        <p:spPr>
          <a:xfrm>
            <a:off x="1422717" y="2245160"/>
            <a:ext cx="4367487" cy="1346074"/>
          </a:xfrm>
          <a:prstGeom prst="rect">
            <a:avLst/>
          </a:prstGeom>
        </p:spPr>
        <p:txBody>
          <a:bodyPr vert="horz" wrap="square" lIns="91440" tIns="45720" rIns="91440" bIns="45720" anchor="t">
            <a:spAutoFit/>
          </a:bodyPr>
          <a:lstStyle/>
          <a:p>
            <a:pPr marL="0" algn="l">
              <a:lnSpc>
                <a:spcPct val="150000"/>
              </a:lnSpc>
            </a:pPr>
            <a:r>
              <a:rPr lang="zh-CN" altLang="en-US" sz="1400" b="0" i="0" u="none" baseline="0" dirty="0">
                <a:solidFill>
                  <a:srgbClr val="000000">
                    <a:lumMod val="50000"/>
                    <a:lumOff val="50000"/>
                  </a:srgbClr>
                </a:solidFill>
                <a:latin typeface="微软雅黑"/>
                <a:ea typeface="微软雅黑"/>
              </a:rPr>
              <a:t>Through careful crafting of prompts, the system maintains clarity in its explanations, minimizing confusion and directly addressing user needs to foster a productive learning environment.</a:t>
            </a:r>
          </a:p>
        </p:txBody>
      </p:sp>
      <p:sp>
        <p:nvSpPr>
          <p:cNvPr id="8" name="TextBox 8"/>
          <p:cNvSpPr txBox="1"/>
          <p:nvPr/>
        </p:nvSpPr>
        <p:spPr>
          <a:xfrm>
            <a:off x="1428403" y="1899911"/>
            <a:ext cx="4367487"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000000">
                    <a:lumMod val="85000"/>
                    <a:lumOff val="15000"/>
                  </a:srgbClr>
                </a:solidFill>
                <a:latin typeface="微软雅黑"/>
                <a:ea typeface="微软雅黑"/>
              </a:rPr>
              <a:t>Ensuring Clarity and Relevance</a:t>
            </a:r>
            <a:endParaRPr lang="en-US" sz="1100"/>
          </a:p>
        </p:txBody>
      </p:sp>
      <p:sp>
        <p:nvSpPr>
          <p:cNvPr id="9" name="TextBox 9"/>
          <p:cNvSpPr txBox="1"/>
          <p:nvPr/>
        </p:nvSpPr>
        <p:spPr>
          <a:xfrm>
            <a:off x="1174745" y="920698"/>
            <a:ext cx="5092999" cy="584775"/>
          </a:xfrm>
          <a:prstGeom prst="rect">
            <a:avLst/>
          </a:prstGeom>
          <a:noFill/>
        </p:spPr>
        <p:txBody>
          <a:bodyPr vert="horz" wrap="square" lIns="91440" tIns="45720" rIns="91440" bIns="45720" rtlCol="0" anchor="t">
            <a:spAutoFit/>
          </a:bodyPr>
          <a:lstStyle/>
          <a:p>
            <a:pPr marL="0" algn="l">
              <a:defRPr/>
            </a:pPr>
            <a:r>
              <a:rPr lang="zh-CN" altLang="en-US" sz="3200" b="1" i="0" u="none" baseline="0">
                <a:solidFill>
                  <a:srgbClr val="000000">
                    <a:lumMod val="85000"/>
                    <a:lumOff val="15000"/>
                  </a:srgbClr>
                </a:solidFill>
                <a:latin typeface="微软雅黑"/>
                <a:ea typeface="微软雅黑"/>
              </a:rPr>
              <a:t>Prompt Customization</a:t>
            </a:r>
            <a:endParaRPr lang="en-US" sz="1100"/>
          </a:p>
        </p:txBody>
      </p:sp>
      <p:sp>
        <p:nvSpPr>
          <p:cNvPr id="10" name="AutoShape 10"/>
          <p:cNvSpPr/>
          <p:nvPr/>
        </p:nvSpPr>
        <p:spPr>
          <a:xfrm>
            <a:off x="1422716" y="4186256"/>
            <a:ext cx="4367488" cy="1539240"/>
          </a:xfrm>
          <a:prstGeom prst="rect">
            <a:avLst/>
          </a:prstGeom>
        </p:spPr>
        <p:txBody>
          <a:bodyPr vert="horz" wrap="square" lIns="91440" tIns="45720" rIns="91440" bIns="45720" anchor="t">
            <a:spAutoFit/>
          </a:bodyPr>
          <a:lstStyle/>
          <a:p>
            <a:pPr marL="0" algn="l">
              <a:lnSpc>
                <a:spcPct val="150000"/>
              </a:lnSpc>
            </a:pPr>
            <a:r>
              <a:rPr lang="zh-CN" altLang="en-US" sz="1400" b="0" i="0" u="none" baseline="0" dirty="0">
                <a:solidFill>
                  <a:srgbClr val="000000">
                    <a:lumMod val="50000"/>
                    <a:lumOff val="50000"/>
                  </a:srgbClr>
                </a:solidFill>
                <a:latin typeface="微软雅黑"/>
                <a:ea typeface="微软雅黑"/>
              </a:rPr>
              <a:t>The AI’s role is articulated within the PromptTemplate, guiding how it responds based on the specific context and learning objectives set by the user. This customization is key to delivering relevant content.</a:t>
            </a:r>
          </a:p>
        </p:txBody>
      </p:sp>
      <p:sp>
        <p:nvSpPr>
          <p:cNvPr id="11" name="TextBox 11"/>
          <p:cNvSpPr txBox="1"/>
          <p:nvPr/>
        </p:nvSpPr>
        <p:spPr>
          <a:xfrm>
            <a:off x="1422716" y="3719468"/>
            <a:ext cx="4367487" cy="338554"/>
          </a:xfrm>
          <a:prstGeom prst="rect">
            <a:avLst/>
          </a:prstGeom>
          <a:noFill/>
        </p:spPr>
        <p:txBody>
          <a:bodyPr vert="horz" wrap="square" lIns="91440" tIns="45720" rIns="91440" bIns="45720" rtlCol="0" anchor="t">
            <a:spAutoFit/>
          </a:bodyPr>
          <a:lstStyle/>
          <a:p>
            <a:pPr marL="0" algn="l">
              <a:defRPr/>
            </a:pPr>
            <a:r>
              <a:rPr lang="zh-CN" altLang="en-US" sz="1600" b="1" i="0" u="none" baseline="0" dirty="0">
                <a:solidFill>
                  <a:srgbClr val="000000">
                    <a:lumMod val="85000"/>
                    <a:lumOff val="15000"/>
                  </a:srgbClr>
                </a:solidFill>
                <a:latin typeface="微软雅黑"/>
                <a:ea typeface="微软雅黑"/>
              </a:rPr>
              <a:t>Defining Role in PromptTemplate</a:t>
            </a:r>
            <a:endParaRPr lang="en-US" sz="1100"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anim calcmode="lin" valueType="num">
                                      <p:cBhvr>
                                        <p:cTn id="6" dur="1000" fill="hold"/>
                                        <p:tgtEl>
                                          <p:spTgt spid="9"/>
                                        </p:tgtEl>
                                        <p:attrNameLst>
                                          <p:attrName>ppt_x</p:attrName>
                                        </p:attrNameLst>
                                      </p:cBhvr>
                                      <p:tavLst>
                                        <p:tav tm="0">
                                          <p:val>
                                            <p:strVal val="#ppt_x"/>
                                          </p:val>
                                        </p:tav>
                                        <p:tav tm="100000">
                                          <p:val>
                                            <p:strVal val="#ppt_x"/>
                                          </p:val>
                                        </p:tav>
                                      </p:tavLst>
                                    </p:anim>
                                    <p:anim calcmode="lin" valueType="num">
                                      <p:cBhvr>
                                        <p:cTn id="7" dur="1000" fill="hold"/>
                                        <p:tgtEl>
                                          <p:spTgt spid="9"/>
                                        </p:tgtEl>
                                        <p:attrNameLst>
                                          <p:attrName>ppt_y</p:attrName>
                                        </p:attrNameLst>
                                      </p:cBhvr>
                                      <p:tavLst>
                                        <p:tav tm="0">
                                          <p:val>
                                            <p:strVal val="#ppt_y-.1"/>
                                          </p:val>
                                        </p:tav>
                                        <p:tav tm="100000">
                                          <p:val>
                                            <p:strVal val="#ppt_y"/>
                                          </p:val>
                                        </p:tav>
                                      </p:tavLst>
                                    </p:anim>
                                    <p:animEffect transition="in" filter="fade">
                                      <p:cBhvr>
                                        <p:cTn id="8" dur="1000"/>
                                        <p:tgtEl>
                                          <p:spTgt spid="9"/>
                                        </p:tgtEl>
                                      </p:cBhvr>
                                    </p:animEffec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0"/>
                            </p:stCondLst>
                            <p:childTnLst>
                              <p:par>
                                <p:cTn id="11" presetID="38" presetClass="entr" presetSubtype="0" fill="hold" grpId="0" nodeType="afterEffect">
                                  <p:stCondLst>
                                    <p:cond delay="0"/>
                                  </p:stCondLst>
                                  <p:iterate type="lt">
                                    <p:tmPct val="30000"/>
                                  </p:iterate>
                                  <p:childTnLst>
                                    <p:anim calcmode="lin" valueType="num">
                                      <p:cBhvr>
                                        <p:cTn id="12" dur="455" fill="hold">
                                          <p:stCondLst>
                                            <p:cond delay="455"/>
                                          </p:stCondLst>
                                        </p:cTn>
                                        <p:tgtEl>
                                          <p:spTgt spid="11"/>
                                        </p:tgtEl>
                                        <p:attrNameLst>
                                          <p:attrName>style.rotation</p:attrName>
                                        </p:attrNameLst>
                                      </p:cBhvr>
                                      <p:tavLst>
                                        <p:tav tm="0">
                                          <p:val>
                                            <p:fltVal val="-45"/>
                                          </p:val>
                                        </p:tav>
                                        <p:tav tm="69900">
                                          <p:val>
                                            <p:fltVal val="45"/>
                                          </p:val>
                                        </p:tav>
                                        <p:tav tm="100000">
                                          <p:val>
                                            <p:fltVal val="0"/>
                                          </p:val>
                                        </p:tav>
                                      </p:tavLst>
                                    </p:anim>
                                    <p:anim calcmode="lin" valueType="num">
                                      <p:cBhvr>
                                        <p:cTn id="13" dur="455" fill="hold">
                                          <p:stCondLst>
                                            <p:cond delay="0"/>
                                          </p:stCondLst>
                                        </p:cTn>
                                        <p:tgtEl>
                                          <p:spTgt spid="11"/>
                                        </p:tgtEl>
                                        <p:attrNameLst>
                                          <p:attrName>ppt_y</p:attrName>
                                        </p:attrNameLst>
                                      </p:cBhvr>
                                      <p:tavLst>
                                        <p:tav tm="0">
                                          <p:val>
                                            <p:strVal val="#ppt_y-1"/>
                                          </p:val>
                                        </p:tav>
                                        <p:tav tm="100000">
                                          <p:val>
                                            <p:strVal val="#ppt_y-(0.354*#ppt_w-0.172*#ppt_h)"/>
                                          </p:val>
                                        </p:tav>
                                      </p:tavLst>
                                    </p:anim>
                                    <p:anim calcmode="lin" valueType="num">
                                      <p:cBhvr>
                                        <p:cTn id="14" dur="156" decel="50000" autoRev="1" fill="hold">
                                          <p:stCondLst>
                                            <p:cond delay="455"/>
                                          </p:stCondLst>
                                        </p:cTn>
                                        <p:tgtEl>
                                          <p:spTgt spid="11"/>
                                        </p:tgtEl>
                                        <p:attrNameLst>
                                          <p:attrName>ppt_y</p:attrName>
                                        </p:attrNameLst>
                                      </p:cBhvr>
                                      <p:tavLst>
                                        <p:tav tm="0">
                                          <p:val>
                                            <p:strVal val="#ppt_y-(0.354*#ppt_w-0.172*#ppt_h)"/>
                                          </p:val>
                                        </p:tav>
                                        <p:tav tm="100000">
                                          <p:val>
                                            <p:strVal val="#ppt_y-(0.354*#ppt_w-0.172*#ppt_h)-#ppt_h/2"/>
                                          </p:val>
                                        </p:tav>
                                      </p:tavLst>
                                    </p:anim>
                                    <p:anim calcmode="lin" valueType="num">
                                      <p:cBhvr>
                                        <p:cTn id="15" dur="136" fill="hold">
                                          <p:stCondLst>
                                            <p:cond delay="864"/>
                                          </p:stCondLst>
                                        </p:cTn>
                                        <p:tgtEl>
                                          <p:spTgt spid="11"/>
                                        </p:tgtEl>
                                        <p:attrNameLst>
                                          <p:attrName>ppt_y</p:attrName>
                                        </p:attrNameLst>
                                      </p:cBhvr>
                                      <p:tavLst>
                                        <p:tav tm="0">
                                          <p:val>
                                            <p:strVal val="#ppt_y-(0.354*#ppt_w-0.172*#ppt_h)"/>
                                          </p:val>
                                        </p:tav>
                                        <p:tav tm="100000">
                                          <p:val>
                                            <p:strVal val="#ppt_y"/>
                                          </p:val>
                                        </p:tav>
                                      </p:tavLst>
                                    </p:anim>
                                    <p:set>
                                      <p:cBhvr>
                                        <p:cTn id="16" dur="1" fill="hold">
                                          <p:stCondLst>
                                            <p:cond delay="0"/>
                                          </p:stCondLst>
                                        </p:cTn>
                                        <p:tgtEl>
                                          <p:spTgt spid="11"/>
                                        </p:tgtEl>
                                        <p:attrNameLst>
                                          <p:attrName>style.visibility</p:attrName>
                                        </p:attrNameLst>
                                      </p:cBhvr>
                                      <p:to>
                                        <p:strVal val="visible"/>
                                      </p:to>
                                    </p:set>
                                    <p:set>
                                      <p:cBhvr>
                                        <p:cTn id="17" dur="455" fill="hold">
                                          <p:stCondLst>
                                            <p:cond delay="0"/>
                                          </p:stCondLst>
                                        </p:cTn>
                                        <p:tgtEl>
                                          <p:spTgt spid="11"/>
                                        </p:tgtEl>
                                        <p:attrNameLst>
                                          <p:attrName>style.rotation</p:attrName>
                                        </p:attrNameLst>
                                      </p:cBhvr>
                                      <p:to>
                                        <p:strVal val="-45.0"/>
                                      </p:to>
                                    </p:set>
                                  </p:childTnLst>
                                </p:cTn>
                              </p:par>
                            </p:childTnLst>
                          </p:cTn>
                        </p:par>
                        <p:par>
                          <p:cTn id="18" fill="hold">
                            <p:stCondLst>
                              <p:cond delay="0"/>
                            </p:stCondLst>
                            <p:childTnLst>
                              <p:par>
                                <p:cTn id="19" presetID="47" presetClass="entr" presetSubtype="0" fill="hold" nodeType="afterEffect">
                                  <p:stCondLst>
                                    <p:cond delay="0"/>
                                  </p:stCondLst>
                                  <p:childTnLs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animEffect transition="in" filter="fade">
                                      <p:cBhvr>
                                        <p:cTn id="22" dur="1000"/>
                                        <p:tgtEl>
                                          <p:spTgt spid="10"/>
                                        </p:tgtEl>
                                      </p:cBhvr>
                                    </p:animEffect>
                                    <p:set>
                                      <p:cBhvr>
                                        <p:cTn id="23" dur="1" fill="hold">
                                          <p:stCondLst>
                                            <p:cond delay="0"/>
                                          </p:stCondLst>
                                        </p:cTn>
                                        <p:tgtEl>
                                          <p:spTgt spid="10"/>
                                        </p:tgtEl>
                                        <p:attrNameLst>
                                          <p:attrName>style.visibility</p:attrName>
                                        </p:attrNameLst>
                                      </p:cBhvr>
                                      <p:to>
                                        <p:strVal val="visible"/>
                                      </p:to>
                                    </p:set>
                                  </p:childTnLst>
                                </p:cTn>
                              </p:par>
                            </p:childTnLst>
                          </p:cTn>
                        </p:par>
                        <p:par>
                          <p:cTn id="24" fill="hold">
                            <p:stCondLst>
                              <p:cond delay="0"/>
                            </p:stCondLst>
                            <p:childTnLst>
                              <p:par>
                                <p:cTn id="25" presetID="10" presetClass="entr" presetSubtype="0" fill="hold" nodeType="afterEffect">
                                  <p:stCondLst>
                                    <p:cond delay="0"/>
                                  </p:stCondLst>
                                  <p:childTnLst>
                                    <p:animEffect transition="in" filter="fade">
                                      <p:cBhvr>
                                        <p:cTn id="26" dur="1000"/>
                                        <p:tgtEl>
                                          <p:spTgt spid="8"/>
                                        </p:tgtEl>
                                      </p:cBhvr>
                                    </p:animEffect>
                                    <p:set>
                                      <p:cBhvr>
                                        <p:cTn id="27" dur="1000" fill="hold">
                                          <p:stCondLst>
                                            <p:cond delay="0"/>
                                          </p:stCondLst>
                                        </p:cTn>
                                        <p:tgtEl>
                                          <p:spTgt spid="8"/>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2"/>
          <p:cNvSpPr/>
          <p:nvPr/>
        </p:nvSpPr>
        <p:spPr>
          <a:xfrm>
            <a:off x="-2519615" y="-2868274"/>
            <a:ext cx="10092543" cy="7545664"/>
          </a:xfrm>
          <a:custGeom>
            <a:avLst/>
            <a:gdLst/>
            <a:ahLst/>
            <a:cxnLst/>
            <a:rect l="l" t="t" r="r" b="b"/>
            <a:pathLst>
              <a:path w="8535771" h="6381750">
                <a:moveTo>
                  <a:pt x="1715869" y="1181100"/>
                </a:moveTo>
                <a:cubicBezTo>
                  <a:pt x="1153894" y="1463675"/>
                  <a:pt x="-252631" y="2886075"/>
                  <a:pt x="39469" y="3752850"/>
                </a:cubicBezTo>
                <a:cubicBezTo>
                  <a:pt x="331569" y="4619625"/>
                  <a:pt x="2617569" y="6381750"/>
                  <a:pt x="3468469" y="6381750"/>
                </a:cubicBezTo>
                <a:cubicBezTo>
                  <a:pt x="4319369" y="6381750"/>
                  <a:pt x="4300319" y="4473575"/>
                  <a:pt x="5144869" y="3752850"/>
                </a:cubicBezTo>
                <a:cubicBezTo>
                  <a:pt x="5989419" y="3032125"/>
                  <a:pt x="8532594" y="2682875"/>
                  <a:pt x="8535769" y="2057400"/>
                </a:cubicBezTo>
                <a:cubicBezTo>
                  <a:pt x="8538944" y="1431925"/>
                  <a:pt x="6017994" y="0"/>
                  <a:pt x="5163919" y="0"/>
                </a:cubicBezTo>
                <a:cubicBezTo>
                  <a:pt x="4309844" y="0"/>
                  <a:pt x="3979644" y="1860550"/>
                  <a:pt x="3411319" y="2057400"/>
                </a:cubicBezTo>
                <a:cubicBezTo>
                  <a:pt x="2842994" y="2254250"/>
                  <a:pt x="2277844" y="898525"/>
                  <a:pt x="1715869" y="1181100"/>
                </a:cubicBezTo>
                <a:close/>
              </a:path>
            </a:pathLst>
          </a:custGeom>
          <a:gradFill>
            <a:gsLst>
              <a:gs pos="18000">
                <a:srgbClr val="584CE0"/>
              </a:gs>
              <a:gs pos="56000">
                <a:srgbClr val="BB43FD"/>
              </a:gs>
              <a:gs pos="100000">
                <a:srgbClr val="EE37E9"/>
              </a:gs>
            </a:gsLst>
            <a:lin ang="13500000"/>
          </a:gradFill>
          <a:ln cap="flat" cmpd="sng">
            <a:prstDash val="solid"/>
          </a:ln>
          <a:effectLst>
            <a:outerShdw blurRad="647700" sx="102000" sy="102000" algn="ctr" rotWithShape="0">
              <a:srgbClr val="000000">
                <a:alpha val="18000"/>
              </a:srgbClr>
            </a:outerShdw>
          </a:effectLst>
        </p:spPr>
        <p:txBody>
          <a:bodyPr rot="0" vert="horz" wrap="square" lIns="91440" tIns="45720" rIns="91440" bIns="45720" anchor="ctr">
            <a:noAutofit/>
          </a:bodyPr>
          <a:lstStyle/>
          <a:p>
            <a:pPr marL="0" algn="ctr"/>
            <a:endParaRPr/>
          </a:p>
        </p:txBody>
      </p:sp>
      <p:sp>
        <p:nvSpPr>
          <p:cNvPr id="3" name="Freeform 3"/>
          <p:cNvSpPr/>
          <p:nvPr/>
        </p:nvSpPr>
        <p:spPr>
          <a:xfrm rot="3118315">
            <a:off x="7562974" y="1218868"/>
            <a:ext cx="5393358" cy="10578750"/>
          </a:xfrm>
          <a:custGeom>
            <a:avLst/>
            <a:gdLst/>
            <a:ahLst/>
            <a:cxnLst/>
            <a:rect l="l" t="t" r="r" b="b"/>
            <a:pathLst>
              <a:path w="5114329" h="5229277">
                <a:moveTo>
                  <a:pt x="3418879" y="5229277"/>
                </a:moveTo>
                <a:cubicBezTo>
                  <a:pt x="2850554" y="5229277"/>
                  <a:pt x="326429" y="4787952"/>
                  <a:pt x="47029" y="4352977"/>
                </a:cubicBezTo>
                <a:cubicBezTo>
                  <a:pt x="-232371" y="3918002"/>
                  <a:pt x="1745654" y="3194102"/>
                  <a:pt x="1742479" y="2619427"/>
                </a:cubicBezTo>
                <a:cubicBezTo>
                  <a:pt x="1739304" y="2044752"/>
                  <a:pt x="-257771" y="1330377"/>
                  <a:pt x="27979" y="904927"/>
                </a:cubicBezTo>
                <a:cubicBezTo>
                  <a:pt x="313729" y="479477"/>
                  <a:pt x="2609254" y="-219023"/>
                  <a:pt x="3456979" y="66727"/>
                </a:cubicBezTo>
                <a:cubicBezTo>
                  <a:pt x="4304704" y="352477"/>
                  <a:pt x="5114329" y="1905052"/>
                  <a:pt x="5114329" y="2619427"/>
                </a:cubicBezTo>
                <a:cubicBezTo>
                  <a:pt x="5114329" y="3333802"/>
                  <a:pt x="3736379" y="3921177"/>
                  <a:pt x="3456979" y="4352977"/>
                </a:cubicBezTo>
                <a:cubicBezTo>
                  <a:pt x="3177579" y="4784777"/>
                  <a:pt x="3987204" y="5229277"/>
                  <a:pt x="3418879" y="5229277"/>
                </a:cubicBezTo>
                <a:close/>
              </a:path>
            </a:pathLst>
          </a:custGeom>
          <a:gradFill>
            <a:gsLst>
              <a:gs pos="13000">
                <a:srgbClr val="F3C053"/>
              </a:gs>
              <a:gs pos="88000">
                <a:srgbClr val="EE37E9"/>
              </a:gs>
            </a:gsLst>
            <a:lin ang="27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4" name="TextBox 4"/>
          <p:cNvSpPr txBox="1"/>
          <p:nvPr/>
        </p:nvSpPr>
        <p:spPr>
          <a:xfrm>
            <a:off x="599905" y="513008"/>
            <a:ext cx="5260401" cy="584775"/>
          </a:xfrm>
          <a:prstGeom prst="rect">
            <a:avLst/>
          </a:prstGeom>
          <a:noFill/>
        </p:spPr>
        <p:txBody>
          <a:bodyPr vert="horz" wrap="square" lIns="91440" tIns="45720" rIns="91440" bIns="45720" rtlCol="0" anchor="t">
            <a:spAutoFit/>
          </a:bodyPr>
          <a:lstStyle/>
          <a:p>
            <a:pPr marL="0" algn="l">
              <a:defRPr/>
            </a:pPr>
            <a:r>
              <a:rPr lang="zh-CN" altLang="en-US" sz="3200" b="1" i="0" u="none" baseline="0" dirty="0">
                <a:solidFill>
                  <a:schemeClr val="bg1"/>
                </a:solidFill>
                <a:latin typeface="微软雅黑"/>
                <a:ea typeface="微软雅黑"/>
              </a:rPr>
              <a:t>User Interface Design</a:t>
            </a:r>
            <a:endParaRPr lang="en-US" sz="1100" dirty="0">
              <a:solidFill>
                <a:schemeClr val="bg1"/>
              </a:solidFill>
            </a:endParaRPr>
          </a:p>
        </p:txBody>
      </p:sp>
      <p:sp>
        <p:nvSpPr>
          <p:cNvPr id="5" name="AutoShape 5"/>
          <p:cNvSpPr/>
          <p:nvPr/>
        </p:nvSpPr>
        <p:spPr>
          <a:xfrm>
            <a:off x="978512" y="1818667"/>
            <a:ext cx="4503189" cy="2904239"/>
          </a:xfrm>
          <a:prstGeom prst="roundRect">
            <a:avLst>
              <a:gd name="adj" fmla="val 11142"/>
            </a:avLst>
          </a:prstGeom>
          <a:solidFill>
            <a:srgbClr val="FFFFFF"/>
          </a:solidFill>
          <a:ln cap="flat" cmpd="sng">
            <a:prstDash val="solid"/>
          </a:ln>
          <a:effectLst>
            <a:outerShdw blurRad="736600" sx="102000" sy="102000" algn="ctr" rotWithShape="0">
              <a:srgbClr val="000000">
                <a:alpha val="22000"/>
              </a:srgbClr>
            </a:outerShdw>
          </a:effectLst>
        </p:spPr>
        <p:txBody>
          <a:bodyPr rot="0" vert="horz" wrap="square" lIns="91440" tIns="45720" rIns="91440" bIns="45720" anchor="ctr">
            <a:noAutofit/>
          </a:bodyPr>
          <a:lstStyle/>
          <a:p>
            <a:pPr marL="0" algn="l"/>
            <a:endParaRPr/>
          </a:p>
        </p:txBody>
      </p:sp>
      <p:sp>
        <p:nvSpPr>
          <p:cNvPr id="6" name="AutoShape 6"/>
          <p:cNvSpPr/>
          <p:nvPr/>
        </p:nvSpPr>
        <p:spPr>
          <a:xfrm>
            <a:off x="1240072" y="2050058"/>
            <a:ext cx="723750" cy="723748"/>
          </a:xfrm>
          <a:prstGeom prst="roundRect">
            <a:avLst/>
          </a:prstGeom>
          <a:gradFill>
            <a:gsLst>
              <a:gs pos="0">
                <a:srgbClr val="EE37E9"/>
              </a:gs>
              <a:gs pos="71000">
                <a:srgbClr val="BB43FD"/>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l"/>
            <a:endParaRPr/>
          </a:p>
        </p:txBody>
      </p:sp>
      <p:sp>
        <p:nvSpPr>
          <p:cNvPr id="7" name="AutoShape 7"/>
          <p:cNvSpPr/>
          <p:nvPr/>
        </p:nvSpPr>
        <p:spPr>
          <a:xfrm>
            <a:off x="1967471" y="2406091"/>
            <a:ext cx="3243866" cy="1901190"/>
          </a:xfrm>
          <a:prstGeom prst="rect">
            <a:avLst/>
          </a:prstGeom>
        </p:spPr>
        <p:txBody>
          <a:bodyPr vert="horz" wrap="square" lIns="91440" tIns="45720" rIns="91440" bIns="45720" anchor="t">
            <a:spAutoFit/>
          </a:bodyPr>
          <a:lstStyle/>
          <a:p>
            <a:pPr marL="0" algn="l">
              <a:lnSpc>
                <a:spcPct val="150000"/>
              </a:lnSpc>
            </a:pPr>
            <a:r>
              <a:rPr lang="zh-CN" altLang="en-US" sz="1400" b="0" i="0" u="none" baseline="0">
                <a:solidFill>
                  <a:srgbClr val="000000">
                    <a:lumMod val="50000"/>
                    <a:lumOff val="50000"/>
                  </a:srgbClr>
                </a:solidFill>
                <a:latin typeface="微软雅黑"/>
                <a:ea typeface="微软雅黑"/>
              </a:rPr>
              <a:t>The Gradio interface is streamlined and intuitive, enabling users to input their queries with minimal friction. Its design focuses on user engagement, creating a welcoming environment for learners.</a:t>
            </a:r>
          </a:p>
        </p:txBody>
      </p:sp>
      <p:sp>
        <p:nvSpPr>
          <p:cNvPr id="8" name="TextBox 8"/>
          <p:cNvSpPr txBox="1"/>
          <p:nvPr/>
        </p:nvSpPr>
        <p:spPr>
          <a:xfrm>
            <a:off x="1960173" y="1896337"/>
            <a:ext cx="3251164" cy="584775"/>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000000">
                    <a:lumMod val="85000"/>
                    <a:lumOff val="15000"/>
                  </a:srgbClr>
                </a:solidFill>
                <a:latin typeface="微软雅黑"/>
                <a:ea typeface="微软雅黑"/>
              </a:rPr>
              <a:t>Gradio Interface Overview</a:t>
            </a:r>
            <a:endParaRPr lang="en-US" sz="1100"/>
          </a:p>
        </p:txBody>
      </p:sp>
      <p:sp>
        <p:nvSpPr>
          <p:cNvPr id="9" name="Freeform 9"/>
          <p:cNvSpPr/>
          <p:nvPr/>
        </p:nvSpPr>
        <p:spPr>
          <a:xfrm>
            <a:off x="1384310" y="2210947"/>
            <a:ext cx="435274" cy="401970"/>
          </a:xfrm>
          <a:custGeom>
            <a:avLst/>
            <a:gdLst/>
            <a:ahLst/>
            <a:cxnLst/>
            <a:rect l="l" t="t" r="r" b="b"/>
            <a:pathLst>
              <a:path w="608697" h="562124">
                <a:moveTo>
                  <a:pt x="186302" y="63862"/>
                </a:moveTo>
                <a:cubicBezTo>
                  <a:pt x="196225" y="63862"/>
                  <a:pt x="204357" y="71907"/>
                  <a:pt x="204357" y="81889"/>
                </a:cubicBezTo>
                <a:cubicBezTo>
                  <a:pt x="204357" y="91871"/>
                  <a:pt x="196300" y="99991"/>
                  <a:pt x="186302" y="99991"/>
                </a:cubicBezTo>
                <a:cubicBezTo>
                  <a:pt x="137808" y="99991"/>
                  <a:pt x="99759" y="137907"/>
                  <a:pt x="99759" y="186326"/>
                </a:cubicBezTo>
                <a:cubicBezTo>
                  <a:pt x="99759" y="196308"/>
                  <a:pt x="91702" y="204428"/>
                  <a:pt x="81705" y="204428"/>
                </a:cubicBezTo>
                <a:cubicBezTo>
                  <a:pt x="71708" y="204428"/>
                  <a:pt x="63650" y="196308"/>
                  <a:pt x="63650" y="186326"/>
                </a:cubicBezTo>
                <a:cubicBezTo>
                  <a:pt x="63650" y="117645"/>
                  <a:pt x="117516" y="63862"/>
                  <a:pt x="186302" y="63862"/>
                </a:cubicBezTo>
                <a:close/>
                <a:moveTo>
                  <a:pt x="175448" y="36129"/>
                </a:moveTo>
                <a:cubicBezTo>
                  <a:pt x="97347" y="36129"/>
                  <a:pt x="36179" y="97213"/>
                  <a:pt x="36179" y="175282"/>
                </a:cubicBezTo>
                <a:cubicBezTo>
                  <a:pt x="36179" y="273687"/>
                  <a:pt x="122933" y="355182"/>
                  <a:pt x="276226" y="490611"/>
                </a:cubicBezTo>
                <a:cubicBezTo>
                  <a:pt x="276450" y="490834"/>
                  <a:pt x="276748" y="491132"/>
                  <a:pt x="276972" y="491356"/>
                </a:cubicBezTo>
                <a:lnTo>
                  <a:pt x="304349" y="518546"/>
                </a:lnTo>
                <a:lnTo>
                  <a:pt x="331725" y="491356"/>
                </a:lnTo>
                <a:cubicBezTo>
                  <a:pt x="331949" y="491132"/>
                  <a:pt x="332247" y="490834"/>
                  <a:pt x="332471" y="490611"/>
                </a:cubicBezTo>
                <a:cubicBezTo>
                  <a:pt x="485764" y="355182"/>
                  <a:pt x="572518" y="273762"/>
                  <a:pt x="572518" y="175282"/>
                </a:cubicBezTo>
                <a:cubicBezTo>
                  <a:pt x="572518" y="97213"/>
                  <a:pt x="511350" y="36129"/>
                  <a:pt x="433249" y="36129"/>
                </a:cubicBezTo>
                <a:cubicBezTo>
                  <a:pt x="390282" y="36129"/>
                  <a:pt x="346196" y="56689"/>
                  <a:pt x="318149" y="89764"/>
                </a:cubicBezTo>
                <a:cubicBezTo>
                  <a:pt x="314717" y="93861"/>
                  <a:pt x="309645" y="96170"/>
                  <a:pt x="304349" y="96170"/>
                </a:cubicBezTo>
                <a:cubicBezTo>
                  <a:pt x="299052" y="96170"/>
                  <a:pt x="293980" y="93861"/>
                  <a:pt x="290548" y="89764"/>
                </a:cubicBezTo>
                <a:cubicBezTo>
                  <a:pt x="262501" y="56689"/>
                  <a:pt x="218415" y="36129"/>
                  <a:pt x="175448" y="36129"/>
                </a:cubicBezTo>
                <a:close/>
                <a:moveTo>
                  <a:pt x="175448" y="0"/>
                </a:moveTo>
                <a:cubicBezTo>
                  <a:pt x="222891" y="0"/>
                  <a:pt x="269736" y="19145"/>
                  <a:pt x="304349" y="51847"/>
                </a:cubicBezTo>
                <a:cubicBezTo>
                  <a:pt x="338961" y="19145"/>
                  <a:pt x="385807" y="0"/>
                  <a:pt x="433249" y="0"/>
                </a:cubicBezTo>
                <a:cubicBezTo>
                  <a:pt x="531640" y="0"/>
                  <a:pt x="608697" y="77026"/>
                  <a:pt x="608697" y="175282"/>
                </a:cubicBezTo>
                <a:cubicBezTo>
                  <a:pt x="608697" y="230258"/>
                  <a:pt x="586020" y="283446"/>
                  <a:pt x="537309" y="342593"/>
                </a:cubicBezTo>
                <a:cubicBezTo>
                  <a:pt x="494865" y="394291"/>
                  <a:pt x="435711" y="447628"/>
                  <a:pt x="356864" y="517354"/>
                </a:cubicBezTo>
                <a:lnTo>
                  <a:pt x="317104" y="556835"/>
                </a:lnTo>
                <a:cubicBezTo>
                  <a:pt x="313598" y="560336"/>
                  <a:pt x="308973" y="562124"/>
                  <a:pt x="304349" y="562124"/>
                </a:cubicBezTo>
                <a:cubicBezTo>
                  <a:pt x="299724" y="562124"/>
                  <a:pt x="295099" y="560336"/>
                  <a:pt x="291593" y="556835"/>
                </a:cubicBezTo>
                <a:lnTo>
                  <a:pt x="251834" y="517354"/>
                </a:lnTo>
                <a:cubicBezTo>
                  <a:pt x="172986" y="447628"/>
                  <a:pt x="113832" y="394291"/>
                  <a:pt x="71388" y="342593"/>
                </a:cubicBezTo>
                <a:cubicBezTo>
                  <a:pt x="22677" y="283446"/>
                  <a:pt x="0" y="230258"/>
                  <a:pt x="0" y="175282"/>
                </a:cubicBezTo>
                <a:cubicBezTo>
                  <a:pt x="0" y="77026"/>
                  <a:pt x="77057" y="0"/>
                  <a:pt x="175448" y="0"/>
                </a:cubicBezTo>
                <a:close/>
              </a:path>
            </a:pathLst>
          </a:custGeom>
          <a:solidFill>
            <a:srgbClr val="FFFFFF"/>
          </a:solidFill>
          <a:ln cap="flat" cmpd="sng">
            <a:prstDash val="solid"/>
          </a:ln>
        </p:spPr>
        <p:txBody>
          <a:bodyPr rot="0" vert="horz" wrap="square" lIns="91440" tIns="45720" rIns="91440" bIns="45720" anchor="ctr">
            <a:noAutofit/>
          </a:bodyPr>
          <a:lstStyle/>
          <a:p>
            <a:pPr marL="0" algn="l"/>
            <a:endParaRPr/>
          </a:p>
        </p:txBody>
      </p:sp>
      <p:sp>
        <p:nvSpPr>
          <p:cNvPr id="10" name="AutoShape 10"/>
          <p:cNvSpPr/>
          <p:nvPr/>
        </p:nvSpPr>
        <p:spPr>
          <a:xfrm>
            <a:off x="6523109" y="3429000"/>
            <a:ext cx="4503189" cy="3141473"/>
          </a:xfrm>
          <a:prstGeom prst="roundRect">
            <a:avLst>
              <a:gd name="adj" fmla="val 11142"/>
            </a:avLst>
          </a:prstGeom>
          <a:solidFill>
            <a:srgbClr val="FFFFFF"/>
          </a:solidFill>
          <a:ln cap="flat" cmpd="sng">
            <a:prstDash val="solid"/>
          </a:ln>
          <a:effectLst>
            <a:outerShdw blurRad="736600" sx="102000" sy="102000" algn="ctr" rotWithShape="0">
              <a:srgbClr val="000000">
                <a:alpha val="22000"/>
              </a:srgbClr>
            </a:outerShdw>
          </a:effectLst>
        </p:spPr>
        <p:txBody>
          <a:bodyPr rot="0" vert="horz" wrap="square" lIns="91440" tIns="45720" rIns="91440" bIns="45720" anchor="ctr">
            <a:noAutofit/>
          </a:bodyPr>
          <a:lstStyle/>
          <a:p>
            <a:pPr marL="0" algn="l"/>
            <a:endParaRPr/>
          </a:p>
        </p:txBody>
      </p:sp>
      <p:sp>
        <p:nvSpPr>
          <p:cNvPr id="11" name="AutoShape 11"/>
          <p:cNvSpPr/>
          <p:nvPr/>
        </p:nvSpPr>
        <p:spPr>
          <a:xfrm>
            <a:off x="6784669" y="3793022"/>
            <a:ext cx="723750" cy="723748"/>
          </a:xfrm>
          <a:prstGeom prst="roundRect">
            <a:avLst/>
          </a:prstGeom>
          <a:gradFill>
            <a:gsLst>
              <a:gs pos="0">
                <a:srgbClr val="EE37E9"/>
              </a:gs>
              <a:gs pos="71000">
                <a:srgbClr val="BB43FD"/>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l"/>
            <a:endParaRPr/>
          </a:p>
        </p:txBody>
      </p:sp>
      <p:sp>
        <p:nvSpPr>
          <p:cNvPr id="12" name="AutoShape 12"/>
          <p:cNvSpPr/>
          <p:nvPr/>
        </p:nvSpPr>
        <p:spPr>
          <a:xfrm>
            <a:off x="7487997" y="4026686"/>
            <a:ext cx="3243866" cy="1901190"/>
          </a:xfrm>
          <a:prstGeom prst="rect">
            <a:avLst/>
          </a:prstGeom>
        </p:spPr>
        <p:txBody>
          <a:bodyPr vert="horz" wrap="square" lIns="91440" tIns="45720" rIns="91440" bIns="45720" anchor="t">
            <a:spAutoFit/>
          </a:bodyPr>
          <a:lstStyle/>
          <a:p>
            <a:pPr marL="0" algn="l">
              <a:lnSpc>
                <a:spcPct val="150000"/>
              </a:lnSpc>
            </a:pPr>
            <a:r>
              <a:rPr lang="zh-CN" altLang="en-US" sz="1400" b="0" i="0" u="none" baseline="0">
                <a:solidFill>
                  <a:srgbClr val="000000">
                    <a:lumMod val="50000"/>
                    <a:lumOff val="50000"/>
                  </a:srgbClr>
                </a:solidFill>
                <a:latin typeface="微软雅黑"/>
                <a:ea typeface="微软雅黑"/>
              </a:rPr>
              <a:t>By prioritizing usability, the interface allows for a smooth interaction, fostering an engaging educational experience. Accessibility features ensure that diverse user groups can effectively utilize the AI tutor.</a:t>
            </a:r>
          </a:p>
        </p:txBody>
      </p:sp>
      <p:sp>
        <p:nvSpPr>
          <p:cNvPr id="13" name="TextBox 13"/>
          <p:cNvSpPr txBox="1"/>
          <p:nvPr/>
        </p:nvSpPr>
        <p:spPr>
          <a:xfrm>
            <a:off x="7508419" y="3566244"/>
            <a:ext cx="3357511" cy="584775"/>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000000">
                    <a:lumMod val="85000"/>
                    <a:lumOff val="15000"/>
                  </a:srgbClr>
                </a:solidFill>
                <a:latin typeface="微软雅黑"/>
                <a:ea typeface="微软雅黑"/>
              </a:rPr>
              <a:t>Enhancing User Experience</a:t>
            </a:r>
            <a:endParaRPr lang="en-US" sz="1100"/>
          </a:p>
        </p:txBody>
      </p:sp>
      <p:sp>
        <p:nvSpPr>
          <p:cNvPr id="14" name="Freeform 14"/>
          <p:cNvSpPr/>
          <p:nvPr/>
        </p:nvSpPr>
        <p:spPr>
          <a:xfrm>
            <a:off x="6928906" y="3904798"/>
            <a:ext cx="435274" cy="422170"/>
          </a:xfrm>
          <a:custGeom>
            <a:avLst/>
            <a:gdLst/>
            <a:ahLst/>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rgbClr val="FFFFFF"/>
          </a:solidFill>
          <a:ln cap="flat" cmpd="sng">
            <a:prstDash val="solid"/>
          </a:ln>
        </p:spPr>
        <p:txBody>
          <a:bodyPr rot="0" vert="horz" wrap="square" lIns="91440" tIns="45720" rIns="91440" bIns="45720" anchor="ctr">
            <a:noAutofit/>
          </a:bodyPr>
          <a:lstStyle/>
          <a:p>
            <a:pPr marL="0" algn="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anim calcmode="lin" valueType="num">
                                      <p:cBhvr>
                                        <p:cTn id="6" dur="10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7" dur="10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8" dur="10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9" dur="1000" fill="hold"/>
                                        <p:tgtEl>
                                          <p:spTgt spid="4"/>
                                        </p:tgtEl>
                                        <p:attrNameLst>
                                          <p:attrName>ppt_h</p:attrName>
                                        </p:attrNameLst>
                                      </p:cBhvr>
                                      <p:tavLst>
                                        <p:tav tm="0">
                                          <p:val>
                                            <p:strVal val="#ppt_h"/>
                                          </p:val>
                                        </p:tav>
                                        <p:tav tm="100000">
                                          <p:val>
                                            <p:strVal val="#ppt_h"/>
                                          </p:val>
                                        </p:tav>
                                      </p:tavLst>
                                    </p:anim>
                                    <p:anim calcmode="lin" valueType="num">
                                      <p:cBhvr>
                                        <p:cTn id="10" dur="10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1" dur="10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2" dur="10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3" dur="1000" decel="50000">
                                          <p:stCondLst>
                                            <p:cond delay="0"/>
                                          </p:stCondLst>
                                        </p:cTn>
                                        <p:tgtEl>
                                          <p:spTgt spid="4"/>
                                        </p:tgtEl>
                                      </p:cBhvr>
                                    </p:animEffect>
                                    <p:set>
                                      <p:cBhvr>
                                        <p:cTn id="14" dur="1" fill="hold">
                                          <p:stCondLst>
                                            <p:cond delay="0"/>
                                          </p:stCondLst>
                                        </p:cTn>
                                        <p:tgtEl>
                                          <p:spTgt spid="4"/>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animEffect transition="in" filter="wipe(up)">
                                      <p:cBhvr>
                                        <p:cTn id="17" dur="500"/>
                                        <p:tgtEl>
                                          <p:spTgt spid="8"/>
                                        </p:tgtEl>
                                      </p:cBhvr>
                                    </p:animEffect>
                                    <p:set>
                                      <p:cBhvr>
                                        <p:cTn id="18" dur="500"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3" presetClass="entr" presetSubtype="5" fill="hold" nodeType="afterEffect">
                                  <p:stCondLst>
                                    <p:cond delay="0"/>
                                  </p:stCondLst>
                                  <p:childTnLst>
                                    <p:animEffect transition="in" filter="blinds(vertical)">
                                      <p:cBhvr>
                                        <p:cTn id="21" dur="1000"/>
                                        <p:tgtEl>
                                          <p:spTgt spid="7"/>
                                        </p:tgtEl>
                                      </p:cBhvr>
                                    </p:animEffect>
                                    <p:set>
                                      <p:cBhvr>
                                        <p:cTn id="22" dur="1000" fill="hold">
                                          <p:stCondLst>
                                            <p:cond delay="0"/>
                                          </p:stCondLst>
                                        </p:cTn>
                                        <p:tgtEl>
                                          <p:spTgt spid="7"/>
                                        </p:tgtEl>
                                        <p:attrNameLst>
                                          <p:attrName>style.visibility</p:attrName>
                                        </p:attrNameLst>
                                      </p:cBhvr>
                                      <p:to>
                                        <p:strVal val="visible"/>
                                      </p:to>
                                    </p:set>
                                  </p:childTnLst>
                                </p:cTn>
                              </p:par>
                            </p:childTnLst>
                          </p:cTn>
                        </p:par>
                        <p:par>
                          <p:cTn id="23" fill="hold">
                            <p:stCondLst>
                              <p:cond delay="0"/>
                            </p:stCondLst>
                            <p:childTnLst>
                              <p:par>
                                <p:cTn id="24" presetID="23" presetClass="entr" presetSubtype="288" fill="hold" nodeType="afterEffect">
                                  <p:stCondLst>
                                    <p:cond delay="0"/>
                                  </p:stCondLst>
                                  <p:childTnLst>
                                    <p:anim calcmode="lin" valueType="num">
                                      <p:cBhvr>
                                        <p:cTn id="25" dur="500" fill="hold"/>
                                        <p:tgtEl>
                                          <p:spTgt spid="13"/>
                                        </p:tgtEl>
                                        <p:attrNameLst>
                                          <p:attrName>ppt_w</p:attrName>
                                        </p:attrNameLst>
                                      </p:cBhvr>
                                      <p:tavLst>
                                        <p:tav tm="0">
                                          <p:val>
                                            <p:strVal val="4/3*#ppt_w"/>
                                          </p:val>
                                        </p:tav>
                                        <p:tav tm="100000">
                                          <p:val>
                                            <p:strVal val="#ppt_w"/>
                                          </p:val>
                                        </p:tav>
                                      </p:tavLst>
                                    </p:anim>
                                    <p:anim calcmode="lin" valueType="num">
                                      <p:cBhvr>
                                        <p:cTn id="26" dur="500" fill="hold"/>
                                        <p:tgtEl>
                                          <p:spTgt spid="13"/>
                                        </p:tgtEl>
                                        <p:attrNameLst>
                                          <p:attrName>ppt_h</p:attrName>
                                        </p:attrNameLst>
                                      </p:cBhvr>
                                      <p:tavLst>
                                        <p:tav tm="0">
                                          <p:val>
                                            <p:strVal val="4/3*#ppt_h"/>
                                          </p:val>
                                        </p:tav>
                                        <p:tav tm="100000">
                                          <p:val>
                                            <p:strVal val="#ppt_h"/>
                                          </p:val>
                                        </p:tav>
                                      </p:tavLst>
                                    </p:anim>
                                    <p:set>
                                      <p:cBhvr>
                                        <p:cTn id="27" dur="500" fill="hold">
                                          <p:stCondLst>
                                            <p:cond delay="0"/>
                                          </p:stCondLst>
                                        </p:cTn>
                                        <p:tgtEl>
                                          <p:spTgt spid="13"/>
                                        </p:tgtEl>
                                        <p:attrNameLst>
                                          <p:attrName>style.visibility</p:attrName>
                                        </p:attrNameLst>
                                      </p:cBhvr>
                                      <p:to>
                                        <p:strVal val="visible"/>
                                      </p:to>
                                    </p:set>
                                  </p:childTnLst>
                                </p:cTn>
                              </p:par>
                            </p:childTnLst>
                          </p:cTn>
                        </p:par>
                        <p:par>
                          <p:cTn id="28" fill="hold">
                            <p:stCondLst>
                              <p:cond delay="0"/>
                            </p:stCondLst>
                            <p:childTnLst>
                              <p:par>
                                <p:cTn id="29" presetID="10" presetClass="entr" presetSubtype="0" fill="hold" nodeType="afterEffect">
                                  <p:stCondLst>
                                    <p:cond delay="0"/>
                                  </p:stCondLst>
                                  <p:childTnLst>
                                    <p:animEffect transition="in" filter="fade">
                                      <p:cBhvr>
                                        <p:cTn id="30" dur="1000"/>
                                        <p:tgtEl>
                                          <p:spTgt spid="12"/>
                                        </p:tgtEl>
                                      </p:cBhvr>
                                    </p:animEffect>
                                    <p:set>
                                      <p:cBhvr>
                                        <p:cTn id="31" dur="1000"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rot="14045948">
            <a:off x="1927367" y="1534247"/>
            <a:ext cx="4648728" cy="3443930"/>
          </a:xfrm>
          <a:custGeom>
            <a:avLst/>
            <a:gdLst/>
            <a:ahLst/>
            <a:cxnLst/>
            <a:rect l="l" t="t" r="r" b="b"/>
            <a:pathLst>
              <a:path w="5105488" h="3782309">
                <a:moveTo>
                  <a:pt x="1722207" y="21520"/>
                </a:moveTo>
                <a:cubicBezTo>
                  <a:pt x="2573107" y="168840"/>
                  <a:pt x="5102947" y="1393120"/>
                  <a:pt x="5105487" y="2017960"/>
                </a:cubicBezTo>
                <a:cubicBezTo>
                  <a:pt x="5108027" y="2642800"/>
                  <a:pt x="2588347" y="3917880"/>
                  <a:pt x="1737447" y="3770560"/>
                </a:cubicBezTo>
                <a:cubicBezTo>
                  <a:pt x="886547" y="3623240"/>
                  <a:pt x="10247" y="1758880"/>
                  <a:pt x="87" y="1134040"/>
                </a:cubicBezTo>
                <a:cubicBezTo>
                  <a:pt x="-10073" y="509200"/>
                  <a:pt x="871307" y="-125800"/>
                  <a:pt x="1722207" y="21520"/>
                </a:cubicBezTo>
                <a:close/>
              </a:path>
            </a:pathLst>
          </a:custGeom>
          <a:gradFill>
            <a:gsLst>
              <a:gs pos="0">
                <a:srgbClr val="EE37E9"/>
              </a:gs>
              <a:gs pos="63000">
                <a:srgbClr val="584CE0"/>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3" name="Freeform 3"/>
          <p:cNvSpPr/>
          <p:nvPr/>
        </p:nvSpPr>
        <p:spPr>
          <a:xfrm rot="8286050">
            <a:off x="1211618" y="2109826"/>
            <a:ext cx="3187642" cy="2357519"/>
          </a:xfrm>
          <a:custGeom>
            <a:avLst/>
            <a:gdLst/>
            <a:ahLst/>
            <a:cxnLst/>
            <a:rect l="l" t="t" r="r" b="b"/>
            <a:pathLst>
              <a:path w="5501899" h="4069103">
                <a:moveTo>
                  <a:pt x="203989" y="2575574"/>
                </a:moveTo>
                <a:cubicBezTo>
                  <a:pt x="485929" y="2286014"/>
                  <a:pt x="1349529" y="2151394"/>
                  <a:pt x="1910869" y="1722134"/>
                </a:cubicBezTo>
                <a:cubicBezTo>
                  <a:pt x="2472209" y="1292874"/>
                  <a:pt x="3008149" y="-5066"/>
                  <a:pt x="3572029" y="14"/>
                </a:cubicBezTo>
                <a:cubicBezTo>
                  <a:pt x="4135909" y="5094"/>
                  <a:pt x="5009669" y="1176034"/>
                  <a:pt x="5294149" y="1752614"/>
                </a:cubicBezTo>
                <a:cubicBezTo>
                  <a:pt x="5578629" y="2329194"/>
                  <a:pt x="5568469" y="3073414"/>
                  <a:pt x="5278909" y="3459494"/>
                </a:cubicBezTo>
                <a:cubicBezTo>
                  <a:pt x="4989349" y="3845574"/>
                  <a:pt x="4123209" y="4066554"/>
                  <a:pt x="3556789" y="4069094"/>
                </a:cubicBezTo>
                <a:cubicBezTo>
                  <a:pt x="2990369" y="4071634"/>
                  <a:pt x="2436649" y="3576334"/>
                  <a:pt x="1880389" y="3474734"/>
                </a:cubicBezTo>
                <a:cubicBezTo>
                  <a:pt x="1324129" y="3373134"/>
                  <a:pt x="501169" y="3606814"/>
                  <a:pt x="219229" y="3459494"/>
                </a:cubicBezTo>
                <a:cubicBezTo>
                  <a:pt x="-62711" y="3312174"/>
                  <a:pt x="-77951" y="2865134"/>
                  <a:pt x="203989" y="2575574"/>
                </a:cubicBezTo>
                <a:close/>
              </a:path>
            </a:pathLst>
          </a:cu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4" name="Freeform 4"/>
          <p:cNvSpPr/>
          <p:nvPr/>
        </p:nvSpPr>
        <p:spPr>
          <a:xfrm rot="3013034">
            <a:off x="5149368" y="4389924"/>
            <a:ext cx="1104740" cy="948719"/>
          </a:xfrm>
          <a:custGeom>
            <a:avLst/>
            <a:gdLst/>
            <a:ahLst/>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gradFill>
            <a:gsLst>
              <a:gs pos="22000">
                <a:srgbClr val="F3C053"/>
              </a:gs>
              <a:gs pos="100000">
                <a:srgbClr val="EE37E9"/>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5" name="Freeform 5"/>
          <p:cNvSpPr/>
          <p:nvPr/>
        </p:nvSpPr>
        <p:spPr>
          <a:xfrm rot="21043252">
            <a:off x="2069768" y="3066464"/>
            <a:ext cx="751155" cy="762000"/>
          </a:xfrm>
          <a:custGeom>
            <a:avLst/>
            <a:gdLst/>
            <a:ahLst/>
            <a:cxnLst/>
            <a:rect l="l" t="t"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rgbClr val="FFFFFF"/>
          </a:solidFill>
          <a:ln cap="flat" cmpd="sng">
            <a:prstDash val="solid"/>
          </a:ln>
        </p:spPr>
        <p:txBody>
          <a:bodyPr rot="0" vert="horz" wrap="square" lIns="91440" tIns="45720" rIns="91440" bIns="45720" anchor="ctr">
            <a:noAutofit/>
          </a:bodyPr>
          <a:lstStyle/>
          <a:p>
            <a:pPr marL="0" algn="ctr"/>
            <a:endParaRPr/>
          </a:p>
        </p:txBody>
      </p:sp>
      <p:sp>
        <p:nvSpPr>
          <p:cNvPr id="6" name="TextBox 6"/>
          <p:cNvSpPr txBox="1"/>
          <p:nvPr/>
        </p:nvSpPr>
        <p:spPr>
          <a:xfrm flipH="1">
            <a:off x="3326266" y="2521306"/>
            <a:ext cx="2406877" cy="1938992"/>
          </a:xfrm>
          <a:prstGeom prst="rect">
            <a:avLst/>
          </a:prstGeom>
          <a:noFill/>
        </p:spPr>
        <p:txBody>
          <a:bodyPr vert="horz" wrap="square" lIns="91440" tIns="45720" rIns="91440" bIns="45720" rtlCol="0" anchor="t">
            <a:spAutoFit/>
          </a:bodyPr>
          <a:lstStyle/>
          <a:p>
            <a:pPr marL="0" algn="ctr">
              <a:defRPr/>
            </a:pPr>
            <a:r>
              <a:rPr lang="en-US" sz="6000" b="1" i="0" u="none" baseline="0">
                <a:solidFill>
                  <a:srgbClr val="FFFFFF"/>
                </a:solidFill>
                <a:latin typeface="Agency FB"/>
                <a:ea typeface="Agency FB"/>
              </a:rPr>
              <a:t>CON</a:t>
            </a:r>
            <a:endParaRPr lang="en-US" sz="1100"/>
          </a:p>
          <a:p>
            <a:pPr marL="0" algn="ctr"/>
            <a:r>
              <a:rPr lang="en-US" sz="6000" b="1" i="0" u="none" baseline="0">
                <a:solidFill>
                  <a:srgbClr val="FFFFFF"/>
                </a:solidFill>
                <a:latin typeface="Agency FB"/>
                <a:ea typeface="Agency FB"/>
              </a:rPr>
              <a:t>TENT</a:t>
            </a:r>
          </a:p>
        </p:txBody>
      </p:sp>
      <p:grpSp>
        <p:nvGrpSpPr>
          <p:cNvPr id="7" name="Group 7"/>
          <p:cNvGrpSpPr/>
          <p:nvPr/>
        </p:nvGrpSpPr>
        <p:grpSpPr>
          <a:xfrm>
            <a:off x="6801276" y="343257"/>
            <a:ext cx="4438675" cy="584775"/>
            <a:chOff x="6801276" y="186407"/>
            <a:chExt cx="4438675" cy="584775"/>
          </a:xfrm>
        </p:grpSpPr>
        <p:sp>
          <p:nvSpPr>
            <p:cNvPr id="8" name="TextBox 8"/>
            <p:cNvSpPr txBox="1"/>
            <p:nvPr/>
          </p:nvSpPr>
          <p:spPr>
            <a:xfrm>
              <a:off x="7509183" y="247578"/>
              <a:ext cx="3730768" cy="510540"/>
            </a:xfrm>
            <a:prstGeom prst="rect">
              <a:avLst/>
            </a:prstGeom>
            <a:noFill/>
          </p:spPr>
          <p:txBody>
            <a:bodyPr vert="horz" wrap="square" lIns="91440" tIns="45720" rIns="91440" bIns="45720" rtlCol="0" anchor="t">
              <a:spAutoFit/>
            </a:bodyPr>
            <a:lstStyle/>
            <a:p>
              <a:pPr marL="0" algn="l">
                <a:defRPr/>
              </a:pPr>
              <a:r>
                <a:rPr lang="zh-CN" altLang="en-US" sz="2400" b="1" i="0" u="none" baseline="0">
                  <a:solidFill>
                    <a:srgbClr val="000000">
                      <a:lumMod val="85000"/>
                      <a:lumOff val="15000"/>
                    </a:srgbClr>
                  </a:solidFill>
                  <a:latin typeface="微软雅黑"/>
                  <a:ea typeface="微软雅黑"/>
                </a:rPr>
                <a:t>Introduction to CPU-Powered AI Tutor</a:t>
              </a:r>
              <a:endParaRPr lang="en-US" sz="1100"/>
            </a:p>
          </p:txBody>
        </p:sp>
        <p:sp>
          <p:nvSpPr>
            <p:cNvPr id="9" name="TextBox 9"/>
            <p:cNvSpPr txBox="1"/>
            <p:nvPr/>
          </p:nvSpPr>
          <p:spPr>
            <a:xfrm>
              <a:off x="6801276" y="186407"/>
              <a:ext cx="924052" cy="584775"/>
            </a:xfrm>
            <a:prstGeom prst="rect">
              <a:avLst/>
            </a:prstGeom>
            <a:noFill/>
          </p:spPr>
          <p:txBody>
            <a:bodyPr vert="horz" wrap="square" lIns="91440" tIns="45720" rIns="91440" bIns="45720" rtlCol="0" anchor="t">
              <a:spAutoFit/>
            </a:bodyPr>
            <a:lstStyle/>
            <a:p>
              <a:pPr marL="0" algn="l">
                <a:defRPr/>
              </a:pPr>
              <a:r>
                <a:rPr lang="en-US" sz="3200" b="0" i="0" u="none" baseline="0">
                  <a:solidFill>
                    <a:srgbClr val="584CE0"/>
                  </a:solidFill>
                  <a:latin typeface="Agency FB"/>
                  <a:ea typeface="Agency FB"/>
                </a:rPr>
                <a:t>01</a:t>
              </a:r>
              <a:endParaRPr lang="en-US" sz="1100"/>
            </a:p>
          </p:txBody>
        </p:sp>
      </p:grpSp>
      <p:grpSp>
        <p:nvGrpSpPr>
          <p:cNvPr id="10" name="Group 10"/>
          <p:cNvGrpSpPr/>
          <p:nvPr/>
        </p:nvGrpSpPr>
        <p:grpSpPr>
          <a:xfrm>
            <a:off x="6801276" y="1456517"/>
            <a:ext cx="4438675" cy="584775"/>
            <a:chOff x="6801276" y="1332577"/>
            <a:chExt cx="4438675" cy="584775"/>
          </a:xfrm>
        </p:grpSpPr>
        <p:sp>
          <p:nvSpPr>
            <p:cNvPr id="11" name="TextBox 11"/>
            <p:cNvSpPr txBox="1"/>
            <p:nvPr/>
          </p:nvSpPr>
          <p:spPr>
            <a:xfrm>
              <a:off x="7509183" y="1394838"/>
              <a:ext cx="3730768" cy="510540"/>
            </a:xfrm>
            <a:prstGeom prst="rect">
              <a:avLst/>
            </a:prstGeom>
            <a:noFill/>
          </p:spPr>
          <p:txBody>
            <a:bodyPr vert="horz" wrap="square" lIns="91440" tIns="45720" rIns="91440" bIns="45720" rtlCol="0" anchor="t">
              <a:spAutoFit/>
            </a:bodyPr>
            <a:lstStyle/>
            <a:p>
              <a:pPr marL="0" algn="l">
                <a:defRPr/>
              </a:pPr>
              <a:r>
                <a:rPr lang="zh-CN" altLang="en-US" sz="2400" b="1" i="0" u="none" baseline="0">
                  <a:solidFill>
                    <a:srgbClr val="000000">
                      <a:lumMod val="85000"/>
                      <a:lumOff val="15000"/>
                    </a:srgbClr>
                  </a:solidFill>
                  <a:latin typeface="微软雅黑"/>
                  <a:ea typeface="微软雅黑"/>
                </a:rPr>
                <a:t>Key Features of the Tutor</a:t>
              </a:r>
              <a:endParaRPr lang="en-US" sz="1100"/>
            </a:p>
          </p:txBody>
        </p:sp>
        <p:sp>
          <p:nvSpPr>
            <p:cNvPr id="12" name="TextBox 12"/>
            <p:cNvSpPr txBox="1"/>
            <p:nvPr/>
          </p:nvSpPr>
          <p:spPr>
            <a:xfrm>
              <a:off x="6801276" y="1332577"/>
              <a:ext cx="924052" cy="584775"/>
            </a:xfrm>
            <a:prstGeom prst="rect">
              <a:avLst/>
            </a:prstGeom>
            <a:noFill/>
          </p:spPr>
          <p:txBody>
            <a:bodyPr vert="horz" wrap="square" lIns="91440" tIns="45720" rIns="91440" bIns="45720" rtlCol="0" anchor="t">
              <a:spAutoFit/>
            </a:bodyPr>
            <a:lstStyle/>
            <a:p>
              <a:pPr marL="0" algn="l">
                <a:defRPr/>
              </a:pPr>
              <a:r>
                <a:rPr lang="en-US" sz="3200" b="0" i="0" u="none" baseline="0">
                  <a:solidFill>
                    <a:srgbClr val="FE934B"/>
                  </a:solidFill>
                  <a:latin typeface="Agency FB"/>
                  <a:ea typeface="Agency FB"/>
                </a:rPr>
                <a:t>02</a:t>
              </a:r>
              <a:endParaRPr lang="en-US" sz="1100"/>
            </a:p>
          </p:txBody>
        </p:sp>
      </p:grpSp>
      <p:grpSp>
        <p:nvGrpSpPr>
          <p:cNvPr id="13" name="Group 13"/>
          <p:cNvGrpSpPr/>
          <p:nvPr/>
        </p:nvGrpSpPr>
        <p:grpSpPr>
          <a:xfrm>
            <a:off x="6801276" y="2569777"/>
            <a:ext cx="4438675" cy="584775"/>
            <a:chOff x="6801276" y="2488813"/>
            <a:chExt cx="4438675" cy="584775"/>
          </a:xfrm>
        </p:grpSpPr>
        <p:sp>
          <p:nvSpPr>
            <p:cNvPr id="14" name="TextBox 14"/>
            <p:cNvSpPr txBox="1"/>
            <p:nvPr/>
          </p:nvSpPr>
          <p:spPr>
            <a:xfrm>
              <a:off x="7509183" y="2542098"/>
              <a:ext cx="3730768" cy="510540"/>
            </a:xfrm>
            <a:prstGeom prst="rect">
              <a:avLst/>
            </a:prstGeom>
            <a:noFill/>
          </p:spPr>
          <p:txBody>
            <a:bodyPr vert="horz" wrap="square" lIns="91440" tIns="45720" rIns="91440" bIns="45720" rtlCol="0" anchor="t">
              <a:spAutoFit/>
            </a:bodyPr>
            <a:lstStyle/>
            <a:p>
              <a:pPr marL="0" algn="l">
                <a:defRPr/>
              </a:pPr>
              <a:r>
                <a:rPr lang="zh-CN" altLang="en-US" sz="2400" b="1" i="0" u="none" baseline="0">
                  <a:solidFill>
                    <a:srgbClr val="000000">
                      <a:lumMod val="85000"/>
                      <a:lumOff val="15000"/>
                    </a:srgbClr>
                  </a:solidFill>
                  <a:latin typeface="微软雅黑"/>
                  <a:ea typeface="微软雅黑"/>
                </a:rPr>
                <a:t>Technical Structure of the Project</a:t>
              </a:r>
              <a:endParaRPr lang="en-US" sz="1100"/>
            </a:p>
          </p:txBody>
        </p:sp>
        <p:sp>
          <p:nvSpPr>
            <p:cNvPr id="15" name="TextBox 15"/>
            <p:cNvSpPr txBox="1"/>
            <p:nvPr/>
          </p:nvSpPr>
          <p:spPr>
            <a:xfrm>
              <a:off x="6801276" y="2488813"/>
              <a:ext cx="924052" cy="584775"/>
            </a:xfrm>
            <a:prstGeom prst="rect">
              <a:avLst/>
            </a:prstGeom>
            <a:noFill/>
          </p:spPr>
          <p:txBody>
            <a:bodyPr vert="horz" wrap="square" lIns="91440" tIns="45720" rIns="91440" bIns="45720" rtlCol="0" anchor="t">
              <a:spAutoFit/>
            </a:bodyPr>
            <a:lstStyle/>
            <a:p>
              <a:pPr marL="0" algn="l">
                <a:defRPr/>
              </a:pPr>
              <a:r>
                <a:rPr lang="en-US" sz="3200" b="0" i="0" u="none" baseline="0">
                  <a:solidFill>
                    <a:srgbClr val="584CE0"/>
                  </a:solidFill>
                  <a:latin typeface="Agency FB"/>
                  <a:ea typeface="Agency FB"/>
                </a:rPr>
                <a:t>03</a:t>
              </a:r>
              <a:endParaRPr lang="en-US" sz="1100"/>
            </a:p>
          </p:txBody>
        </p:sp>
      </p:grpSp>
      <p:grpSp>
        <p:nvGrpSpPr>
          <p:cNvPr id="16" name="Group 16"/>
          <p:cNvGrpSpPr/>
          <p:nvPr/>
        </p:nvGrpSpPr>
        <p:grpSpPr>
          <a:xfrm>
            <a:off x="6801276" y="3683037"/>
            <a:ext cx="4438675" cy="584775"/>
            <a:chOff x="6801276" y="3631769"/>
            <a:chExt cx="4438675" cy="584775"/>
          </a:xfrm>
        </p:grpSpPr>
        <p:sp>
          <p:nvSpPr>
            <p:cNvPr id="17" name="TextBox 17"/>
            <p:cNvSpPr txBox="1"/>
            <p:nvPr/>
          </p:nvSpPr>
          <p:spPr>
            <a:xfrm>
              <a:off x="7509183" y="3689359"/>
              <a:ext cx="3730768" cy="510540"/>
            </a:xfrm>
            <a:prstGeom prst="rect">
              <a:avLst/>
            </a:prstGeom>
            <a:noFill/>
          </p:spPr>
          <p:txBody>
            <a:bodyPr vert="horz" wrap="square" lIns="91440" tIns="45720" rIns="91440" bIns="45720" rtlCol="0" anchor="t">
              <a:spAutoFit/>
            </a:bodyPr>
            <a:lstStyle/>
            <a:p>
              <a:pPr marL="0" algn="l">
                <a:defRPr/>
              </a:pPr>
              <a:r>
                <a:rPr lang="zh-CN" altLang="en-US" sz="2400" b="1" i="0" u="none" baseline="0">
                  <a:solidFill>
                    <a:srgbClr val="000000">
                      <a:lumMod val="85000"/>
                      <a:lumOff val="15000"/>
                    </a:srgbClr>
                  </a:solidFill>
                  <a:latin typeface="微软雅黑"/>
                  <a:ea typeface="微软雅黑"/>
                </a:rPr>
                <a:t>Installation and Setup Process</a:t>
              </a:r>
              <a:endParaRPr lang="en-US" sz="1100"/>
            </a:p>
          </p:txBody>
        </p:sp>
        <p:sp>
          <p:nvSpPr>
            <p:cNvPr id="18" name="TextBox 18"/>
            <p:cNvSpPr txBox="1"/>
            <p:nvPr/>
          </p:nvSpPr>
          <p:spPr>
            <a:xfrm>
              <a:off x="6801276" y="3631769"/>
              <a:ext cx="924052" cy="584775"/>
            </a:xfrm>
            <a:prstGeom prst="rect">
              <a:avLst/>
            </a:prstGeom>
            <a:noFill/>
          </p:spPr>
          <p:txBody>
            <a:bodyPr vert="horz" wrap="square" lIns="91440" tIns="45720" rIns="91440" bIns="45720" rtlCol="0" anchor="t">
              <a:spAutoFit/>
            </a:bodyPr>
            <a:lstStyle/>
            <a:p>
              <a:pPr marL="0" algn="l">
                <a:defRPr/>
              </a:pPr>
              <a:r>
                <a:rPr lang="en-US" sz="3200" b="0" i="0" u="none" baseline="0">
                  <a:solidFill>
                    <a:srgbClr val="FE934B"/>
                  </a:solidFill>
                  <a:latin typeface="Agency FB"/>
                  <a:ea typeface="Agency FB"/>
                </a:rPr>
                <a:t>04</a:t>
              </a:r>
              <a:endParaRPr lang="en-US" sz="1100"/>
            </a:p>
          </p:txBody>
        </p:sp>
      </p:grpSp>
      <p:grpSp>
        <p:nvGrpSpPr>
          <p:cNvPr id="19" name="Group 19"/>
          <p:cNvGrpSpPr/>
          <p:nvPr/>
        </p:nvGrpSpPr>
        <p:grpSpPr>
          <a:xfrm>
            <a:off x="6801276" y="4796297"/>
            <a:ext cx="4438675" cy="584775"/>
            <a:chOff x="6921403" y="4609752"/>
            <a:chExt cx="4438675" cy="584775"/>
          </a:xfrm>
        </p:grpSpPr>
        <p:sp>
          <p:nvSpPr>
            <p:cNvPr id="20" name="TextBox 20"/>
            <p:cNvSpPr txBox="1"/>
            <p:nvPr/>
          </p:nvSpPr>
          <p:spPr>
            <a:xfrm>
              <a:off x="7629310" y="4663037"/>
              <a:ext cx="3730768" cy="510540"/>
            </a:xfrm>
            <a:prstGeom prst="rect">
              <a:avLst/>
            </a:prstGeom>
            <a:noFill/>
          </p:spPr>
          <p:txBody>
            <a:bodyPr vert="horz" wrap="square" lIns="91440" tIns="45720" rIns="91440" bIns="45720" rtlCol="0" anchor="t">
              <a:spAutoFit/>
            </a:bodyPr>
            <a:lstStyle/>
            <a:p>
              <a:pPr marL="0" algn="l">
                <a:defRPr/>
              </a:pPr>
              <a:r>
                <a:rPr lang="zh-CN" altLang="en-US" sz="2400" b="1" i="0" u="none" baseline="0">
                  <a:solidFill>
                    <a:srgbClr val="000000">
                      <a:lumMod val="85000"/>
                      <a:lumOff val="15000"/>
                    </a:srgbClr>
                  </a:solidFill>
                  <a:latin typeface="微软雅黑"/>
                  <a:ea typeface="微软雅黑"/>
                </a:rPr>
                <a:t>How the AI Tutor Operates</a:t>
              </a:r>
              <a:endParaRPr lang="en-US" sz="1100"/>
            </a:p>
          </p:txBody>
        </p:sp>
        <p:sp>
          <p:nvSpPr>
            <p:cNvPr id="21" name="TextBox 21"/>
            <p:cNvSpPr txBox="1"/>
            <p:nvPr/>
          </p:nvSpPr>
          <p:spPr>
            <a:xfrm>
              <a:off x="6921403" y="4609752"/>
              <a:ext cx="924052" cy="584775"/>
            </a:xfrm>
            <a:prstGeom prst="rect">
              <a:avLst/>
            </a:prstGeom>
            <a:noFill/>
          </p:spPr>
          <p:txBody>
            <a:bodyPr vert="horz" wrap="square" lIns="91440" tIns="45720" rIns="91440" bIns="45720" rtlCol="0" anchor="t">
              <a:spAutoFit/>
            </a:bodyPr>
            <a:lstStyle/>
            <a:p>
              <a:pPr marL="0" algn="l">
                <a:defRPr/>
              </a:pPr>
              <a:r>
                <a:rPr lang="en-US" sz="3200" b="0" i="0" u="none" baseline="0">
                  <a:solidFill>
                    <a:srgbClr val="584CE0"/>
                  </a:solidFill>
                  <a:latin typeface="Agency FB"/>
                  <a:ea typeface="Agency FB"/>
                </a:rPr>
                <a:t>05</a:t>
              </a:r>
              <a:endParaRPr lang="en-US" sz="1100"/>
            </a:p>
          </p:txBody>
        </p:sp>
      </p:grpSp>
      <p:grpSp>
        <p:nvGrpSpPr>
          <p:cNvPr id="22" name="Group 22"/>
          <p:cNvGrpSpPr/>
          <p:nvPr/>
        </p:nvGrpSpPr>
        <p:grpSpPr>
          <a:xfrm>
            <a:off x="6801276" y="5909558"/>
            <a:ext cx="4438675" cy="584775"/>
            <a:chOff x="6921403" y="5752708"/>
            <a:chExt cx="4438675" cy="584775"/>
          </a:xfrm>
        </p:grpSpPr>
        <p:sp>
          <p:nvSpPr>
            <p:cNvPr id="23" name="TextBox 23"/>
            <p:cNvSpPr txBox="1"/>
            <p:nvPr/>
          </p:nvSpPr>
          <p:spPr>
            <a:xfrm>
              <a:off x="7629310" y="5810298"/>
              <a:ext cx="3730768" cy="510540"/>
            </a:xfrm>
            <a:prstGeom prst="rect">
              <a:avLst/>
            </a:prstGeom>
            <a:noFill/>
          </p:spPr>
          <p:txBody>
            <a:bodyPr vert="horz" wrap="square" lIns="91440" tIns="45720" rIns="91440" bIns="45720" rtlCol="0" anchor="t">
              <a:spAutoFit/>
            </a:bodyPr>
            <a:lstStyle/>
            <a:p>
              <a:pPr marL="0" algn="l">
                <a:defRPr/>
              </a:pPr>
              <a:r>
                <a:rPr lang="zh-CN" altLang="en-US" sz="2400" b="1" i="0" u="none" baseline="0">
                  <a:solidFill>
                    <a:srgbClr val="000000">
                      <a:lumMod val="85000"/>
                      <a:lumOff val="15000"/>
                    </a:srgbClr>
                  </a:solidFill>
                  <a:latin typeface="微软雅黑"/>
                  <a:ea typeface="微软雅黑"/>
                </a:rPr>
                <a:t>Conclusion and Future Directions</a:t>
              </a:r>
              <a:endParaRPr lang="en-US" sz="1100"/>
            </a:p>
          </p:txBody>
        </p:sp>
        <p:sp>
          <p:nvSpPr>
            <p:cNvPr id="24" name="TextBox 24"/>
            <p:cNvSpPr txBox="1"/>
            <p:nvPr/>
          </p:nvSpPr>
          <p:spPr>
            <a:xfrm>
              <a:off x="6921403" y="5752708"/>
              <a:ext cx="924052" cy="584775"/>
            </a:xfrm>
            <a:prstGeom prst="rect">
              <a:avLst/>
            </a:prstGeom>
            <a:noFill/>
          </p:spPr>
          <p:txBody>
            <a:bodyPr vert="horz" wrap="square" lIns="91440" tIns="45720" rIns="91440" bIns="45720" rtlCol="0" anchor="t">
              <a:spAutoFit/>
            </a:bodyPr>
            <a:lstStyle/>
            <a:p>
              <a:pPr marL="0" algn="l">
                <a:defRPr/>
              </a:pPr>
              <a:r>
                <a:rPr lang="en-US" sz="3200" b="0" i="0" u="none" baseline="0">
                  <a:solidFill>
                    <a:srgbClr val="FE934B"/>
                  </a:solidFill>
                  <a:latin typeface="Agency FB"/>
                  <a:ea typeface="Agency FB"/>
                </a:rPr>
                <a:t>06</a:t>
              </a:r>
              <a:endParaRPr lang="en-US" sz="1100"/>
            </a:p>
          </p:txBody>
        </p:sp>
      </p:gr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2" presetClass="entr" presetSubtype="9" fill="hold" nodeType="afterEffect">
                                  <p:stCondLst>
                                    <p:cond delay="0"/>
                                  </p:stCondLst>
                                  <p:childTnLst>
                                    <p:anim calcmode="lin" valueType="num">
                                      <p:cBhvr additive="base">
                                        <p:cTn id="9" dur="1000" fill="hold"/>
                                        <p:tgtEl>
                                          <p:spTgt spid="8"/>
                                        </p:tgtEl>
                                        <p:attrNameLst>
                                          <p:attrName>ppt_x</p:attrName>
                                        </p:attrNameLst>
                                      </p:cBhvr>
                                      <p:tavLst>
                                        <p:tav tm="0">
                                          <p:val>
                                            <p:strVal val="0-#ppt_w/2"/>
                                          </p:val>
                                        </p:tav>
                                        <p:tav tm="100000">
                                          <p:val>
                                            <p:strVal val="#ppt_x"/>
                                          </p:val>
                                        </p:tav>
                                      </p:tavLst>
                                    </p:anim>
                                    <p:anim calcmode="lin" valueType="num">
                                      <p:cBhvr additive="base">
                                        <p:cTn id="10" dur="1000" fill="hold"/>
                                        <p:tgtEl>
                                          <p:spTgt spid="8"/>
                                        </p:tgtEl>
                                        <p:attrNameLst>
                                          <p:attrName>ppt_y</p:attrName>
                                        </p:attrNameLst>
                                      </p:cBhvr>
                                      <p:tavLst>
                                        <p:tav tm="0">
                                          <p:val>
                                            <p:strVal val="0-#ppt_h/2"/>
                                          </p:val>
                                        </p:tav>
                                        <p:tav tm="100000">
                                          <p:val>
                                            <p:strVal val="#ppt_y"/>
                                          </p:val>
                                        </p:tav>
                                      </p:tavLst>
                                    </p:anim>
                                    <p:set>
                                      <p:cBhvr>
                                        <p:cTn id="11" dur="1000" fill="hold">
                                          <p:stCondLst>
                                            <p:cond delay="0"/>
                                          </p:stCondLst>
                                        </p:cTn>
                                        <p:tgtEl>
                                          <p:spTgt spid="8"/>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par>
                          <p:cTn id="15" fill="hold">
                            <p:stCondLst>
                              <p:cond delay="0"/>
                            </p:stCondLst>
                            <p:childTnLst>
                              <p:par>
                                <p:cTn id="16" presetID="22" presetClass="entr" presetSubtype="4" fill="hold" nodeType="afterEffect">
                                  <p:stCondLst>
                                    <p:cond delay="0"/>
                                  </p:stCondLst>
                                  <p:childTnLst>
                                    <p:animEffect transition="in" filter="wipe(down)">
                                      <p:cBhvr>
                                        <p:cTn id="17" dur="500"/>
                                        <p:tgtEl>
                                          <p:spTgt spid="11"/>
                                        </p:tgtEl>
                                      </p:cBhvr>
                                    </p:animEffect>
                                    <p:set>
                                      <p:cBhvr>
                                        <p:cTn id="18" dur="500" fill="hold">
                                          <p:stCondLst>
                                            <p:cond delay="0"/>
                                          </p:stCondLst>
                                        </p:cTn>
                                        <p:tgtEl>
                                          <p:spTgt spid="1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childTnLst>
                          </p:cTn>
                        </p:par>
                        <p:par>
                          <p:cTn id="22" fill="hold">
                            <p:stCondLst>
                              <p:cond delay="0"/>
                            </p:stCondLst>
                            <p:childTnLst>
                              <p:par>
                                <p:cTn id="23" presetID="54" presetClass="entr" presetSubtype="0" fill="hold" nodeType="afterEffect">
                                  <p:stCondLst>
                                    <p:cond delay="0"/>
                                  </p:stCondLst>
                                  <p:childTnLst>
                                    <p:anim calcmode="lin" valueType="num">
                                      <p:cBhvr>
                                        <p:cTn id="24" dur="1000" fill="hold"/>
                                        <p:tgtEl>
                                          <p:spTgt spid="14"/>
                                        </p:tgtEl>
                                        <p:attrNameLst>
                                          <p:attrName>ppt_w</p:attrName>
                                        </p:attrNameLst>
                                      </p:cBhvr>
                                      <p:tavLst>
                                        <p:tav tm="0">
                                          <p:val>
                                            <p:strVal val="#ppt_w*0.05"/>
                                          </p:val>
                                        </p:tav>
                                        <p:tav tm="100000">
                                          <p:val>
                                            <p:strVal val="#ppt_w"/>
                                          </p:val>
                                        </p:tav>
                                      </p:tavLst>
                                    </p:anim>
                                    <p:anim calcmode="lin" valueType="num">
                                      <p:cBhvr>
                                        <p:cTn id="25" dur="1000" fill="hold"/>
                                        <p:tgtEl>
                                          <p:spTgt spid="14"/>
                                        </p:tgtEl>
                                        <p:attrNameLst>
                                          <p:attrName>ppt_h</p:attrName>
                                        </p:attrNameLst>
                                      </p:cBhvr>
                                      <p:tavLst>
                                        <p:tav tm="0">
                                          <p:val>
                                            <p:strVal val="#ppt_h"/>
                                          </p:val>
                                        </p:tav>
                                        <p:tav tm="100000">
                                          <p:val>
                                            <p:strVal val="#ppt_h"/>
                                          </p:val>
                                        </p:tav>
                                      </p:tavLst>
                                    </p:anim>
                                    <p:anim calcmode="lin" valueType="num">
                                      <p:cBhvr>
                                        <p:cTn id="26" dur="1000" fill="hold"/>
                                        <p:tgtEl>
                                          <p:spTgt spid="14"/>
                                        </p:tgtEl>
                                        <p:attrNameLst>
                                          <p:attrName>ppt_x</p:attrName>
                                        </p:attrNameLst>
                                      </p:cBhvr>
                                      <p:tavLst>
                                        <p:tav tm="0">
                                          <p:val>
                                            <p:strVal val="#ppt_x-.2"/>
                                          </p:val>
                                        </p:tav>
                                        <p:tav tm="100000">
                                          <p:val>
                                            <p:strVal val="#ppt_x"/>
                                          </p:val>
                                        </p:tav>
                                      </p:tavLst>
                                    </p:anim>
                                    <p:anim calcmode="lin" valueType="num">
                                      <p:cBhvr>
                                        <p:cTn id="27" dur="1000" fill="hold"/>
                                        <p:tgtEl>
                                          <p:spTgt spid="14"/>
                                        </p:tgtEl>
                                        <p:attrNameLst>
                                          <p:attrName>ppt_y</p:attrName>
                                        </p:attrNameLst>
                                      </p:cBhvr>
                                      <p:tavLst>
                                        <p:tav tm="0">
                                          <p:val>
                                            <p:strVal val="#ppt_y"/>
                                          </p:val>
                                        </p:tav>
                                        <p:tav tm="100000">
                                          <p:val>
                                            <p:strVal val="#ppt_y"/>
                                          </p:val>
                                        </p:tav>
                                      </p:tavLst>
                                    </p:anim>
                                    <p:animEffect transition="in" filter="fade">
                                      <p:cBhvr>
                                        <p:cTn id="28" dur="1000"/>
                                        <p:tgtEl>
                                          <p:spTgt spid="14"/>
                                        </p:tgtEl>
                                      </p:cBhvr>
                                    </p:animEffect>
                                    <p:set>
                                      <p:cBhvr>
                                        <p:cTn id="29" dur="1000" fill="hold">
                                          <p:stCondLst>
                                            <p:cond delay="0"/>
                                          </p:stCondLst>
                                        </p:cTn>
                                        <p:tgtEl>
                                          <p:spTgt spid="14"/>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par>
                          <p:cTn id="33" fill="hold">
                            <p:stCondLst>
                              <p:cond delay="0"/>
                            </p:stCondLst>
                            <p:childTnLst>
                              <p:par>
                                <p:cTn id="34" presetID="12" presetClass="entr" presetSubtype="2" fill="hold" nodeType="afterEffect">
                                  <p:stCondLst>
                                    <p:cond delay="0"/>
                                  </p:stCondLst>
                                  <p:childTnLst>
                                    <p:anim calcmode="lin" valueType="num">
                                      <p:cBhvr additive="base">
                                        <p:cTn id="35" dur="500"/>
                                        <p:tgtEl>
                                          <p:spTgt spid="17"/>
                                        </p:tgtEl>
                                        <p:attrNameLst>
                                          <p:attrName>ppt_x</p:attrName>
                                        </p:attrNameLst>
                                      </p:cBhvr>
                                      <p:tavLst>
                                        <p:tav tm="0">
                                          <p:val>
                                            <p:strVal val="#ppt_x+#ppt_w*1.125000"/>
                                          </p:val>
                                        </p:tav>
                                        <p:tav tm="100000">
                                          <p:val>
                                            <p:strVal val="#ppt_x"/>
                                          </p:val>
                                        </p:tav>
                                      </p:tavLst>
                                    </p:anim>
                                    <p:animEffect transition="in" filter="wipe(left)">
                                      <p:cBhvr>
                                        <p:cTn id="36" dur="500"/>
                                        <p:tgtEl>
                                          <p:spTgt spid="17"/>
                                        </p:tgtEl>
                                      </p:cBhvr>
                                    </p:animEffect>
                                    <p:set>
                                      <p:cBhvr>
                                        <p:cTn id="37" dur="500" fill="hold">
                                          <p:stCondLst>
                                            <p:cond delay="0"/>
                                          </p:stCondLst>
                                        </p:cTn>
                                        <p:tgtEl>
                                          <p:spTgt spid="17"/>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par>
                          <p:cTn id="41" fill="hold">
                            <p:stCondLst>
                              <p:cond delay="0"/>
                            </p:stCondLst>
                            <p:childTnLst>
                              <p:par>
                                <p:cTn id="42" presetID="8" presetClass="entr" presetSubtype="16" fill="hold" nodeType="afterEffect">
                                  <p:stCondLst>
                                    <p:cond delay="0"/>
                                  </p:stCondLst>
                                  <p:childTnLst>
                                    <p:animEffect transition="in" filter="diamond(in)">
                                      <p:cBhvr>
                                        <p:cTn id="43" dur="1000"/>
                                        <p:tgtEl>
                                          <p:spTgt spid="20"/>
                                        </p:tgtEl>
                                      </p:cBhvr>
                                    </p:animEffect>
                                    <p:set>
                                      <p:cBhvr>
                                        <p:cTn id="44" dur="1000" fill="hold">
                                          <p:stCondLst>
                                            <p:cond delay="0"/>
                                          </p:stCondLst>
                                        </p:cTn>
                                        <p:tgtEl>
                                          <p:spTgt spid="20"/>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nodeType="afterEffect">
                                  <p:stCondLst>
                                    <p:cond delay="0"/>
                                  </p:stCondLst>
                                  <p:childTnLst>
                                    <p:set>
                                      <p:cBhvr>
                                        <p:cTn id="47" dur="1" fill="hold">
                                          <p:stCondLst>
                                            <p:cond delay="0"/>
                                          </p:stCondLst>
                                        </p:cTn>
                                        <p:tgtEl>
                                          <p:spTgt spid="24"/>
                                        </p:tgtEl>
                                        <p:attrNameLst>
                                          <p:attrName>style.visibility</p:attrName>
                                        </p:attrNameLst>
                                      </p:cBhvr>
                                      <p:to>
                                        <p:strVal val="visible"/>
                                      </p:to>
                                    </p:set>
                                  </p:childTnLst>
                                </p:cTn>
                              </p:par>
                            </p:childTnLst>
                          </p:cTn>
                        </p:par>
                        <p:par>
                          <p:cTn id="48" fill="hold">
                            <p:stCondLst>
                              <p:cond delay="0"/>
                            </p:stCondLst>
                            <p:childTnLst>
                              <p:par>
                                <p:cTn id="49" presetID="21" presetClass="entr" presetSubtype="1" fill="hold" nodeType="afterEffect">
                                  <p:stCondLst>
                                    <p:cond delay="0"/>
                                  </p:stCondLst>
                                  <p:childTnLst>
                                    <p:animEffect transition="in" filter="wheel(1)">
                                      <p:cBhvr>
                                        <p:cTn id="50" dur="1000"/>
                                        <p:tgtEl>
                                          <p:spTgt spid="23"/>
                                        </p:tgtEl>
                                      </p:cBhvr>
                                    </p:animEffect>
                                    <p:set>
                                      <p:cBhvr>
                                        <p:cTn id="51" dur="1000"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Box 2"/>
          <p:cNvSpPr txBox="1"/>
          <p:nvPr/>
        </p:nvSpPr>
        <p:spPr>
          <a:xfrm>
            <a:off x="2038352" y="735955"/>
            <a:ext cx="8115298" cy="3770263"/>
          </a:xfrm>
          <a:prstGeom prst="rect">
            <a:avLst/>
          </a:prstGeom>
          <a:noFill/>
        </p:spPr>
        <p:txBody>
          <a:bodyPr vert="horz" wrap="square" lIns="91440" tIns="45720" rIns="91440" bIns="45720" rtlCol="0" anchor="t">
            <a:spAutoFit/>
          </a:bodyPr>
          <a:lstStyle/>
          <a:p>
            <a:pPr marL="0" algn="ctr">
              <a:defRPr/>
            </a:pPr>
            <a:r>
              <a:rPr lang="en-US" sz="23900" b="1" i="0" u="none" baseline="0">
                <a:solidFill>
                  <a:srgbClr val="FFFFFF">
                    <a:lumMod val="95000"/>
                  </a:srgbClr>
                </a:solidFill>
                <a:latin typeface="+mn-ea"/>
                <a:ea typeface="+mn-ea"/>
              </a:rPr>
              <a:t>06</a:t>
            </a:r>
            <a:endParaRPr lang="en-US" sz="1100"/>
          </a:p>
        </p:txBody>
      </p:sp>
      <p:sp>
        <p:nvSpPr>
          <p:cNvPr id="3" name="TextBox 3"/>
          <p:cNvSpPr txBox="1"/>
          <p:nvPr/>
        </p:nvSpPr>
        <p:spPr>
          <a:xfrm>
            <a:off x="2614547" y="4385306"/>
            <a:ext cx="6769100" cy="769441"/>
          </a:xfrm>
          <a:prstGeom prst="rect">
            <a:avLst/>
          </a:prstGeom>
          <a:noFill/>
        </p:spPr>
        <p:txBody>
          <a:bodyPr vert="horz" wrap="square" lIns="91440" tIns="45720" rIns="91440" bIns="45720" rtlCol="0" anchor="t">
            <a:spAutoFit/>
          </a:bodyPr>
          <a:lstStyle/>
          <a:p>
            <a:pPr marL="0" algn="ctr">
              <a:defRPr/>
            </a:pPr>
            <a:r>
              <a:rPr lang="zh-CN" altLang="en-US" sz="4400" b="1" i="0" u="none" baseline="0">
                <a:solidFill>
                  <a:srgbClr val="000000">
                    <a:lumMod val="85000"/>
                    <a:lumOff val="15000"/>
                  </a:srgbClr>
                </a:solidFill>
                <a:latin typeface="微软雅黑"/>
                <a:ea typeface="微软雅黑"/>
              </a:rPr>
              <a:t>Conclusion and Future Directions</a:t>
            </a:r>
            <a:endParaRPr lang="en-US" sz="1100"/>
          </a:p>
        </p:txBody>
      </p:sp>
      <p:grpSp>
        <p:nvGrpSpPr>
          <p:cNvPr id="4" name="Group 4"/>
          <p:cNvGrpSpPr/>
          <p:nvPr/>
        </p:nvGrpSpPr>
        <p:grpSpPr>
          <a:xfrm>
            <a:off x="3044657" y="991564"/>
            <a:ext cx="1484640" cy="1728796"/>
            <a:chOff x="3044657" y="991564"/>
            <a:chExt cx="1484640" cy="1728796"/>
          </a:xfrm>
        </p:grpSpPr>
        <p:sp>
          <p:nvSpPr>
            <p:cNvPr id="5" name="Freeform 5"/>
            <p:cNvSpPr/>
            <p:nvPr/>
          </p:nvSpPr>
          <p:spPr>
            <a:xfrm rot="3595803">
              <a:off x="2922579" y="1113642"/>
              <a:ext cx="1728796" cy="1484640"/>
            </a:xfrm>
            <a:custGeom>
              <a:avLst/>
              <a:gdLst/>
              <a:ahLst/>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6" name="TextBox 6"/>
            <p:cNvSpPr txBox="1"/>
            <p:nvPr/>
          </p:nvSpPr>
          <p:spPr>
            <a:xfrm>
              <a:off x="3252917" y="1745605"/>
              <a:ext cx="1150808" cy="584775"/>
            </a:xfrm>
            <a:prstGeom prst="rect">
              <a:avLst/>
            </a:prstGeom>
            <a:noFill/>
          </p:spPr>
          <p:txBody>
            <a:bodyPr vert="horz" wrap="square" lIns="91440" tIns="45720" rIns="91440" bIns="45720" rtlCol="0" anchor="t">
              <a:spAutoFit/>
            </a:bodyPr>
            <a:lstStyle/>
            <a:p>
              <a:pPr marL="0" algn="ctr">
                <a:defRPr/>
              </a:pPr>
              <a:r>
                <a:rPr lang="en-US" sz="3200" b="1" i="0" u="none" baseline="0">
                  <a:solidFill>
                    <a:srgbClr val="FFFFFF"/>
                  </a:solidFill>
                  <a:latin typeface="Agency FB"/>
                  <a:ea typeface="Agency FB"/>
                </a:rPr>
                <a:t>PART</a:t>
              </a:r>
              <a:endParaRPr lang="en-US" sz="1100"/>
            </a:p>
          </p:txBody>
        </p:sp>
      </p:gr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animEffect transition="in" filter="wipe(down)">
                                      <p:cBhvr>
                                        <p:cTn id="6" dur="500"/>
                                        <p:tgtEl>
                                          <p:spTgt spid="2"/>
                                        </p:tgtEl>
                                      </p:cBhvr>
                                    </p:animEffect>
                                    <p:set>
                                      <p:cBhvr>
                                        <p:cTn id="7" dur="500" fill="hold">
                                          <p:stCondLst>
                                            <p:cond delay="0"/>
                                          </p:stCondLst>
                                        </p:cTn>
                                        <p:tgtEl>
                                          <p:spTgt spid="2"/>
                                        </p:tgtEl>
                                        <p:attrNameLst>
                                          <p:attrName>style.visibility</p:attrName>
                                        </p:attrNameLst>
                                      </p:cBhvr>
                                      <p:to>
                                        <p:strVal val="visible"/>
                                      </p:to>
                                    </p:set>
                                  </p:childTnLst>
                                </p:cTn>
                              </p:par>
                            </p:childTnLst>
                          </p:cTn>
                        </p:par>
                        <p:par>
                          <p:cTn id="8" fill="hold">
                            <p:stCondLst>
                              <p:cond delay="0"/>
                            </p:stCondLst>
                            <p:childTnLst>
                              <p:par>
                                <p:cTn id="9" presetID="21" presetClass="entr" presetSubtype="3" fill="hold" nodeType="afterEffect">
                                  <p:stCondLst>
                                    <p:cond delay="0"/>
                                  </p:stCondLst>
                                  <p:childTnLst>
                                    <p:animEffect transition="in" filter="wheel(3)">
                                      <p:cBhvr>
                                        <p:cTn id="10" dur="1000"/>
                                        <p:tgtEl>
                                          <p:spTgt spid="3"/>
                                        </p:tgtEl>
                                      </p:cBhvr>
                                    </p:animEffect>
                                    <p:set>
                                      <p:cBhvr>
                                        <p:cTn id="11" dur="1000"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rot="9680389">
            <a:off x="-52569" y="2694056"/>
            <a:ext cx="5712169" cy="3985774"/>
          </a:xfrm>
          <a:custGeom>
            <a:avLst/>
            <a:gdLst/>
            <a:ahLst/>
            <a:cxnLst/>
            <a:rect l="l" t="t" r="r" b="b"/>
            <a:pathLst>
              <a:path w="5178739" h="2628910">
                <a:moveTo>
                  <a:pt x="42887" y="1739910"/>
                </a:moveTo>
                <a:cubicBezTo>
                  <a:pt x="-236513" y="1301760"/>
                  <a:pt x="908604" y="4243"/>
                  <a:pt x="1757387" y="10"/>
                </a:cubicBezTo>
                <a:cubicBezTo>
                  <a:pt x="2606170" y="-4223"/>
                  <a:pt x="4856187" y="1276360"/>
                  <a:pt x="5135587" y="1714510"/>
                </a:cubicBezTo>
                <a:cubicBezTo>
                  <a:pt x="5414987" y="2152660"/>
                  <a:pt x="4278337" y="2628910"/>
                  <a:pt x="3433787" y="2628910"/>
                </a:cubicBezTo>
                <a:cubicBezTo>
                  <a:pt x="2589237" y="2628910"/>
                  <a:pt x="322287" y="2178060"/>
                  <a:pt x="42887" y="1739910"/>
                </a:cubicBezTo>
                <a:close/>
              </a:path>
            </a:pathLst>
          </a:custGeom>
          <a:solidFill>
            <a:srgbClr val="FFFFFF">
              <a:alpha val="50000"/>
              <a:lumMod val="95000"/>
            </a:srgbClr>
          </a:solidFill>
          <a:ln cap="flat" cmpd="sng">
            <a:prstDash val="solid"/>
          </a:ln>
        </p:spPr>
        <p:txBody>
          <a:bodyPr vert="horz" lIns="91440" tIns="45720" rIns="91440" bIns="45720" anchor="ctr">
            <a:normAutofit/>
          </a:bodyPr>
          <a:lstStyle/>
          <a:p>
            <a:pPr marL="0" algn="ctr"/>
            <a:endParaRPr/>
          </a:p>
        </p:txBody>
      </p:sp>
      <p:sp>
        <p:nvSpPr>
          <p:cNvPr id="3" name="Freeform 3"/>
          <p:cNvSpPr/>
          <p:nvPr/>
        </p:nvSpPr>
        <p:spPr>
          <a:xfrm rot="1501143">
            <a:off x="4442817" y="2394966"/>
            <a:ext cx="4733719" cy="4305660"/>
          </a:xfrm>
          <a:custGeom>
            <a:avLst/>
            <a:gdLst/>
            <a:ahLst/>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solidFill>
            <a:srgbClr val="FFFFFF">
              <a:alpha val="50000"/>
              <a:lumMod val="95000"/>
            </a:srgbClr>
          </a:solidFill>
          <a:ln cap="flat" cmpd="sng">
            <a:prstDash val="solid"/>
          </a:ln>
        </p:spPr>
        <p:txBody>
          <a:bodyPr vert="horz" lIns="91440" tIns="45720" rIns="91440" bIns="45720" anchor="ctr">
            <a:normAutofit/>
          </a:bodyPr>
          <a:lstStyle/>
          <a:p>
            <a:pPr marL="0" algn="ctr"/>
            <a:endParaRPr/>
          </a:p>
        </p:txBody>
      </p:sp>
      <p:sp>
        <p:nvSpPr>
          <p:cNvPr id="4" name="Freeform 4"/>
          <p:cNvSpPr/>
          <p:nvPr/>
        </p:nvSpPr>
        <p:spPr>
          <a:xfrm>
            <a:off x="8424577" y="1913201"/>
            <a:ext cx="3114829" cy="2303670"/>
          </a:xfrm>
          <a:custGeom>
            <a:avLst/>
            <a:gdLst/>
            <a:ahLst/>
            <a:cxnLst/>
            <a:rect l="l" t="t" r="r" b="b"/>
            <a:pathLst>
              <a:path w="5501899" h="4069103">
                <a:moveTo>
                  <a:pt x="203989" y="2575574"/>
                </a:moveTo>
                <a:cubicBezTo>
                  <a:pt x="485929" y="2286014"/>
                  <a:pt x="1349529" y="2151394"/>
                  <a:pt x="1910869" y="1722134"/>
                </a:cubicBezTo>
                <a:cubicBezTo>
                  <a:pt x="2472209" y="1292874"/>
                  <a:pt x="3008149" y="-5066"/>
                  <a:pt x="3572029" y="14"/>
                </a:cubicBezTo>
                <a:cubicBezTo>
                  <a:pt x="4135909" y="5094"/>
                  <a:pt x="5009669" y="1176034"/>
                  <a:pt x="5294149" y="1752614"/>
                </a:cubicBezTo>
                <a:cubicBezTo>
                  <a:pt x="5578629" y="2329194"/>
                  <a:pt x="5568469" y="3073414"/>
                  <a:pt x="5278909" y="3459494"/>
                </a:cubicBezTo>
                <a:cubicBezTo>
                  <a:pt x="4989349" y="3845574"/>
                  <a:pt x="4123209" y="4066554"/>
                  <a:pt x="3556789" y="4069094"/>
                </a:cubicBezTo>
                <a:cubicBezTo>
                  <a:pt x="2990369" y="4071634"/>
                  <a:pt x="2436649" y="3576334"/>
                  <a:pt x="1880389" y="3474734"/>
                </a:cubicBezTo>
                <a:cubicBezTo>
                  <a:pt x="1324129" y="3373134"/>
                  <a:pt x="501169" y="3606814"/>
                  <a:pt x="219229" y="3459494"/>
                </a:cubicBezTo>
                <a:cubicBezTo>
                  <a:pt x="-62711" y="3312174"/>
                  <a:pt x="-77951" y="2865134"/>
                  <a:pt x="203989" y="2575574"/>
                </a:cubicBezTo>
                <a:close/>
              </a:path>
            </a:pathLst>
          </a:custGeom>
          <a:solidFill>
            <a:srgbClr val="FFFFFF">
              <a:alpha val="50000"/>
              <a:lumMod val="95000"/>
            </a:srgbClr>
          </a:solidFill>
          <a:ln cap="flat" cmpd="sng">
            <a:prstDash val="solid"/>
          </a:ln>
        </p:spPr>
        <p:txBody>
          <a:bodyPr vert="horz" lIns="91440" tIns="45720" rIns="91440" bIns="45720" anchor="ctr">
            <a:normAutofit/>
          </a:bodyPr>
          <a:lstStyle/>
          <a:p>
            <a:pPr marL="0" algn="ctr"/>
            <a:endParaRPr/>
          </a:p>
        </p:txBody>
      </p:sp>
      <p:sp>
        <p:nvSpPr>
          <p:cNvPr id="5" name="Freeform 5"/>
          <p:cNvSpPr/>
          <p:nvPr/>
        </p:nvSpPr>
        <p:spPr>
          <a:xfrm>
            <a:off x="2570867" y="1241154"/>
            <a:ext cx="1677716" cy="1748754"/>
          </a:xfrm>
          <a:custGeom>
            <a:avLst/>
            <a:gdLst/>
            <a:ahLst/>
            <a:cxnLst/>
            <a:rect l="l" t="t" r="r" b="b"/>
            <a:pathLst>
              <a:path w="3616003" h="3769115">
                <a:moveTo>
                  <a:pt x="217446" y="1996443"/>
                </a:moveTo>
                <a:cubicBezTo>
                  <a:pt x="491766" y="1516383"/>
                  <a:pt x="1281706" y="2543"/>
                  <a:pt x="1848126" y="3"/>
                </a:cubicBezTo>
                <a:cubicBezTo>
                  <a:pt x="2414546" y="-2537"/>
                  <a:pt x="3608346" y="1356363"/>
                  <a:pt x="3615966" y="1981203"/>
                </a:cubicBezTo>
                <a:cubicBezTo>
                  <a:pt x="3623586" y="2606043"/>
                  <a:pt x="2462806" y="3599183"/>
                  <a:pt x="1893846" y="3749043"/>
                </a:cubicBezTo>
                <a:cubicBezTo>
                  <a:pt x="1324886" y="3898903"/>
                  <a:pt x="486686" y="3169923"/>
                  <a:pt x="202206" y="2880363"/>
                </a:cubicBezTo>
                <a:cubicBezTo>
                  <a:pt x="-82274" y="2590803"/>
                  <a:pt x="-56874" y="2476503"/>
                  <a:pt x="217446" y="1996443"/>
                </a:cubicBezTo>
                <a:close/>
              </a:path>
            </a:pathLst>
          </a:cu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6" name="Freeform 6"/>
          <p:cNvSpPr/>
          <p:nvPr/>
        </p:nvSpPr>
        <p:spPr>
          <a:xfrm rot="648845">
            <a:off x="5143253" y="1454063"/>
            <a:ext cx="1785744" cy="1322936"/>
          </a:xfrm>
          <a:custGeom>
            <a:avLst/>
            <a:gdLst/>
            <a:ahLst/>
            <a:cxnLst/>
            <a:rect l="l" t="t" r="r" b="b"/>
            <a:pathLst>
              <a:path w="5105488" h="3782309">
                <a:moveTo>
                  <a:pt x="1722207" y="21520"/>
                </a:moveTo>
                <a:cubicBezTo>
                  <a:pt x="2573107" y="168840"/>
                  <a:pt x="5102947" y="1393120"/>
                  <a:pt x="5105487" y="2017960"/>
                </a:cubicBezTo>
                <a:cubicBezTo>
                  <a:pt x="5108027" y="2642800"/>
                  <a:pt x="2588347" y="3917880"/>
                  <a:pt x="1737447" y="3770560"/>
                </a:cubicBezTo>
                <a:cubicBezTo>
                  <a:pt x="886547" y="3623240"/>
                  <a:pt x="10247" y="1758880"/>
                  <a:pt x="87" y="1134040"/>
                </a:cubicBezTo>
                <a:cubicBezTo>
                  <a:pt x="-10073" y="509200"/>
                  <a:pt x="871307" y="-125800"/>
                  <a:pt x="1722207" y="21520"/>
                </a:cubicBezTo>
                <a:close/>
              </a:path>
            </a:pathLst>
          </a:custGeom>
          <a:gradFill>
            <a:gsLst>
              <a:gs pos="18000">
                <a:srgbClr val="584CE0"/>
              </a:gs>
              <a:gs pos="56000">
                <a:srgbClr val="BB43FD"/>
              </a:gs>
              <a:gs pos="100000">
                <a:srgbClr val="EE37E9"/>
              </a:gs>
            </a:gsLst>
            <a:lin ang="135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7" name="Freeform 7"/>
          <p:cNvSpPr/>
          <p:nvPr/>
        </p:nvSpPr>
        <p:spPr>
          <a:xfrm rot="19607397">
            <a:off x="7644603" y="1386673"/>
            <a:ext cx="1812817" cy="1457716"/>
          </a:xfrm>
          <a:custGeom>
            <a:avLst/>
            <a:gdLst/>
            <a:ahLst/>
            <a:cxnLst/>
            <a:rect l="l" t="t" r="r" b="b"/>
            <a:pathLst>
              <a:path w="3352800" h="1767848">
                <a:moveTo>
                  <a:pt x="0" y="899160"/>
                </a:moveTo>
                <a:cubicBezTo>
                  <a:pt x="0" y="604520"/>
                  <a:pt x="1117600" y="0"/>
                  <a:pt x="1676400" y="0"/>
                </a:cubicBezTo>
                <a:cubicBezTo>
                  <a:pt x="2235200" y="0"/>
                  <a:pt x="3352800" y="604520"/>
                  <a:pt x="3352800" y="899160"/>
                </a:cubicBezTo>
                <a:cubicBezTo>
                  <a:pt x="3352800" y="1193800"/>
                  <a:pt x="2230120" y="1765300"/>
                  <a:pt x="1676400" y="1767840"/>
                </a:cubicBezTo>
                <a:cubicBezTo>
                  <a:pt x="1122680" y="1770380"/>
                  <a:pt x="0" y="1193800"/>
                  <a:pt x="0" y="899160"/>
                </a:cubicBezTo>
                <a:close/>
              </a:path>
            </a:pathLst>
          </a:custGeom>
          <a:gradFill>
            <a:gsLst>
              <a:gs pos="0">
                <a:srgbClr val="EE37E9"/>
              </a:gs>
              <a:gs pos="71000">
                <a:srgbClr val="BB43FD"/>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8" name="AutoShape 8"/>
          <p:cNvSpPr/>
          <p:nvPr/>
        </p:nvSpPr>
        <p:spPr>
          <a:xfrm>
            <a:off x="2172959" y="3622051"/>
            <a:ext cx="2521772" cy="2625090"/>
          </a:xfrm>
          <a:prstGeom prst="rect">
            <a:avLst/>
          </a:prstGeom>
        </p:spPr>
        <p:txBody>
          <a:bodyPr vert="horz" wrap="square" lIns="91440" tIns="45720" rIns="91440" bIns="45720" anchor="t">
            <a:spAutoFit/>
          </a:bodyPr>
          <a:lstStyle/>
          <a:p>
            <a:pPr marL="0" algn="ctr">
              <a:lnSpc>
                <a:spcPct val="150000"/>
              </a:lnSpc>
            </a:pPr>
            <a:r>
              <a:rPr lang="zh-CN" altLang="en-US" sz="1400" b="0" i="0" u="none" baseline="0">
                <a:solidFill>
                  <a:srgbClr val="000000">
                    <a:lumMod val="50000"/>
                    <a:lumOff val="50000"/>
                  </a:srgbClr>
                </a:solidFill>
                <a:latin typeface="微软雅黑"/>
                <a:ea typeface="微软雅黑"/>
              </a:rPr>
              <a:t>The CPU-Powered AI Tutor demonstrates that quality educational tools can operate efficiently on standard hardware, making learning resources more widely available to users regardless of their technological setup.</a:t>
            </a:r>
          </a:p>
        </p:txBody>
      </p:sp>
      <p:sp>
        <p:nvSpPr>
          <p:cNvPr id="9" name="TextBox 9"/>
          <p:cNvSpPr txBox="1"/>
          <p:nvPr/>
        </p:nvSpPr>
        <p:spPr>
          <a:xfrm>
            <a:off x="2163758" y="3126582"/>
            <a:ext cx="2522538" cy="338554"/>
          </a:xfrm>
          <a:prstGeom prst="rect">
            <a:avLst/>
          </a:prstGeom>
        </p:spPr>
        <p:txBody>
          <a:bodyPr vert="horz" wrap="square" lIns="91440" tIns="45720" rIns="91440" bIns="45720" rtlCol="0" anchor="t">
            <a:spAutoFit/>
          </a:bodyPr>
          <a:lstStyle/>
          <a:p>
            <a:pPr marL="0" algn="ctr">
              <a:defRPr/>
            </a:pPr>
            <a:r>
              <a:rPr lang="zh-CN" altLang="en-US" sz="1600" b="1" i="0" u="none" baseline="0">
                <a:solidFill>
                  <a:srgbClr val="000000">
                    <a:lumMod val="85000"/>
                    <a:lumOff val="15000"/>
                  </a:srgbClr>
                </a:solidFill>
                <a:latin typeface="微软雅黑"/>
                <a:ea typeface="微软雅黑"/>
              </a:rPr>
              <a:t>Efficiency and Quality of Tutoring</a:t>
            </a:r>
            <a:endParaRPr lang="en-US" sz="1100"/>
          </a:p>
        </p:txBody>
      </p:sp>
      <p:sp>
        <p:nvSpPr>
          <p:cNvPr id="10" name="TextBox 10"/>
          <p:cNvSpPr txBox="1"/>
          <p:nvPr/>
        </p:nvSpPr>
        <p:spPr>
          <a:xfrm>
            <a:off x="2898775" y="437195"/>
            <a:ext cx="6394450" cy="584775"/>
          </a:xfrm>
          <a:prstGeom prst="rect">
            <a:avLst/>
          </a:prstGeom>
          <a:noFill/>
        </p:spPr>
        <p:txBody>
          <a:bodyPr vert="horz" wrap="square" lIns="91440" tIns="45720" rIns="91440" bIns="45720" rtlCol="0" anchor="t">
            <a:spAutoFit/>
          </a:bodyPr>
          <a:lstStyle/>
          <a:p>
            <a:pPr marL="0" algn="ctr">
              <a:defRPr/>
            </a:pPr>
            <a:r>
              <a:rPr lang="zh-CN" altLang="en-US" sz="3200" b="1" i="0" u="none" baseline="0">
                <a:solidFill>
                  <a:srgbClr val="000000">
                    <a:lumMod val="85000"/>
                    <a:lumOff val="15000"/>
                  </a:srgbClr>
                </a:solidFill>
                <a:latin typeface="微软雅黑"/>
                <a:ea typeface="微软雅黑"/>
              </a:rPr>
              <a:t>Key Takeaways</a:t>
            </a:r>
            <a:endParaRPr lang="en-US" sz="1100"/>
          </a:p>
        </p:txBody>
      </p:sp>
      <p:sp>
        <p:nvSpPr>
          <p:cNvPr id="11" name="Freeform 11"/>
          <p:cNvSpPr/>
          <p:nvPr/>
        </p:nvSpPr>
        <p:spPr>
          <a:xfrm>
            <a:off x="3203965" y="1970149"/>
            <a:ext cx="459760" cy="504126"/>
          </a:xfrm>
          <a:custGeom>
            <a:avLst/>
            <a:gdLst/>
            <a:ahLst/>
            <a:cxnLst/>
            <a:rect l="l" t="t" r="r" b="b"/>
            <a:pathLst>
              <a:path w="510187" h="559418">
                <a:moveTo>
                  <a:pt x="130776" y="398252"/>
                </a:moveTo>
                <a:lnTo>
                  <a:pt x="180826" y="398252"/>
                </a:lnTo>
                <a:cubicBezTo>
                  <a:pt x="185669" y="404699"/>
                  <a:pt x="190513" y="412757"/>
                  <a:pt x="195356" y="420815"/>
                </a:cubicBezTo>
                <a:lnTo>
                  <a:pt x="140463" y="420815"/>
                </a:lnTo>
                <a:lnTo>
                  <a:pt x="48435" y="535243"/>
                </a:lnTo>
                <a:lnTo>
                  <a:pt x="461752" y="535243"/>
                </a:lnTo>
                <a:lnTo>
                  <a:pt x="369724" y="420815"/>
                </a:lnTo>
                <a:lnTo>
                  <a:pt x="316445" y="420815"/>
                </a:lnTo>
                <a:cubicBezTo>
                  <a:pt x="319674" y="412757"/>
                  <a:pt x="324518" y="404699"/>
                  <a:pt x="329361" y="398252"/>
                </a:cubicBezTo>
                <a:lnTo>
                  <a:pt x="381026" y="398252"/>
                </a:lnTo>
                <a:lnTo>
                  <a:pt x="510187" y="559418"/>
                </a:lnTo>
                <a:lnTo>
                  <a:pt x="0" y="559418"/>
                </a:lnTo>
                <a:close/>
                <a:moveTo>
                  <a:pt x="254964" y="79000"/>
                </a:moveTo>
                <a:cubicBezTo>
                  <a:pt x="211363" y="79000"/>
                  <a:pt x="175836" y="116081"/>
                  <a:pt x="175836" y="159612"/>
                </a:cubicBezTo>
                <a:cubicBezTo>
                  <a:pt x="175836" y="203142"/>
                  <a:pt x="211363" y="238611"/>
                  <a:pt x="254964" y="238611"/>
                </a:cubicBezTo>
                <a:cubicBezTo>
                  <a:pt x="300179" y="238611"/>
                  <a:pt x="335706" y="203142"/>
                  <a:pt x="335706" y="159612"/>
                </a:cubicBezTo>
                <a:cubicBezTo>
                  <a:pt x="335706" y="116081"/>
                  <a:pt x="300179" y="79000"/>
                  <a:pt x="254964" y="79000"/>
                </a:cubicBezTo>
                <a:close/>
                <a:moveTo>
                  <a:pt x="254964" y="0"/>
                </a:moveTo>
                <a:cubicBezTo>
                  <a:pt x="343781" y="0"/>
                  <a:pt x="414834" y="70939"/>
                  <a:pt x="414834" y="159612"/>
                </a:cubicBezTo>
                <a:cubicBezTo>
                  <a:pt x="414834" y="246673"/>
                  <a:pt x="254964" y="478835"/>
                  <a:pt x="254964" y="478835"/>
                </a:cubicBezTo>
                <a:cubicBezTo>
                  <a:pt x="254964" y="478835"/>
                  <a:pt x="95093" y="246673"/>
                  <a:pt x="95093" y="159612"/>
                </a:cubicBezTo>
                <a:cubicBezTo>
                  <a:pt x="95093" y="70939"/>
                  <a:pt x="167761" y="0"/>
                  <a:pt x="254964" y="0"/>
                </a:cubicBezTo>
                <a:close/>
              </a:path>
            </a:pathLst>
          </a:custGeom>
          <a:solidFill>
            <a:srgbClr val="FFFFFF"/>
          </a:solidFill>
          <a:ln cap="flat" cmpd="sng">
            <a:prstDash val="solid"/>
          </a:ln>
        </p:spPr>
        <p:txBody>
          <a:bodyPr rot="0" vert="horz" wrap="square" lIns="91440" tIns="45720" rIns="91440" bIns="45720" anchor="ctr">
            <a:noAutofit/>
          </a:bodyPr>
          <a:lstStyle/>
          <a:p>
            <a:pPr marL="0" algn="ctr"/>
            <a:endParaRPr/>
          </a:p>
        </p:txBody>
      </p:sp>
      <p:sp>
        <p:nvSpPr>
          <p:cNvPr id="12" name="Freeform 12"/>
          <p:cNvSpPr/>
          <p:nvPr/>
        </p:nvSpPr>
        <p:spPr>
          <a:xfrm>
            <a:off x="5719049" y="1844418"/>
            <a:ext cx="420691" cy="504126"/>
          </a:xfrm>
          <a:custGeom>
            <a:avLst/>
            <a:gdLst/>
            <a:ahLst/>
            <a:cxnLst/>
            <a:rect l="l" t="t" r="r" b="b"/>
            <a:pathLst>
              <a:path w="506307" h="606722">
                <a:moveTo>
                  <a:pt x="234347" y="379219"/>
                </a:moveTo>
                <a:lnTo>
                  <a:pt x="271960" y="379219"/>
                </a:lnTo>
                <a:cubicBezTo>
                  <a:pt x="275517" y="379219"/>
                  <a:pt x="278451" y="382062"/>
                  <a:pt x="278451" y="385705"/>
                </a:cubicBezTo>
                <a:lnTo>
                  <a:pt x="278451" y="448520"/>
                </a:lnTo>
                <a:cubicBezTo>
                  <a:pt x="278451" y="452074"/>
                  <a:pt x="275517" y="455006"/>
                  <a:pt x="271960" y="455006"/>
                </a:cubicBezTo>
                <a:lnTo>
                  <a:pt x="234347" y="455006"/>
                </a:lnTo>
                <a:cubicBezTo>
                  <a:pt x="230791" y="455006"/>
                  <a:pt x="227856" y="452074"/>
                  <a:pt x="227856" y="448520"/>
                </a:cubicBezTo>
                <a:lnTo>
                  <a:pt x="227856" y="385705"/>
                </a:lnTo>
                <a:cubicBezTo>
                  <a:pt x="227856" y="382062"/>
                  <a:pt x="230791" y="379219"/>
                  <a:pt x="234347" y="379219"/>
                </a:cubicBezTo>
                <a:close/>
                <a:moveTo>
                  <a:pt x="234331" y="328645"/>
                </a:moveTo>
                <a:cubicBezTo>
                  <a:pt x="202825" y="328645"/>
                  <a:pt x="177194" y="354240"/>
                  <a:pt x="177194" y="385700"/>
                </a:cubicBezTo>
                <a:lnTo>
                  <a:pt x="177194" y="448532"/>
                </a:lnTo>
                <a:cubicBezTo>
                  <a:pt x="177194" y="479992"/>
                  <a:pt x="202825" y="505587"/>
                  <a:pt x="234331" y="505587"/>
                </a:cubicBezTo>
                <a:lnTo>
                  <a:pt x="271977" y="505587"/>
                </a:lnTo>
                <a:cubicBezTo>
                  <a:pt x="303482" y="505587"/>
                  <a:pt x="329113" y="479992"/>
                  <a:pt x="329113" y="448532"/>
                </a:cubicBezTo>
                <a:lnTo>
                  <a:pt x="329113" y="385700"/>
                </a:lnTo>
                <a:cubicBezTo>
                  <a:pt x="329113" y="354240"/>
                  <a:pt x="303482" y="328645"/>
                  <a:pt x="271977" y="328645"/>
                </a:cubicBezTo>
                <a:close/>
                <a:moveTo>
                  <a:pt x="253109" y="0"/>
                </a:moveTo>
                <a:cubicBezTo>
                  <a:pt x="350829" y="0"/>
                  <a:pt x="430303" y="79362"/>
                  <a:pt x="430303" y="176942"/>
                </a:cubicBezTo>
                <a:lnTo>
                  <a:pt x="430303" y="252749"/>
                </a:lnTo>
                <a:lnTo>
                  <a:pt x="480943" y="252749"/>
                </a:lnTo>
                <a:cubicBezTo>
                  <a:pt x="494916" y="252749"/>
                  <a:pt x="506307" y="264124"/>
                  <a:pt x="506307" y="278077"/>
                </a:cubicBezTo>
                <a:lnTo>
                  <a:pt x="506307" y="581394"/>
                </a:lnTo>
                <a:cubicBezTo>
                  <a:pt x="506307" y="595435"/>
                  <a:pt x="494916" y="606722"/>
                  <a:pt x="480943" y="606722"/>
                </a:cubicBezTo>
                <a:lnTo>
                  <a:pt x="25275" y="606722"/>
                </a:lnTo>
                <a:cubicBezTo>
                  <a:pt x="11302" y="606722"/>
                  <a:pt x="0" y="595435"/>
                  <a:pt x="0" y="581394"/>
                </a:cubicBezTo>
                <a:lnTo>
                  <a:pt x="0" y="278077"/>
                </a:lnTo>
                <a:cubicBezTo>
                  <a:pt x="0" y="264124"/>
                  <a:pt x="11302" y="252749"/>
                  <a:pt x="25275" y="252749"/>
                </a:cubicBezTo>
                <a:lnTo>
                  <a:pt x="379753" y="252749"/>
                </a:lnTo>
                <a:lnTo>
                  <a:pt x="379753" y="176942"/>
                </a:lnTo>
                <a:cubicBezTo>
                  <a:pt x="379753" y="107267"/>
                  <a:pt x="322972" y="50568"/>
                  <a:pt x="253109" y="50568"/>
                </a:cubicBezTo>
                <a:cubicBezTo>
                  <a:pt x="183335" y="50568"/>
                  <a:pt x="126554" y="107267"/>
                  <a:pt x="126554" y="176942"/>
                </a:cubicBezTo>
                <a:cubicBezTo>
                  <a:pt x="126554" y="190895"/>
                  <a:pt x="115252" y="202270"/>
                  <a:pt x="101279" y="202270"/>
                </a:cubicBezTo>
                <a:cubicBezTo>
                  <a:pt x="87306" y="202270"/>
                  <a:pt x="75915" y="190895"/>
                  <a:pt x="75915" y="176942"/>
                </a:cubicBezTo>
                <a:cubicBezTo>
                  <a:pt x="75915" y="79362"/>
                  <a:pt x="155389" y="0"/>
                  <a:pt x="253109" y="0"/>
                </a:cubicBezTo>
                <a:close/>
              </a:path>
            </a:pathLst>
          </a:custGeom>
          <a:solidFill>
            <a:srgbClr val="FFFFFF"/>
          </a:solidFill>
          <a:ln cap="flat" cmpd="sng">
            <a:prstDash val="solid"/>
          </a:ln>
        </p:spPr>
        <p:txBody>
          <a:bodyPr rot="0" vert="horz" wrap="square" lIns="91440" tIns="45720" rIns="91440" bIns="45720" anchor="ctr">
            <a:noAutofit/>
          </a:bodyPr>
          <a:lstStyle/>
          <a:p>
            <a:pPr marL="0" algn="ctr"/>
            <a:endParaRPr/>
          </a:p>
        </p:txBody>
      </p:sp>
      <p:sp>
        <p:nvSpPr>
          <p:cNvPr id="13" name="Freeform 13"/>
          <p:cNvSpPr/>
          <p:nvPr/>
        </p:nvSpPr>
        <p:spPr>
          <a:xfrm>
            <a:off x="8307110" y="1912999"/>
            <a:ext cx="487802" cy="504126"/>
          </a:xfrm>
          <a:custGeom>
            <a:avLst/>
            <a:gdLst/>
            <a:ahLst/>
            <a:cxnLst/>
            <a:rect l="l" t="t" r="r" b="b"/>
            <a:pathLst>
              <a:path w="743" h="769">
                <a:moveTo>
                  <a:pt x="743" y="27"/>
                </a:moveTo>
                <a:cubicBezTo>
                  <a:pt x="743" y="20"/>
                  <a:pt x="741" y="13"/>
                  <a:pt x="736" y="8"/>
                </a:cubicBezTo>
                <a:cubicBezTo>
                  <a:pt x="731" y="3"/>
                  <a:pt x="724" y="0"/>
                  <a:pt x="717" y="0"/>
                </a:cubicBezTo>
                <a:lnTo>
                  <a:pt x="599" y="0"/>
                </a:lnTo>
                <a:cubicBezTo>
                  <a:pt x="596" y="0"/>
                  <a:pt x="594" y="0"/>
                  <a:pt x="591" y="1"/>
                </a:cubicBezTo>
                <a:lnTo>
                  <a:pt x="569" y="1"/>
                </a:lnTo>
                <a:cubicBezTo>
                  <a:pt x="565" y="1"/>
                  <a:pt x="560" y="1"/>
                  <a:pt x="555" y="2"/>
                </a:cubicBezTo>
                <a:lnTo>
                  <a:pt x="184" y="2"/>
                </a:lnTo>
                <a:cubicBezTo>
                  <a:pt x="179" y="1"/>
                  <a:pt x="175" y="1"/>
                  <a:pt x="171" y="1"/>
                </a:cubicBezTo>
                <a:lnTo>
                  <a:pt x="152" y="1"/>
                </a:lnTo>
                <a:cubicBezTo>
                  <a:pt x="149" y="0"/>
                  <a:pt x="147" y="0"/>
                  <a:pt x="144" y="0"/>
                </a:cubicBezTo>
                <a:lnTo>
                  <a:pt x="26" y="0"/>
                </a:lnTo>
                <a:cubicBezTo>
                  <a:pt x="19" y="0"/>
                  <a:pt x="13" y="3"/>
                  <a:pt x="8" y="8"/>
                </a:cubicBezTo>
                <a:cubicBezTo>
                  <a:pt x="2" y="13"/>
                  <a:pt x="0" y="20"/>
                  <a:pt x="0" y="27"/>
                </a:cubicBezTo>
                <a:cubicBezTo>
                  <a:pt x="0" y="36"/>
                  <a:pt x="3" y="239"/>
                  <a:pt x="118" y="266"/>
                </a:cubicBezTo>
                <a:lnTo>
                  <a:pt x="118" y="267"/>
                </a:lnTo>
                <a:cubicBezTo>
                  <a:pt x="118" y="268"/>
                  <a:pt x="118" y="269"/>
                  <a:pt x="118" y="270"/>
                </a:cubicBezTo>
                <a:cubicBezTo>
                  <a:pt x="123" y="394"/>
                  <a:pt x="220" y="497"/>
                  <a:pt x="342" y="511"/>
                </a:cubicBezTo>
                <a:lnTo>
                  <a:pt x="342" y="713"/>
                </a:lnTo>
                <a:lnTo>
                  <a:pt x="242" y="713"/>
                </a:lnTo>
                <a:cubicBezTo>
                  <a:pt x="234" y="713"/>
                  <a:pt x="228" y="719"/>
                  <a:pt x="228" y="727"/>
                </a:cubicBezTo>
                <a:lnTo>
                  <a:pt x="228" y="756"/>
                </a:lnTo>
                <a:cubicBezTo>
                  <a:pt x="228" y="763"/>
                  <a:pt x="234" y="769"/>
                  <a:pt x="242" y="769"/>
                </a:cubicBezTo>
                <a:lnTo>
                  <a:pt x="498" y="769"/>
                </a:lnTo>
                <a:cubicBezTo>
                  <a:pt x="505" y="769"/>
                  <a:pt x="511" y="763"/>
                  <a:pt x="511" y="756"/>
                </a:cubicBezTo>
                <a:lnTo>
                  <a:pt x="511" y="727"/>
                </a:lnTo>
                <a:cubicBezTo>
                  <a:pt x="511" y="719"/>
                  <a:pt x="505" y="713"/>
                  <a:pt x="498" y="713"/>
                </a:cubicBezTo>
                <a:lnTo>
                  <a:pt x="398" y="713"/>
                </a:lnTo>
                <a:lnTo>
                  <a:pt x="398" y="511"/>
                </a:lnTo>
                <a:cubicBezTo>
                  <a:pt x="519" y="498"/>
                  <a:pt x="612" y="401"/>
                  <a:pt x="621" y="279"/>
                </a:cubicBezTo>
                <a:cubicBezTo>
                  <a:pt x="622" y="277"/>
                  <a:pt x="623" y="274"/>
                  <a:pt x="623" y="271"/>
                </a:cubicBezTo>
                <a:lnTo>
                  <a:pt x="623" y="266"/>
                </a:lnTo>
                <a:cubicBezTo>
                  <a:pt x="740" y="242"/>
                  <a:pt x="743" y="36"/>
                  <a:pt x="743" y="27"/>
                </a:cubicBezTo>
                <a:close/>
                <a:moveTo>
                  <a:pt x="370" y="457"/>
                </a:moveTo>
                <a:cubicBezTo>
                  <a:pt x="262" y="457"/>
                  <a:pt x="174" y="369"/>
                  <a:pt x="174" y="261"/>
                </a:cubicBezTo>
                <a:lnTo>
                  <a:pt x="174" y="58"/>
                </a:lnTo>
                <a:lnTo>
                  <a:pt x="566" y="58"/>
                </a:lnTo>
                <a:lnTo>
                  <a:pt x="566" y="261"/>
                </a:lnTo>
                <a:cubicBezTo>
                  <a:pt x="566" y="369"/>
                  <a:pt x="478" y="457"/>
                  <a:pt x="370" y="457"/>
                </a:cubicBezTo>
                <a:close/>
                <a:moveTo>
                  <a:pt x="118" y="209"/>
                </a:moveTo>
                <a:cubicBezTo>
                  <a:pt x="73" y="184"/>
                  <a:pt x="59" y="98"/>
                  <a:pt x="55" y="53"/>
                </a:cubicBezTo>
                <a:lnTo>
                  <a:pt x="118" y="53"/>
                </a:lnTo>
                <a:lnTo>
                  <a:pt x="118" y="209"/>
                </a:lnTo>
                <a:close/>
                <a:moveTo>
                  <a:pt x="626" y="209"/>
                </a:moveTo>
                <a:lnTo>
                  <a:pt x="626" y="53"/>
                </a:lnTo>
                <a:lnTo>
                  <a:pt x="688" y="53"/>
                </a:lnTo>
                <a:cubicBezTo>
                  <a:pt x="684" y="98"/>
                  <a:pt x="670" y="184"/>
                  <a:pt x="626" y="209"/>
                </a:cubicBezTo>
                <a:close/>
              </a:path>
            </a:pathLst>
          </a:custGeom>
          <a:solidFill>
            <a:srgbClr val="FFFFFF"/>
          </a:solidFill>
          <a:ln cap="flat" cmpd="sng">
            <a:prstDash val="solid"/>
          </a:ln>
        </p:spPr>
        <p:txBody>
          <a:bodyPr rot="0" vert="horz" wrap="square" lIns="91440" tIns="45720" rIns="91440" bIns="45720" anchor="ctr">
            <a:noAutofit/>
          </a:bodyPr>
          <a:lstStyle/>
          <a:p>
            <a:pPr marL="0" algn="ctr"/>
            <a:endParaRPr/>
          </a:p>
        </p:txBody>
      </p:sp>
      <p:sp>
        <p:nvSpPr>
          <p:cNvPr id="14" name="AutoShape 14"/>
          <p:cNvSpPr/>
          <p:nvPr/>
        </p:nvSpPr>
        <p:spPr>
          <a:xfrm>
            <a:off x="4757034" y="3614013"/>
            <a:ext cx="2521772" cy="2263140"/>
          </a:xfrm>
          <a:prstGeom prst="rect">
            <a:avLst/>
          </a:prstGeom>
        </p:spPr>
        <p:txBody>
          <a:bodyPr vert="horz" wrap="square" lIns="91440" tIns="45720" rIns="91440" bIns="45720" anchor="t">
            <a:spAutoFit/>
          </a:bodyPr>
          <a:lstStyle/>
          <a:p>
            <a:pPr marL="0" algn="ctr">
              <a:lnSpc>
                <a:spcPct val="150000"/>
              </a:lnSpc>
            </a:pPr>
            <a:r>
              <a:rPr lang="zh-CN" altLang="en-US" sz="1400" b="0" i="0" u="none" baseline="0">
                <a:solidFill>
                  <a:srgbClr val="000000">
                    <a:lumMod val="50000"/>
                    <a:lumOff val="50000"/>
                  </a:srgbClr>
                </a:solidFill>
                <a:latin typeface="微软雅黑"/>
                <a:ea typeface="微软雅黑"/>
              </a:rPr>
              <a:t>Its ability to adapt responses based on individual user profiles highlights the importance of personalized learning, fundamentally enhancing students' academic experiences and outcomes.</a:t>
            </a:r>
          </a:p>
        </p:txBody>
      </p:sp>
      <p:sp>
        <p:nvSpPr>
          <p:cNvPr id="15" name="TextBox 15"/>
          <p:cNvSpPr txBox="1"/>
          <p:nvPr/>
        </p:nvSpPr>
        <p:spPr>
          <a:xfrm>
            <a:off x="4694731" y="3118544"/>
            <a:ext cx="2522538" cy="338554"/>
          </a:xfrm>
          <a:prstGeom prst="rect">
            <a:avLst/>
          </a:prstGeom>
        </p:spPr>
        <p:txBody>
          <a:bodyPr vert="horz" wrap="square" lIns="91440" tIns="45720" rIns="91440" bIns="45720" rtlCol="0" anchor="t">
            <a:spAutoFit/>
          </a:bodyPr>
          <a:lstStyle/>
          <a:p>
            <a:pPr marL="0" algn="ctr">
              <a:defRPr/>
            </a:pPr>
            <a:r>
              <a:rPr lang="zh-CN" altLang="en-US" sz="1600" b="1" i="0" u="none" baseline="0">
                <a:solidFill>
                  <a:srgbClr val="000000">
                    <a:lumMod val="85000"/>
                    <a:lumOff val="15000"/>
                  </a:srgbClr>
                </a:solidFill>
                <a:latin typeface="微软雅黑"/>
                <a:ea typeface="微软雅黑"/>
              </a:rPr>
              <a:t>Adaptability to User Needs</a:t>
            </a:r>
            <a:endParaRPr lang="en-US" sz="1100"/>
          </a:p>
        </p:txBody>
      </p:sp>
      <p:sp>
        <p:nvSpPr>
          <p:cNvPr id="16" name="AutoShape 16"/>
          <p:cNvSpPr/>
          <p:nvPr/>
        </p:nvSpPr>
        <p:spPr>
          <a:xfrm>
            <a:off x="7341109" y="3614013"/>
            <a:ext cx="2521772" cy="1992405"/>
          </a:xfrm>
          <a:prstGeom prst="rect">
            <a:avLst/>
          </a:prstGeom>
        </p:spPr>
        <p:txBody>
          <a:bodyPr vert="horz" wrap="square" lIns="91440" tIns="45720" rIns="91440" bIns="45720" anchor="t">
            <a:spAutoFit/>
          </a:bodyPr>
          <a:lstStyle/>
          <a:p>
            <a:pPr marL="0" algn="ctr">
              <a:lnSpc>
                <a:spcPct val="150000"/>
              </a:lnSpc>
            </a:pPr>
            <a:r>
              <a:rPr lang="zh-CN" altLang="en-US" sz="1400" b="0" i="0" u="none" baseline="0">
                <a:solidFill>
                  <a:srgbClr val="000000">
                    <a:lumMod val="50000"/>
                    <a:lumOff val="50000"/>
                  </a:srgbClr>
                </a:solidFill>
                <a:latin typeface="微软雅黑"/>
                <a:ea typeface="微软雅黑"/>
              </a:rPr>
              <a:t>The incorporation of a Gradio interface proves beneficial for user engagement, fostering a comfortable environment that encourages exploration and inquiry in learning.</a:t>
            </a:r>
          </a:p>
        </p:txBody>
      </p:sp>
      <p:sp>
        <p:nvSpPr>
          <p:cNvPr id="17" name="TextBox 17"/>
          <p:cNvSpPr txBox="1"/>
          <p:nvPr/>
        </p:nvSpPr>
        <p:spPr>
          <a:xfrm>
            <a:off x="7393445" y="3118544"/>
            <a:ext cx="2522538" cy="338554"/>
          </a:xfrm>
          <a:prstGeom prst="rect">
            <a:avLst/>
          </a:prstGeom>
        </p:spPr>
        <p:txBody>
          <a:bodyPr vert="horz" wrap="square" lIns="91440" tIns="45720" rIns="91440" bIns="45720" rtlCol="0" anchor="t">
            <a:spAutoFit/>
          </a:bodyPr>
          <a:lstStyle/>
          <a:p>
            <a:pPr marL="0" algn="ctr">
              <a:defRPr/>
            </a:pPr>
            <a:r>
              <a:rPr lang="zh-CN" altLang="en-US" sz="1600" b="1" i="0" u="none" baseline="0">
                <a:solidFill>
                  <a:srgbClr val="000000">
                    <a:lumMod val="85000"/>
                    <a:lumOff val="15000"/>
                  </a:srgbClr>
                </a:solidFill>
                <a:latin typeface="微软雅黑"/>
                <a:ea typeface="微软雅黑"/>
              </a:rPr>
              <a:t>User-Friendly Interaction</a:t>
            </a:r>
            <a:endParaRPr lang="en-US" sz="110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4" fill="hold" nodeType="afterEffect">
                                  <p:stCondLst>
                                    <p:cond delay="0"/>
                                  </p:stCondLst>
                                  <p:childTnLst>
                                    <p:anim calcmode="lin" valueType="num">
                                      <p:cBhvr additive="base">
                                        <p:cTn id="6" dur="2000" fill="hold"/>
                                        <p:tgtEl>
                                          <p:spTgt spid="10"/>
                                        </p:tgtEl>
                                        <p:attrNameLst>
                                          <p:attrName>ppt_x</p:attrName>
                                        </p:attrNameLst>
                                      </p:cBhvr>
                                      <p:tavLst>
                                        <p:tav tm="0">
                                          <p:val>
                                            <p:strVal val="#ppt_x"/>
                                          </p:val>
                                        </p:tav>
                                        <p:tav tm="100000">
                                          <p:val>
                                            <p:strVal val="#ppt_x"/>
                                          </p:val>
                                        </p:tav>
                                      </p:tavLst>
                                    </p:anim>
                                    <p:anim calcmode="lin" valueType="num">
                                      <p:cBhvr additive="base">
                                        <p:cTn id="7" dur="2000" fill="hold"/>
                                        <p:tgtEl>
                                          <p:spTgt spid="10"/>
                                        </p:tgtEl>
                                        <p:attrNameLst>
                                          <p:attrName>ppt_y</p:attrName>
                                        </p:attrNameLst>
                                      </p:cBhvr>
                                      <p:tavLst>
                                        <p:tav tm="0">
                                          <p:val>
                                            <p:strVal val="1+#ppt_h/2"/>
                                          </p:val>
                                        </p:tav>
                                        <p:tav tm="100000">
                                          <p:val>
                                            <p:strVal val="#ppt_y"/>
                                          </p:val>
                                        </p:tav>
                                      </p:tavLst>
                                    </p:anim>
                                    <p:set>
                                      <p:cBhvr>
                                        <p:cTn id="8" dur="2000" fill="hold">
                                          <p:stCondLst>
                                            <p:cond delay="0"/>
                                          </p:stCondLst>
                                        </p:cTn>
                                        <p:tgtEl>
                                          <p:spTgt spid="10"/>
                                        </p:tgtEl>
                                        <p:attrNameLst>
                                          <p:attrName>style.visibility</p:attrName>
                                        </p:attrNameLst>
                                      </p:cBhvr>
                                      <p:to>
                                        <p:strVal val="visible"/>
                                      </p:to>
                                    </p:set>
                                  </p:childTnLst>
                                </p:cTn>
                              </p:par>
                            </p:childTnLst>
                          </p:cTn>
                        </p:par>
                        <p:par>
                          <p:cTn id="9" fill="hold">
                            <p:stCondLst>
                              <p:cond delay="0"/>
                            </p:stCondLst>
                            <p:childTnLst>
                              <p:par>
                                <p:cTn id="10" presetID="48" presetClass="entr" presetSubtype="0" fill="hold" nodeType="afterEffect">
                                  <p:stCondLst>
                                    <p:cond delay="0"/>
                                  </p:stCondLst>
                                  <p:childTnLst>
                                    <p:anim calcmode="lin" valueType="num">
                                      <p:cBhvr>
                                        <p:cTn id="11" dur="1000" fill="hold"/>
                                        <p:tgtEl>
                                          <p:spTgt spid="9"/>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2" dur="1000" fill="hold"/>
                                        <p:tgtEl>
                                          <p:spTgt spid="9"/>
                                        </p:tgtEl>
                                        <p:attrNameLst>
                                          <p:attrName>ppt_x</p:attrName>
                                        </p:attrNameLst>
                                      </p:cBhvr>
                                      <p:tavLst>
                                        <p:tav tm="0">
                                          <p:val>
                                            <p:fltVal val="-1"/>
                                          </p:val>
                                        </p:tav>
                                        <p:tav tm="50000">
                                          <p:val>
                                            <p:fltVal val="0.95"/>
                                          </p:val>
                                        </p:tav>
                                        <p:tav tm="100000">
                                          <p:val>
                                            <p:strVal val="#ppt_x"/>
                                          </p:val>
                                        </p:tav>
                                      </p:tavLst>
                                    </p:anim>
                                    <p:anim calcmode="lin" valueType="num">
                                      <p:cBhvr>
                                        <p:cTn id="13" dur="1000" fill="hold"/>
                                        <p:tgtEl>
                                          <p:spTgt spid="9"/>
                                        </p:tgtEl>
                                        <p:attrNameLst>
                                          <p:attrName>ppt_y</p:attrName>
                                        </p:attrNameLst>
                                      </p:cBhvr>
                                      <p:tavLst>
                                        <p:tav tm="0">
                                          <p:val>
                                            <p:strVal val="#ppt_y"/>
                                          </p:val>
                                        </p:tav>
                                        <p:tav tm="100000">
                                          <p:val>
                                            <p:strVal val="#ppt_y"/>
                                          </p:val>
                                        </p:tav>
                                      </p:tavLst>
                                    </p:anim>
                                    <p:animEffect transition="in" filter="fade">
                                      <p:cBhvr>
                                        <p:cTn id="14" dur="1000"/>
                                        <p:tgtEl>
                                          <p:spTgt spid="9"/>
                                        </p:tgtEl>
                                      </p:cBhvr>
                                    </p:animEffect>
                                    <p:set>
                                      <p:cBhvr>
                                        <p:cTn id="15" dur="1" fill="hold">
                                          <p:stCondLst>
                                            <p:cond delay="0"/>
                                          </p:stCondLst>
                                        </p:cTn>
                                        <p:tgtEl>
                                          <p:spTgt spid="9"/>
                                        </p:tgtEl>
                                        <p:attrNameLst>
                                          <p:attrName>style.visibility</p:attrName>
                                        </p:attrNameLst>
                                      </p:cBhvr>
                                      <p:to>
                                        <p:strVal val="visible"/>
                                      </p:to>
                                    </p:set>
                                  </p:childTnLst>
                                </p:cTn>
                              </p:par>
                            </p:childTnLst>
                          </p:cTn>
                        </p:par>
                        <p:par>
                          <p:cTn id="16" fill="hold">
                            <p:stCondLst>
                              <p:cond delay="0"/>
                            </p:stCondLst>
                            <p:childTnLst>
                              <p:par>
                                <p:cTn id="17" presetID="8" presetClass="entr" presetSubtype="16" fill="hold" nodeType="afterEffect">
                                  <p:stCondLst>
                                    <p:cond delay="0"/>
                                  </p:stCondLst>
                                  <p:childTnLst>
                                    <p:animEffect transition="in" filter="diamond(in)">
                                      <p:cBhvr>
                                        <p:cTn id="18" dur="1000"/>
                                        <p:tgtEl>
                                          <p:spTgt spid="8"/>
                                        </p:tgtEl>
                                      </p:cBhvr>
                                    </p:animEffect>
                                    <p:set>
                                      <p:cBhvr>
                                        <p:cTn id="19" dur="1000" fill="hold">
                                          <p:stCondLst>
                                            <p:cond delay="0"/>
                                          </p:stCondLst>
                                        </p:cTn>
                                        <p:tgtEl>
                                          <p:spTgt spid="8"/>
                                        </p:tgtEl>
                                        <p:attrNameLst>
                                          <p:attrName>style.visibility</p:attrName>
                                        </p:attrNameLst>
                                      </p:cBhvr>
                                      <p:to>
                                        <p:strVal val="visible"/>
                                      </p:to>
                                    </p:set>
                                  </p:childTnLst>
                                </p:cTn>
                              </p:par>
                            </p:childTnLst>
                          </p:cTn>
                        </p:par>
                        <p:par>
                          <p:cTn id="20" fill="hold">
                            <p:stCondLst>
                              <p:cond delay="0"/>
                            </p:stCondLst>
                            <p:childTnLst>
                              <p:par>
                                <p:cTn id="21" presetID="37" presetClass="entr" presetSubtype="0" fill="hold" nodeType="afterEffect">
                                  <p:stCondLst>
                                    <p:cond delay="0"/>
                                  </p:stCondLst>
                                  <p:childTnLs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900" decel="100000" fill="hold"/>
                                        <p:tgtEl>
                                          <p:spTgt spid="15"/>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5"/>
                                        </p:tgtEl>
                                        <p:attrNameLst>
                                          <p:attrName>ppt_y</p:attrName>
                                        </p:attrNameLst>
                                      </p:cBhvr>
                                      <p:tavLst>
                                        <p:tav tm="0">
                                          <p:val>
                                            <p:strVal val="#ppt_y-.03"/>
                                          </p:val>
                                        </p:tav>
                                        <p:tav tm="100000">
                                          <p:val>
                                            <p:strVal val="#ppt_y"/>
                                          </p:val>
                                        </p:tav>
                                      </p:tavLst>
                                    </p:anim>
                                    <p:animEffect transition="in" filter="fade">
                                      <p:cBhvr>
                                        <p:cTn id="25" dur="1000"/>
                                        <p:tgtEl>
                                          <p:spTgt spid="15"/>
                                        </p:tgtEl>
                                      </p:cBhvr>
                                    </p:animEffect>
                                    <p:set>
                                      <p:cBhvr>
                                        <p:cTn id="26" dur="1" fill="hold">
                                          <p:stCondLst>
                                            <p:cond delay="0"/>
                                          </p:stCondLst>
                                        </p:cTn>
                                        <p:tgtEl>
                                          <p:spTgt spid="15"/>
                                        </p:tgtEl>
                                        <p:attrNameLst>
                                          <p:attrName>style.visibility</p:attrName>
                                        </p:attrNameLst>
                                      </p:cBhvr>
                                      <p:to>
                                        <p:strVal val="visible"/>
                                      </p:to>
                                    </p:set>
                                  </p:childTnLst>
                                </p:cTn>
                              </p:par>
                            </p:childTnLst>
                          </p:cTn>
                        </p:par>
                        <p:par>
                          <p:cTn id="27" fill="hold">
                            <p:stCondLst>
                              <p:cond delay="0"/>
                            </p:stCondLst>
                            <p:childTnLst>
                              <p:par>
                                <p:cTn id="28" presetID="21" presetClass="entr" presetSubtype="3" fill="hold" nodeType="afterEffect">
                                  <p:stCondLst>
                                    <p:cond delay="0"/>
                                  </p:stCondLst>
                                  <p:childTnLst>
                                    <p:animEffect transition="in" filter="wheel(3)">
                                      <p:cBhvr>
                                        <p:cTn id="29" dur="1000"/>
                                        <p:tgtEl>
                                          <p:spTgt spid="14"/>
                                        </p:tgtEl>
                                      </p:cBhvr>
                                    </p:animEffect>
                                    <p:set>
                                      <p:cBhvr>
                                        <p:cTn id="30" dur="1000" fill="hold">
                                          <p:stCondLst>
                                            <p:cond delay="0"/>
                                          </p:stCondLst>
                                        </p:cTn>
                                        <p:tgtEl>
                                          <p:spTgt spid="14"/>
                                        </p:tgtEl>
                                        <p:attrNameLst>
                                          <p:attrName>style.visibility</p:attrName>
                                        </p:attrNameLst>
                                      </p:cBhvr>
                                      <p:to>
                                        <p:strVal val="visible"/>
                                      </p:to>
                                    </p:set>
                                  </p:childTnLst>
                                </p:cTn>
                              </p:par>
                            </p:childTnLst>
                          </p:cTn>
                        </p:par>
                        <p:par>
                          <p:cTn id="31" fill="hold">
                            <p:stCondLst>
                              <p:cond delay="0"/>
                            </p:stCondLst>
                            <p:childTnLst>
                              <p:par>
                                <p:cTn id="32" presetID="21" presetClass="entr" presetSubtype="1" fill="hold" nodeType="afterEffect">
                                  <p:stCondLst>
                                    <p:cond delay="0"/>
                                  </p:stCondLst>
                                  <p:childTnLst>
                                    <p:animEffect transition="in" filter="wheel(1)">
                                      <p:cBhvr>
                                        <p:cTn id="33" dur="1000"/>
                                        <p:tgtEl>
                                          <p:spTgt spid="17"/>
                                        </p:tgtEl>
                                      </p:cBhvr>
                                    </p:animEffect>
                                    <p:set>
                                      <p:cBhvr>
                                        <p:cTn id="34" dur="1000" fill="hold">
                                          <p:stCondLst>
                                            <p:cond delay="0"/>
                                          </p:stCondLst>
                                        </p:cTn>
                                        <p:tgtEl>
                                          <p:spTgt spid="17"/>
                                        </p:tgtEl>
                                        <p:attrNameLst>
                                          <p:attrName>style.visibility</p:attrName>
                                        </p:attrNameLst>
                                      </p:cBhvr>
                                      <p:to>
                                        <p:strVal val="visible"/>
                                      </p:to>
                                    </p:set>
                                  </p:childTnLst>
                                </p:cTn>
                              </p:par>
                            </p:childTnLst>
                          </p:cTn>
                        </p:par>
                        <p:par>
                          <p:cTn id="35" fill="hold">
                            <p:stCondLst>
                              <p:cond delay="0"/>
                            </p:stCondLst>
                            <p:childTnLst>
                              <p:par>
                                <p:cTn id="36" presetID="16" presetClass="entr" presetSubtype="21" fill="hold" nodeType="afterEffect">
                                  <p:stCondLst>
                                    <p:cond delay="0"/>
                                  </p:stCondLst>
                                  <p:childTnLst>
                                    <p:animEffect transition="in" filter="barn(inVertical)">
                                      <p:cBhvr>
                                        <p:cTn id="37" dur="500"/>
                                        <p:tgtEl>
                                          <p:spTgt spid="16"/>
                                        </p:tgtEl>
                                      </p:cBhvr>
                                    </p:animEffect>
                                    <p:set>
                                      <p:cBhvr>
                                        <p:cTn id="38" dur="500"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a:off x="-134714" y="-24440"/>
            <a:ext cx="3510236" cy="3658869"/>
          </a:xfrm>
          <a:custGeom>
            <a:avLst/>
            <a:gdLst/>
            <a:ahLst/>
            <a:cxnLst/>
            <a:rect l="l" t="t" r="r" b="b"/>
            <a:pathLst>
              <a:path w="3616003" h="3769115">
                <a:moveTo>
                  <a:pt x="217446" y="1996443"/>
                </a:moveTo>
                <a:cubicBezTo>
                  <a:pt x="491766" y="1516383"/>
                  <a:pt x="1281706" y="2543"/>
                  <a:pt x="1848126" y="3"/>
                </a:cubicBezTo>
                <a:cubicBezTo>
                  <a:pt x="2414546" y="-2537"/>
                  <a:pt x="3608346" y="1356363"/>
                  <a:pt x="3615966" y="1981203"/>
                </a:cubicBezTo>
                <a:cubicBezTo>
                  <a:pt x="3623586" y="2606043"/>
                  <a:pt x="2462806" y="3599183"/>
                  <a:pt x="1893846" y="3749043"/>
                </a:cubicBezTo>
                <a:cubicBezTo>
                  <a:pt x="1324886" y="3898903"/>
                  <a:pt x="486686" y="3169923"/>
                  <a:pt x="202206" y="2880363"/>
                </a:cubicBezTo>
                <a:cubicBezTo>
                  <a:pt x="-82274" y="2590803"/>
                  <a:pt x="-56874" y="2476503"/>
                  <a:pt x="217446" y="1996443"/>
                </a:cubicBezTo>
                <a:close/>
              </a:path>
            </a:pathLst>
          </a:cu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3" name="Freeform 3"/>
          <p:cNvSpPr/>
          <p:nvPr/>
        </p:nvSpPr>
        <p:spPr>
          <a:xfrm rot="648845">
            <a:off x="781198" y="4079411"/>
            <a:ext cx="3746311" cy="2775388"/>
          </a:xfrm>
          <a:custGeom>
            <a:avLst/>
            <a:gdLst/>
            <a:ahLst/>
            <a:cxnLst/>
            <a:rect l="l" t="t" r="r" b="b"/>
            <a:pathLst>
              <a:path w="5105488" h="3782309">
                <a:moveTo>
                  <a:pt x="1722207" y="21520"/>
                </a:moveTo>
                <a:cubicBezTo>
                  <a:pt x="2573107" y="168840"/>
                  <a:pt x="5102947" y="1393120"/>
                  <a:pt x="5105487" y="2017960"/>
                </a:cubicBezTo>
                <a:cubicBezTo>
                  <a:pt x="5108027" y="2642800"/>
                  <a:pt x="2588347" y="3917880"/>
                  <a:pt x="1737447" y="3770560"/>
                </a:cubicBezTo>
                <a:cubicBezTo>
                  <a:pt x="886547" y="3623240"/>
                  <a:pt x="10247" y="1758880"/>
                  <a:pt x="87" y="1134040"/>
                </a:cubicBezTo>
                <a:cubicBezTo>
                  <a:pt x="-10073" y="509200"/>
                  <a:pt x="871307" y="-125800"/>
                  <a:pt x="1722207" y="21520"/>
                </a:cubicBezTo>
                <a:close/>
              </a:path>
            </a:pathLst>
          </a:custGeom>
          <a:gradFill>
            <a:gsLst>
              <a:gs pos="0">
                <a:srgbClr val="584CE0"/>
              </a:gs>
              <a:gs pos="41000">
                <a:srgbClr val="BB43FD"/>
              </a:gs>
              <a:gs pos="86000">
                <a:srgbClr val="EE37E9"/>
              </a:gs>
            </a:gsLst>
            <a:lin ang="54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4" name="Freeform 4"/>
          <p:cNvSpPr/>
          <p:nvPr/>
        </p:nvSpPr>
        <p:spPr>
          <a:xfrm rot="20625691">
            <a:off x="3494221" y="1087127"/>
            <a:ext cx="3114933" cy="2403889"/>
          </a:xfrm>
          <a:custGeom>
            <a:avLst/>
            <a:gdLst/>
            <a:ahLst/>
            <a:cxnLst/>
            <a:rect l="l" t="t" r="r" b="b"/>
            <a:pathLst>
              <a:path w="3352800" h="1767848">
                <a:moveTo>
                  <a:pt x="0" y="899160"/>
                </a:moveTo>
                <a:cubicBezTo>
                  <a:pt x="0" y="604520"/>
                  <a:pt x="1117600" y="0"/>
                  <a:pt x="1676400" y="0"/>
                </a:cubicBezTo>
                <a:cubicBezTo>
                  <a:pt x="2235200" y="0"/>
                  <a:pt x="3352800" y="604520"/>
                  <a:pt x="3352800" y="899160"/>
                </a:cubicBezTo>
                <a:cubicBezTo>
                  <a:pt x="3352800" y="1193800"/>
                  <a:pt x="2230120" y="1765300"/>
                  <a:pt x="1676400" y="1767840"/>
                </a:cubicBezTo>
                <a:cubicBezTo>
                  <a:pt x="1122680" y="1770380"/>
                  <a:pt x="0" y="1193800"/>
                  <a:pt x="0" y="899160"/>
                </a:cubicBezTo>
                <a:close/>
              </a:path>
            </a:pathLst>
          </a:custGeom>
          <a:gradFill>
            <a:gsLst>
              <a:gs pos="13000">
                <a:srgbClr val="F3C053"/>
              </a:gs>
              <a:gs pos="88000">
                <a:srgbClr val="EE37E9"/>
              </a:gs>
            </a:gsLst>
            <a:lin ang="27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5" name="Freeform 5"/>
          <p:cNvSpPr/>
          <p:nvPr/>
        </p:nvSpPr>
        <p:spPr>
          <a:xfrm rot="20737241">
            <a:off x="7690306" y="55260"/>
            <a:ext cx="3869358" cy="3322892"/>
          </a:xfrm>
          <a:custGeom>
            <a:avLst/>
            <a:gdLst/>
            <a:ahLst/>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gradFill>
            <a:gsLst>
              <a:gs pos="13000">
                <a:srgbClr val="F3C053"/>
              </a:gs>
              <a:gs pos="88000">
                <a:srgbClr val="EE37E9"/>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6" name="Freeform 6"/>
          <p:cNvSpPr/>
          <p:nvPr/>
        </p:nvSpPr>
        <p:spPr>
          <a:xfrm rot="3986993">
            <a:off x="2020355" y="2320626"/>
            <a:ext cx="3403772" cy="2646483"/>
          </a:xfrm>
          <a:custGeom>
            <a:avLst/>
            <a:gdLst/>
            <a:ahLst/>
            <a:cxnLst/>
            <a:rect l="l" t="t" r="r" b="b"/>
            <a:pathLst>
              <a:path w="5501899" h="4069103">
                <a:moveTo>
                  <a:pt x="203989" y="2575574"/>
                </a:moveTo>
                <a:cubicBezTo>
                  <a:pt x="485929" y="2286014"/>
                  <a:pt x="1349529" y="2151394"/>
                  <a:pt x="1910869" y="1722134"/>
                </a:cubicBezTo>
                <a:cubicBezTo>
                  <a:pt x="2472209" y="1292874"/>
                  <a:pt x="3008149" y="-5066"/>
                  <a:pt x="3572029" y="14"/>
                </a:cubicBezTo>
                <a:cubicBezTo>
                  <a:pt x="4135909" y="5094"/>
                  <a:pt x="5009669" y="1176034"/>
                  <a:pt x="5294149" y="1752614"/>
                </a:cubicBezTo>
                <a:cubicBezTo>
                  <a:pt x="5578629" y="2329194"/>
                  <a:pt x="5568469" y="3073414"/>
                  <a:pt x="5278909" y="3459494"/>
                </a:cubicBezTo>
                <a:cubicBezTo>
                  <a:pt x="4989349" y="3845574"/>
                  <a:pt x="4123209" y="4066554"/>
                  <a:pt x="3556789" y="4069094"/>
                </a:cubicBezTo>
                <a:cubicBezTo>
                  <a:pt x="2990369" y="4071634"/>
                  <a:pt x="2436649" y="3576334"/>
                  <a:pt x="1880389" y="3474734"/>
                </a:cubicBezTo>
                <a:cubicBezTo>
                  <a:pt x="1324129" y="3373134"/>
                  <a:pt x="501169" y="3606814"/>
                  <a:pt x="219229" y="3459494"/>
                </a:cubicBezTo>
                <a:cubicBezTo>
                  <a:pt x="-62711" y="3312174"/>
                  <a:pt x="-77951" y="2865134"/>
                  <a:pt x="203989" y="2575574"/>
                </a:cubicBezTo>
                <a:close/>
              </a:path>
            </a:pathLst>
          </a:custGeom>
          <a:gradFill>
            <a:gsLst>
              <a:gs pos="0">
                <a:srgbClr val="EE37E9"/>
              </a:gs>
              <a:gs pos="71000">
                <a:srgbClr val="BB43FD"/>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7" name="AutoShape 7"/>
          <p:cNvSpPr/>
          <p:nvPr/>
        </p:nvSpPr>
        <p:spPr>
          <a:xfrm>
            <a:off x="977590" y="1945075"/>
            <a:ext cx="4292910" cy="4442564"/>
          </a:xfrm>
          <a:prstGeom prst="rect">
            <a:avLst/>
          </a:prstGeom>
          <a:solidFill>
            <a:schemeClr val="tx2">
              <a:lumMod val="50000"/>
              <a:alpha val="10000"/>
            </a:schemeClr>
          </a:solidFill>
          <a:ln cap="rnd" cmpd="sng">
            <a:prstDash val="solid"/>
          </a:ln>
        </p:spPr>
        <p:txBody>
          <a:bodyPr rot="0" vert="horz" wrap="square" lIns="91440" tIns="45720" rIns="91440" bIns="45720" anchor="ctr">
            <a:normAutofit/>
          </a:bodyPr>
          <a:lstStyle/>
          <a:p>
            <a:pPr algn="ctr"/>
            <a:endParaRPr/>
          </a:p>
        </p:txBody>
      </p:sp>
      <p:sp>
        <p:nvSpPr>
          <p:cNvPr id="8" name="TextBox 8"/>
          <p:cNvSpPr txBox="1"/>
          <p:nvPr/>
        </p:nvSpPr>
        <p:spPr>
          <a:xfrm>
            <a:off x="4124139" y="4999731"/>
            <a:ext cx="1441420" cy="1446550"/>
          </a:xfrm>
          <a:prstGeom prst="rect">
            <a:avLst/>
          </a:prstGeom>
          <a:noFill/>
        </p:spPr>
        <p:txBody>
          <a:bodyPr vert="horz" wrap="none" lIns="91440" tIns="45720" rIns="91440" bIns="45720" rtlCol="0" anchor="t">
            <a:spAutoFit/>
          </a:bodyPr>
          <a:lstStyle/>
          <a:p>
            <a:pPr marL="0" algn="l">
              <a:defRPr/>
            </a:pPr>
            <a:r>
              <a:rPr lang="en-US" sz="8800" b="1" i="0" u="none" baseline="0">
                <a:solidFill>
                  <a:srgbClr val="FFFFFF"/>
                </a:solidFill>
                <a:latin typeface="Agency FB"/>
                <a:ea typeface="Agency FB"/>
              </a:rPr>
              <a:t>01</a:t>
            </a:r>
            <a:endParaRPr lang="en-US" sz="1100"/>
          </a:p>
        </p:txBody>
      </p:sp>
      <p:cxnSp>
        <p:nvCxnSpPr>
          <p:cNvPr id="9" name="Connector 9"/>
          <p:cNvCxnSpPr/>
          <p:nvPr/>
        </p:nvCxnSpPr>
        <p:spPr>
          <a:xfrm>
            <a:off x="977590" y="1958138"/>
            <a:ext cx="4292910" cy="0"/>
          </a:xfrm>
          <a:prstGeom prst="line">
            <a:avLst/>
          </a:prstGeom>
          <a:ln w="25400" cap="flat" cmpd="sng">
            <a:solidFill>
              <a:schemeClr val="accent1"/>
            </a:solidFill>
            <a:prstDash val="solid"/>
          </a:ln>
        </p:spPr>
      </p:cxnSp>
      <p:sp>
        <p:nvSpPr>
          <p:cNvPr id="10" name="Freeform 10"/>
          <p:cNvSpPr/>
          <p:nvPr/>
        </p:nvSpPr>
        <p:spPr>
          <a:xfrm>
            <a:off x="1163037" y="2388514"/>
            <a:ext cx="320770" cy="433039"/>
          </a:xfrm>
          <a:custGeom>
            <a:avLst/>
            <a:gdLst/>
            <a:ahLst/>
            <a:cxnLst/>
            <a:rect l="l" t="t" r="r" b="b"/>
            <a:pathLst>
              <a:path w="381000" h="514350">
                <a:moveTo>
                  <a:pt x="86973" y="38721"/>
                </a:moveTo>
                <a:lnTo>
                  <a:pt x="86973" y="95871"/>
                </a:lnTo>
                <a:lnTo>
                  <a:pt x="296523" y="95871"/>
                </a:lnTo>
                <a:lnTo>
                  <a:pt x="296523" y="38721"/>
                </a:lnTo>
                <a:lnTo>
                  <a:pt x="382248" y="38721"/>
                </a:lnTo>
                <a:lnTo>
                  <a:pt x="382248" y="514971"/>
                </a:lnTo>
                <a:lnTo>
                  <a:pt x="1248" y="514971"/>
                </a:lnTo>
                <a:lnTo>
                  <a:pt x="1248" y="38721"/>
                </a:lnTo>
                <a:lnTo>
                  <a:pt x="86973" y="38721"/>
                </a:lnTo>
                <a:close/>
                <a:moveTo>
                  <a:pt x="191748" y="333996"/>
                </a:moveTo>
                <a:lnTo>
                  <a:pt x="77448" y="333996"/>
                </a:lnTo>
                <a:lnTo>
                  <a:pt x="77448" y="353046"/>
                </a:lnTo>
                <a:lnTo>
                  <a:pt x="191748" y="353046"/>
                </a:lnTo>
                <a:lnTo>
                  <a:pt x="191748" y="333996"/>
                </a:lnTo>
                <a:close/>
                <a:moveTo>
                  <a:pt x="306048" y="257796"/>
                </a:moveTo>
                <a:lnTo>
                  <a:pt x="77448" y="257796"/>
                </a:lnTo>
                <a:lnTo>
                  <a:pt x="77448" y="276846"/>
                </a:lnTo>
                <a:lnTo>
                  <a:pt x="306048" y="276846"/>
                </a:lnTo>
                <a:lnTo>
                  <a:pt x="306048" y="257796"/>
                </a:lnTo>
                <a:close/>
                <a:moveTo>
                  <a:pt x="306048" y="181596"/>
                </a:moveTo>
                <a:lnTo>
                  <a:pt x="77448" y="181596"/>
                </a:lnTo>
                <a:lnTo>
                  <a:pt x="77448" y="200646"/>
                </a:lnTo>
                <a:lnTo>
                  <a:pt x="306048" y="200646"/>
                </a:lnTo>
                <a:lnTo>
                  <a:pt x="306048" y="181596"/>
                </a:lnTo>
                <a:close/>
                <a:moveTo>
                  <a:pt x="277473" y="621"/>
                </a:moveTo>
                <a:lnTo>
                  <a:pt x="277473" y="76821"/>
                </a:lnTo>
                <a:lnTo>
                  <a:pt x="106023" y="76821"/>
                </a:lnTo>
                <a:lnTo>
                  <a:pt x="106023" y="621"/>
                </a:lnTo>
                <a:lnTo>
                  <a:pt x="277473" y="621"/>
                </a:lnTo>
                <a:close/>
              </a:path>
            </a:pathLst>
          </a:custGeom>
          <a:solidFill>
            <a:schemeClr val="accent1"/>
          </a:solidFill>
        </p:spPr>
        <p:txBody>
          <a:bodyPr vert="horz" lIns="91440" tIns="45720" rIns="91440" bIns="45720" anchor="t">
            <a:normAutofit/>
          </a:bodyPr>
          <a:lstStyle/>
          <a:p>
            <a:pPr marL="0" algn="l"/>
            <a:endParaRPr/>
          </a:p>
        </p:txBody>
      </p:sp>
      <p:sp>
        <p:nvSpPr>
          <p:cNvPr id="11" name="AutoShape 11"/>
          <p:cNvSpPr/>
          <p:nvPr/>
        </p:nvSpPr>
        <p:spPr>
          <a:xfrm>
            <a:off x="6626441" y="1945075"/>
            <a:ext cx="4292910" cy="4442564"/>
          </a:xfrm>
          <a:prstGeom prst="rect">
            <a:avLst/>
          </a:prstGeom>
          <a:solidFill>
            <a:schemeClr val="tx2">
              <a:lumMod val="50000"/>
              <a:alpha val="10000"/>
            </a:schemeClr>
          </a:solidFill>
          <a:ln cap="rnd" cmpd="sng">
            <a:prstDash val="solid"/>
          </a:ln>
        </p:spPr>
        <p:txBody>
          <a:bodyPr rot="0" vert="horz" wrap="square" lIns="91440" tIns="45720" rIns="91440" bIns="45720" anchor="ctr">
            <a:normAutofit/>
          </a:bodyPr>
          <a:lstStyle/>
          <a:p>
            <a:pPr algn="ctr"/>
            <a:endParaRPr/>
          </a:p>
        </p:txBody>
      </p:sp>
      <p:sp>
        <p:nvSpPr>
          <p:cNvPr id="12" name="TextBox 12"/>
          <p:cNvSpPr txBox="1"/>
          <p:nvPr/>
        </p:nvSpPr>
        <p:spPr>
          <a:xfrm>
            <a:off x="9772990" y="4999731"/>
            <a:ext cx="1441420" cy="1446550"/>
          </a:xfrm>
          <a:prstGeom prst="rect">
            <a:avLst/>
          </a:prstGeom>
          <a:noFill/>
        </p:spPr>
        <p:txBody>
          <a:bodyPr vert="horz" wrap="none" lIns="91440" tIns="45720" rIns="91440" bIns="45720" rtlCol="0" anchor="t">
            <a:spAutoFit/>
          </a:bodyPr>
          <a:lstStyle/>
          <a:p>
            <a:pPr marL="0" algn="l">
              <a:defRPr/>
            </a:pPr>
            <a:r>
              <a:rPr lang="en-US" sz="8800" b="1" i="0" u="none" baseline="0">
                <a:solidFill>
                  <a:srgbClr val="FFFFFF"/>
                </a:solidFill>
                <a:latin typeface="Agency FB"/>
                <a:ea typeface="Agency FB"/>
              </a:rPr>
              <a:t>02</a:t>
            </a:r>
            <a:endParaRPr lang="en-US" sz="1100"/>
          </a:p>
        </p:txBody>
      </p:sp>
      <p:cxnSp>
        <p:nvCxnSpPr>
          <p:cNvPr id="13" name="Connector 13"/>
          <p:cNvCxnSpPr/>
          <p:nvPr/>
        </p:nvCxnSpPr>
        <p:spPr>
          <a:xfrm>
            <a:off x="6626441" y="1958138"/>
            <a:ext cx="4292910" cy="0"/>
          </a:xfrm>
          <a:prstGeom prst="line">
            <a:avLst/>
          </a:prstGeom>
          <a:ln w="25400" cap="flat" cmpd="sng">
            <a:solidFill>
              <a:schemeClr val="accent1"/>
            </a:solidFill>
            <a:prstDash val="solid"/>
          </a:ln>
        </p:spPr>
      </p:cxnSp>
      <p:sp>
        <p:nvSpPr>
          <p:cNvPr id="14" name="Freeform 14"/>
          <p:cNvSpPr/>
          <p:nvPr/>
        </p:nvSpPr>
        <p:spPr>
          <a:xfrm>
            <a:off x="6835258" y="2359286"/>
            <a:ext cx="425166" cy="433039"/>
          </a:xfrm>
          <a:custGeom>
            <a:avLst/>
            <a:gdLst/>
            <a:ahLst/>
            <a:cxnLst/>
            <a:rect l="l" t="t" r="r" b="b"/>
            <a:pathLst>
              <a:path w="514350" h="523875">
                <a:moveTo>
                  <a:pt x="257175" y="266700"/>
                </a:moveTo>
                <a:cubicBezTo>
                  <a:pt x="330518" y="266700"/>
                  <a:pt x="390525" y="206693"/>
                  <a:pt x="390525" y="133350"/>
                </a:cubicBezTo>
                <a:cubicBezTo>
                  <a:pt x="390525" y="60008"/>
                  <a:pt x="330518" y="0"/>
                  <a:pt x="257175" y="0"/>
                </a:cubicBezTo>
                <a:cubicBezTo>
                  <a:pt x="183833" y="0"/>
                  <a:pt x="123825" y="60008"/>
                  <a:pt x="123825" y="133350"/>
                </a:cubicBezTo>
                <a:cubicBezTo>
                  <a:pt x="123825" y="206693"/>
                  <a:pt x="183833" y="266700"/>
                  <a:pt x="257175" y="266700"/>
                </a:cubicBezTo>
                <a:close/>
                <a:moveTo>
                  <a:pt x="457200" y="333375"/>
                </a:moveTo>
                <a:lnTo>
                  <a:pt x="57150" y="333375"/>
                </a:lnTo>
                <a:lnTo>
                  <a:pt x="0" y="390525"/>
                </a:lnTo>
                <a:lnTo>
                  <a:pt x="0" y="523875"/>
                </a:lnTo>
                <a:lnTo>
                  <a:pt x="514350" y="523875"/>
                </a:lnTo>
                <a:lnTo>
                  <a:pt x="514350" y="390525"/>
                </a:lnTo>
                <a:lnTo>
                  <a:pt x="457200" y="333375"/>
                </a:lnTo>
                <a:close/>
                <a:moveTo>
                  <a:pt x="447675" y="457200"/>
                </a:moveTo>
                <a:lnTo>
                  <a:pt x="333375" y="457200"/>
                </a:lnTo>
                <a:lnTo>
                  <a:pt x="333375" y="438150"/>
                </a:lnTo>
                <a:lnTo>
                  <a:pt x="447675" y="438150"/>
                </a:lnTo>
                <a:lnTo>
                  <a:pt x="447675" y="457200"/>
                </a:lnTo>
                <a:close/>
              </a:path>
            </a:pathLst>
          </a:custGeom>
          <a:solidFill>
            <a:schemeClr val="accent1"/>
          </a:solidFill>
        </p:spPr>
        <p:txBody>
          <a:bodyPr vert="horz" lIns="91440" tIns="45720" rIns="91440" bIns="45720" anchor="t">
            <a:normAutofit/>
          </a:bodyPr>
          <a:lstStyle/>
          <a:p>
            <a:pPr marL="0" algn="l"/>
            <a:endParaRPr/>
          </a:p>
        </p:txBody>
      </p:sp>
      <p:sp>
        <p:nvSpPr>
          <p:cNvPr id="15" name="AutoShape 15"/>
          <p:cNvSpPr/>
          <p:nvPr/>
        </p:nvSpPr>
        <p:spPr>
          <a:xfrm>
            <a:off x="1161250" y="3543217"/>
            <a:ext cx="3919569" cy="1992405"/>
          </a:xfrm>
          <a:prstGeom prst="rect">
            <a:avLst/>
          </a:prstGeom>
        </p:spPr>
        <p:txBody>
          <a:bodyPr vert="horz" wrap="square" lIns="91440" tIns="45720" rIns="91440" bIns="45720" anchor="t">
            <a:spAutoFit/>
          </a:bodyPr>
          <a:lstStyle/>
          <a:p>
            <a:pPr marL="0" algn="l">
              <a:lnSpc>
                <a:spcPct val="150000"/>
              </a:lnSpc>
            </a:pPr>
            <a:r>
              <a:rPr lang="zh-CN" altLang="en-US" sz="1400" b="0" i="0" u="none" baseline="0" dirty="0">
                <a:solidFill>
                  <a:srgbClr val="FFFFFF"/>
                </a:solidFill>
                <a:latin typeface="微软雅黑"/>
                <a:ea typeface="微软雅黑"/>
              </a:rPr>
              <a:t>Future versions of the AI tutor could include additional subject channels to cover more academic disciplines, enriching the user experience and catering to a larger audience with diverse learning needs.</a:t>
            </a:r>
          </a:p>
        </p:txBody>
      </p:sp>
      <p:sp>
        <p:nvSpPr>
          <p:cNvPr id="16" name="TextBox 16"/>
          <p:cNvSpPr txBox="1"/>
          <p:nvPr/>
        </p:nvSpPr>
        <p:spPr>
          <a:xfrm>
            <a:off x="1163038" y="2923421"/>
            <a:ext cx="3918030" cy="416909"/>
          </a:xfrm>
          <a:prstGeom prst="rect">
            <a:avLst/>
          </a:prstGeom>
          <a:noFill/>
        </p:spPr>
        <p:txBody>
          <a:bodyPr vert="horz" wrap="square" lIns="91440" tIns="45720" rIns="91440" bIns="45720" rtlCol="0" anchor="t">
            <a:spAutoFit/>
          </a:bodyPr>
          <a:lstStyle/>
          <a:p>
            <a:pPr marL="0" algn="l">
              <a:lnSpc>
                <a:spcPct val="150000"/>
              </a:lnSpc>
              <a:defRPr/>
            </a:pPr>
            <a:r>
              <a:rPr lang="zh-CN" altLang="en-US" sz="1600" b="1" i="0" u="none" baseline="0">
                <a:solidFill>
                  <a:srgbClr val="FFFFFF"/>
                </a:solidFill>
                <a:latin typeface="微软雅黑"/>
                <a:ea typeface="微软雅黑"/>
              </a:rPr>
              <a:t>Expanding Learning Modules</a:t>
            </a:r>
            <a:endParaRPr lang="en-US" sz="1100"/>
          </a:p>
        </p:txBody>
      </p:sp>
      <p:sp>
        <p:nvSpPr>
          <p:cNvPr id="17" name="AutoShape 17"/>
          <p:cNvSpPr/>
          <p:nvPr/>
        </p:nvSpPr>
        <p:spPr>
          <a:xfrm>
            <a:off x="6833471" y="3507122"/>
            <a:ext cx="3903101" cy="1539240"/>
          </a:xfrm>
          <a:prstGeom prst="rect">
            <a:avLst/>
          </a:prstGeom>
        </p:spPr>
        <p:txBody>
          <a:bodyPr vert="horz" wrap="square" lIns="91440" tIns="45720" rIns="91440" bIns="45720" anchor="t">
            <a:spAutoFit/>
          </a:bodyPr>
          <a:lstStyle/>
          <a:p>
            <a:pPr marL="0" algn="l">
              <a:lnSpc>
                <a:spcPct val="150000"/>
              </a:lnSpc>
            </a:pPr>
            <a:r>
              <a:rPr lang="zh-CN" altLang="en-US" sz="1400" b="0" i="0" u="none" baseline="0">
                <a:solidFill>
                  <a:srgbClr val="000000">
                    <a:lumMod val="50000"/>
                    <a:lumOff val="50000"/>
                  </a:srgbClr>
                </a:solidFill>
                <a:latin typeface="微软雅黑"/>
                <a:ea typeface="微软雅黑"/>
              </a:rPr>
              <a:t>Implementing progress tracking features would allow the AI to tailor its learning paths further, enhancing its adaptability and enabling users to monitor their development and achievements over time.</a:t>
            </a:r>
          </a:p>
        </p:txBody>
      </p:sp>
      <p:sp>
        <p:nvSpPr>
          <p:cNvPr id="18" name="TextBox 18"/>
          <p:cNvSpPr txBox="1"/>
          <p:nvPr/>
        </p:nvSpPr>
        <p:spPr>
          <a:xfrm>
            <a:off x="6835259" y="2887326"/>
            <a:ext cx="3901568" cy="510540"/>
          </a:xfrm>
          <a:prstGeom prst="rect">
            <a:avLst/>
          </a:prstGeom>
          <a:noFill/>
        </p:spPr>
        <p:txBody>
          <a:bodyPr vert="horz" wrap="square" lIns="91440" tIns="45720" rIns="91440" bIns="45720" rtlCol="0" anchor="t">
            <a:spAutoFit/>
          </a:bodyPr>
          <a:lstStyle/>
          <a:p>
            <a:pPr marL="0" algn="l">
              <a:lnSpc>
                <a:spcPct val="150000"/>
              </a:lnSpc>
              <a:defRPr/>
            </a:pPr>
            <a:r>
              <a:rPr lang="zh-CN" altLang="en-US" sz="1600" b="1" i="0" u="none" baseline="0">
                <a:solidFill>
                  <a:srgbClr val="000000">
                    <a:lumMod val="85000"/>
                    <a:lumOff val="15000"/>
                  </a:srgbClr>
                </a:solidFill>
                <a:latin typeface="微软雅黑"/>
                <a:ea typeface="微软雅黑"/>
              </a:rPr>
              <a:t>Personalization through Progress Tracking</a:t>
            </a:r>
            <a:endParaRPr lang="en-US" sz="1100"/>
          </a:p>
        </p:txBody>
      </p:sp>
      <p:sp>
        <p:nvSpPr>
          <p:cNvPr id="19" name="TextBox 19"/>
          <p:cNvSpPr txBox="1"/>
          <p:nvPr/>
        </p:nvSpPr>
        <p:spPr>
          <a:xfrm>
            <a:off x="2949677" y="470361"/>
            <a:ext cx="6592529" cy="910590"/>
          </a:xfrm>
          <a:prstGeom prst="rect">
            <a:avLst/>
          </a:prstGeom>
          <a:noFill/>
        </p:spPr>
        <p:txBody>
          <a:bodyPr vert="horz" wrap="square" lIns="91440" tIns="45720" rIns="91440" bIns="45720" rtlCol="0" anchor="t">
            <a:spAutoFit/>
          </a:bodyPr>
          <a:lstStyle/>
          <a:p>
            <a:pPr marL="0" algn="ctr">
              <a:lnSpc>
                <a:spcPct val="150000"/>
              </a:lnSpc>
              <a:defRPr/>
            </a:pPr>
            <a:r>
              <a:rPr lang="zh-CN" altLang="en-US" sz="3200" b="1" i="0" u="none" baseline="0">
                <a:solidFill>
                  <a:srgbClr val="000000">
                    <a:lumMod val="85000"/>
                    <a:lumOff val="15000"/>
                  </a:srgbClr>
                </a:solidFill>
                <a:latin typeface="微软雅黑"/>
                <a:ea typeface="微软雅黑"/>
              </a:rPr>
              <a:t>Future Development Opportunities</a:t>
            </a:r>
            <a:endParaRPr lang="en-US" sz="1100"/>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anim calcmode="lin" valueType="num">
                                      <p:cBhvr>
                                        <p:cTn id="6" dur="1000" fill="hold"/>
                                        <p:tgtEl>
                                          <p:spTgt spid="19"/>
                                        </p:tgtEl>
                                        <p:attrNameLst>
                                          <p:attrName>ppt_w</p:attrName>
                                        </p:attrNameLst>
                                      </p:cBhvr>
                                      <p:tavLst>
                                        <p:tav tm="0">
                                          <p:val>
                                            <p:fltVal val="0"/>
                                          </p:val>
                                        </p:tav>
                                        <p:tav tm="100000">
                                          <p:val>
                                            <p:strVal val="#ppt_w"/>
                                          </p:val>
                                        </p:tav>
                                      </p:tavLst>
                                    </p:anim>
                                    <p:anim calcmode="lin" valueType="num">
                                      <p:cBhvr>
                                        <p:cTn id="7" dur="1000" fill="hold"/>
                                        <p:tgtEl>
                                          <p:spTgt spid="19"/>
                                        </p:tgtEl>
                                        <p:attrNameLst>
                                          <p:attrName>ppt_h</p:attrName>
                                        </p:attrNameLst>
                                      </p:cBhvr>
                                      <p:tavLst>
                                        <p:tav tm="0">
                                          <p:val>
                                            <p:fltVal val="0"/>
                                          </p:val>
                                        </p:tav>
                                        <p:tav tm="100000">
                                          <p:val>
                                            <p:strVal val="#ppt_h"/>
                                          </p:val>
                                        </p:tav>
                                      </p:tavLst>
                                    </p:anim>
                                    <p:animEffect transition="in" filter="fade">
                                      <p:cBhvr>
                                        <p:cTn id="8" dur="1000"/>
                                        <p:tgtEl>
                                          <p:spTgt spid="19"/>
                                        </p:tgtEl>
                                      </p:cBhvr>
                                    </p:animEffect>
                                    <p:set>
                                      <p:cBhvr>
                                        <p:cTn id="9" dur="1000" fill="hold">
                                          <p:stCondLst>
                                            <p:cond delay="0"/>
                                          </p:stCondLst>
                                        </p:cTn>
                                        <p:tgtEl>
                                          <p:spTgt spid="1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5" presetClass="entr" presetSubtype="10" fill="hold" nodeType="afterEffect">
                                  <p:stCondLst>
                                    <p:cond delay="0"/>
                                  </p:stCondLst>
                                  <p:childTnLst>
                                    <p:animEffect transition="in" filter="checkerboard(across)">
                                      <p:cBhvr>
                                        <p:cTn id="15" dur="1000"/>
                                        <p:tgtEl>
                                          <p:spTgt spid="16"/>
                                        </p:tgtEl>
                                      </p:cBhvr>
                                    </p:animEffect>
                                    <p:set>
                                      <p:cBhvr>
                                        <p:cTn id="16" dur="1000" fill="hold">
                                          <p:stCondLst>
                                            <p:cond delay="0"/>
                                          </p:stCondLst>
                                        </p:cTn>
                                        <p:tgtEl>
                                          <p:spTgt spid="16"/>
                                        </p:tgtEl>
                                        <p:attrNameLst>
                                          <p:attrName>style.visibility</p:attrName>
                                        </p:attrNameLst>
                                      </p:cBhvr>
                                      <p:to>
                                        <p:strVal val="visible"/>
                                      </p:to>
                                    </p:set>
                                  </p:childTnLst>
                                </p:cTn>
                              </p:par>
                            </p:childTnLst>
                          </p:cTn>
                        </p:par>
                        <p:par>
                          <p:cTn id="17" fill="hold">
                            <p:stCondLst>
                              <p:cond delay="0"/>
                            </p:stCondLst>
                            <p:childTnLst>
                              <p:par>
                                <p:cTn id="18" presetID="12" presetClass="entr" presetSubtype="8" fill="hold" nodeType="afterEffect">
                                  <p:stCondLst>
                                    <p:cond delay="0"/>
                                  </p:stCondLst>
                                  <p:childTnLst>
                                    <p:anim calcmode="lin" valueType="num">
                                      <p:cBhvr additive="base">
                                        <p:cTn id="19" dur="500"/>
                                        <p:tgtEl>
                                          <p:spTgt spid="15"/>
                                        </p:tgtEl>
                                        <p:attrNameLst>
                                          <p:attrName>ppt_x</p:attrName>
                                        </p:attrNameLst>
                                      </p:cBhvr>
                                      <p:tavLst>
                                        <p:tav tm="0">
                                          <p:val>
                                            <p:strVal val="#ppt_x-#ppt_w*1.125000"/>
                                          </p:val>
                                        </p:tav>
                                        <p:tav tm="100000">
                                          <p:val>
                                            <p:strVal val="#ppt_x"/>
                                          </p:val>
                                        </p:tav>
                                      </p:tavLst>
                                    </p:anim>
                                    <p:animEffect transition="in" filter="wipe(right)">
                                      <p:cBhvr>
                                        <p:cTn id="20" dur="500"/>
                                        <p:tgtEl>
                                          <p:spTgt spid="15"/>
                                        </p:tgtEl>
                                      </p:cBhvr>
                                    </p:animEffect>
                                    <p:set>
                                      <p:cBhvr>
                                        <p:cTn id="21" dur="500" fill="hold">
                                          <p:stCondLst>
                                            <p:cond delay="0"/>
                                          </p:stCondLst>
                                        </p:cTn>
                                        <p:tgtEl>
                                          <p:spTgt spid="15"/>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par>
                          <p:cTn id="25" fill="hold">
                            <p:stCondLst>
                              <p:cond delay="0"/>
                            </p:stCondLst>
                            <p:childTnLst>
                              <p:par>
                                <p:cTn id="26" presetID="27" presetClass="entr" presetSubtype="0" fill="hold" grpId="0" nodeType="afterEffect">
                                  <p:stCondLst>
                                    <p:cond delay="0"/>
                                  </p:stCondLst>
                                  <p:iterate type="lt">
                                    <p:tmPct val="50000"/>
                                  </p:iterate>
                                  <p:childTnLst>
                                    <p:anim calcmode="discrete" valueType="clr">
                                      <p:cBhvr override="childStyle">
                                        <p:cTn id="27" dur="50"/>
                                        <p:tgtEl>
                                          <p:spTgt spid="18"/>
                                        </p:tgtEl>
                                        <p:attrNameLst>
                                          <p:attrName>style.color</p:attrName>
                                        </p:attrNameLst>
                                      </p:cBhvr>
                                      <p:tavLst>
                                        <p:tav tm="0">
                                          <p:val>
                                            <p:clrVal>
                                              <a:schemeClr val="accent2"/>
                                            </p:clrVal>
                                          </p:val>
                                        </p:tav>
                                        <p:tav tm="50000">
                                          <p:val>
                                            <p:clrVal>
                                              <a:schemeClr val="hlink"/>
                                            </p:clrVal>
                                          </p:val>
                                        </p:tav>
                                      </p:tavLst>
                                    </p:anim>
                                    <p:anim calcmode="discrete" valueType="clr">
                                      <p:cBhvr>
                                        <p:cTn id="28" dur="50"/>
                                        <p:tgtEl>
                                          <p:spTgt spid="18"/>
                                        </p:tgtEl>
                                        <p:attrNameLst>
                                          <p:attrName>fillcolor</p:attrName>
                                        </p:attrNameLst>
                                      </p:cBhvr>
                                      <p:tavLst>
                                        <p:tav tm="0">
                                          <p:val>
                                            <p:clrVal>
                                              <a:schemeClr val="accent2"/>
                                            </p:clrVal>
                                          </p:val>
                                        </p:tav>
                                        <p:tav tm="50000">
                                          <p:val>
                                            <p:clrVal>
                                              <a:schemeClr val="hlink"/>
                                            </p:clrVal>
                                          </p:val>
                                        </p:tav>
                                      </p:tavLst>
                                    </p:anim>
                                    <p:set>
                                      <p:cBhvr>
                                        <p:cTn id="29" dur="1" fill="hold">
                                          <p:stCondLst>
                                            <p:cond delay="0"/>
                                          </p:stCondLst>
                                        </p:cTn>
                                        <p:tgtEl>
                                          <p:spTgt spid="18"/>
                                        </p:tgtEl>
                                        <p:attrNameLst>
                                          <p:attrName>style.visibility</p:attrName>
                                        </p:attrNameLst>
                                      </p:cBhvr>
                                      <p:to>
                                        <p:strVal val="visible"/>
                                      </p:to>
                                    </p:set>
                                    <p:set>
                                      <p:cBhvr>
                                        <p:cTn id="30" dur="50"/>
                                        <p:tgtEl>
                                          <p:spTgt spid="18"/>
                                        </p:tgtEl>
                                        <p:attrNameLst>
                                          <p:attrName>fill.type</p:attrName>
                                        </p:attrNameLst>
                                      </p:cBhvr>
                                      <p:to>
                                        <p:strVal val="solid"/>
                                      </p:to>
                                    </p:set>
                                  </p:childTnLst>
                                </p:cTn>
                              </p:par>
                            </p:childTnLst>
                          </p:cTn>
                        </p:par>
                        <p:par>
                          <p:cTn id="31" fill="hold">
                            <p:stCondLst>
                              <p:cond delay="0"/>
                            </p:stCondLst>
                            <p:childTnLst>
                              <p:par>
                                <p:cTn id="32" presetID="2" presetClass="entr" presetSubtype="3" fill="hold" nodeType="afterEffect">
                                  <p:stCondLst>
                                    <p:cond delay="0"/>
                                  </p:stCondLst>
                                  <p:childTnLst>
                                    <p:anim calcmode="lin" valueType="num">
                                      <p:cBhvr additive="base">
                                        <p:cTn id="33" dur="1000" fill="hold"/>
                                        <p:tgtEl>
                                          <p:spTgt spid="17"/>
                                        </p:tgtEl>
                                        <p:attrNameLst>
                                          <p:attrName>ppt_x</p:attrName>
                                        </p:attrNameLst>
                                      </p:cBhvr>
                                      <p:tavLst>
                                        <p:tav tm="0">
                                          <p:val>
                                            <p:strVal val="1+#ppt_w/2"/>
                                          </p:val>
                                        </p:tav>
                                        <p:tav tm="100000">
                                          <p:val>
                                            <p:strVal val="#ppt_x"/>
                                          </p:val>
                                        </p:tav>
                                      </p:tavLst>
                                    </p:anim>
                                    <p:anim calcmode="lin" valueType="num">
                                      <p:cBhvr additive="base">
                                        <p:cTn id="34" dur="1000" fill="hold"/>
                                        <p:tgtEl>
                                          <p:spTgt spid="17"/>
                                        </p:tgtEl>
                                        <p:attrNameLst>
                                          <p:attrName>ppt_y</p:attrName>
                                        </p:attrNameLst>
                                      </p:cBhvr>
                                      <p:tavLst>
                                        <p:tav tm="0">
                                          <p:val>
                                            <p:strVal val="0-#ppt_h/2"/>
                                          </p:val>
                                        </p:tav>
                                        <p:tav tm="100000">
                                          <p:val>
                                            <p:strVal val="#ppt_y"/>
                                          </p:val>
                                        </p:tav>
                                      </p:tavLst>
                                    </p:anim>
                                    <p:set>
                                      <p:cBhvr>
                                        <p:cTn id="35" dur="1000"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Box 2"/>
          <p:cNvSpPr txBox="1"/>
          <p:nvPr/>
        </p:nvSpPr>
        <p:spPr>
          <a:xfrm>
            <a:off x="2841392" y="1887353"/>
            <a:ext cx="5936382" cy="3631763"/>
          </a:xfrm>
          <a:prstGeom prst="rect">
            <a:avLst/>
          </a:prstGeom>
          <a:noFill/>
        </p:spPr>
        <p:txBody>
          <a:bodyPr vert="horz" wrap="square" lIns="91440" tIns="45720" rIns="91440" bIns="45720" rtlCol="0" anchor="t">
            <a:spAutoFit/>
          </a:bodyPr>
          <a:lstStyle/>
          <a:p>
            <a:pPr marL="0" algn="ctr">
              <a:defRPr/>
            </a:pPr>
            <a:r>
              <a:rPr lang="en-US" sz="11500" b="0" i="0" u="none" baseline="0">
                <a:solidFill>
                  <a:srgbClr val="000000"/>
                </a:solidFill>
                <a:latin typeface="微软雅黑"/>
                <a:ea typeface="微软雅黑"/>
              </a:rPr>
              <a:t>THANK</a:t>
            </a:r>
            <a:endParaRPr lang="en-US" sz="1100"/>
          </a:p>
          <a:p>
            <a:pPr marL="0" algn="ctr"/>
            <a:r>
              <a:rPr lang="en-US" sz="11500" b="0" i="0" u="none" baseline="0">
                <a:solidFill>
                  <a:srgbClr val="000000"/>
                </a:solidFill>
                <a:latin typeface="微软雅黑"/>
                <a:ea typeface="微软雅黑"/>
              </a:rPr>
              <a:t>YOU</a:t>
            </a:r>
          </a:p>
        </p:txBody>
      </p:sp>
      <p:sp>
        <p:nvSpPr>
          <p:cNvPr id="3" name="TextBox 3"/>
          <p:cNvSpPr txBox="1"/>
          <p:nvPr/>
        </p:nvSpPr>
        <p:spPr>
          <a:xfrm>
            <a:off x="341923" y="6714170"/>
            <a:ext cx="540060" cy="118430"/>
          </a:xfrm>
          <a:prstGeom prst="rect">
            <a:avLst/>
          </a:prstGeom>
          <a:noFill/>
        </p:spPr>
        <p:txBody>
          <a:bodyPr vert="horz" wrap="square" lIns="91440" tIns="45720" rIns="91440" bIns="45720" rtlCol="0" anchor="t">
            <a:spAutoFit/>
          </a:bodyPr>
          <a:lstStyle/>
          <a:p>
            <a:pPr marL="0" algn="l">
              <a:lnSpc>
                <a:spcPct val="200000"/>
              </a:lnSpc>
              <a:defRPr/>
            </a:pPr>
            <a:r>
              <a:rPr lang="en-US" sz="100" b="0" i="0" u="none" baseline="0">
                <a:solidFill>
                  <a:srgbClr val="778495">
                    <a:lumMod val="20000"/>
                    <a:lumOff val="80000"/>
                  </a:srgbClr>
                </a:solidFill>
                <a:latin typeface="微软雅黑"/>
                <a:ea typeface="微软雅黑"/>
              </a:rPr>
              <a:t>PPT</a:t>
            </a:r>
            <a:r>
              <a:rPr lang="zh-CN" altLang="en-US" sz="100" b="0" i="0" u="none" baseline="0">
                <a:solidFill>
                  <a:srgbClr val="778495">
                    <a:lumMod val="20000"/>
                    <a:lumOff val="80000"/>
                  </a:srgbClr>
                </a:solidFill>
                <a:latin typeface="微软雅黑"/>
                <a:ea typeface="微软雅黑"/>
              </a:rPr>
              <a:t>Template</a:t>
            </a:r>
            <a:r>
              <a:rPr lang="en-US" sz="100" b="0" i="0" u="none" baseline="0">
                <a:solidFill>
                  <a:srgbClr val="778495">
                    <a:lumMod val="20000"/>
                    <a:lumOff val="80000"/>
                  </a:srgbClr>
                </a:solidFill>
                <a:latin typeface="微软雅黑"/>
                <a:ea typeface="微软雅黑"/>
              </a:rPr>
              <a:t>http://www.1ppt.com/moban/</a:t>
            </a:r>
            <a:r>
              <a:rPr lang="zh-CN" altLang="en-US" sz="100" b="0" i="0" u="none" baseline="0">
                <a:solidFill>
                  <a:srgbClr val="778495">
                    <a:lumMod val="20000"/>
                    <a:lumOff val="80000"/>
                  </a:srgbClr>
                </a:solidFill>
                <a:latin typeface="微软雅黑"/>
                <a:ea typeface="微软雅黑"/>
              </a:rPr>
              <a:t> </a:t>
            </a:r>
            <a:endParaRPr lang="en-US" sz="1100"/>
          </a:p>
        </p:txBody>
      </p:sp>
      <p:sp>
        <p:nvSpPr>
          <p:cNvPr id="4" name="Freeform 4"/>
          <p:cNvSpPr/>
          <p:nvPr/>
        </p:nvSpPr>
        <p:spPr>
          <a:xfrm>
            <a:off x="-2519615" y="-2868274"/>
            <a:ext cx="10092543" cy="7545664"/>
          </a:xfrm>
          <a:custGeom>
            <a:avLst/>
            <a:gdLst/>
            <a:ahLst/>
            <a:cxnLst/>
            <a:rect l="l" t="t" r="r" b="b"/>
            <a:pathLst>
              <a:path w="8535771" h="6381750">
                <a:moveTo>
                  <a:pt x="1715869" y="1181100"/>
                </a:moveTo>
                <a:cubicBezTo>
                  <a:pt x="1153894" y="1463675"/>
                  <a:pt x="-252631" y="2886075"/>
                  <a:pt x="39469" y="3752850"/>
                </a:cubicBezTo>
                <a:cubicBezTo>
                  <a:pt x="331569" y="4619625"/>
                  <a:pt x="2617569" y="6381750"/>
                  <a:pt x="3468469" y="6381750"/>
                </a:cubicBezTo>
                <a:cubicBezTo>
                  <a:pt x="4319369" y="6381750"/>
                  <a:pt x="4300319" y="4473575"/>
                  <a:pt x="5144869" y="3752850"/>
                </a:cubicBezTo>
                <a:cubicBezTo>
                  <a:pt x="5989419" y="3032125"/>
                  <a:pt x="8532594" y="2682875"/>
                  <a:pt x="8535769" y="2057400"/>
                </a:cubicBezTo>
                <a:cubicBezTo>
                  <a:pt x="8538944" y="1431925"/>
                  <a:pt x="6017994" y="0"/>
                  <a:pt x="5163919" y="0"/>
                </a:cubicBezTo>
                <a:cubicBezTo>
                  <a:pt x="4309844" y="0"/>
                  <a:pt x="3979644" y="1860550"/>
                  <a:pt x="3411319" y="2057400"/>
                </a:cubicBezTo>
                <a:cubicBezTo>
                  <a:pt x="2842994" y="2254250"/>
                  <a:pt x="2277844" y="898525"/>
                  <a:pt x="1715869" y="1181100"/>
                </a:cubicBezTo>
                <a:close/>
              </a:path>
            </a:pathLst>
          </a:custGeom>
          <a:gradFill>
            <a:gsLst>
              <a:gs pos="18000">
                <a:srgbClr val="584CE0"/>
              </a:gs>
              <a:gs pos="56000">
                <a:srgbClr val="BB43FD"/>
              </a:gs>
              <a:gs pos="100000">
                <a:srgbClr val="EE37E9"/>
              </a:gs>
            </a:gsLst>
            <a:lin ang="13500000"/>
          </a:gradFill>
          <a:ln cap="flat" cmpd="sng">
            <a:prstDash val="solid"/>
          </a:ln>
          <a:effectLst>
            <a:outerShdw blurRad="647700" sx="102000" sy="102000" algn="ctr" rotWithShape="0">
              <a:srgbClr val="000000">
                <a:alpha val="18000"/>
              </a:srgbClr>
            </a:outerShdw>
          </a:effectLst>
        </p:spPr>
        <p:txBody>
          <a:bodyPr rot="0" vert="horz" wrap="square" lIns="91440" tIns="45720" rIns="91440" bIns="45720" anchor="ctr">
            <a:noAutofit/>
          </a:bodyPr>
          <a:lstStyle/>
          <a:p>
            <a:pPr marL="0" algn="ctr"/>
            <a:endParaRPr/>
          </a:p>
        </p:txBody>
      </p:sp>
      <p:sp>
        <p:nvSpPr>
          <p:cNvPr id="5" name="Freeform 5"/>
          <p:cNvSpPr/>
          <p:nvPr/>
        </p:nvSpPr>
        <p:spPr>
          <a:xfrm rot="3118315">
            <a:off x="7562974" y="1218868"/>
            <a:ext cx="5393358" cy="10578750"/>
          </a:xfrm>
          <a:custGeom>
            <a:avLst/>
            <a:gdLst/>
            <a:ahLst/>
            <a:cxnLst/>
            <a:rect l="l" t="t" r="r" b="b"/>
            <a:pathLst>
              <a:path w="5114329" h="5229277">
                <a:moveTo>
                  <a:pt x="3418879" y="5229277"/>
                </a:moveTo>
                <a:cubicBezTo>
                  <a:pt x="2850554" y="5229277"/>
                  <a:pt x="326429" y="4787952"/>
                  <a:pt x="47029" y="4352977"/>
                </a:cubicBezTo>
                <a:cubicBezTo>
                  <a:pt x="-232371" y="3918002"/>
                  <a:pt x="1745654" y="3194102"/>
                  <a:pt x="1742479" y="2619427"/>
                </a:cubicBezTo>
                <a:cubicBezTo>
                  <a:pt x="1739304" y="2044752"/>
                  <a:pt x="-257771" y="1330377"/>
                  <a:pt x="27979" y="904927"/>
                </a:cubicBezTo>
                <a:cubicBezTo>
                  <a:pt x="313729" y="479477"/>
                  <a:pt x="2609254" y="-219023"/>
                  <a:pt x="3456979" y="66727"/>
                </a:cubicBezTo>
                <a:cubicBezTo>
                  <a:pt x="4304704" y="352477"/>
                  <a:pt x="5114329" y="1905052"/>
                  <a:pt x="5114329" y="2619427"/>
                </a:cubicBezTo>
                <a:cubicBezTo>
                  <a:pt x="5114329" y="3333802"/>
                  <a:pt x="3736379" y="3921177"/>
                  <a:pt x="3456979" y="4352977"/>
                </a:cubicBezTo>
                <a:cubicBezTo>
                  <a:pt x="3177579" y="4784777"/>
                  <a:pt x="3987204" y="5229277"/>
                  <a:pt x="3418879" y="5229277"/>
                </a:cubicBezTo>
                <a:close/>
              </a:path>
            </a:pathLst>
          </a:custGeom>
          <a:gradFill>
            <a:gsLst>
              <a:gs pos="13000">
                <a:srgbClr val="F3C053"/>
              </a:gs>
              <a:gs pos="88000">
                <a:srgbClr val="EE37E9"/>
              </a:gs>
            </a:gsLst>
            <a:lin ang="27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fill="hold" grpId="0" nodeType="afterEffect">
                                  <p:stCondLst>
                                    <p:cond delay="0"/>
                                  </p:stCondLst>
                                  <p:iterate type="lt">
                                    <p:tmPct val="30000"/>
                                  </p:iterate>
                                  <p:childTnLst>
                                    <p:anim calcmode="lin" valueType="num">
                                      <p:cBhvr>
                                        <p:cTn id="6"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7"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8"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9" dur="136" fill="hold">
                                          <p:stCondLst>
                                            <p:cond delay="864"/>
                                          </p:stCondLst>
                                        </p:cTn>
                                        <p:tgtEl>
                                          <p:spTgt spid="2"/>
                                        </p:tgtEl>
                                        <p:attrNameLst>
                                          <p:attrName>ppt_y</p:attrName>
                                        </p:attrNameLst>
                                      </p:cBhvr>
                                      <p:tavLst>
                                        <p:tav tm="0">
                                          <p:val>
                                            <p:strVal val="#ppt_y-(0.354*#ppt_w-0.172*#ppt_h)"/>
                                          </p:val>
                                        </p:tav>
                                        <p:tav tm="100000">
                                          <p:val>
                                            <p:strVal val="#ppt_y"/>
                                          </p:val>
                                        </p:tav>
                                      </p:tavLst>
                                    </p:anim>
                                    <p:set>
                                      <p:cBhvr>
                                        <p:cTn id="10" dur="1" fill="hold">
                                          <p:stCondLst>
                                            <p:cond delay="0"/>
                                          </p:stCondLst>
                                        </p:cTn>
                                        <p:tgtEl>
                                          <p:spTgt spid="2"/>
                                        </p:tgtEl>
                                        <p:attrNameLst>
                                          <p:attrName>style.visibility</p:attrName>
                                        </p:attrNameLst>
                                      </p:cBhvr>
                                      <p:to>
                                        <p:strVal val="visible"/>
                                      </p:to>
                                    </p:set>
                                    <p:set>
                                      <p:cBhvr>
                                        <p:cTn id="11" dur="455" fill="hold">
                                          <p:stCondLst>
                                            <p:cond delay="0"/>
                                          </p:stCondLst>
                                        </p:cTn>
                                        <p:tgtEl>
                                          <p:spTgt spid="2"/>
                                        </p:tgtEl>
                                        <p:attrNameLst>
                                          <p:attrName>style.rotation</p:attrName>
                                        </p:attrNameLst>
                                      </p:cBhvr>
                                      <p:to>
                                        <p:strVal val="-45.0"/>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Box 2"/>
          <p:cNvSpPr txBox="1"/>
          <p:nvPr/>
        </p:nvSpPr>
        <p:spPr>
          <a:xfrm>
            <a:off x="2038352" y="735955"/>
            <a:ext cx="8115298" cy="3770263"/>
          </a:xfrm>
          <a:prstGeom prst="rect">
            <a:avLst/>
          </a:prstGeom>
          <a:noFill/>
        </p:spPr>
        <p:txBody>
          <a:bodyPr vert="horz" wrap="square" lIns="91440" tIns="45720" rIns="91440" bIns="45720" rtlCol="0" anchor="t">
            <a:spAutoFit/>
          </a:bodyPr>
          <a:lstStyle/>
          <a:p>
            <a:pPr marL="0" algn="ctr">
              <a:defRPr/>
            </a:pPr>
            <a:r>
              <a:rPr lang="en-US" sz="23900" b="1" i="0" u="none" baseline="0">
                <a:solidFill>
                  <a:srgbClr val="FFFFFF">
                    <a:lumMod val="95000"/>
                  </a:srgbClr>
                </a:solidFill>
                <a:latin typeface="+mn-ea"/>
                <a:ea typeface="+mn-ea"/>
              </a:rPr>
              <a:t>01</a:t>
            </a:r>
            <a:endParaRPr lang="en-US" sz="1100"/>
          </a:p>
        </p:txBody>
      </p:sp>
      <p:sp>
        <p:nvSpPr>
          <p:cNvPr id="3" name="TextBox 3"/>
          <p:cNvSpPr txBox="1"/>
          <p:nvPr/>
        </p:nvSpPr>
        <p:spPr>
          <a:xfrm>
            <a:off x="2614547" y="4385306"/>
            <a:ext cx="6769100" cy="769441"/>
          </a:xfrm>
          <a:prstGeom prst="rect">
            <a:avLst/>
          </a:prstGeom>
          <a:noFill/>
        </p:spPr>
        <p:txBody>
          <a:bodyPr vert="horz" wrap="square" lIns="91440" tIns="45720" rIns="91440" bIns="45720" rtlCol="0" anchor="t">
            <a:spAutoFit/>
          </a:bodyPr>
          <a:lstStyle/>
          <a:p>
            <a:pPr marL="0" algn="ctr">
              <a:defRPr/>
            </a:pPr>
            <a:r>
              <a:rPr lang="zh-CN" altLang="en-US" sz="4400" b="1" i="0" u="none" baseline="0">
                <a:solidFill>
                  <a:srgbClr val="000000">
                    <a:lumMod val="85000"/>
                    <a:lumOff val="15000"/>
                  </a:srgbClr>
                </a:solidFill>
                <a:latin typeface="微软雅黑"/>
                <a:ea typeface="微软雅黑"/>
              </a:rPr>
              <a:t>Introduction to CPU-Powered AI Tutor</a:t>
            </a:r>
            <a:endParaRPr lang="en-US" sz="1100"/>
          </a:p>
        </p:txBody>
      </p:sp>
      <p:grpSp>
        <p:nvGrpSpPr>
          <p:cNvPr id="4" name="Group 4"/>
          <p:cNvGrpSpPr/>
          <p:nvPr/>
        </p:nvGrpSpPr>
        <p:grpSpPr>
          <a:xfrm>
            <a:off x="3044657" y="991564"/>
            <a:ext cx="1484640" cy="1728796"/>
            <a:chOff x="3044657" y="991564"/>
            <a:chExt cx="1484640" cy="1728796"/>
          </a:xfrm>
        </p:grpSpPr>
        <p:sp>
          <p:nvSpPr>
            <p:cNvPr id="5" name="Freeform 5"/>
            <p:cNvSpPr/>
            <p:nvPr/>
          </p:nvSpPr>
          <p:spPr>
            <a:xfrm rot="3595803">
              <a:off x="2922579" y="1113642"/>
              <a:ext cx="1728796" cy="1484640"/>
            </a:xfrm>
            <a:custGeom>
              <a:avLst/>
              <a:gdLst/>
              <a:ahLst/>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6" name="TextBox 6"/>
            <p:cNvSpPr txBox="1"/>
            <p:nvPr/>
          </p:nvSpPr>
          <p:spPr>
            <a:xfrm>
              <a:off x="3252917" y="1745605"/>
              <a:ext cx="1150808" cy="584775"/>
            </a:xfrm>
            <a:prstGeom prst="rect">
              <a:avLst/>
            </a:prstGeom>
            <a:noFill/>
          </p:spPr>
          <p:txBody>
            <a:bodyPr vert="horz" wrap="square" lIns="91440" tIns="45720" rIns="91440" bIns="45720" rtlCol="0" anchor="t">
              <a:spAutoFit/>
            </a:bodyPr>
            <a:lstStyle/>
            <a:p>
              <a:pPr marL="0" algn="ctr">
                <a:defRPr/>
              </a:pPr>
              <a:r>
                <a:rPr lang="en-US" sz="3200" b="1" i="0" u="none" baseline="0">
                  <a:solidFill>
                    <a:srgbClr val="FFFFFF"/>
                  </a:solidFill>
                  <a:latin typeface="Agency FB"/>
                  <a:ea typeface="Agency FB"/>
                </a:rPr>
                <a:t>PART</a:t>
              </a:r>
              <a:endParaRPr lang="en-US" sz="1100"/>
            </a:p>
          </p:txBody>
        </p:sp>
      </p:gr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animEffect transition="in" filter="wheel(1)">
                                      <p:cBhvr>
                                        <p:cTn id="6" dur="1000"/>
                                        <p:tgtEl>
                                          <p:spTgt spid="2"/>
                                        </p:tgtEl>
                                      </p:cBhvr>
                                    </p:animEffect>
                                    <p:set>
                                      <p:cBhvr>
                                        <p:cTn id="7" dur="1000" fill="hold">
                                          <p:stCondLst>
                                            <p:cond delay="0"/>
                                          </p:stCondLst>
                                        </p:cTn>
                                        <p:tgtEl>
                                          <p:spTgt spid="2"/>
                                        </p:tgtEl>
                                        <p:attrNameLst>
                                          <p:attrName>style.visibility</p:attrName>
                                        </p:attrNameLst>
                                      </p:cBhvr>
                                      <p:to>
                                        <p:strVal val="visible"/>
                                      </p:to>
                                    </p:set>
                                  </p:childTnLst>
                                </p:cTn>
                              </p:par>
                            </p:childTnLst>
                          </p:cTn>
                        </p:par>
                        <p:par>
                          <p:cTn id="8" fill="hold">
                            <p:stCondLst>
                              <p:cond delay="0"/>
                            </p:stCondLst>
                            <p:childTnLst>
                              <p:par>
                                <p:cTn id="9" presetID="7" presetClass="entr" presetSubtype="4" fill="hold" nodeType="afterEffect">
                                  <p:stCondLst>
                                    <p:cond delay="0"/>
                                  </p:stCondLst>
                                  <p:childTnLst>
                                    <p:anim calcmode="lin" valueType="num">
                                      <p:cBhvr additive="base">
                                        <p:cTn id="10" dur="2000" fill="hold"/>
                                        <p:tgtEl>
                                          <p:spTgt spid="3"/>
                                        </p:tgtEl>
                                        <p:attrNameLst>
                                          <p:attrName>ppt_x</p:attrName>
                                        </p:attrNameLst>
                                      </p:cBhvr>
                                      <p:tavLst>
                                        <p:tav tm="0">
                                          <p:val>
                                            <p:strVal val="#ppt_x"/>
                                          </p:val>
                                        </p:tav>
                                        <p:tav tm="100000">
                                          <p:val>
                                            <p:strVal val="#ppt_x"/>
                                          </p:val>
                                        </p:tav>
                                      </p:tavLst>
                                    </p:anim>
                                    <p:anim calcmode="lin" valueType="num">
                                      <p:cBhvr additive="base">
                                        <p:cTn id="11" dur="2000" fill="hold"/>
                                        <p:tgtEl>
                                          <p:spTgt spid="3"/>
                                        </p:tgtEl>
                                        <p:attrNameLst>
                                          <p:attrName>ppt_y</p:attrName>
                                        </p:attrNameLst>
                                      </p:cBhvr>
                                      <p:tavLst>
                                        <p:tav tm="0">
                                          <p:val>
                                            <p:strVal val="1+#ppt_h/2"/>
                                          </p:val>
                                        </p:tav>
                                        <p:tav tm="100000">
                                          <p:val>
                                            <p:strVal val="#ppt_y"/>
                                          </p:val>
                                        </p:tav>
                                      </p:tavLst>
                                    </p:anim>
                                    <p:set>
                                      <p:cBhvr>
                                        <p:cTn id="12" dur="2000"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 name="Group 2"/>
          <p:cNvGrpSpPr/>
          <p:nvPr/>
        </p:nvGrpSpPr>
        <p:grpSpPr>
          <a:xfrm>
            <a:off x="-419095" y="1051658"/>
            <a:ext cx="13049246" cy="4703254"/>
            <a:chOff x="2205586" y="1273538"/>
            <a:chExt cx="16374166" cy="5901636"/>
          </a:xfrm>
          <a:solidFill>
            <a:srgbClr val="FFFFFF">
              <a:lumMod val="95000"/>
            </a:srgbClr>
          </a:solidFill>
        </p:grpSpPr>
        <p:sp>
          <p:nvSpPr>
            <p:cNvPr id="3" name="Freeform 3"/>
            <p:cNvSpPr/>
            <p:nvPr/>
          </p:nvSpPr>
          <p:spPr>
            <a:xfrm>
              <a:off x="10939120" y="1273538"/>
              <a:ext cx="3084528" cy="2648902"/>
            </a:xfrm>
            <a:custGeom>
              <a:avLst/>
              <a:gdLst/>
              <a:ahLst/>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grpFill/>
            <a:ln cap="flat" cmpd="sng">
              <a:prstDash val="solid"/>
            </a:ln>
          </p:spPr>
          <p:txBody>
            <a:bodyPr vert="horz" lIns="91440" tIns="45720" rIns="91440" bIns="45720" anchor="ctr">
              <a:normAutofit/>
            </a:bodyPr>
            <a:lstStyle/>
            <a:p>
              <a:pPr marL="0" algn="ctr"/>
              <a:endParaRPr/>
            </a:p>
          </p:txBody>
        </p:sp>
        <p:sp>
          <p:nvSpPr>
            <p:cNvPr id="4" name="Freeform 4"/>
            <p:cNvSpPr/>
            <p:nvPr/>
          </p:nvSpPr>
          <p:spPr>
            <a:xfrm>
              <a:off x="2205586" y="1975904"/>
              <a:ext cx="3114830" cy="2303670"/>
            </a:xfrm>
            <a:custGeom>
              <a:avLst/>
              <a:gdLst/>
              <a:ahLst/>
              <a:cxnLst/>
              <a:rect l="l" t="t" r="r" b="b"/>
              <a:pathLst>
                <a:path w="5501899" h="4069103">
                  <a:moveTo>
                    <a:pt x="203989" y="2575574"/>
                  </a:moveTo>
                  <a:cubicBezTo>
                    <a:pt x="485929" y="2286014"/>
                    <a:pt x="1349529" y="2151394"/>
                    <a:pt x="1910869" y="1722134"/>
                  </a:cubicBezTo>
                  <a:cubicBezTo>
                    <a:pt x="2472209" y="1292874"/>
                    <a:pt x="3008149" y="-5066"/>
                    <a:pt x="3572029" y="14"/>
                  </a:cubicBezTo>
                  <a:cubicBezTo>
                    <a:pt x="4135909" y="5094"/>
                    <a:pt x="5009669" y="1176034"/>
                    <a:pt x="5294149" y="1752614"/>
                  </a:cubicBezTo>
                  <a:cubicBezTo>
                    <a:pt x="5578629" y="2329194"/>
                    <a:pt x="5568469" y="3073414"/>
                    <a:pt x="5278909" y="3459494"/>
                  </a:cubicBezTo>
                  <a:cubicBezTo>
                    <a:pt x="4989349" y="3845574"/>
                    <a:pt x="4123209" y="4066554"/>
                    <a:pt x="3556789" y="4069094"/>
                  </a:cubicBezTo>
                  <a:cubicBezTo>
                    <a:pt x="2990369" y="4071634"/>
                    <a:pt x="2436649" y="3576334"/>
                    <a:pt x="1880389" y="3474734"/>
                  </a:cubicBezTo>
                  <a:cubicBezTo>
                    <a:pt x="1324129" y="3373134"/>
                    <a:pt x="501169" y="3606814"/>
                    <a:pt x="219229" y="3459494"/>
                  </a:cubicBezTo>
                  <a:cubicBezTo>
                    <a:pt x="-62711" y="3312174"/>
                    <a:pt x="-77951" y="2865134"/>
                    <a:pt x="203989" y="2575574"/>
                  </a:cubicBezTo>
                  <a:close/>
                </a:path>
              </a:pathLst>
            </a:custGeom>
            <a:grpFill/>
            <a:ln cap="flat" cmpd="sng">
              <a:prstDash val="solid"/>
            </a:ln>
          </p:spPr>
          <p:txBody>
            <a:bodyPr vert="horz" lIns="91440" tIns="45720" rIns="91440" bIns="45720" anchor="ctr">
              <a:normAutofit/>
            </a:bodyPr>
            <a:lstStyle/>
            <a:p>
              <a:pPr marL="0" algn="ctr"/>
              <a:endParaRPr/>
            </a:p>
          </p:txBody>
        </p:sp>
        <p:sp>
          <p:nvSpPr>
            <p:cNvPr id="5" name="Freeform 5"/>
            <p:cNvSpPr/>
            <p:nvPr/>
          </p:nvSpPr>
          <p:spPr>
            <a:xfrm>
              <a:off x="4814109" y="4528435"/>
              <a:ext cx="3540088" cy="2646739"/>
            </a:xfrm>
            <a:custGeom>
              <a:avLst/>
              <a:gdLst/>
              <a:ahLst/>
              <a:cxnLst/>
              <a:rect l="l" t="t" r="r" b="b"/>
              <a:pathLst>
                <a:path w="8535771" h="6381750">
                  <a:moveTo>
                    <a:pt x="1715869" y="1181100"/>
                  </a:moveTo>
                  <a:cubicBezTo>
                    <a:pt x="1153894" y="1463675"/>
                    <a:pt x="-252631" y="2886075"/>
                    <a:pt x="39469" y="3752850"/>
                  </a:cubicBezTo>
                  <a:cubicBezTo>
                    <a:pt x="331569" y="4619625"/>
                    <a:pt x="2617569" y="6381750"/>
                    <a:pt x="3468469" y="6381750"/>
                  </a:cubicBezTo>
                  <a:cubicBezTo>
                    <a:pt x="4319369" y="6381750"/>
                    <a:pt x="4300319" y="4473575"/>
                    <a:pt x="5144869" y="3752850"/>
                  </a:cubicBezTo>
                  <a:cubicBezTo>
                    <a:pt x="5989419" y="3032125"/>
                    <a:pt x="8532594" y="2682875"/>
                    <a:pt x="8535769" y="2057400"/>
                  </a:cubicBezTo>
                  <a:cubicBezTo>
                    <a:pt x="8538944" y="1431925"/>
                    <a:pt x="6017994" y="0"/>
                    <a:pt x="5163919" y="0"/>
                  </a:cubicBezTo>
                  <a:cubicBezTo>
                    <a:pt x="4309844" y="0"/>
                    <a:pt x="3979644" y="1860550"/>
                    <a:pt x="3411319" y="2057400"/>
                  </a:cubicBezTo>
                  <a:cubicBezTo>
                    <a:pt x="2842994" y="2254250"/>
                    <a:pt x="2277844" y="898525"/>
                    <a:pt x="1715869" y="1181100"/>
                  </a:cubicBezTo>
                  <a:close/>
                </a:path>
              </a:pathLst>
            </a:custGeom>
            <a:grpFill/>
            <a:ln cap="flat" cmpd="sng">
              <a:prstDash val="solid"/>
            </a:ln>
          </p:spPr>
          <p:txBody>
            <a:bodyPr vert="horz" lIns="91440" tIns="45720" rIns="91440" bIns="45720" anchor="ctr">
              <a:normAutofit/>
            </a:bodyPr>
            <a:lstStyle/>
            <a:p>
              <a:pPr marL="0" algn="ctr"/>
              <a:endParaRPr/>
            </a:p>
          </p:txBody>
        </p:sp>
        <p:sp>
          <p:nvSpPr>
            <p:cNvPr id="6" name="Freeform 6"/>
            <p:cNvSpPr/>
            <p:nvPr/>
          </p:nvSpPr>
          <p:spPr>
            <a:xfrm rot="17586099">
              <a:off x="15488470" y="3667405"/>
              <a:ext cx="3056930" cy="3125635"/>
            </a:xfrm>
            <a:custGeom>
              <a:avLst/>
              <a:gdLst/>
              <a:ahLst/>
              <a:cxnLst/>
              <a:rect l="l" t="t" r="r" b="b"/>
              <a:pathLst>
                <a:path w="5114329" h="5229277">
                  <a:moveTo>
                    <a:pt x="3418879" y="5229277"/>
                  </a:moveTo>
                  <a:cubicBezTo>
                    <a:pt x="2850554" y="5229277"/>
                    <a:pt x="326429" y="4787952"/>
                    <a:pt x="47029" y="4352977"/>
                  </a:cubicBezTo>
                  <a:cubicBezTo>
                    <a:pt x="-232371" y="3918002"/>
                    <a:pt x="1745654" y="3194102"/>
                    <a:pt x="1742479" y="2619427"/>
                  </a:cubicBezTo>
                  <a:cubicBezTo>
                    <a:pt x="1739304" y="2044752"/>
                    <a:pt x="-257771" y="1330377"/>
                    <a:pt x="27979" y="904927"/>
                  </a:cubicBezTo>
                  <a:cubicBezTo>
                    <a:pt x="313729" y="479477"/>
                    <a:pt x="2609254" y="-219023"/>
                    <a:pt x="3456979" y="66727"/>
                  </a:cubicBezTo>
                  <a:cubicBezTo>
                    <a:pt x="4304704" y="352477"/>
                    <a:pt x="5114329" y="1905052"/>
                    <a:pt x="5114329" y="2619427"/>
                  </a:cubicBezTo>
                  <a:cubicBezTo>
                    <a:pt x="5114329" y="3333802"/>
                    <a:pt x="3736379" y="3921177"/>
                    <a:pt x="3456979" y="4352977"/>
                  </a:cubicBezTo>
                  <a:cubicBezTo>
                    <a:pt x="3177579" y="4784777"/>
                    <a:pt x="3987204" y="5229277"/>
                    <a:pt x="3418879" y="5229277"/>
                  </a:cubicBezTo>
                  <a:close/>
                </a:path>
              </a:pathLst>
            </a:custGeom>
            <a:grpFill/>
            <a:ln cap="flat" cmpd="sng">
              <a:prstDash val="solid"/>
            </a:ln>
          </p:spPr>
          <p:txBody>
            <a:bodyPr vert="horz" lIns="91440" tIns="45720" rIns="91440" bIns="45720" anchor="ctr">
              <a:normAutofit/>
            </a:bodyPr>
            <a:lstStyle/>
            <a:p>
              <a:pPr marL="0" algn="ctr"/>
              <a:endParaRPr/>
            </a:p>
          </p:txBody>
        </p:sp>
      </p:grpSp>
      <p:sp>
        <p:nvSpPr>
          <p:cNvPr id="7" name="AutoShape 7"/>
          <p:cNvSpPr/>
          <p:nvPr/>
        </p:nvSpPr>
        <p:spPr>
          <a:xfrm>
            <a:off x="1178982" y="1501213"/>
            <a:ext cx="3064936" cy="4760691"/>
          </a:xfrm>
          <a:prstGeom prst="rect">
            <a:avLst/>
          </a:pr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8" name="AutoShape 8"/>
          <p:cNvSpPr/>
          <p:nvPr/>
        </p:nvSpPr>
        <p:spPr>
          <a:xfrm>
            <a:off x="4563532" y="1501213"/>
            <a:ext cx="3064936" cy="4760691"/>
          </a:xfrm>
          <a:prstGeom prst="rect">
            <a:avLst/>
          </a:prstGeom>
          <a:gradFill>
            <a:gsLst>
              <a:gs pos="0">
                <a:srgbClr val="EE37E9"/>
              </a:gs>
              <a:gs pos="71000">
                <a:srgbClr val="BB43FD"/>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9" name="AutoShape 9"/>
          <p:cNvSpPr/>
          <p:nvPr/>
        </p:nvSpPr>
        <p:spPr>
          <a:xfrm>
            <a:off x="7948082" y="1501213"/>
            <a:ext cx="3064936" cy="4760691"/>
          </a:xfrm>
          <a:prstGeom prst="rect">
            <a:avLst/>
          </a:prstGeom>
          <a:gradFill>
            <a:gsLst>
              <a:gs pos="13000">
                <a:srgbClr val="F3C053"/>
              </a:gs>
              <a:gs pos="88000">
                <a:srgbClr val="EE37E9"/>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10" name="TextBox 10"/>
          <p:cNvSpPr txBox="1"/>
          <p:nvPr/>
        </p:nvSpPr>
        <p:spPr>
          <a:xfrm>
            <a:off x="2974974" y="466883"/>
            <a:ext cx="6242050" cy="584775"/>
          </a:xfrm>
          <a:prstGeom prst="rect">
            <a:avLst/>
          </a:prstGeom>
          <a:noFill/>
        </p:spPr>
        <p:txBody>
          <a:bodyPr vert="horz" wrap="square" lIns="91440" tIns="45720" rIns="91440" bIns="45720" rtlCol="0" anchor="t">
            <a:spAutoFit/>
          </a:bodyPr>
          <a:lstStyle/>
          <a:p>
            <a:pPr marL="0" algn="ctr">
              <a:defRPr/>
            </a:pPr>
            <a:r>
              <a:rPr lang="zh-CN" altLang="en-US" sz="3200" b="1" i="0" u="none" baseline="0">
                <a:solidFill>
                  <a:srgbClr val="000000">
                    <a:lumMod val="85000"/>
                    <a:lumOff val="15000"/>
                  </a:srgbClr>
                </a:solidFill>
                <a:latin typeface="微软雅黑"/>
                <a:ea typeface="微软雅黑"/>
              </a:rPr>
              <a:t>Overview of the Project</a:t>
            </a:r>
            <a:endParaRPr lang="en-US" sz="1100"/>
          </a:p>
        </p:txBody>
      </p:sp>
      <p:sp>
        <p:nvSpPr>
          <p:cNvPr id="11" name="Freeform 11"/>
          <p:cNvSpPr/>
          <p:nvPr/>
        </p:nvSpPr>
        <p:spPr>
          <a:xfrm>
            <a:off x="2370745" y="1633066"/>
            <a:ext cx="681410" cy="691248"/>
          </a:xfrm>
          <a:custGeom>
            <a:avLst/>
            <a:gdLst/>
            <a:ahLst/>
            <a:cxnLst/>
            <a:rect l="l" t="t"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rgbClr val="FFFFFF"/>
          </a:solidFill>
          <a:ln cap="flat" cmpd="sng">
            <a:prstDash val="solid"/>
          </a:ln>
        </p:spPr>
        <p:txBody>
          <a:bodyPr rot="0" vert="horz" wrap="square" lIns="91440" tIns="45720" rIns="91440" bIns="45720" anchor="ctr">
            <a:noAutofit/>
          </a:bodyPr>
          <a:lstStyle/>
          <a:p>
            <a:pPr marL="0" algn="ctr"/>
            <a:endParaRPr/>
          </a:p>
        </p:txBody>
      </p:sp>
      <p:sp>
        <p:nvSpPr>
          <p:cNvPr id="12" name="Freeform 12"/>
          <p:cNvSpPr/>
          <p:nvPr/>
        </p:nvSpPr>
        <p:spPr>
          <a:xfrm>
            <a:off x="5750375" y="1719844"/>
            <a:ext cx="691248" cy="517692"/>
          </a:xfrm>
          <a:custGeom>
            <a:avLst/>
            <a:gdLst/>
            <a:ahLst/>
            <a:cxnLst/>
            <a:rect l="l" t="t" r="r" b="b"/>
            <a:pathLst>
              <a:path w="607639" h="455076">
                <a:moveTo>
                  <a:pt x="227854" y="404591"/>
                </a:moveTo>
                <a:lnTo>
                  <a:pt x="227854" y="429834"/>
                </a:lnTo>
                <a:lnTo>
                  <a:pt x="379786" y="429834"/>
                </a:lnTo>
                <a:lnTo>
                  <a:pt x="379786" y="404591"/>
                </a:lnTo>
                <a:close/>
                <a:moveTo>
                  <a:pt x="303680" y="353928"/>
                </a:moveTo>
                <a:lnTo>
                  <a:pt x="303775" y="353928"/>
                </a:lnTo>
                <a:lnTo>
                  <a:pt x="303888" y="353928"/>
                </a:lnTo>
                <a:lnTo>
                  <a:pt x="312716" y="357595"/>
                </a:lnTo>
                <a:cubicBezTo>
                  <a:pt x="315001" y="359887"/>
                  <a:pt x="316415" y="363054"/>
                  <a:pt x="316415" y="366552"/>
                </a:cubicBezTo>
                <a:cubicBezTo>
                  <a:pt x="316415" y="373548"/>
                  <a:pt x="310760" y="379219"/>
                  <a:pt x="303784" y="379219"/>
                </a:cubicBezTo>
                <a:cubicBezTo>
                  <a:pt x="296808" y="379219"/>
                  <a:pt x="291153" y="373548"/>
                  <a:pt x="291153" y="366552"/>
                </a:cubicBezTo>
                <a:cubicBezTo>
                  <a:pt x="291153" y="363054"/>
                  <a:pt x="292567" y="359887"/>
                  <a:pt x="294853" y="357595"/>
                </a:cubicBezTo>
                <a:close/>
                <a:moveTo>
                  <a:pt x="303784" y="353885"/>
                </a:moveTo>
                <a:lnTo>
                  <a:pt x="303680" y="353928"/>
                </a:lnTo>
                <a:lnTo>
                  <a:pt x="25367" y="353928"/>
                </a:lnTo>
                <a:lnTo>
                  <a:pt x="25367" y="379260"/>
                </a:lnTo>
                <a:lnTo>
                  <a:pt x="303775" y="379260"/>
                </a:lnTo>
                <a:lnTo>
                  <a:pt x="582272" y="379260"/>
                </a:lnTo>
                <a:lnTo>
                  <a:pt x="582272" y="353928"/>
                </a:lnTo>
                <a:lnTo>
                  <a:pt x="303888" y="353928"/>
                </a:lnTo>
                <a:close/>
                <a:moveTo>
                  <a:pt x="25367" y="25331"/>
                </a:moveTo>
                <a:lnTo>
                  <a:pt x="25367" y="328686"/>
                </a:lnTo>
                <a:lnTo>
                  <a:pt x="582272" y="328686"/>
                </a:lnTo>
                <a:lnTo>
                  <a:pt x="582272" y="25331"/>
                </a:lnTo>
                <a:close/>
                <a:moveTo>
                  <a:pt x="25367" y="0"/>
                </a:moveTo>
                <a:lnTo>
                  <a:pt x="582272" y="0"/>
                </a:lnTo>
                <a:cubicBezTo>
                  <a:pt x="596246" y="0"/>
                  <a:pt x="607639" y="11377"/>
                  <a:pt x="607639" y="25331"/>
                </a:cubicBezTo>
                <a:lnTo>
                  <a:pt x="607639" y="379260"/>
                </a:lnTo>
                <a:cubicBezTo>
                  <a:pt x="607639" y="393214"/>
                  <a:pt x="596246" y="404591"/>
                  <a:pt x="582272" y="404591"/>
                </a:cubicBezTo>
                <a:lnTo>
                  <a:pt x="405063" y="404591"/>
                </a:lnTo>
                <a:lnTo>
                  <a:pt x="405063" y="429834"/>
                </a:lnTo>
                <a:lnTo>
                  <a:pt x="455707" y="429834"/>
                </a:lnTo>
                <a:cubicBezTo>
                  <a:pt x="462738" y="429834"/>
                  <a:pt x="468346" y="435522"/>
                  <a:pt x="468346" y="442455"/>
                </a:cubicBezTo>
                <a:cubicBezTo>
                  <a:pt x="468346" y="449477"/>
                  <a:pt x="462738" y="455076"/>
                  <a:pt x="455707" y="455076"/>
                </a:cubicBezTo>
                <a:lnTo>
                  <a:pt x="151932" y="455076"/>
                </a:lnTo>
                <a:cubicBezTo>
                  <a:pt x="144901" y="455076"/>
                  <a:pt x="139293" y="449477"/>
                  <a:pt x="139293" y="442455"/>
                </a:cubicBezTo>
                <a:cubicBezTo>
                  <a:pt x="139293" y="435433"/>
                  <a:pt x="144901" y="429834"/>
                  <a:pt x="151932" y="429834"/>
                </a:cubicBezTo>
                <a:lnTo>
                  <a:pt x="202487" y="429834"/>
                </a:lnTo>
                <a:lnTo>
                  <a:pt x="202487" y="404591"/>
                </a:lnTo>
                <a:lnTo>
                  <a:pt x="25367" y="404591"/>
                </a:lnTo>
                <a:cubicBezTo>
                  <a:pt x="11304" y="404591"/>
                  <a:pt x="0" y="393214"/>
                  <a:pt x="0" y="379260"/>
                </a:cubicBezTo>
                <a:lnTo>
                  <a:pt x="0" y="25331"/>
                </a:lnTo>
                <a:cubicBezTo>
                  <a:pt x="0" y="11377"/>
                  <a:pt x="11304" y="0"/>
                  <a:pt x="25367" y="0"/>
                </a:cubicBezTo>
                <a:close/>
              </a:path>
            </a:pathLst>
          </a:custGeom>
          <a:solidFill>
            <a:srgbClr val="FFFFFF"/>
          </a:solidFill>
          <a:ln cap="flat" cmpd="sng">
            <a:prstDash val="solid"/>
          </a:ln>
        </p:spPr>
        <p:txBody>
          <a:bodyPr rot="0" vert="horz" wrap="square" lIns="91440" tIns="45720" rIns="91440" bIns="45720" anchor="ctr">
            <a:noAutofit/>
          </a:bodyPr>
          <a:lstStyle/>
          <a:p>
            <a:pPr marL="0" algn="ctr"/>
            <a:endParaRPr/>
          </a:p>
        </p:txBody>
      </p:sp>
      <p:sp>
        <p:nvSpPr>
          <p:cNvPr id="13" name="Freeform 13"/>
          <p:cNvSpPr/>
          <p:nvPr/>
        </p:nvSpPr>
        <p:spPr>
          <a:xfrm>
            <a:off x="9125006" y="1633589"/>
            <a:ext cx="691248" cy="690201"/>
          </a:xfrm>
          <a:custGeom>
            <a:avLst/>
            <a:gdLst/>
            <a:ahLst/>
            <a:cxnLst/>
            <a:rect l="l" t="t" r="r" b="b"/>
            <a:pathLst>
              <a:path w="575551" h="574680">
                <a:moveTo>
                  <a:pt x="288111" y="195956"/>
                </a:moveTo>
                <a:cubicBezTo>
                  <a:pt x="275198" y="195956"/>
                  <a:pt x="262286" y="199179"/>
                  <a:pt x="250987" y="204012"/>
                </a:cubicBezTo>
                <a:cubicBezTo>
                  <a:pt x="204987" y="224958"/>
                  <a:pt x="184004" y="278933"/>
                  <a:pt x="204180" y="324853"/>
                </a:cubicBezTo>
                <a:cubicBezTo>
                  <a:pt x="218706" y="357882"/>
                  <a:pt x="251794" y="378828"/>
                  <a:pt x="288111" y="378828"/>
                </a:cubicBezTo>
                <a:cubicBezTo>
                  <a:pt x="301023" y="378828"/>
                  <a:pt x="313128" y="376411"/>
                  <a:pt x="325234" y="370772"/>
                </a:cubicBezTo>
                <a:cubicBezTo>
                  <a:pt x="371234" y="350632"/>
                  <a:pt x="392217" y="296657"/>
                  <a:pt x="371234" y="250737"/>
                </a:cubicBezTo>
                <a:cubicBezTo>
                  <a:pt x="356708" y="217708"/>
                  <a:pt x="323620" y="195956"/>
                  <a:pt x="288111" y="195956"/>
                </a:cubicBezTo>
                <a:close/>
                <a:moveTo>
                  <a:pt x="288111" y="163732"/>
                </a:moveTo>
                <a:cubicBezTo>
                  <a:pt x="336532" y="163732"/>
                  <a:pt x="380919" y="192734"/>
                  <a:pt x="401094" y="237042"/>
                </a:cubicBezTo>
                <a:cubicBezTo>
                  <a:pt x="428533" y="299879"/>
                  <a:pt x="400287" y="372383"/>
                  <a:pt x="338146" y="400579"/>
                </a:cubicBezTo>
                <a:cubicBezTo>
                  <a:pt x="322006" y="407830"/>
                  <a:pt x="305058" y="411052"/>
                  <a:pt x="288111" y="411052"/>
                </a:cubicBezTo>
                <a:cubicBezTo>
                  <a:pt x="238882" y="411052"/>
                  <a:pt x="194496" y="382050"/>
                  <a:pt x="175127" y="337742"/>
                </a:cubicBezTo>
                <a:cubicBezTo>
                  <a:pt x="146881" y="275711"/>
                  <a:pt x="175127" y="202401"/>
                  <a:pt x="237268" y="175011"/>
                </a:cubicBezTo>
                <a:cubicBezTo>
                  <a:pt x="253408" y="167760"/>
                  <a:pt x="270356" y="163732"/>
                  <a:pt x="288111" y="163732"/>
                </a:cubicBezTo>
                <a:close/>
                <a:moveTo>
                  <a:pt x="307478" y="33198"/>
                </a:moveTo>
                <a:cubicBezTo>
                  <a:pt x="292145" y="31587"/>
                  <a:pt x="276006" y="32392"/>
                  <a:pt x="260674" y="34004"/>
                </a:cubicBezTo>
                <a:cubicBezTo>
                  <a:pt x="260674" y="44479"/>
                  <a:pt x="259060" y="54954"/>
                  <a:pt x="255025" y="64624"/>
                </a:cubicBezTo>
                <a:cubicBezTo>
                  <a:pt x="242921" y="96049"/>
                  <a:pt x="212256" y="116999"/>
                  <a:pt x="179171" y="116999"/>
                </a:cubicBezTo>
                <a:cubicBezTo>
                  <a:pt x="168680" y="116999"/>
                  <a:pt x="158997" y="115387"/>
                  <a:pt x="150120" y="111359"/>
                </a:cubicBezTo>
                <a:cubicBezTo>
                  <a:pt x="139629" y="107330"/>
                  <a:pt x="129946" y="101689"/>
                  <a:pt x="121876" y="93631"/>
                </a:cubicBezTo>
                <a:cubicBezTo>
                  <a:pt x="109772" y="103301"/>
                  <a:pt x="99281" y="114582"/>
                  <a:pt x="88791" y="127474"/>
                </a:cubicBezTo>
                <a:cubicBezTo>
                  <a:pt x="96860" y="134726"/>
                  <a:pt x="103316" y="143590"/>
                  <a:pt x="107351" y="153259"/>
                </a:cubicBezTo>
                <a:cubicBezTo>
                  <a:pt x="116228" y="172598"/>
                  <a:pt x="117034" y="195160"/>
                  <a:pt x="108965" y="215304"/>
                </a:cubicBezTo>
                <a:cubicBezTo>
                  <a:pt x="100895" y="235448"/>
                  <a:pt x="86370" y="251564"/>
                  <a:pt x="66196" y="260427"/>
                </a:cubicBezTo>
                <a:cubicBezTo>
                  <a:pt x="55705" y="265262"/>
                  <a:pt x="44408" y="267679"/>
                  <a:pt x="33110" y="267679"/>
                </a:cubicBezTo>
                <a:cubicBezTo>
                  <a:pt x="31496" y="282989"/>
                  <a:pt x="32303" y="299105"/>
                  <a:pt x="33917" y="314414"/>
                </a:cubicBezTo>
                <a:cubicBezTo>
                  <a:pt x="44408" y="313609"/>
                  <a:pt x="55705" y="316026"/>
                  <a:pt x="65389" y="320055"/>
                </a:cubicBezTo>
                <a:cubicBezTo>
                  <a:pt x="85563" y="327307"/>
                  <a:pt x="101702" y="342617"/>
                  <a:pt x="110579" y="362761"/>
                </a:cubicBezTo>
                <a:cubicBezTo>
                  <a:pt x="119455" y="382100"/>
                  <a:pt x="120262" y="404661"/>
                  <a:pt x="112193" y="424806"/>
                </a:cubicBezTo>
                <a:cubicBezTo>
                  <a:pt x="108158" y="435281"/>
                  <a:pt x="101702" y="444950"/>
                  <a:pt x="93633" y="453008"/>
                </a:cubicBezTo>
                <a:cubicBezTo>
                  <a:pt x="104123" y="465095"/>
                  <a:pt x="115421" y="476375"/>
                  <a:pt x="127525" y="486045"/>
                </a:cubicBezTo>
                <a:cubicBezTo>
                  <a:pt x="134788" y="477987"/>
                  <a:pt x="143664" y="471541"/>
                  <a:pt x="154155" y="467512"/>
                </a:cubicBezTo>
                <a:cubicBezTo>
                  <a:pt x="164645" y="462677"/>
                  <a:pt x="175943" y="460260"/>
                  <a:pt x="187240" y="460260"/>
                </a:cubicBezTo>
                <a:cubicBezTo>
                  <a:pt x="219519" y="460260"/>
                  <a:pt x="248569" y="478793"/>
                  <a:pt x="261481" y="508606"/>
                </a:cubicBezTo>
                <a:cubicBezTo>
                  <a:pt x="266323" y="519082"/>
                  <a:pt x="268743" y="530362"/>
                  <a:pt x="268743" y="541643"/>
                </a:cubicBezTo>
                <a:cubicBezTo>
                  <a:pt x="284076" y="543255"/>
                  <a:pt x="300215" y="543255"/>
                  <a:pt x="315547" y="541643"/>
                </a:cubicBezTo>
                <a:cubicBezTo>
                  <a:pt x="315547" y="530362"/>
                  <a:pt x="317161" y="519082"/>
                  <a:pt x="321196" y="508606"/>
                </a:cubicBezTo>
                <a:cubicBezTo>
                  <a:pt x="333300" y="477987"/>
                  <a:pt x="363965" y="457037"/>
                  <a:pt x="397050" y="457037"/>
                </a:cubicBezTo>
                <a:cubicBezTo>
                  <a:pt x="406734" y="457037"/>
                  <a:pt x="417224" y="458648"/>
                  <a:pt x="426101" y="461871"/>
                </a:cubicBezTo>
                <a:cubicBezTo>
                  <a:pt x="437399" y="466706"/>
                  <a:pt x="446275" y="472347"/>
                  <a:pt x="454345" y="481210"/>
                </a:cubicBezTo>
                <a:cubicBezTo>
                  <a:pt x="466449" y="470735"/>
                  <a:pt x="477747" y="459454"/>
                  <a:pt x="487430" y="446562"/>
                </a:cubicBezTo>
                <a:cubicBezTo>
                  <a:pt x="479361" y="439310"/>
                  <a:pt x="472905" y="430446"/>
                  <a:pt x="468870" y="420777"/>
                </a:cubicBezTo>
                <a:cubicBezTo>
                  <a:pt x="450310" y="379682"/>
                  <a:pt x="468870" y="331336"/>
                  <a:pt x="510025" y="313609"/>
                </a:cubicBezTo>
                <a:cubicBezTo>
                  <a:pt x="520516" y="308774"/>
                  <a:pt x="531006" y="306357"/>
                  <a:pt x="543111" y="306357"/>
                </a:cubicBezTo>
                <a:cubicBezTo>
                  <a:pt x="543918" y="290241"/>
                  <a:pt x="543918" y="274931"/>
                  <a:pt x="541497" y="258816"/>
                </a:cubicBezTo>
                <a:cubicBezTo>
                  <a:pt x="531006" y="259622"/>
                  <a:pt x="520516" y="258010"/>
                  <a:pt x="510832" y="253981"/>
                </a:cubicBezTo>
                <a:cubicBezTo>
                  <a:pt x="468870" y="237866"/>
                  <a:pt x="447889" y="190325"/>
                  <a:pt x="464028" y="149230"/>
                </a:cubicBezTo>
                <a:cubicBezTo>
                  <a:pt x="468063" y="138755"/>
                  <a:pt x="473712" y="129086"/>
                  <a:pt x="481781" y="121028"/>
                </a:cubicBezTo>
                <a:cubicBezTo>
                  <a:pt x="471291" y="108941"/>
                  <a:pt x="459993" y="98466"/>
                  <a:pt x="447889" y="88797"/>
                </a:cubicBezTo>
                <a:cubicBezTo>
                  <a:pt x="440626" y="96049"/>
                  <a:pt x="431750" y="102495"/>
                  <a:pt x="422066" y="106524"/>
                </a:cubicBezTo>
                <a:cubicBezTo>
                  <a:pt x="411576" y="111359"/>
                  <a:pt x="400278" y="113776"/>
                  <a:pt x="388981" y="113776"/>
                </a:cubicBezTo>
                <a:cubicBezTo>
                  <a:pt x="356702" y="113776"/>
                  <a:pt x="327652" y="94437"/>
                  <a:pt x="314740" y="65429"/>
                </a:cubicBezTo>
                <a:cubicBezTo>
                  <a:pt x="309898" y="54954"/>
                  <a:pt x="307478" y="44479"/>
                  <a:pt x="307478" y="33198"/>
                </a:cubicBezTo>
                <a:close/>
                <a:moveTo>
                  <a:pt x="327652" y="2579"/>
                </a:moveTo>
                <a:cubicBezTo>
                  <a:pt x="331686" y="3385"/>
                  <a:pt x="335721" y="5802"/>
                  <a:pt x="338142" y="9831"/>
                </a:cubicBezTo>
                <a:cubicBezTo>
                  <a:pt x="340563" y="13054"/>
                  <a:pt x="341370" y="17889"/>
                  <a:pt x="340563" y="21917"/>
                </a:cubicBezTo>
                <a:cubicBezTo>
                  <a:pt x="338949" y="32392"/>
                  <a:pt x="339756" y="42868"/>
                  <a:pt x="343791" y="52537"/>
                </a:cubicBezTo>
                <a:cubicBezTo>
                  <a:pt x="351861" y="70264"/>
                  <a:pt x="369614" y="81545"/>
                  <a:pt x="388981" y="81545"/>
                </a:cubicBezTo>
                <a:cubicBezTo>
                  <a:pt x="395436" y="81545"/>
                  <a:pt x="402699" y="79933"/>
                  <a:pt x="409155" y="76710"/>
                </a:cubicBezTo>
                <a:cubicBezTo>
                  <a:pt x="418031" y="72681"/>
                  <a:pt x="425294" y="66235"/>
                  <a:pt x="430943" y="57372"/>
                </a:cubicBezTo>
                <a:cubicBezTo>
                  <a:pt x="433364" y="54148"/>
                  <a:pt x="437399" y="50925"/>
                  <a:pt x="441433" y="50120"/>
                </a:cubicBezTo>
                <a:cubicBezTo>
                  <a:pt x="445468" y="49314"/>
                  <a:pt x="450310" y="50120"/>
                  <a:pt x="454345" y="52537"/>
                </a:cubicBezTo>
                <a:cubicBezTo>
                  <a:pt x="477747" y="69458"/>
                  <a:pt x="499535" y="90408"/>
                  <a:pt x="517288" y="113776"/>
                </a:cubicBezTo>
                <a:cubicBezTo>
                  <a:pt x="519709" y="116999"/>
                  <a:pt x="520516" y="121834"/>
                  <a:pt x="519709" y="125863"/>
                </a:cubicBezTo>
                <a:cubicBezTo>
                  <a:pt x="519709" y="130697"/>
                  <a:pt x="516481" y="134726"/>
                  <a:pt x="513253" y="137143"/>
                </a:cubicBezTo>
                <a:cubicBezTo>
                  <a:pt x="504376" y="142784"/>
                  <a:pt x="497114" y="150842"/>
                  <a:pt x="493886" y="160511"/>
                </a:cubicBezTo>
                <a:cubicBezTo>
                  <a:pt x="484202" y="185490"/>
                  <a:pt x="497114" y="214498"/>
                  <a:pt x="522130" y="224167"/>
                </a:cubicBezTo>
                <a:cubicBezTo>
                  <a:pt x="531813" y="227391"/>
                  <a:pt x="541497" y="228196"/>
                  <a:pt x="551987" y="225779"/>
                </a:cubicBezTo>
                <a:cubicBezTo>
                  <a:pt x="556022" y="224167"/>
                  <a:pt x="560864" y="224973"/>
                  <a:pt x="564092" y="227391"/>
                </a:cubicBezTo>
                <a:cubicBezTo>
                  <a:pt x="568126" y="229808"/>
                  <a:pt x="570547" y="233837"/>
                  <a:pt x="571354" y="238671"/>
                </a:cubicBezTo>
                <a:cubicBezTo>
                  <a:pt x="576196" y="267679"/>
                  <a:pt x="577003" y="296687"/>
                  <a:pt x="572968" y="326501"/>
                </a:cubicBezTo>
                <a:cubicBezTo>
                  <a:pt x="572161" y="330530"/>
                  <a:pt x="569740" y="334559"/>
                  <a:pt x="566513" y="336976"/>
                </a:cubicBezTo>
                <a:cubicBezTo>
                  <a:pt x="562478" y="339393"/>
                  <a:pt x="558443" y="341005"/>
                  <a:pt x="553601" y="339393"/>
                </a:cubicBezTo>
                <a:cubicBezTo>
                  <a:pt x="543111" y="337782"/>
                  <a:pt x="532620" y="338588"/>
                  <a:pt x="522937" y="342617"/>
                </a:cubicBezTo>
                <a:cubicBezTo>
                  <a:pt x="498728" y="353897"/>
                  <a:pt x="487430" y="382905"/>
                  <a:pt x="497921" y="407884"/>
                </a:cubicBezTo>
                <a:cubicBezTo>
                  <a:pt x="501956" y="416748"/>
                  <a:pt x="509218" y="424806"/>
                  <a:pt x="518095" y="429640"/>
                </a:cubicBezTo>
                <a:cubicBezTo>
                  <a:pt x="522130" y="432058"/>
                  <a:pt x="524550" y="436087"/>
                  <a:pt x="526164" y="440116"/>
                </a:cubicBezTo>
                <a:cubicBezTo>
                  <a:pt x="526971" y="444950"/>
                  <a:pt x="526164" y="448979"/>
                  <a:pt x="522937" y="453008"/>
                </a:cubicBezTo>
                <a:cubicBezTo>
                  <a:pt x="505990" y="477181"/>
                  <a:pt x="485816" y="498937"/>
                  <a:pt x="461607" y="516664"/>
                </a:cubicBezTo>
                <a:cubicBezTo>
                  <a:pt x="458380" y="519082"/>
                  <a:pt x="453538" y="520693"/>
                  <a:pt x="449503" y="519082"/>
                </a:cubicBezTo>
                <a:cubicBezTo>
                  <a:pt x="444661" y="518276"/>
                  <a:pt x="440626" y="515858"/>
                  <a:pt x="438205" y="511830"/>
                </a:cubicBezTo>
                <a:cubicBezTo>
                  <a:pt x="432557" y="502966"/>
                  <a:pt x="424487" y="495714"/>
                  <a:pt x="414804" y="492491"/>
                </a:cubicBezTo>
                <a:cubicBezTo>
                  <a:pt x="409155" y="490074"/>
                  <a:pt x="403506" y="489268"/>
                  <a:pt x="397050" y="489268"/>
                </a:cubicBezTo>
                <a:cubicBezTo>
                  <a:pt x="376876" y="489268"/>
                  <a:pt x="358316" y="501355"/>
                  <a:pt x="351054" y="520693"/>
                </a:cubicBezTo>
                <a:cubicBezTo>
                  <a:pt x="347826" y="530362"/>
                  <a:pt x="347019" y="540838"/>
                  <a:pt x="349440" y="550507"/>
                </a:cubicBezTo>
                <a:cubicBezTo>
                  <a:pt x="351054" y="555342"/>
                  <a:pt x="350247" y="559370"/>
                  <a:pt x="347826" y="563399"/>
                </a:cubicBezTo>
                <a:cubicBezTo>
                  <a:pt x="345405" y="567428"/>
                  <a:pt x="341370" y="569845"/>
                  <a:pt x="336528" y="570651"/>
                </a:cubicBezTo>
                <a:cubicBezTo>
                  <a:pt x="321196" y="573874"/>
                  <a:pt x="304250" y="574680"/>
                  <a:pt x="288110" y="574680"/>
                </a:cubicBezTo>
                <a:cubicBezTo>
                  <a:pt x="275199" y="574680"/>
                  <a:pt x="261481" y="573874"/>
                  <a:pt x="248569" y="572263"/>
                </a:cubicBezTo>
                <a:cubicBezTo>
                  <a:pt x="243728" y="571457"/>
                  <a:pt x="239693" y="569040"/>
                  <a:pt x="237272" y="565011"/>
                </a:cubicBezTo>
                <a:cubicBezTo>
                  <a:pt x="234851" y="561788"/>
                  <a:pt x="234044" y="556953"/>
                  <a:pt x="234851" y="552924"/>
                </a:cubicBezTo>
                <a:cubicBezTo>
                  <a:pt x="237272" y="542449"/>
                  <a:pt x="236465" y="531168"/>
                  <a:pt x="232430" y="521499"/>
                </a:cubicBezTo>
                <a:cubicBezTo>
                  <a:pt x="224360" y="503772"/>
                  <a:pt x="206607" y="492491"/>
                  <a:pt x="187240" y="492491"/>
                </a:cubicBezTo>
                <a:cubicBezTo>
                  <a:pt x="179978" y="492491"/>
                  <a:pt x="173522" y="494103"/>
                  <a:pt x="167066" y="496520"/>
                </a:cubicBezTo>
                <a:cubicBezTo>
                  <a:pt x="157383" y="500549"/>
                  <a:pt x="150120" y="507801"/>
                  <a:pt x="144471" y="516664"/>
                </a:cubicBezTo>
                <a:cubicBezTo>
                  <a:pt x="142050" y="520693"/>
                  <a:pt x="138822" y="523916"/>
                  <a:pt x="133981" y="524722"/>
                </a:cubicBezTo>
                <a:cubicBezTo>
                  <a:pt x="129946" y="525528"/>
                  <a:pt x="125104" y="524722"/>
                  <a:pt x="121069" y="522305"/>
                </a:cubicBezTo>
                <a:cubicBezTo>
                  <a:pt x="96860" y="504578"/>
                  <a:pt x="75879" y="484433"/>
                  <a:pt x="58126" y="460260"/>
                </a:cubicBezTo>
                <a:cubicBezTo>
                  <a:pt x="54898" y="457037"/>
                  <a:pt x="54091" y="452202"/>
                  <a:pt x="54898" y="448173"/>
                </a:cubicBezTo>
                <a:cubicBezTo>
                  <a:pt x="55705" y="443339"/>
                  <a:pt x="58126" y="439310"/>
                  <a:pt x="62161" y="436892"/>
                </a:cubicBezTo>
                <a:cubicBezTo>
                  <a:pt x="71845" y="431252"/>
                  <a:pt x="78300" y="423194"/>
                  <a:pt x="82335" y="413525"/>
                </a:cubicBezTo>
                <a:cubicBezTo>
                  <a:pt x="87177" y="400632"/>
                  <a:pt x="86370" y="387740"/>
                  <a:pt x="81528" y="375653"/>
                </a:cubicBezTo>
                <a:cubicBezTo>
                  <a:pt x="75879" y="363567"/>
                  <a:pt x="66196" y="354703"/>
                  <a:pt x="54091" y="349869"/>
                </a:cubicBezTo>
                <a:cubicBezTo>
                  <a:pt x="44408" y="345840"/>
                  <a:pt x="33917" y="345840"/>
                  <a:pt x="24234" y="348257"/>
                </a:cubicBezTo>
                <a:cubicBezTo>
                  <a:pt x="19392" y="349063"/>
                  <a:pt x="15357" y="349063"/>
                  <a:pt x="11322" y="346645"/>
                </a:cubicBezTo>
                <a:cubicBezTo>
                  <a:pt x="7288" y="343422"/>
                  <a:pt x="4867" y="340199"/>
                  <a:pt x="4060" y="335365"/>
                </a:cubicBezTo>
                <a:cubicBezTo>
                  <a:pt x="-782" y="306357"/>
                  <a:pt x="-1589" y="276543"/>
                  <a:pt x="3253" y="247535"/>
                </a:cubicBezTo>
                <a:cubicBezTo>
                  <a:pt x="3253" y="242700"/>
                  <a:pt x="5674" y="238671"/>
                  <a:pt x="9708" y="236254"/>
                </a:cubicBezTo>
                <a:cubicBezTo>
                  <a:pt x="13743" y="233837"/>
                  <a:pt x="17778" y="233031"/>
                  <a:pt x="22620" y="233837"/>
                </a:cubicBezTo>
                <a:cubicBezTo>
                  <a:pt x="33110" y="236254"/>
                  <a:pt x="43601" y="235448"/>
                  <a:pt x="53284" y="230614"/>
                </a:cubicBezTo>
                <a:cubicBezTo>
                  <a:pt x="65389" y="225779"/>
                  <a:pt x="74265" y="216110"/>
                  <a:pt x="79107" y="204023"/>
                </a:cubicBezTo>
                <a:cubicBezTo>
                  <a:pt x="83949" y="191131"/>
                  <a:pt x="83142" y="178238"/>
                  <a:pt x="78300" y="166152"/>
                </a:cubicBezTo>
                <a:cubicBezTo>
                  <a:pt x="73459" y="157288"/>
                  <a:pt x="67003" y="149230"/>
                  <a:pt x="58126" y="144395"/>
                </a:cubicBezTo>
                <a:cubicBezTo>
                  <a:pt x="54091" y="141978"/>
                  <a:pt x="51671" y="137949"/>
                  <a:pt x="50864" y="133920"/>
                </a:cubicBezTo>
                <a:cubicBezTo>
                  <a:pt x="50057" y="129086"/>
                  <a:pt x="50864" y="124251"/>
                  <a:pt x="53284" y="121028"/>
                </a:cubicBezTo>
                <a:cubicBezTo>
                  <a:pt x="70231" y="96855"/>
                  <a:pt x="91212" y="75904"/>
                  <a:pt x="114614" y="58177"/>
                </a:cubicBezTo>
                <a:cubicBezTo>
                  <a:pt x="118648" y="55760"/>
                  <a:pt x="122683" y="54148"/>
                  <a:pt x="127525" y="54954"/>
                </a:cubicBezTo>
                <a:cubicBezTo>
                  <a:pt x="131560" y="55760"/>
                  <a:pt x="135595" y="58177"/>
                  <a:pt x="138015" y="62206"/>
                </a:cubicBezTo>
                <a:cubicBezTo>
                  <a:pt x="143664" y="71070"/>
                  <a:pt x="151734" y="77516"/>
                  <a:pt x="161417" y="81545"/>
                </a:cubicBezTo>
                <a:cubicBezTo>
                  <a:pt x="167066" y="83962"/>
                  <a:pt x="172715" y="84768"/>
                  <a:pt x="179171" y="84768"/>
                </a:cubicBezTo>
                <a:cubicBezTo>
                  <a:pt x="199345" y="84768"/>
                  <a:pt x="217905" y="71876"/>
                  <a:pt x="225167" y="53343"/>
                </a:cubicBezTo>
                <a:cubicBezTo>
                  <a:pt x="228395" y="43673"/>
                  <a:pt x="229202" y="34004"/>
                  <a:pt x="226781" y="24335"/>
                </a:cubicBezTo>
                <a:cubicBezTo>
                  <a:pt x="225974" y="19500"/>
                  <a:pt x="226781" y="14665"/>
                  <a:pt x="229202" y="11442"/>
                </a:cubicBezTo>
                <a:cubicBezTo>
                  <a:pt x="231623" y="7413"/>
                  <a:pt x="235658" y="4996"/>
                  <a:pt x="239693" y="4190"/>
                </a:cubicBezTo>
                <a:cubicBezTo>
                  <a:pt x="268743" y="-644"/>
                  <a:pt x="297794" y="-1450"/>
                  <a:pt x="327652" y="2579"/>
                </a:cubicBezTo>
                <a:close/>
              </a:path>
            </a:pathLst>
          </a:custGeom>
          <a:solidFill>
            <a:srgbClr val="FFFFFF"/>
          </a:solidFill>
          <a:ln cap="flat" cmpd="sng">
            <a:prstDash val="solid"/>
          </a:ln>
        </p:spPr>
        <p:txBody>
          <a:bodyPr rot="0" vert="horz" wrap="square" lIns="91440" tIns="45720" rIns="91440" bIns="45720" anchor="ctr">
            <a:noAutofit/>
          </a:bodyPr>
          <a:lstStyle/>
          <a:p>
            <a:pPr marL="0" algn="ctr"/>
            <a:endParaRPr/>
          </a:p>
        </p:txBody>
      </p:sp>
      <p:sp>
        <p:nvSpPr>
          <p:cNvPr id="14" name="AutoShape 14"/>
          <p:cNvSpPr/>
          <p:nvPr/>
        </p:nvSpPr>
        <p:spPr>
          <a:xfrm>
            <a:off x="1958342" y="5774016"/>
            <a:ext cx="1553895" cy="324000"/>
          </a:xfrm>
          <a:prstGeom prst="roundRect">
            <a:avLst>
              <a:gd name="adj" fmla="val 50000"/>
            </a:avLst>
          </a:prstGeom>
          <a:solidFill>
            <a:srgbClr val="F0F0F0"/>
          </a:solidFill>
          <a:ln cap="flat" cmpd="sng">
            <a:prstDash val="solid"/>
          </a:ln>
        </p:spPr>
        <p:txBody>
          <a:bodyPr vert="horz" lIns="91440" tIns="45720" rIns="91440" bIns="45720" anchor="ctr">
            <a:normAutofit fontScale="62500" lnSpcReduction="20000"/>
          </a:bodyPr>
          <a:lstStyle/>
          <a:p>
            <a:pPr marL="0" algn="ctr"/>
            <a:endParaRPr/>
          </a:p>
        </p:txBody>
      </p:sp>
      <p:sp>
        <p:nvSpPr>
          <p:cNvPr id="15" name="TextBox 15"/>
          <p:cNvSpPr txBox="1"/>
          <p:nvPr/>
        </p:nvSpPr>
        <p:spPr>
          <a:xfrm>
            <a:off x="1958342" y="5717961"/>
            <a:ext cx="1561206" cy="400110"/>
          </a:xfrm>
          <a:prstGeom prst="rect">
            <a:avLst/>
          </a:prstGeom>
          <a:noFill/>
        </p:spPr>
        <p:txBody>
          <a:bodyPr vert="horz" wrap="square" lIns="91440" tIns="45720" rIns="91440" bIns="45720" rtlCol="0" anchor="t">
            <a:spAutoFit/>
          </a:bodyPr>
          <a:lstStyle/>
          <a:p>
            <a:pPr marL="0" algn="ctr">
              <a:defRPr/>
            </a:pPr>
            <a:r>
              <a:rPr lang="en-US" sz="2000" b="0" i="0" u="none" baseline="0">
                <a:solidFill>
                  <a:srgbClr val="000000">
                    <a:lumMod val="85000"/>
                    <a:lumOff val="15000"/>
                  </a:srgbClr>
                </a:solidFill>
                <a:latin typeface="Agency FB"/>
                <a:ea typeface="Agency FB"/>
              </a:rPr>
              <a:t>PART 01</a:t>
            </a:r>
            <a:endParaRPr lang="en-US" sz="1100"/>
          </a:p>
        </p:txBody>
      </p:sp>
      <p:sp>
        <p:nvSpPr>
          <p:cNvPr id="16" name="AutoShape 16"/>
          <p:cNvSpPr/>
          <p:nvPr/>
        </p:nvSpPr>
        <p:spPr>
          <a:xfrm>
            <a:off x="5324246" y="5774016"/>
            <a:ext cx="1553895" cy="324000"/>
          </a:xfrm>
          <a:prstGeom prst="roundRect">
            <a:avLst>
              <a:gd name="adj" fmla="val 50000"/>
            </a:avLst>
          </a:prstGeom>
          <a:solidFill>
            <a:srgbClr val="F0F0F0"/>
          </a:solidFill>
          <a:ln cap="flat" cmpd="sng">
            <a:prstDash val="solid"/>
          </a:ln>
        </p:spPr>
        <p:txBody>
          <a:bodyPr vert="horz" lIns="91440" tIns="45720" rIns="91440" bIns="45720" anchor="ctr">
            <a:normAutofit fontScale="62500" lnSpcReduction="20000"/>
          </a:bodyPr>
          <a:lstStyle/>
          <a:p>
            <a:pPr marL="0" algn="ctr"/>
            <a:endParaRPr/>
          </a:p>
        </p:txBody>
      </p:sp>
      <p:sp>
        <p:nvSpPr>
          <p:cNvPr id="17" name="TextBox 17"/>
          <p:cNvSpPr txBox="1"/>
          <p:nvPr/>
        </p:nvSpPr>
        <p:spPr>
          <a:xfrm>
            <a:off x="5324246" y="5717961"/>
            <a:ext cx="1561206" cy="400110"/>
          </a:xfrm>
          <a:prstGeom prst="rect">
            <a:avLst/>
          </a:prstGeom>
          <a:noFill/>
        </p:spPr>
        <p:txBody>
          <a:bodyPr vert="horz" wrap="square" lIns="91440" tIns="45720" rIns="91440" bIns="45720" rtlCol="0" anchor="t">
            <a:spAutoFit/>
          </a:bodyPr>
          <a:lstStyle/>
          <a:p>
            <a:pPr marL="0" algn="ctr">
              <a:defRPr/>
            </a:pPr>
            <a:r>
              <a:rPr lang="en-US" sz="2000" b="0" i="0" u="none" baseline="0">
                <a:solidFill>
                  <a:srgbClr val="000000">
                    <a:lumMod val="85000"/>
                    <a:lumOff val="15000"/>
                  </a:srgbClr>
                </a:solidFill>
                <a:latin typeface="Agency FB"/>
                <a:ea typeface="Agency FB"/>
              </a:rPr>
              <a:t>PART 02</a:t>
            </a:r>
            <a:endParaRPr lang="en-US" sz="1100"/>
          </a:p>
        </p:txBody>
      </p:sp>
      <p:sp>
        <p:nvSpPr>
          <p:cNvPr id="18" name="AutoShape 18"/>
          <p:cNvSpPr/>
          <p:nvPr/>
        </p:nvSpPr>
        <p:spPr>
          <a:xfrm>
            <a:off x="8710786" y="5774016"/>
            <a:ext cx="1553895" cy="324000"/>
          </a:xfrm>
          <a:prstGeom prst="roundRect">
            <a:avLst>
              <a:gd name="adj" fmla="val 50000"/>
            </a:avLst>
          </a:prstGeom>
          <a:solidFill>
            <a:srgbClr val="F0F0F0"/>
          </a:solidFill>
          <a:ln cap="flat" cmpd="sng">
            <a:prstDash val="solid"/>
          </a:ln>
        </p:spPr>
        <p:txBody>
          <a:bodyPr vert="horz" lIns="91440" tIns="45720" rIns="91440" bIns="45720" anchor="ctr">
            <a:normAutofit fontScale="62500" lnSpcReduction="20000"/>
          </a:bodyPr>
          <a:lstStyle/>
          <a:p>
            <a:pPr marL="0" algn="ctr"/>
            <a:endParaRPr/>
          </a:p>
        </p:txBody>
      </p:sp>
      <p:sp>
        <p:nvSpPr>
          <p:cNvPr id="19" name="TextBox 19"/>
          <p:cNvSpPr txBox="1"/>
          <p:nvPr/>
        </p:nvSpPr>
        <p:spPr>
          <a:xfrm>
            <a:off x="8710786" y="5717961"/>
            <a:ext cx="1561206" cy="400110"/>
          </a:xfrm>
          <a:prstGeom prst="rect">
            <a:avLst/>
          </a:prstGeom>
          <a:noFill/>
        </p:spPr>
        <p:txBody>
          <a:bodyPr vert="horz" wrap="square" lIns="91440" tIns="45720" rIns="91440" bIns="45720" rtlCol="0" anchor="t">
            <a:spAutoFit/>
          </a:bodyPr>
          <a:lstStyle/>
          <a:p>
            <a:pPr marL="0" algn="ctr">
              <a:defRPr/>
            </a:pPr>
            <a:r>
              <a:rPr lang="en-US" sz="2000" b="0" i="0" u="none" baseline="0">
                <a:solidFill>
                  <a:srgbClr val="000000">
                    <a:lumMod val="85000"/>
                    <a:lumOff val="15000"/>
                  </a:srgbClr>
                </a:solidFill>
                <a:latin typeface="Agency FB"/>
                <a:ea typeface="Agency FB"/>
              </a:rPr>
              <a:t>PART 03</a:t>
            </a:r>
            <a:endParaRPr lang="en-US" sz="1100"/>
          </a:p>
        </p:txBody>
      </p:sp>
      <p:sp>
        <p:nvSpPr>
          <p:cNvPr id="20" name="AutoShape 20"/>
          <p:cNvSpPr/>
          <p:nvPr/>
        </p:nvSpPr>
        <p:spPr>
          <a:xfrm>
            <a:off x="1274855" y="2945569"/>
            <a:ext cx="2752566" cy="2692148"/>
          </a:xfrm>
          <a:prstGeom prst="rect">
            <a:avLst/>
          </a:prstGeom>
        </p:spPr>
        <p:txBody>
          <a:bodyPr vert="horz" wrap="square" lIns="91440" tIns="45720" rIns="91440" bIns="45720" anchor="t">
            <a:spAutoFit/>
          </a:bodyPr>
          <a:lstStyle/>
          <a:p>
            <a:pPr marL="0" algn="ctr">
              <a:lnSpc>
                <a:spcPct val="150000"/>
              </a:lnSpc>
            </a:pPr>
            <a:r>
              <a:rPr lang="zh-CN" altLang="en-US" sz="1400" b="0" i="0" u="none" baseline="0">
                <a:solidFill>
                  <a:srgbClr val="FFFFFF">
                    <a:lumMod val="95000"/>
                  </a:srgbClr>
                </a:solidFill>
                <a:latin typeface="微软雅黑"/>
                <a:ea typeface="微软雅黑"/>
              </a:rPr>
              <a:t>The CPU-Powered AI Tutor aims to provide a personalized and interactive learning experience using artificial intelligence. By leveraging real-time interactions, it seeks to cater to the student's individual learning needs, enhancing their understanding of complex subjects.</a:t>
            </a:r>
          </a:p>
        </p:txBody>
      </p:sp>
      <p:sp>
        <p:nvSpPr>
          <p:cNvPr id="21" name="TextBox 21"/>
          <p:cNvSpPr txBox="1"/>
          <p:nvPr/>
        </p:nvSpPr>
        <p:spPr>
          <a:xfrm>
            <a:off x="1134367" y="2483285"/>
            <a:ext cx="3028509"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a:solidFill>
                  <a:srgbClr val="000000">
                    <a:lumMod val="85000"/>
                    <a:lumOff val="15000"/>
                  </a:srgbClr>
                </a:solidFill>
                <a:latin typeface="微软雅黑"/>
                <a:ea typeface="微软雅黑"/>
              </a:rPr>
              <a:t>Purpose of the AI Tutor</a:t>
            </a:r>
            <a:endParaRPr lang="en-US" sz="1100"/>
          </a:p>
        </p:txBody>
      </p:sp>
      <p:sp>
        <p:nvSpPr>
          <p:cNvPr id="22" name="AutoShape 22"/>
          <p:cNvSpPr/>
          <p:nvPr/>
        </p:nvSpPr>
        <p:spPr>
          <a:xfrm>
            <a:off x="4701530" y="2945569"/>
            <a:ext cx="2752566" cy="2692148"/>
          </a:xfrm>
          <a:prstGeom prst="rect">
            <a:avLst/>
          </a:prstGeom>
        </p:spPr>
        <p:txBody>
          <a:bodyPr vert="horz" wrap="square" lIns="91440" tIns="45720" rIns="91440" bIns="45720" anchor="t">
            <a:spAutoFit/>
          </a:bodyPr>
          <a:lstStyle/>
          <a:p>
            <a:pPr marL="0" algn="ctr">
              <a:lnSpc>
                <a:spcPct val="150000"/>
              </a:lnSpc>
            </a:pPr>
            <a:r>
              <a:rPr lang="zh-CN" altLang="en-US" sz="1400" b="0" i="0" u="none" baseline="0">
                <a:solidFill>
                  <a:srgbClr val="FFFFFF">
                    <a:lumMod val="95000"/>
                  </a:srgbClr>
                </a:solidFill>
                <a:latin typeface="微软雅黑"/>
                <a:ea typeface="微软雅黑"/>
              </a:rPr>
              <a:t>This tutoring system primarily targets students seeking supplementary learning, educators looking to enhance their teaching tools, and self-learners interested in on-demand assistance. Its user-friendly interface makes it accessible to a wide range of age groups.</a:t>
            </a:r>
          </a:p>
        </p:txBody>
      </p:sp>
      <p:sp>
        <p:nvSpPr>
          <p:cNvPr id="23" name="TextBox 23"/>
          <p:cNvSpPr txBox="1"/>
          <p:nvPr/>
        </p:nvSpPr>
        <p:spPr>
          <a:xfrm>
            <a:off x="4561042" y="2483285"/>
            <a:ext cx="3028509"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a:solidFill>
                  <a:srgbClr val="FFFFFF">
                    <a:lumMod val="95000"/>
                  </a:srgbClr>
                </a:solidFill>
                <a:latin typeface="微软雅黑"/>
                <a:ea typeface="微软雅黑"/>
              </a:rPr>
              <a:t>Target Audience and Usage</a:t>
            </a:r>
            <a:endParaRPr lang="en-US" sz="1100"/>
          </a:p>
        </p:txBody>
      </p:sp>
      <p:sp>
        <p:nvSpPr>
          <p:cNvPr id="24" name="AutoShape 24"/>
          <p:cNvSpPr/>
          <p:nvPr/>
        </p:nvSpPr>
        <p:spPr>
          <a:xfrm>
            <a:off x="8105647" y="2945569"/>
            <a:ext cx="2752566" cy="2045818"/>
          </a:xfrm>
          <a:prstGeom prst="rect">
            <a:avLst/>
          </a:prstGeom>
        </p:spPr>
        <p:txBody>
          <a:bodyPr vert="horz" wrap="square" lIns="91440" tIns="45720" rIns="91440" bIns="45720" anchor="t">
            <a:spAutoFit/>
          </a:bodyPr>
          <a:lstStyle/>
          <a:p>
            <a:pPr marL="0" algn="ctr">
              <a:lnSpc>
                <a:spcPct val="150000"/>
              </a:lnSpc>
            </a:pPr>
            <a:r>
              <a:rPr lang="zh-CN" altLang="en-US" sz="1400" b="0" i="0" u="none" baseline="0">
                <a:solidFill>
                  <a:srgbClr val="FFFFFF">
                    <a:lumMod val="95000"/>
                  </a:srgbClr>
                </a:solidFill>
                <a:latin typeface="微软雅黑"/>
                <a:ea typeface="微软雅黑"/>
              </a:rPr>
              <a:t>The project utilizes the Llama-2 7B Chat model, renowned for its efficient performance on CPU infrastructures. Coupled with Gradio for easy interface deployment, these technologies ensure effective communication between the AI and its users.</a:t>
            </a:r>
          </a:p>
        </p:txBody>
      </p:sp>
      <p:sp>
        <p:nvSpPr>
          <p:cNvPr id="25" name="TextBox 25"/>
          <p:cNvSpPr txBox="1"/>
          <p:nvPr/>
        </p:nvSpPr>
        <p:spPr>
          <a:xfrm>
            <a:off x="7965159" y="2483285"/>
            <a:ext cx="3028509"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a:solidFill>
                  <a:srgbClr val="000000">
                    <a:lumMod val="85000"/>
                    <a:lumOff val="15000"/>
                  </a:srgbClr>
                </a:solidFill>
                <a:latin typeface="微软雅黑"/>
                <a:ea typeface="微软雅黑"/>
              </a:rPr>
              <a:t>Key Technologies Used</a:t>
            </a:r>
            <a:endParaRPr lang="en-US" sz="1100"/>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nodeType="afterEffect">
                                  <p:stCondLst>
                                    <p:cond delay="0"/>
                                  </p:stCondLst>
                                  <p:childTnLst>
                                    <p:anim calcmode="lin" valueType="num">
                                      <p:cBhvr>
                                        <p:cTn id="6" dur="1000" fill="hold"/>
                                        <p:tgtEl>
                                          <p:spTgt spid="10"/>
                                        </p:tgtEl>
                                        <p:attrNameLst>
                                          <p:attrName>ppt_x</p:attrName>
                                        </p:attrNameLst>
                                      </p:cBhvr>
                                      <p:tavLst>
                                        <p:tav tm="0">
                                          <p:val>
                                            <p:strVal val="#ppt_x-.2"/>
                                          </p:val>
                                        </p:tav>
                                        <p:tav tm="100000">
                                          <p:val>
                                            <p:strVal val="#ppt_x"/>
                                          </p:val>
                                        </p:tav>
                                      </p:tavLst>
                                    </p:anim>
                                    <p:anim calcmode="lin" valueType="num">
                                      <p:cBhvr>
                                        <p:cTn id="7"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8" dur="1000"/>
                                        <p:tgtEl>
                                          <p:spTgt spid="10"/>
                                        </p:tgtEl>
                                      </p:cBhvr>
                                    </p:animEffect>
                                    <p:set>
                                      <p:cBhvr>
                                        <p:cTn id="9" dur="1" fill="hold">
                                          <p:stCondLst>
                                            <p:cond delay="0"/>
                                          </p:stCondLst>
                                        </p:cTn>
                                        <p:tgtEl>
                                          <p:spTgt spid="10"/>
                                        </p:tgtEl>
                                        <p:attrNameLst>
                                          <p:attrName>style.visibility</p:attrName>
                                        </p:attrNameLst>
                                      </p:cBhvr>
                                      <p:to>
                                        <p:strVal val="visible"/>
                                      </p:to>
                                    </p:set>
                                  </p:childTnLst>
                                </p:cTn>
                              </p:par>
                            </p:childTnLst>
                          </p:cTn>
                        </p:par>
                        <p:par>
                          <p:cTn id="10" fill="hold">
                            <p:stCondLst>
                              <p:cond delay="0"/>
                            </p:stCondLst>
                            <p:childTnLst>
                              <p:par>
                                <p:cTn id="11" presetID="30" presetClass="entr" presetSubtype="0" fill="hold" nodeType="afterEffect">
                                  <p:stCondLst>
                                    <p:cond delay="0"/>
                                  </p:stCondLst>
                                  <p:childTnLst>
                                    <p:anim calcmode="lin" valueType="num">
                                      <p:cBhvr>
                                        <p:cTn id="12" dur="800" decel="100000" fill="hold"/>
                                        <p:tgtEl>
                                          <p:spTgt spid="21"/>
                                        </p:tgtEl>
                                        <p:attrNameLst>
                                          <p:attrName>style.rotation</p:attrName>
                                        </p:attrNameLst>
                                      </p:cBhvr>
                                      <p:tavLst>
                                        <p:tav tm="0">
                                          <p:val>
                                            <p:fltVal val="-90"/>
                                          </p:val>
                                        </p:tav>
                                        <p:tav tm="100000">
                                          <p:val>
                                            <p:fltVal val="0"/>
                                          </p:val>
                                        </p:tav>
                                      </p:tavLst>
                                    </p:anim>
                                    <p:anim calcmode="lin" valueType="num">
                                      <p:cBhvr>
                                        <p:cTn id="13" dur="800" decel="100000" fill="hold"/>
                                        <p:tgtEl>
                                          <p:spTgt spid="21"/>
                                        </p:tgtEl>
                                        <p:attrNameLst>
                                          <p:attrName>ppt_x</p:attrName>
                                        </p:attrNameLst>
                                      </p:cBhvr>
                                      <p:tavLst>
                                        <p:tav tm="0">
                                          <p:val>
                                            <p:strVal val="#ppt_x+0.4"/>
                                          </p:val>
                                        </p:tav>
                                        <p:tav tm="100000">
                                          <p:val>
                                            <p:strVal val="#ppt_x-0.05"/>
                                          </p:val>
                                        </p:tav>
                                      </p:tavLst>
                                    </p:anim>
                                    <p:anim calcmode="lin" valueType="num">
                                      <p:cBhvr>
                                        <p:cTn id="14" dur="800" decel="100000" fill="hold"/>
                                        <p:tgtEl>
                                          <p:spTgt spid="21"/>
                                        </p:tgtEl>
                                        <p:attrNameLst>
                                          <p:attrName>ppt_y</p:attrName>
                                        </p:attrNameLst>
                                      </p:cBhvr>
                                      <p:tavLst>
                                        <p:tav tm="0">
                                          <p:val>
                                            <p:strVal val="#ppt_y-0.4"/>
                                          </p:val>
                                        </p:tav>
                                        <p:tav tm="100000">
                                          <p:val>
                                            <p:strVal val="#ppt_y+0.1"/>
                                          </p:val>
                                        </p:tav>
                                      </p:tavLst>
                                    </p:anim>
                                    <p:anim calcmode="lin" valueType="num">
                                      <p:cBhvr>
                                        <p:cTn id="15"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16" dur="200" accel="100000" fill="hold">
                                          <p:stCondLst>
                                            <p:cond delay="800"/>
                                          </p:stCondLst>
                                        </p:cTn>
                                        <p:tgtEl>
                                          <p:spTgt spid="21"/>
                                        </p:tgtEl>
                                        <p:attrNameLst>
                                          <p:attrName>ppt_y</p:attrName>
                                        </p:attrNameLst>
                                      </p:cBhvr>
                                      <p:tavLst>
                                        <p:tav tm="0">
                                          <p:val>
                                            <p:strVal val="#ppt_y+0.1"/>
                                          </p:val>
                                        </p:tav>
                                        <p:tav tm="100000">
                                          <p:val>
                                            <p:strVal val="#ppt_y"/>
                                          </p:val>
                                        </p:tav>
                                      </p:tavLst>
                                    </p:anim>
                                    <p:animEffect transition="in" filter="fade">
                                      <p:cBhvr>
                                        <p:cTn id="17" dur="800" decel="100000"/>
                                        <p:tgtEl>
                                          <p:spTgt spid="21"/>
                                        </p:tgtEl>
                                      </p:cBhvr>
                                    </p:animEffect>
                                    <p:set>
                                      <p:cBhvr>
                                        <p:cTn id="18" dur="1" fill="hold">
                                          <p:stCondLst>
                                            <p:cond delay="0"/>
                                          </p:stCondLst>
                                        </p:cTn>
                                        <p:tgtEl>
                                          <p:spTgt spid="21"/>
                                        </p:tgtEl>
                                        <p:attrNameLst>
                                          <p:attrName>style.visibility</p:attrName>
                                        </p:attrNameLst>
                                      </p:cBhvr>
                                      <p:to>
                                        <p:strVal val="visible"/>
                                      </p:to>
                                    </p:set>
                                  </p:childTnLst>
                                </p:cTn>
                              </p:par>
                            </p:childTnLst>
                          </p:cTn>
                        </p:par>
                        <p:par>
                          <p:cTn id="19" fill="hold">
                            <p:stCondLst>
                              <p:cond delay="0"/>
                            </p:stCondLst>
                            <p:childTnLst>
                              <p:par>
                                <p:cTn id="20" presetID="9" presetClass="entr" presetSubtype="0" fill="hold" nodeType="afterEffect">
                                  <p:stCondLst>
                                    <p:cond delay="0"/>
                                  </p:stCondLst>
                                  <p:childTnLst>
                                    <p:animEffect transition="in" filter="dissolve">
                                      <p:cBhvr>
                                        <p:cTn id="21" dur="1000"/>
                                        <p:tgtEl>
                                          <p:spTgt spid="20"/>
                                        </p:tgtEl>
                                      </p:cBhvr>
                                    </p:animEffect>
                                    <p:set>
                                      <p:cBhvr>
                                        <p:cTn id="22" dur="1000" fill="hold">
                                          <p:stCondLst>
                                            <p:cond delay="0"/>
                                          </p:stCondLst>
                                        </p:cTn>
                                        <p:tgtEl>
                                          <p:spTgt spid="20"/>
                                        </p:tgtEl>
                                        <p:attrNameLst>
                                          <p:attrName>style.visibility</p:attrName>
                                        </p:attrNameLst>
                                      </p:cBhvr>
                                      <p:to>
                                        <p:strVal val="visible"/>
                                      </p:to>
                                    </p:set>
                                  </p:childTnLst>
                                </p:cTn>
                              </p:par>
                            </p:childTnLst>
                          </p:cTn>
                        </p:par>
                        <p:par>
                          <p:cTn id="23" fill="hold">
                            <p:stCondLst>
                              <p:cond delay="0"/>
                            </p:stCondLst>
                            <p:childTnLst>
                              <p:par>
                                <p:cTn id="24" presetID="54" presetClass="entr" presetSubtype="0" fill="hold" nodeType="afterEffect">
                                  <p:stCondLst>
                                    <p:cond delay="0"/>
                                  </p:stCondLst>
                                  <p:childTnLst>
                                    <p:anim calcmode="lin" valueType="num">
                                      <p:cBhvr>
                                        <p:cTn id="25" dur="1000" fill="hold"/>
                                        <p:tgtEl>
                                          <p:spTgt spid="23"/>
                                        </p:tgtEl>
                                        <p:attrNameLst>
                                          <p:attrName>ppt_w</p:attrName>
                                        </p:attrNameLst>
                                      </p:cBhvr>
                                      <p:tavLst>
                                        <p:tav tm="0">
                                          <p:val>
                                            <p:strVal val="#ppt_w*0.05"/>
                                          </p:val>
                                        </p:tav>
                                        <p:tav tm="100000">
                                          <p:val>
                                            <p:strVal val="#ppt_w"/>
                                          </p:val>
                                        </p:tav>
                                      </p:tavLst>
                                    </p:anim>
                                    <p:anim calcmode="lin" valueType="num">
                                      <p:cBhvr>
                                        <p:cTn id="26" dur="1000" fill="hold"/>
                                        <p:tgtEl>
                                          <p:spTgt spid="23"/>
                                        </p:tgtEl>
                                        <p:attrNameLst>
                                          <p:attrName>ppt_h</p:attrName>
                                        </p:attrNameLst>
                                      </p:cBhvr>
                                      <p:tavLst>
                                        <p:tav tm="0">
                                          <p:val>
                                            <p:strVal val="#ppt_h"/>
                                          </p:val>
                                        </p:tav>
                                        <p:tav tm="100000">
                                          <p:val>
                                            <p:strVal val="#ppt_h"/>
                                          </p:val>
                                        </p:tav>
                                      </p:tavLst>
                                    </p:anim>
                                    <p:anim calcmode="lin" valueType="num">
                                      <p:cBhvr>
                                        <p:cTn id="27" dur="1000" fill="hold"/>
                                        <p:tgtEl>
                                          <p:spTgt spid="23"/>
                                        </p:tgtEl>
                                        <p:attrNameLst>
                                          <p:attrName>ppt_x</p:attrName>
                                        </p:attrNameLst>
                                      </p:cBhvr>
                                      <p:tavLst>
                                        <p:tav tm="0">
                                          <p:val>
                                            <p:strVal val="#ppt_x-.2"/>
                                          </p:val>
                                        </p:tav>
                                        <p:tav tm="100000">
                                          <p:val>
                                            <p:strVal val="#ppt_x"/>
                                          </p:val>
                                        </p:tav>
                                      </p:tavLst>
                                    </p:anim>
                                    <p:anim calcmode="lin" valueType="num">
                                      <p:cBhvr>
                                        <p:cTn id="28" dur="1000" fill="hold"/>
                                        <p:tgtEl>
                                          <p:spTgt spid="23"/>
                                        </p:tgtEl>
                                        <p:attrNameLst>
                                          <p:attrName>ppt_y</p:attrName>
                                        </p:attrNameLst>
                                      </p:cBhvr>
                                      <p:tavLst>
                                        <p:tav tm="0">
                                          <p:val>
                                            <p:strVal val="#ppt_y"/>
                                          </p:val>
                                        </p:tav>
                                        <p:tav tm="100000">
                                          <p:val>
                                            <p:strVal val="#ppt_y"/>
                                          </p:val>
                                        </p:tav>
                                      </p:tavLst>
                                    </p:anim>
                                    <p:animEffect transition="in" filter="fade">
                                      <p:cBhvr>
                                        <p:cTn id="29" dur="1000"/>
                                        <p:tgtEl>
                                          <p:spTgt spid="23"/>
                                        </p:tgtEl>
                                      </p:cBhvr>
                                    </p:animEffect>
                                    <p:set>
                                      <p:cBhvr>
                                        <p:cTn id="30" dur="1000" fill="hold">
                                          <p:stCondLst>
                                            <p:cond delay="0"/>
                                          </p:stCondLst>
                                        </p:cTn>
                                        <p:tgtEl>
                                          <p:spTgt spid="23"/>
                                        </p:tgtEl>
                                        <p:attrNameLst>
                                          <p:attrName>style.visibility</p:attrName>
                                        </p:attrNameLst>
                                      </p:cBhvr>
                                      <p:to>
                                        <p:strVal val="visible"/>
                                      </p:to>
                                    </p:set>
                                  </p:childTnLst>
                                </p:cTn>
                              </p:par>
                            </p:childTnLst>
                          </p:cTn>
                        </p:par>
                        <p:par>
                          <p:cTn id="31" fill="hold">
                            <p:stCondLst>
                              <p:cond delay="0"/>
                            </p:stCondLst>
                            <p:childTnLst>
                              <p:par>
                                <p:cTn id="32" presetID="52" presetClass="entr" presetSubtype="0" fill="hold" nodeType="afterEffect">
                                  <p:stCondLst>
                                    <p:cond delay="0"/>
                                  </p:stCondLst>
                                  <p:childTnLst>
                                    <p:animEffect transition="in" filter="fade">
                                      <p:cBhvr>
                                        <p:cTn id="33" dur="1000"/>
                                        <p:tgtEl>
                                          <p:spTgt spid="22"/>
                                        </p:tgtEl>
                                      </p:cBhvr>
                                    </p:animEffect>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22"/>
                                        </p:tgtEl>
                                        <p:attrNameLst>
                                          <p:attrName>ppt_x</p:attrName>
                                          <p:attrName>ppt_y</p:attrName>
                                        </p:attrNameLst>
                                      </p:cBhvr>
                                    </p:animMotion>
                                    <p:animScale>
                                      <p:cBhvr>
                                        <p:cTn id="35" dur="1000" decel="50000" fill="hold">
                                          <p:stCondLst>
                                            <p:cond delay="0"/>
                                          </p:stCondLst>
                                        </p:cTn>
                                        <p:tgtEl>
                                          <p:spTgt spid="22"/>
                                        </p:tgtEl>
                                      </p:cBhvr>
                                      <p:from x="250000" y="250000"/>
                                      <p:to x="100000" y="100000"/>
                                    </p:animScale>
                                    <p:set>
                                      <p:cBhvr>
                                        <p:cTn id="36" dur="1" fill="hold">
                                          <p:stCondLst>
                                            <p:cond delay="0"/>
                                          </p:stCondLst>
                                        </p:cTn>
                                        <p:tgtEl>
                                          <p:spTgt spid="22"/>
                                        </p:tgtEl>
                                        <p:attrNameLst>
                                          <p:attrName>style.visibility</p:attrName>
                                        </p:attrNameLst>
                                      </p:cBhvr>
                                      <p:to>
                                        <p:strVal val="visible"/>
                                      </p:to>
                                    </p:set>
                                  </p:childTnLst>
                                </p:cTn>
                              </p:par>
                            </p:childTnLst>
                          </p:cTn>
                        </p:par>
                        <p:par>
                          <p:cTn id="37" fill="hold">
                            <p:stCondLst>
                              <p:cond delay="0"/>
                            </p:stCondLst>
                            <p:childTnLst>
                              <p:par>
                                <p:cTn id="38" presetID="23" presetClass="entr" presetSubtype="16" fill="hold" nodeType="afterEffect">
                                  <p:stCondLst>
                                    <p:cond delay="0"/>
                                  </p:stCondLst>
                                  <p:childTnLst>
                                    <p:anim calcmode="lin" valueType="num">
                                      <p:cBhvr>
                                        <p:cTn id="39" dur="500" fill="hold"/>
                                        <p:tgtEl>
                                          <p:spTgt spid="25"/>
                                        </p:tgtEl>
                                        <p:attrNameLst>
                                          <p:attrName>ppt_w</p:attrName>
                                        </p:attrNameLst>
                                      </p:cBhvr>
                                      <p:tavLst>
                                        <p:tav tm="0">
                                          <p:val>
                                            <p:fltVal val="0"/>
                                          </p:val>
                                        </p:tav>
                                        <p:tav tm="100000">
                                          <p:val>
                                            <p:strVal val="#ppt_w"/>
                                          </p:val>
                                        </p:tav>
                                      </p:tavLst>
                                    </p:anim>
                                    <p:anim calcmode="lin" valueType="num">
                                      <p:cBhvr>
                                        <p:cTn id="40" dur="500" fill="hold"/>
                                        <p:tgtEl>
                                          <p:spTgt spid="25"/>
                                        </p:tgtEl>
                                        <p:attrNameLst>
                                          <p:attrName>ppt_h</p:attrName>
                                        </p:attrNameLst>
                                      </p:cBhvr>
                                      <p:tavLst>
                                        <p:tav tm="0">
                                          <p:val>
                                            <p:fltVal val="0"/>
                                          </p:val>
                                        </p:tav>
                                        <p:tav tm="100000">
                                          <p:val>
                                            <p:strVal val="#ppt_h"/>
                                          </p:val>
                                        </p:tav>
                                      </p:tavLst>
                                    </p:anim>
                                    <p:set>
                                      <p:cBhvr>
                                        <p:cTn id="41" dur="1" fill="hold">
                                          <p:stCondLst>
                                            <p:cond delay="0"/>
                                          </p:stCondLst>
                                        </p:cTn>
                                        <p:tgtEl>
                                          <p:spTgt spid="25"/>
                                        </p:tgtEl>
                                        <p:attrNameLst>
                                          <p:attrName>style.visibility</p:attrName>
                                        </p:attrNameLst>
                                      </p:cBhvr>
                                      <p:to>
                                        <p:strVal val="visible"/>
                                      </p:to>
                                    </p:set>
                                  </p:childTnLst>
                                </p:cTn>
                              </p:par>
                            </p:childTnLst>
                          </p:cTn>
                        </p:par>
                        <p:par>
                          <p:cTn id="42" fill="hold">
                            <p:stCondLst>
                              <p:cond delay="0"/>
                            </p:stCondLst>
                            <p:childTnLst>
                              <p:par>
                                <p:cTn id="43" presetID="2" presetClass="entr" presetSubtype="6" fill="hold" nodeType="afterEffect">
                                  <p:stCondLst>
                                    <p:cond delay="0"/>
                                  </p:stCondLst>
                                  <p:childTnLst>
                                    <p:anim calcmode="lin" valueType="num">
                                      <p:cBhvr additive="base">
                                        <p:cTn id="44" dur="1000" fill="hold"/>
                                        <p:tgtEl>
                                          <p:spTgt spid="24"/>
                                        </p:tgtEl>
                                        <p:attrNameLst>
                                          <p:attrName>ppt_x</p:attrName>
                                        </p:attrNameLst>
                                      </p:cBhvr>
                                      <p:tavLst>
                                        <p:tav tm="0">
                                          <p:val>
                                            <p:strVal val="1+#ppt_w/2"/>
                                          </p:val>
                                        </p:tav>
                                        <p:tav tm="100000">
                                          <p:val>
                                            <p:strVal val="#ppt_x"/>
                                          </p:val>
                                        </p:tav>
                                      </p:tavLst>
                                    </p:anim>
                                    <p:anim calcmode="lin" valueType="num">
                                      <p:cBhvr additive="base">
                                        <p:cTn id="45" dur="1000" fill="hold"/>
                                        <p:tgtEl>
                                          <p:spTgt spid="24"/>
                                        </p:tgtEl>
                                        <p:attrNameLst>
                                          <p:attrName>ppt_y</p:attrName>
                                        </p:attrNameLst>
                                      </p:cBhvr>
                                      <p:tavLst>
                                        <p:tav tm="0">
                                          <p:val>
                                            <p:strVal val="1+#ppt_h/2"/>
                                          </p:val>
                                        </p:tav>
                                        <p:tav tm="100000">
                                          <p:val>
                                            <p:strVal val="#ppt_y"/>
                                          </p:val>
                                        </p:tav>
                                      </p:tavLst>
                                    </p:anim>
                                    <p:set>
                                      <p:cBhvr>
                                        <p:cTn id="46" dur="1000"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rot="19667116">
            <a:off x="-2217223" y="3326427"/>
            <a:ext cx="5108901" cy="3784838"/>
          </a:xfrm>
          <a:custGeom>
            <a:avLst/>
            <a:gdLst/>
            <a:ahLst/>
            <a:cxnLst/>
            <a:rect l="l" t="t" r="r" b="b"/>
            <a:pathLst>
              <a:path w="5105488" h="3782309">
                <a:moveTo>
                  <a:pt x="1722207" y="21520"/>
                </a:moveTo>
                <a:cubicBezTo>
                  <a:pt x="2573107" y="168840"/>
                  <a:pt x="5102947" y="1393120"/>
                  <a:pt x="5105487" y="2017960"/>
                </a:cubicBezTo>
                <a:cubicBezTo>
                  <a:pt x="5108027" y="2642800"/>
                  <a:pt x="2588347" y="3917880"/>
                  <a:pt x="1737447" y="3770560"/>
                </a:cubicBezTo>
                <a:cubicBezTo>
                  <a:pt x="886547" y="3623240"/>
                  <a:pt x="10247" y="1758880"/>
                  <a:pt x="87" y="1134040"/>
                </a:cubicBezTo>
                <a:cubicBezTo>
                  <a:pt x="-10073" y="509200"/>
                  <a:pt x="871307" y="-125800"/>
                  <a:pt x="1722207" y="21520"/>
                </a:cubicBezTo>
                <a:close/>
              </a:path>
            </a:pathLst>
          </a:custGeom>
          <a:gradFill>
            <a:gsLst>
              <a:gs pos="0">
                <a:srgbClr val="EE37E9"/>
              </a:gs>
              <a:gs pos="71000">
                <a:srgbClr val="BB43FD"/>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3" name="Freeform 3"/>
          <p:cNvSpPr/>
          <p:nvPr/>
        </p:nvSpPr>
        <p:spPr>
          <a:xfrm rot="13939238">
            <a:off x="2336035" y="3502218"/>
            <a:ext cx="6613260" cy="5679276"/>
          </a:xfrm>
          <a:custGeom>
            <a:avLst/>
            <a:gdLst/>
            <a:ahLst/>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gradFill>
            <a:gsLst>
              <a:gs pos="13000">
                <a:srgbClr val="F3C053"/>
              </a:gs>
              <a:gs pos="88000">
                <a:srgbClr val="EE37E9"/>
              </a:gs>
            </a:gsLst>
            <a:lin ang="27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4" name="Freeform 4"/>
          <p:cNvSpPr/>
          <p:nvPr/>
        </p:nvSpPr>
        <p:spPr>
          <a:xfrm>
            <a:off x="8896350" y="3264389"/>
            <a:ext cx="3733800" cy="3891899"/>
          </a:xfrm>
          <a:custGeom>
            <a:avLst/>
            <a:gdLst/>
            <a:ahLst/>
            <a:cxnLst/>
            <a:rect l="l" t="t" r="r" b="b"/>
            <a:pathLst>
              <a:path w="3616003" h="3769115">
                <a:moveTo>
                  <a:pt x="217446" y="1996443"/>
                </a:moveTo>
                <a:cubicBezTo>
                  <a:pt x="491766" y="1516383"/>
                  <a:pt x="1281706" y="2543"/>
                  <a:pt x="1848126" y="3"/>
                </a:cubicBezTo>
                <a:cubicBezTo>
                  <a:pt x="2414546" y="-2537"/>
                  <a:pt x="3608346" y="1356363"/>
                  <a:pt x="3615966" y="1981203"/>
                </a:cubicBezTo>
                <a:cubicBezTo>
                  <a:pt x="3623586" y="2606043"/>
                  <a:pt x="2462806" y="3599183"/>
                  <a:pt x="1893846" y="3749043"/>
                </a:cubicBezTo>
                <a:cubicBezTo>
                  <a:pt x="1324886" y="3898903"/>
                  <a:pt x="486686" y="3169923"/>
                  <a:pt x="202206" y="2880363"/>
                </a:cubicBezTo>
                <a:cubicBezTo>
                  <a:pt x="-82274" y="2590803"/>
                  <a:pt x="-56874" y="2476503"/>
                  <a:pt x="217446" y="1996443"/>
                </a:cubicBezTo>
                <a:close/>
              </a:path>
            </a:pathLst>
          </a:custGeom>
          <a:gradFill>
            <a:gsLst>
              <a:gs pos="0">
                <a:srgbClr val="FF9409"/>
              </a:gs>
              <a:gs pos="38000">
                <a:srgbClr val="FE934B"/>
              </a:gs>
              <a:gs pos="71000">
                <a:srgbClr val="F3C053"/>
              </a:gs>
            </a:gsLst>
            <a:lin ang="162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5" name="TextBox 5"/>
          <p:cNvSpPr txBox="1"/>
          <p:nvPr/>
        </p:nvSpPr>
        <p:spPr>
          <a:xfrm>
            <a:off x="0" y="-403121"/>
            <a:ext cx="5666014" cy="7725192"/>
          </a:xfrm>
          <a:prstGeom prst="rect">
            <a:avLst/>
          </a:prstGeom>
          <a:noFill/>
        </p:spPr>
        <p:txBody>
          <a:bodyPr vert="horz" wrap="square" lIns="91440" tIns="45720" rIns="91440" bIns="45720" rtlCol="0" anchor="t">
            <a:spAutoFit/>
          </a:bodyPr>
          <a:lstStyle/>
          <a:p>
            <a:pPr marL="0" algn="ctr">
              <a:defRPr/>
            </a:pPr>
            <a:r>
              <a:rPr lang="en-US" sz="49600" b="1" i="0" u="none" baseline="0" dirty="0">
                <a:solidFill>
                  <a:srgbClr val="584CE0"/>
                </a:solidFill>
                <a:latin typeface="Agency FB"/>
                <a:ea typeface="Agency FB"/>
              </a:rPr>
              <a:t>T</a:t>
            </a:r>
            <a:endParaRPr lang="en-US" sz="1100" dirty="0"/>
          </a:p>
        </p:txBody>
      </p:sp>
      <p:sp>
        <p:nvSpPr>
          <p:cNvPr id="6" name="AutoShape 6"/>
          <p:cNvSpPr/>
          <p:nvPr/>
        </p:nvSpPr>
        <p:spPr>
          <a:xfrm>
            <a:off x="5697330" y="798598"/>
            <a:ext cx="5961270" cy="5830802"/>
          </a:xfrm>
          <a:prstGeom prst="roundRect">
            <a:avLst>
              <a:gd name="adj" fmla="val 3166"/>
            </a:avLst>
          </a:prstGeom>
          <a:solidFill>
            <a:srgbClr val="FFFFFF"/>
          </a:solidFill>
          <a:ln cap="flat" cmpd="sng">
            <a:prstDash val="solid"/>
          </a:ln>
          <a:effectLst>
            <a:outerShdw blurRad="736600" sx="102000" sy="102000" algn="ctr" rotWithShape="0">
              <a:srgbClr val="000000">
                <a:alpha val="22000"/>
              </a:srgbClr>
            </a:outerShdw>
          </a:effectLst>
        </p:spPr>
        <p:txBody>
          <a:bodyPr rot="0" vert="horz" wrap="square" lIns="91440" tIns="45720" rIns="91440" bIns="45720" anchor="ctr">
            <a:noAutofit/>
          </a:bodyPr>
          <a:lstStyle/>
          <a:p>
            <a:pPr marL="0" algn="ctr">
              <a:lnSpc>
                <a:spcPct val="150000"/>
              </a:lnSpc>
            </a:pPr>
            <a:endParaRPr/>
          </a:p>
        </p:txBody>
      </p:sp>
      <p:sp>
        <p:nvSpPr>
          <p:cNvPr id="7" name="AutoShape 7"/>
          <p:cNvSpPr/>
          <p:nvPr/>
        </p:nvSpPr>
        <p:spPr>
          <a:xfrm>
            <a:off x="6264375" y="2182850"/>
            <a:ext cx="4553525" cy="1539240"/>
          </a:xfrm>
          <a:prstGeom prst="rect">
            <a:avLst/>
          </a:prstGeom>
        </p:spPr>
        <p:txBody>
          <a:bodyPr vert="horz" wrap="square" lIns="91440" tIns="45720" rIns="91440" bIns="45720" anchor="t">
            <a:spAutoFit/>
          </a:bodyPr>
          <a:lstStyle/>
          <a:p>
            <a:pPr marL="0" algn="l">
              <a:lnSpc>
                <a:spcPct val="150000"/>
              </a:lnSpc>
            </a:pPr>
            <a:r>
              <a:rPr lang="zh-CN" altLang="en-US" sz="1400" b="0" i="0" u="none" baseline="0" dirty="0">
                <a:solidFill>
                  <a:srgbClr val="000000">
                    <a:lumMod val="50000"/>
                    <a:lumOff val="50000"/>
                  </a:srgbClr>
                </a:solidFill>
                <a:latin typeface="微软雅黑"/>
                <a:ea typeface="微软雅黑"/>
              </a:rPr>
              <a:t>Running on a CPU allows for broader accessibility, as many users might not have access to high-end GPUs. CPU optimization enables the AI tutor to function efficiently across various devices, ensuring a wider reach and engagement.</a:t>
            </a:r>
          </a:p>
        </p:txBody>
      </p:sp>
      <p:sp>
        <p:nvSpPr>
          <p:cNvPr id="8" name="TextBox 8"/>
          <p:cNvSpPr txBox="1"/>
          <p:nvPr/>
        </p:nvSpPr>
        <p:spPr>
          <a:xfrm>
            <a:off x="6266162" y="1763968"/>
            <a:ext cx="4551737" cy="416909"/>
          </a:xfrm>
          <a:prstGeom prst="rect">
            <a:avLst/>
          </a:prstGeom>
          <a:noFill/>
        </p:spPr>
        <p:txBody>
          <a:bodyPr vert="horz" wrap="square" lIns="91440" tIns="45720" rIns="91440" bIns="45720" rtlCol="0" anchor="t">
            <a:spAutoFit/>
          </a:bodyPr>
          <a:lstStyle/>
          <a:p>
            <a:pPr marL="0" algn="l">
              <a:lnSpc>
                <a:spcPct val="150000"/>
              </a:lnSpc>
              <a:defRPr/>
            </a:pPr>
            <a:r>
              <a:rPr lang="zh-CN" altLang="en-US" sz="1600" b="1" i="0" u="none" baseline="0">
                <a:solidFill>
                  <a:srgbClr val="000000">
                    <a:lumMod val="85000"/>
                    <a:lumOff val="15000"/>
                  </a:srgbClr>
                </a:solidFill>
                <a:latin typeface="微软雅黑"/>
                <a:ea typeface="微软雅黑"/>
              </a:rPr>
              <a:t>Benefits of CPU-Running AI</a:t>
            </a:r>
            <a:endParaRPr lang="en-US" sz="1100"/>
          </a:p>
        </p:txBody>
      </p:sp>
      <p:sp>
        <p:nvSpPr>
          <p:cNvPr id="9" name="TextBox 9"/>
          <p:cNvSpPr txBox="1"/>
          <p:nvPr/>
        </p:nvSpPr>
        <p:spPr>
          <a:xfrm>
            <a:off x="5992992" y="972526"/>
            <a:ext cx="5284608" cy="587340"/>
          </a:xfrm>
          <a:prstGeom prst="rect">
            <a:avLst/>
          </a:prstGeom>
          <a:noFill/>
        </p:spPr>
        <p:txBody>
          <a:bodyPr vert="horz" wrap="square" lIns="91440" tIns="45720" rIns="91440" bIns="45720" rtlCol="0" anchor="t">
            <a:spAutoFit/>
          </a:bodyPr>
          <a:lstStyle/>
          <a:p>
            <a:pPr marL="0" algn="l">
              <a:lnSpc>
                <a:spcPct val="150000"/>
              </a:lnSpc>
              <a:defRPr/>
            </a:pPr>
            <a:r>
              <a:rPr lang="zh-CN" altLang="en-US" sz="2400" b="1" i="0" u="none" baseline="0" dirty="0">
                <a:solidFill>
                  <a:srgbClr val="000000">
                    <a:lumMod val="85000"/>
                    <a:lumOff val="15000"/>
                  </a:srgbClr>
                </a:solidFill>
                <a:latin typeface="微软雅黑"/>
                <a:ea typeface="微软雅黑"/>
              </a:rPr>
              <a:t>Significance of CPU Optimization</a:t>
            </a:r>
            <a:endParaRPr lang="en-US" sz="1000" dirty="0"/>
          </a:p>
        </p:txBody>
      </p:sp>
      <p:sp>
        <p:nvSpPr>
          <p:cNvPr id="10" name="AutoShape 10"/>
          <p:cNvSpPr/>
          <p:nvPr/>
        </p:nvSpPr>
        <p:spPr>
          <a:xfrm>
            <a:off x="6264375" y="4381397"/>
            <a:ext cx="4553525" cy="1901190"/>
          </a:xfrm>
          <a:prstGeom prst="rect">
            <a:avLst/>
          </a:prstGeom>
        </p:spPr>
        <p:txBody>
          <a:bodyPr vert="horz" wrap="square" lIns="91440" tIns="45720" rIns="91440" bIns="45720" anchor="t">
            <a:spAutoFit/>
          </a:bodyPr>
          <a:lstStyle/>
          <a:p>
            <a:pPr marL="0" algn="l">
              <a:lnSpc>
                <a:spcPct val="150000"/>
              </a:lnSpc>
            </a:pPr>
            <a:r>
              <a:rPr lang="zh-CN" altLang="en-US" sz="1400" b="0" i="0" u="none" baseline="0">
                <a:solidFill>
                  <a:srgbClr val="000000">
                    <a:lumMod val="50000"/>
                    <a:lumOff val="50000"/>
                  </a:srgbClr>
                </a:solidFill>
                <a:latin typeface="微软雅黑"/>
                <a:ea typeface="微软雅黑"/>
              </a:rPr>
              <a:t>CPU optimization leads to enhanced performance for basic tasks and lowers operational costs, making it feasible for educational institutions and individual users. This approach guarantees that quality education can be delivered without the need for specialized hardware.</a:t>
            </a:r>
          </a:p>
        </p:txBody>
      </p:sp>
      <p:sp>
        <p:nvSpPr>
          <p:cNvPr id="11" name="TextBox 11"/>
          <p:cNvSpPr txBox="1"/>
          <p:nvPr/>
        </p:nvSpPr>
        <p:spPr>
          <a:xfrm>
            <a:off x="6266162" y="3982085"/>
            <a:ext cx="4551737" cy="338554"/>
          </a:xfrm>
          <a:prstGeom prst="rect">
            <a:avLst/>
          </a:prstGeom>
          <a:noFill/>
        </p:spPr>
        <p:txBody>
          <a:bodyPr vert="horz" wrap="square" lIns="91440" tIns="45720" rIns="91440" bIns="45720" rtlCol="0" anchor="t">
            <a:spAutoFit/>
          </a:bodyPr>
          <a:lstStyle/>
          <a:p>
            <a:pPr marL="0" algn="l">
              <a:defRPr/>
            </a:pPr>
            <a:r>
              <a:rPr lang="zh-CN" altLang="en-US" sz="1600" b="1" i="0" u="none" baseline="0" dirty="0">
                <a:solidFill>
                  <a:srgbClr val="000000">
                    <a:lumMod val="85000"/>
                    <a:lumOff val="15000"/>
                  </a:srgbClr>
                </a:solidFill>
                <a:latin typeface="微软雅黑"/>
                <a:ea typeface="微软雅黑"/>
              </a:rPr>
              <a:t>Performance and Accessibility</a:t>
            </a:r>
            <a:endParaRPr lang="en-US" sz="1100" dirty="0"/>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animEffect transition="in" filter="wipe(up)">
                                      <p:cBhvr>
                                        <p:cTn id="6" dur="500"/>
                                        <p:tgtEl>
                                          <p:spTgt spid="9"/>
                                        </p:tgtEl>
                                      </p:cBhvr>
                                    </p:animEffect>
                                    <p:set>
                                      <p:cBhvr>
                                        <p:cTn id="7" dur="500" fill="hold">
                                          <p:stCondLst>
                                            <p:cond delay="0"/>
                                          </p:stCondLst>
                                        </p:cTn>
                                        <p:tgtEl>
                                          <p:spTgt spid="9"/>
                                        </p:tgtEl>
                                        <p:attrNameLst>
                                          <p:attrName>style.visibility</p:attrName>
                                        </p:attrNameLst>
                                      </p:cBhvr>
                                      <p:to>
                                        <p:strVal val="visible"/>
                                      </p:to>
                                    </p:set>
                                  </p:childTnLst>
                                </p:cTn>
                              </p:par>
                            </p:childTnLst>
                          </p:cTn>
                        </p:par>
                        <p:par>
                          <p:cTn id="8" fill="hold">
                            <p:stCondLst>
                              <p:cond delay="0"/>
                            </p:stCondLst>
                            <p:childTnLst>
                              <p:par>
                                <p:cTn id="9" presetID="12" presetClass="entr" presetSubtype="8" fill="hold" nodeType="afterEffect">
                                  <p:stCondLst>
                                    <p:cond delay="0"/>
                                  </p:stCondLst>
                                  <p:childTnLst>
                                    <p:anim calcmode="lin" valueType="num">
                                      <p:cBhvr additive="base">
                                        <p:cTn id="10" dur="500"/>
                                        <p:tgtEl>
                                          <p:spTgt spid="8"/>
                                        </p:tgtEl>
                                        <p:attrNameLst>
                                          <p:attrName>ppt_x</p:attrName>
                                        </p:attrNameLst>
                                      </p:cBhvr>
                                      <p:tavLst>
                                        <p:tav tm="0">
                                          <p:val>
                                            <p:strVal val="#ppt_x-#ppt_w*1.125000"/>
                                          </p:val>
                                        </p:tav>
                                        <p:tav tm="100000">
                                          <p:val>
                                            <p:strVal val="#ppt_x"/>
                                          </p:val>
                                        </p:tav>
                                      </p:tavLst>
                                    </p:anim>
                                    <p:animEffect transition="in" filter="wipe(right)">
                                      <p:cBhvr>
                                        <p:cTn id="11" dur="500"/>
                                        <p:tgtEl>
                                          <p:spTgt spid="8"/>
                                        </p:tgtEl>
                                      </p:cBhvr>
                                    </p:animEffect>
                                    <p:set>
                                      <p:cBhvr>
                                        <p:cTn id="12" dur="500" fill="hold">
                                          <p:stCondLst>
                                            <p:cond delay="0"/>
                                          </p:stCondLst>
                                        </p:cTn>
                                        <p:tgtEl>
                                          <p:spTgt spid="8"/>
                                        </p:tgtEl>
                                        <p:attrNameLst>
                                          <p:attrName>style.visibility</p:attrName>
                                        </p:attrNameLst>
                                      </p:cBhvr>
                                      <p:to>
                                        <p:strVal val="visible"/>
                                      </p:to>
                                    </p:set>
                                  </p:childTnLst>
                                </p:cTn>
                              </p:par>
                            </p:childTnLst>
                          </p:cTn>
                        </p:par>
                        <p:par>
                          <p:cTn id="13" fill="hold">
                            <p:stCondLst>
                              <p:cond delay="0"/>
                            </p:stCondLst>
                            <p:childTnLst>
                              <p:par>
                                <p:cTn id="14" presetID="47" presetClass="entr" presetSubtype="0" fill="hold" nodeType="afterEffect">
                                  <p:stCondLst>
                                    <p:cond delay="0"/>
                                  </p:stCondLst>
                                  <p:childTnLs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animEffect transition="in" filter="fade">
                                      <p:cBhvr>
                                        <p:cTn id="17" dur="1000"/>
                                        <p:tgtEl>
                                          <p:spTgt spid="7"/>
                                        </p:tgtEl>
                                      </p:cBhvr>
                                    </p:animEffec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0"/>
                            </p:stCondLst>
                            <p:childTnLst>
                              <p:par>
                                <p:cTn id="20" presetID="21" presetClass="entr" presetSubtype="1" fill="hold" nodeType="afterEffect">
                                  <p:stCondLst>
                                    <p:cond delay="0"/>
                                  </p:stCondLst>
                                  <p:childTnLst>
                                    <p:animEffect transition="in" filter="wheel(1)">
                                      <p:cBhvr>
                                        <p:cTn id="21" dur="1000"/>
                                        <p:tgtEl>
                                          <p:spTgt spid="11"/>
                                        </p:tgtEl>
                                      </p:cBhvr>
                                    </p:animEffect>
                                    <p:set>
                                      <p:cBhvr>
                                        <p:cTn id="22" dur="1000"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18" presetClass="entr" presetSubtype="9" fill="hold" nodeType="afterEffect">
                                  <p:stCondLst>
                                    <p:cond delay="0"/>
                                  </p:stCondLst>
                                  <p:childTnLst>
                                    <p:animEffect transition="in" filter="strips(upLeft)">
                                      <p:cBhvr>
                                        <p:cTn id="25" dur="500"/>
                                        <p:tgtEl>
                                          <p:spTgt spid="10"/>
                                        </p:tgtEl>
                                      </p:cBhvr>
                                    </p:animEffect>
                                    <p:set>
                                      <p:cBhvr>
                                        <p:cTn id="26" dur="500"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Box 2"/>
          <p:cNvSpPr txBox="1"/>
          <p:nvPr/>
        </p:nvSpPr>
        <p:spPr>
          <a:xfrm>
            <a:off x="2038352" y="735955"/>
            <a:ext cx="8115298" cy="3770263"/>
          </a:xfrm>
          <a:prstGeom prst="rect">
            <a:avLst/>
          </a:prstGeom>
          <a:noFill/>
        </p:spPr>
        <p:txBody>
          <a:bodyPr vert="horz" wrap="square" lIns="91440" tIns="45720" rIns="91440" bIns="45720" rtlCol="0" anchor="t">
            <a:spAutoFit/>
          </a:bodyPr>
          <a:lstStyle/>
          <a:p>
            <a:pPr marL="0" algn="ctr">
              <a:defRPr/>
            </a:pPr>
            <a:r>
              <a:rPr lang="en-US" sz="23900" b="1" i="0" u="none" baseline="0">
                <a:solidFill>
                  <a:srgbClr val="FFFFFF">
                    <a:lumMod val="95000"/>
                  </a:srgbClr>
                </a:solidFill>
                <a:latin typeface="+mn-ea"/>
                <a:ea typeface="+mn-ea"/>
              </a:rPr>
              <a:t>02</a:t>
            </a:r>
            <a:endParaRPr lang="en-US" sz="1100"/>
          </a:p>
        </p:txBody>
      </p:sp>
      <p:sp>
        <p:nvSpPr>
          <p:cNvPr id="3" name="TextBox 3"/>
          <p:cNvSpPr txBox="1"/>
          <p:nvPr/>
        </p:nvSpPr>
        <p:spPr>
          <a:xfrm>
            <a:off x="2614547" y="4385306"/>
            <a:ext cx="6769100" cy="769441"/>
          </a:xfrm>
          <a:prstGeom prst="rect">
            <a:avLst/>
          </a:prstGeom>
          <a:noFill/>
        </p:spPr>
        <p:txBody>
          <a:bodyPr vert="horz" wrap="square" lIns="91440" tIns="45720" rIns="91440" bIns="45720" rtlCol="0" anchor="t">
            <a:spAutoFit/>
          </a:bodyPr>
          <a:lstStyle/>
          <a:p>
            <a:pPr marL="0" algn="ctr">
              <a:defRPr/>
            </a:pPr>
            <a:r>
              <a:rPr lang="zh-CN" altLang="en-US" sz="4400" b="1" i="0" u="none" baseline="0">
                <a:solidFill>
                  <a:srgbClr val="000000">
                    <a:lumMod val="85000"/>
                    <a:lumOff val="15000"/>
                  </a:srgbClr>
                </a:solidFill>
                <a:latin typeface="微软雅黑"/>
                <a:ea typeface="微软雅黑"/>
              </a:rPr>
              <a:t>Key Features of the Tutor</a:t>
            </a:r>
            <a:endParaRPr lang="en-US" sz="1100"/>
          </a:p>
        </p:txBody>
      </p:sp>
      <p:grpSp>
        <p:nvGrpSpPr>
          <p:cNvPr id="4" name="Group 4"/>
          <p:cNvGrpSpPr/>
          <p:nvPr/>
        </p:nvGrpSpPr>
        <p:grpSpPr>
          <a:xfrm>
            <a:off x="3044657" y="991564"/>
            <a:ext cx="1484640" cy="1728796"/>
            <a:chOff x="3044657" y="991564"/>
            <a:chExt cx="1484640" cy="1728796"/>
          </a:xfrm>
        </p:grpSpPr>
        <p:sp>
          <p:nvSpPr>
            <p:cNvPr id="5" name="Freeform 5"/>
            <p:cNvSpPr/>
            <p:nvPr/>
          </p:nvSpPr>
          <p:spPr>
            <a:xfrm rot="3595803">
              <a:off x="2922579" y="1113642"/>
              <a:ext cx="1728796" cy="1484640"/>
            </a:xfrm>
            <a:custGeom>
              <a:avLst/>
              <a:gdLst/>
              <a:ahLst/>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6" name="TextBox 6"/>
            <p:cNvSpPr txBox="1"/>
            <p:nvPr/>
          </p:nvSpPr>
          <p:spPr>
            <a:xfrm>
              <a:off x="3252917" y="1745605"/>
              <a:ext cx="1150808" cy="584775"/>
            </a:xfrm>
            <a:prstGeom prst="rect">
              <a:avLst/>
            </a:prstGeom>
            <a:noFill/>
          </p:spPr>
          <p:txBody>
            <a:bodyPr vert="horz" wrap="square" lIns="91440" tIns="45720" rIns="91440" bIns="45720" rtlCol="0" anchor="t">
              <a:spAutoFit/>
            </a:bodyPr>
            <a:lstStyle/>
            <a:p>
              <a:pPr marL="0" algn="ctr">
                <a:defRPr/>
              </a:pPr>
              <a:r>
                <a:rPr lang="en-US" sz="3200" b="1" i="0" u="none" baseline="0">
                  <a:solidFill>
                    <a:srgbClr val="FFFFFF"/>
                  </a:solidFill>
                  <a:latin typeface="Agency FB"/>
                  <a:ea typeface="Agency FB"/>
                </a:rPr>
                <a:t>PART</a:t>
              </a:r>
              <a:endParaRPr lang="en-US" sz="1100"/>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anim calcmode="lin" valueType="num">
                                      <p:cBhvr additive="base">
                                        <p:cTn id="6" dur="1000" fill="hold"/>
                                        <p:tgtEl>
                                          <p:spTgt spid="2"/>
                                        </p:tgtEl>
                                        <p:attrNameLst>
                                          <p:attrName>ppt_x</p:attrName>
                                        </p:attrNameLst>
                                      </p:cBhvr>
                                      <p:tavLst>
                                        <p:tav tm="0">
                                          <p:val>
                                            <p:strVal val="1+#ppt_w/2"/>
                                          </p:val>
                                        </p:tav>
                                        <p:tav tm="100000">
                                          <p:val>
                                            <p:strVal val="#ppt_x"/>
                                          </p:val>
                                        </p:tav>
                                      </p:tavLst>
                                    </p:anim>
                                    <p:anim calcmode="lin" valueType="num">
                                      <p:cBhvr additive="base">
                                        <p:cTn id="7" dur="1000" fill="hold"/>
                                        <p:tgtEl>
                                          <p:spTgt spid="2"/>
                                        </p:tgtEl>
                                        <p:attrNameLst>
                                          <p:attrName>ppt_y</p:attrName>
                                        </p:attrNameLst>
                                      </p:cBhvr>
                                      <p:tavLst>
                                        <p:tav tm="0">
                                          <p:val>
                                            <p:strVal val="#ppt_y"/>
                                          </p:val>
                                        </p:tav>
                                        <p:tav tm="100000">
                                          <p:val>
                                            <p:strVal val="#ppt_y"/>
                                          </p:val>
                                        </p:tav>
                                      </p:tavLst>
                                    </p:anim>
                                    <p:set>
                                      <p:cBhvr>
                                        <p:cTn id="8" dur="1000"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43" presetClass="entr" presetSubtype="0" fill="hold" nodeType="afterEffect">
                                  <p:stCondLst>
                                    <p:cond delay="0"/>
                                  </p:stCondLst>
                                  <p:childTnLst>
                                    <p:anim calcmode="lin" valueType="num">
                                      <p:cBhvr>
                                        <p:cTn id="11" dur="400" fill="hold"/>
                                        <p:tgtEl>
                                          <p:spTgt spid="3"/>
                                        </p:tgtEl>
                                        <p:attrNameLst>
                                          <p:attrName>ppt_x</p:attrName>
                                        </p:attrNameLst>
                                      </p:cBhvr>
                                      <p:tavLst>
                                        <p:tav tm="0">
                                          <p:val>
                                            <p:strVal val="#ppt_x"/>
                                          </p:val>
                                        </p:tav>
                                        <p:tav tm="100000">
                                          <p:val>
                                            <p:strVal val="#ppt_x"/>
                                          </p:val>
                                        </p:tav>
                                      </p:tavLst>
                                    </p:anim>
                                    <p:anim calcmode="lin" valueType="num">
                                      <p:cBhvr>
                                        <p:cTn id="12" dur="400" fill="hold"/>
                                        <p:tgtEl>
                                          <p:spTgt spid="3"/>
                                        </p:tgtEl>
                                        <p:attrNameLst>
                                          <p:attrName>ppt_y</p:attrName>
                                        </p:attrNameLst>
                                      </p:cBhvr>
                                      <p:tavLst>
                                        <p:tav tm="0">
                                          <p:val>
                                            <p:strVal val="#ppt_y+0.31"/>
                                          </p:val>
                                        </p:tav>
                                        <p:tav tm="100000">
                                          <p:val>
                                            <p:strVal val="#ppt_y+0.31"/>
                                          </p:val>
                                        </p:tav>
                                      </p:tavLst>
                                    </p:anim>
                                    <p:anim calcmode="lin" valueType="num">
                                      <p:cBhvr>
                                        <p:cTn id="13" dur="600" decel="50000" fill="hold">
                                          <p:stCondLst>
                                            <p:cond delay="400"/>
                                          </p:stCondLst>
                                        </p:cTn>
                                        <p:tgtEl>
                                          <p:spTgt spid="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4" dur="600" decel="50000" fill="hold">
                                          <p:stCondLst>
                                            <p:cond delay="400"/>
                                          </p:stCondLst>
                                        </p:cTn>
                                        <p:tgtEl>
                                          <p:spTgt spid="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animEffect transition="in" filter="fade">
                                      <p:cBhvr>
                                        <p:cTn id="15" dur="100"/>
                                        <p:tgtEl>
                                          <p:spTgt spid="3"/>
                                        </p:tgtEl>
                                      </p:cBhvr>
                                    </p:animEffec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a:off x="261176" y="145395"/>
            <a:ext cx="2763120" cy="2880118"/>
          </a:xfrm>
          <a:custGeom>
            <a:avLst/>
            <a:gdLst/>
            <a:ahLst/>
            <a:cxnLst/>
            <a:rect l="l" t="t" r="r" b="b"/>
            <a:pathLst>
              <a:path w="3616003" h="3769115">
                <a:moveTo>
                  <a:pt x="217446" y="1996443"/>
                </a:moveTo>
                <a:cubicBezTo>
                  <a:pt x="491766" y="1516383"/>
                  <a:pt x="1281706" y="2543"/>
                  <a:pt x="1848126" y="3"/>
                </a:cubicBezTo>
                <a:cubicBezTo>
                  <a:pt x="2414546" y="-2537"/>
                  <a:pt x="3608346" y="1356363"/>
                  <a:pt x="3615966" y="1981203"/>
                </a:cubicBezTo>
                <a:cubicBezTo>
                  <a:pt x="3623586" y="2606043"/>
                  <a:pt x="2462806" y="3599183"/>
                  <a:pt x="1893846" y="3749043"/>
                </a:cubicBezTo>
                <a:cubicBezTo>
                  <a:pt x="1324886" y="3898903"/>
                  <a:pt x="486686" y="3169923"/>
                  <a:pt x="202206" y="2880363"/>
                </a:cubicBezTo>
                <a:cubicBezTo>
                  <a:pt x="-82274" y="2590803"/>
                  <a:pt x="-56874" y="2476503"/>
                  <a:pt x="217446" y="1996443"/>
                </a:cubicBezTo>
                <a:close/>
              </a:path>
            </a:pathLst>
          </a:custGeom>
          <a:gradFill>
            <a:gsLst>
              <a:gs pos="13000">
                <a:srgbClr val="F3C053"/>
              </a:gs>
              <a:gs pos="88000">
                <a:srgbClr val="EE37E9"/>
              </a:gs>
            </a:gsLst>
            <a:lin ang="27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3" name="Freeform 3"/>
          <p:cNvSpPr/>
          <p:nvPr/>
        </p:nvSpPr>
        <p:spPr>
          <a:xfrm rot="648845">
            <a:off x="4456517" y="544701"/>
            <a:ext cx="3587509" cy="2657742"/>
          </a:xfrm>
          <a:custGeom>
            <a:avLst/>
            <a:gdLst/>
            <a:ahLst/>
            <a:cxnLst/>
            <a:rect l="l" t="t" r="r" b="b"/>
            <a:pathLst>
              <a:path w="5105488" h="3782309">
                <a:moveTo>
                  <a:pt x="1722207" y="21520"/>
                </a:moveTo>
                <a:cubicBezTo>
                  <a:pt x="2573107" y="168840"/>
                  <a:pt x="5102947" y="1393120"/>
                  <a:pt x="5105487" y="2017960"/>
                </a:cubicBezTo>
                <a:cubicBezTo>
                  <a:pt x="5108027" y="2642800"/>
                  <a:pt x="2588347" y="3917880"/>
                  <a:pt x="1737447" y="3770560"/>
                </a:cubicBezTo>
                <a:cubicBezTo>
                  <a:pt x="886547" y="3623240"/>
                  <a:pt x="10247" y="1758880"/>
                  <a:pt x="87" y="1134040"/>
                </a:cubicBezTo>
                <a:cubicBezTo>
                  <a:pt x="-10073" y="509200"/>
                  <a:pt x="871307" y="-125800"/>
                  <a:pt x="1722207" y="21520"/>
                </a:cubicBezTo>
                <a:close/>
              </a:path>
            </a:pathLst>
          </a:custGeom>
          <a:gradFill>
            <a:gsLst>
              <a:gs pos="0">
                <a:srgbClr val="584CE0"/>
              </a:gs>
              <a:gs pos="44000">
                <a:srgbClr val="BB43FD"/>
              </a:gs>
              <a:gs pos="78000">
                <a:srgbClr val="EE37E9"/>
              </a:gs>
            </a:gsLst>
            <a:lin ang="135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4" name="Freeform 4"/>
          <p:cNvSpPr/>
          <p:nvPr/>
        </p:nvSpPr>
        <p:spPr>
          <a:xfrm rot="20625691">
            <a:off x="7922534" y="300226"/>
            <a:ext cx="2138861" cy="1650624"/>
          </a:xfrm>
          <a:custGeom>
            <a:avLst/>
            <a:gdLst/>
            <a:ahLst/>
            <a:cxnLst/>
            <a:rect l="l" t="t" r="r" b="b"/>
            <a:pathLst>
              <a:path w="3352800" h="1767848">
                <a:moveTo>
                  <a:pt x="0" y="899160"/>
                </a:moveTo>
                <a:cubicBezTo>
                  <a:pt x="0" y="604520"/>
                  <a:pt x="1117600" y="0"/>
                  <a:pt x="1676400" y="0"/>
                </a:cubicBezTo>
                <a:cubicBezTo>
                  <a:pt x="2235200" y="0"/>
                  <a:pt x="3352800" y="604520"/>
                  <a:pt x="3352800" y="899160"/>
                </a:cubicBezTo>
                <a:cubicBezTo>
                  <a:pt x="3352800" y="1193800"/>
                  <a:pt x="2230120" y="1765300"/>
                  <a:pt x="1676400" y="1767840"/>
                </a:cubicBezTo>
                <a:cubicBezTo>
                  <a:pt x="1122680" y="1770380"/>
                  <a:pt x="0" y="1193800"/>
                  <a:pt x="0" y="899160"/>
                </a:cubicBezTo>
                <a:close/>
              </a:path>
            </a:pathLst>
          </a:cu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5" name="Freeform 5"/>
          <p:cNvSpPr/>
          <p:nvPr/>
        </p:nvSpPr>
        <p:spPr>
          <a:xfrm>
            <a:off x="8876776" y="1067435"/>
            <a:ext cx="3084528" cy="2648903"/>
          </a:xfrm>
          <a:custGeom>
            <a:avLst/>
            <a:gdLst/>
            <a:ahLst/>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gradFill>
            <a:gsLst>
              <a:gs pos="0">
                <a:srgbClr val="EE37E9"/>
              </a:gs>
              <a:gs pos="71000">
                <a:srgbClr val="584CE0"/>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6" name="Freeform 6"/>
          <p:cNvSpPr/>
          <p:nvPr/>
        </p:nvSpPr>
        <p:spPr>
          <a:xfrm>
            <a:off x="1757810" y="1975904"/>
            <a:ext cx="3114829" cy="2303670"/>
          </a:xfrm>
          <a:custGeom>
            <a:avLst/>
            <a:gdLst/>
            <a:ahLst/>
            <a:cxnLst/>
            <a:rect l="l" t="t" r="r" b="b"/>
            <a:pathLst>
              <a:path w="5501899" h="4069103">
                <a:moveTo>
                  <a:pt x="203989" y="2575574"/>
                </a:moveTo>
                <a:cubicBezTo>
                  <a:pt x="485929" y="2286014"/>
                  <a:pt x="1349529" y="2151394"/>
                  <a:pt x="1910869" y="1722134"/>
                </a:cubicBezTo>
                <a:cubicBezTo>
                  <a:pt x="2472209" y="1292874"/>
                  <a:pt x="3008149" y="-5066"/>
                  <a:pt x="3572029" y="14"/>
                </a:cubicBezTo>
                <a:cubicBezTo>
                  <a:pt x="4135909" y="5094"/>
                  <a:pt x="5009669" y="1176034"/>
                  <a:pt x="5294149" y="1752614"/>
                </a:cubicBezTo>
                <a:cubicBezTo>
                  <a:pt x="5578629" y="2329194"/>
                  <a:pt x="5568469" y="3073414"/>
                  <a:pt x="5278909" y="3459494"/>
                </a:cubicBezTo>
                <a:cubicBezTo>
                  <a:pt x="4989349" y="3845574"/>
                  <a:pt x="4123209" y="4066554"/>
                  <a:pt x="3556789" y="4069094"/>
                </a:cubicBezTo>
                <a:cubicBezTo>
                  <a:pt x="2990369" y="4071634"/>
                  <a:pt x="2436649" y="3576334"/>
                  <a:pt x="1880389" y="3474734"/>
                </a:cubicBezTo>
                <a:cubicBezTo>
                  <a:pt x="1324129" y="3373134"/>
                  <a:pt x="501169" y="3606814"/>
                  <a:pt x="219229" y="3459494"/>
                </a:cubicBezTo>
                <a:cubicBezTo>
                  <a:pt x="-62711" y="3312174"/>
                  <a:pt x="-77951" y="2865134"/>
                  <a:pt x="203989" y="2575574"/>
                </a:cubicBezTo>
                <a:close/>
              </a:path>
            </a:pathLst>
          </a:custGeom>
          <a:gradFill>
            <a:gsLst>
              <a:gs pos="0">
                <a:srgbClr val="EE37E9"/>
              </a:gs>
              <a:gs pos="71000">
                <a:srgbClr val="BB43FD"/>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7" name="Freeform 7"/>
          <p:cNvSpPr/>
          <p:nvPr/>
        </p:nvSpPr>
        <p:spPr>
          <a:xfrm>
            <a:off x="5570989" y="1406824"/>
            <a:ext cx="903272" cy="933497"/>
          </a:xfrm>
          <a:custGeom>
            <a:avLst/>
            <a:gdLst/>
            <a:ahLst/>
            <a:cxnLst/>
            <a:rect l="l" t="t" r="r" b="b"/>
            <a:pathLst>
              <a:path w="743" h="769">
                <a:moveTo>
                  <a:pt x="743" y="27"/>
                </a:moveTo>
                <a:cubicBezTo>
                  <a:pt x="743" y="20"/>
                  <a:pt x="741" y="13"/>
                  <a:pt x="736" y="8"/>
                </a:cubicBezTo>
                <a:cubicBezTo>
                  <a:pt x="731" y="3"/>
                  <a:pt x="724" y="0"/>
                  <a:pt x="717" y="0"/>
                </a:cubicBezTo>
                <a:lnTo>
                  <a:pt x="599" y="0"/>
                </a:lnTo>
                <a:cubicBezTo>
                  <a:pt x="596" y="0"/>
                  <a:pt x="594" y="0"/>
                  <a:pt x="591" y="1"/>
                </a:cubicBezTo>
                <a:lnTo>
                  <a:pt x="569" y="1"/>
                </a:lnTo>
                <a:cubicBezTo>
                  <a:pt x="565" y="1"/>
                  <a:pt x="560" y="1"/>
                  <a:pt x="555" y="2"/>
                </a:cubicBezTo>
                <a:lnTo>
                  <a:pt x="184" y="2"/>
                </a:lnTo>
                <a:cubicBezTo>
                  <a:pt x="179" y="1"/>
                  <a:pt x="175" y="1"/>
                  <a:pt x="171" y="1"/>
                </a:cubicBezTo>
                <a:lnTo>
                  <a:pt x="152" y="1"/>
                </a:lnTo>
                <a:cubicBezTo>
                  <a:pt x="149" y="0"/>
                  <a:pt x="147" y="0"/>
                  <a:pt x="144" y="0"/>
                </a:cubicBezTo>
                <a:lnTo>
                  <a:pt x="26" y="0"/>
                </a:lnTo>
                <a:cubicBezTo>
                  <a:pt x="19" y="0"/>
                  <a:pt x="13" y="3"/>
                  <a:pt x="8" y="8"/>
                </a:cubicBezTo>
                <a:cubicBezTo>
                  <a:pt x="2" y="13"/>
                  <a:pt x="0" y="20"/>
                  <a:pt x="0" y="27"/>
                </a:cubicBezTo>
                <a:cubicBezTo>
                  <a:pt x="0" y="36"/>
                  <a:pt x="3" y="239"/>
                  <a:pt x="118" y="266"/>
                </a:cubicBezTo>
                <a:lnTo>
                  <a:pt x="118" y="267"/>
                </a:lnTo>
                <a:cubicBezTo>
                  <a:pt x="118" y="268"/>
                  <a:pt x="118" y="269"/>
                  <a:pt x="118" y="270"/>
                </a:cubicBezTo>
                <a:cubicBezTo>
                  <a:pt x="123" y="394"/>
                  <a:pt x="220" y="497"/>
                  <a:pt x="342" y="511"/>
                </a:cubicBezTo>
                <a:lnTo>
                  <a:pt x="342" y="713"/>
                </a:lnTo>
                <a:lnTo>
                  <a:pt x="242" y="713"/>
                </a:lnTo>
                <a:cubicBezTo>
                  <a:pt x="234" y="713"/>
                  <a:pt x="228" y="719"/>
                  <a:pt x="228" y="727"/>
                </a:cubicBezTo>
                <a:lnTo>
                  <a:pt x="228" y="756"/>
                </a:lnTo>
                <a:cubicBezTo>
                  <a:pt x="228" y="763"/>
                  <a:pt x="234" y="769"/>
                  <a:pt x="242" y="769"/>
                </a:cubicBezTo>
                <a:lnTo>
                  <a:pt x="498" y="769"/>
                </a:lnTo>
                <a:cubicBezTo>
                  <a:pt x="505" y="769"/>
                  <a:pt x="511" y="763"/>
                  <a:pt x="511" y="756"/>
                </a:cubicBezTo>
                <a:lnTo>
                  <a:pt x="511" y="727"/>
                </a:lnTo>
                <a:cubicBezTo>
                  <a:pt x="511" y="719"/>
                  <a:pt x="505" y="713"/>
                  <a:pt x="498" y="713"/>
                </a:cubicBezTo>
                <a:lnTo>
                  <a:pt x="398" y="713"/>
                </a:lnTo>
                <a:lnTo>
                  <a:pt x="398" y="511"/>
                </a:lnTo>
                <a:cubicBezTo>
                  <a:pt x="519" y="498"/>
                  <a:pt x="612" y="401"/>
                  <a:pt x="621" y="279"/>
                </a:cubicBezTo>
                <a:cubicBezTo>
                  <a:pt x="622" y="277"/>
                  <a:pt x="623" y="274"/>
                  <a:pt x="623" y="271"/>
                </a:cubicBezTo>
                <a:lnTo>
                  <a:pt x="623" y="266"/>
                </a:lnTo>
                <a:cubicBezTo>
                  <a:pt x="740" y="242"/>
                  <a:pt x="743" y="36"/>
                  <a:pt x="743" y="27"/>
                </a:cubicBezTo>
                <a:close/>
                <a:moveTo>
                  <a:pt x="370" y="457"/>
                </a:moveTo>
                <a:cubicBezTo>
                  <a:pt x="262" y="457"/>
                  <a:pt x="174" y="369"/>
                  <a:pt x="174" y="261"/>
                </a:cubicBezTo>
                <a:lnTo>
                  <a:pt x="174" y="58"/>
                </a:lnTo>
                <a:lnTo>
                  <a:pt x="566" y="58"/>
                </a:lnTo>
                <a:lnTo>
                  <a:pt x="566" y="261"/>
                </a:lnTo>
                <a:cubicBezTo>
                  <a:pt x="566" y="369"/>
                  <a:pt x="478" y="457"/>
                  <a:pt x="370" y="457"/>
                </a:cubicBezTo>
                <a:close/>
                <a:moveTo>
                  <a:pt x="118" y="209"/>
                </a:moveTo>
                <a:cubicBezTo>
                  <a:pt x="73" y="184"/>
                  <a:pt x="59" y="98"/>
                  <a:pt x="55" y="53"/>
                </a:cubicBezTo>
                <a:lnTo>
                  <a:pt x="118" y="53"/>
                </a:lnTo>
                <a:lnTo>
                  <a:pt x="118" y="209"/>
                </a:lnTo>
                <a:close/>
                <a:moveTo>
                  <a:pt x="626" y="209"/>
                </a:moveTo>
                <a:lnTo>
                  <a:pt x="626" y="53"/>
                </a:lnTo>
                <a:lnTo>
                  <a:pt x="688" y="53"/>
                </a:lnTo>
                <a:cubicBezTo>
                  <a:pt x="684" y="98"/>
                  <a:pt x="670" y="184"/>
                  <a:pt x="626" y="209"/>
                </a:cubicBezTo>
                <a:close/>
              </a:path>
            </a:pathLst>
          </a:custGeom>
          <a:solidFill>
            <a:srgbClr val="FFFFFF"/>
          </a:solidFill>
          <a:ln cap="flat" cmpd="sng">
            <a:prstDash val="solid"/>
          </a:ln>
        </p:spPr>
        <p:txBody>
          <a:bodyPr rot="0" vert="horz" wrap="square" lIns="91440" tIns="45720" rIns="91440" bIns="45720" anchor="ctr">
            <a:noAutofit/>
          </a:bodyPr>
          <a:lstStyle/>
          <a:p>
            <a:pPr marL="0" algn="ctr"/>
            <a:endParaRPr/>
          </a:p>
        </p:txBody>
      </p:sp>
      <p:sp>
        <p:nvSpPr>
          <p:cNvPr id="8" name="Freeform 8"/>
          <p:cNvSpPr/>
          <p:nvPr/>
        </p:nvSpPr>
        <p:spPr>
          <a:xfrm>
            <a:off x="10253993" y="2386359"/>
            <a:ext cx="705781" cy="715971"/>
          </a:xfrm>
          <a:custGeom>
            <a:avLst/>
            <a:gdLst/>
            <a:ahLst/>
            <a:cxnLst/>
            <a:rect l="l" t="t" r="r" b="b"/>
            <a:pathLst>
              <a:path w="500" h="508">
                <a:moveTo>
                  <a:pt x="375" y="188"/>
                </a:moveTo>
                <a:cubicBezTo>
                  <a:pt x="375" y="84"/>
                  <a:pt x="291" y="0"/>
                  <a:pt x="188" y="0"/>
                </a:cubicBezTo>
                <a:cubicBezTo>
                  <a:pt x="84" y="0"/>
                  <a:pt x="0" y="84"/>
                  <a:pt x="0" y="188"/>
                </a:cubicBezTo>
                <a:cubicBezTo>
                  <a:pt x="0" y="291"/>
                  <a:pt x="84" y="375"/>
                  <a:pt x="188" y="375"/>
                </a:cubicBezTo>
                <a:cubicBezTo>
                  <a:pt x="291" y="375"/>
                  <a:pt x="375" y="291"/>
                  <a:pt x="375" y="188"/>
                </a:cubicBezTo>
                <a:close/>
                <a:moveTo>
                  <a:pt x="188" y="328"/>
                </a:moveTo>
                <a:cubicBezTo>
                  <a:pt x="110" y="328"/>
                  <a:pt x="47" y="265"/>
                  <a:pt x="47" y="188"/>
                </a:cubicBezTo>
                <a:cubicBezTo>
                  <a:pt x="47" y="110"/>
                  <a:pt x="110" y="47"/>
                  <a:pt x="188" y="47"/>
                </a:cubicBezTo>
                <a:cubicBezTo>
                  <a:pt x="265" y="47"/>
                  <a:pt x="328" y="110"/>
                  <a:pt x="328" y="188"/>
                </a:cubicBezTo>
                <a:cubicBezTo>
                  <a:pt x="328" y="265"/>
                  <a:pt x="265" y="328"/>
                  <a:pt x="188" y="328"/>
                </a:cubicBezTo>
                <a:close/>
                <a:moveTo>
                  <a:pt x="500" y="466"/>
                </a:moveTo>
                <a:lnTo>
                  <a:pt x="458" y="508"/>
                </a:lnTo>
                <a:lnTo>
                  <a:pt x="314" y="364"/>
                </a:lnTo>
                <a:lnTo>
                  <a:pt x="356" y="322"/>
                </a:lnTo>
                <a:lnTo>
                  <a:pt x="500" y="466"/>
                </a:lnTo>
                <a:close/>
              </a:path>
            </a:pathLst>
          </a:custGeom>
          <a:solidFill>
            <a:srgbClr val="FFFFFF"/>
          </a:solidFill>
          <a:ln cap="flat" cmpd="sng">
            <a:prstDash val="solid"/>
          </a:ln>
        </p:spPr>
        <p:txBody>
          <a:bodyPr rot="0" vert="horz" wrap="square" lIns="91440" tIns="45720" rIns="91440" bIns="45720" anchor="ctr">
            <a:noAutofit/>
          </a:bodyPr>
          <a:lstStyle/>
          <a:p>
            <a:pPr marL="0" algn="ctr"/>
            <a:endParaRPr/>
          </a:p>
        </p:txBody>
      </p:sp>
      <p:sp>
        <p:nvSpPr>
          <p:cNvPr id="9" name="Freeform 9"/>
          <p:cNvSpPr/>
          <p:nvPr/>
        </p:nvSpPr>
        <p:spPr>
          <a:xfrm>
            <a:off x="3471175" y="3110734"/>
            <a:ext cx="558276" cy="541469"/>
          </a:xfrm>
          <a:custGeom>
            <a:avLst/>
            <a:gdLst/>
            <a:ahLst/>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rgbClr val="FFFFFF"/>
          </a:solidFill>
          <a:ln cap="flat" cmpd="sng">
            <a:prstDash val="solid"/>
          </a:ln>
        </p:spPr>
        <p:txBody>
          <a:bodyPr rot="0" vert="horz" wrap="square" lIns="91440" tIns="45720" rIns="91440" bIns="45720" anchor="ctr">
            <a:noAutofit/>
          </a:bodyPr>
          <a:lstStyle/>
          <a:p>
            <a:pPr marL="0" algn="ctr"/>
            <a:endParaRPr/>
          </a:p>
        </p:txBody>
      </p:sp>
      <p:sp>
        <p:nvSpPr>
          <p:cNvPr id="10" name="Freeform 10"/>
          <p:cNvSpPr/>
          <p:nvPr/>
        </p:nvSpPr>
        <p:spPr>
          <a:xfrm>
            <a:off x="1294686" y="1389754"/>
            <a:ext cx="737314" cy="701749"/>
          </a:xfrm>
          <a:custGeom>
            <a:avLst/>
            <a:gdLst/>
            <a:ahLst/>
            <a:cxnLst/>
            <a:rect l="l" t="t" r="r" b="b"/>
            <a:pathLst>
              <a:path w="607539" h="578234">
                <a:moveTo>
                  <a:pt x="430076" y="475990"/>
                </a:moveTo>
                <a:cubicBezTo>
                  <a:pt x="436663" y="474834"/>
                  <a:pt x="442894" y="479279"/>
                  <a:pt x="444051" y="485857"/>
                </a:cubicBezTo>
                <a:lnTo>
                  <a:pt x="445119" y="492524"/>
                </a:lnTo>
                <a:cubicBezTo>
                  <a:pt x="446276" y="499103"/>
                  <a:pt x="441825" y="505326"/>
                  <a:pt x="435238" y="506481"/>
                </a:cubicBezTo>
                <a:cubicBezTo>
                  <a:pt x="434615" y="506659"/>
                  <a:pt x="433903" y="506659"/>
                  <a:pt x="433191" y="506659"/>
                </a:cubicBezTo>
                <a:cubicBezTo>
                  <a:pt x="427405" y="506659"/>
                  <a:pt x="422331" y="502481"/>
                  <a:pt x="421263" y="496614"/>
                </a:cubicBezTo>
                <a:lnTo>
                  <a:pt x="420106" y="489946"/>
                </a:lnTo>
                <a:cubicBezTo>
                  <a:pt x="419038" y="483368"/>
                  <a:pt x="423400" y="477056"/>
                  <a:pt x="430076" y="475990"/>
                </a:cubicBezTo>
                <a:close/>
                <a:moveTo>
                  <a:pt x="414552" y="385313"/>
                </a:moveTo>
                <a:cubicBezTo>
                  <a:pt x="421139" y="384158"/>
                  <a:pt x="427369" y="388602"/>
                  <a:pt x="428527" y="395179"/>
                </a:cubicBezTo>
                <a:lnTo>
                  <a:pt x="437428" y="447083"/>
                </a:lnTo>
                <a:cubicBezTo>
                  <a:pt x="438585" y="453749"/>
                  <a:pt x="434134" y="459971"/>
                  <a:pt x="427547" y="461126"/>
                </a:cubicBezTo>
                <a:cubicBezTo>
                  <a:pt x="426835" y="461215"/>
                  <a:pt x="426123" y="461215"/>
                  <a:pt x="425500" y="461215"/>
                </a:cubicBezTo>
                <a:cubicBezTo>
                  <a:pt x="419714" y="461215"/>
                  <a:pt x="414552" y="457127"/>
                  <a:pt x="413572" y="451172"/>
                </a:cubicBezTo>
                <a:lnTo>
                  <a:pt x="404582" y="399267"/>
                </a:lnTo>
                <a:cubicBezTo>
                  <a:pt x="403514" y="392690"/>
                  <a:pt x="407965" y="386380"/>
                  <a:pt x="414552" y="385313"/>
                </a:cubicBezTo>
                <a:close/>
                <a:moveTo>
                  <a:pt x="303725" y="39458"/>
                </a:moveTo>
                <a:lnTo>
                  <a:pt x="224517" y="199869"/>
                </a:lnTo>
                <a:cubicBezTo>
                  <a:pt x="222737" y="203424"/>
                  <a:pt x="219266" y="205912"/>
                  <a:pt x="215350" y="206445"/>
                </a:cubicBezTo>
                <a:lnTo>
                  <a:pt x="38066" y="232129"/>
                </a:lnTo>
                <a:lnTo>
                  <a:pt x="166401" y="356991"/>
                </a:lnTo>
                <a:cubicBezTo>
                  <a:pt x="169249" y="359835"/>
                  <a:pt x="170495" y="363834"/>
                  <a:pt x="169872" y="367745"/>
                </a:cubicBezTo>
                <a:lnTo>
                  <a:pt x="139524" y="544063"/>
                </a:lnTo>
                <a:lnTo>
                  <a:pt x="298118" y="460792"/>
                </a:lnTo>
                <a:cubicBezTo>
                  <a:pt x="299898" y="459903"/>
                  <a:pt x="301856" y="459370"/>
                  <a:pt x="303725" y="459370"/>
                </a:cubicBezTo>
                <a:cubicBezTo>
                  <a:pt x="305683" y="459370"/>
                  <a:pt x="307641" y="459903"/>
                  <a:pt x="309421" y="460792"/>
                </a:cubicBezTo>
                <a:lnTo>
                  <a:pt x="467926" y="544063"/>
                </a:lnTo>
                <a:lnTo>
                  <a:pt x="437667" y="367745"/>
                </a:lnTo>
                <a:cubicBezTo>
                  <a:pt x="436955" y="363834"/>
                  <a:pt x="438290" y="359835"/>
                  <a:pt x="441138" y="356991"/>
                </a:cubicBezTo>
                <a:lnTo>
                  <a:pt x="569384" y="232129"/>
                </a:lnTo>
                <a:lnTo>
                  <a:pt x="392189" y="206445"/>
                </a:lnTo>
                <a:cubicBezTo>
                  <a:pt x="388184" y="205912"/>
                  <a:pt x="384802" y="203424"/>
                  <a:pt x="383022" y="199869"/>
                </a:cubicBezTo>
                <a:close/>
                <a:moveTo>
                  <a:pt x="303725" y="0"/>
                </a:moveTo>
                <a:cubicBezTo>
                  <a:pt x="308353" y="0"/>
                  <a:pt x="312536" y="2666"/>
                  <a:pt x="314583" y="6754"/>
                </a:cubicBezTo>
                <a:lnTo>
                  <a:pt x="401890" y="183428"/>
                </a:lnTo>
                <a:lnTo>
                  <a:pt x="597151" y="211778"/>
                </a:lnTo>
                <a:cubicBezTo>
                  <a:pt x="601690" y="212400"/>
                  <a:pt x="605517" y="215599"/>
                  <a:pt x="606941" y="220042"/>
                </a:cubicBezTo>
                <a:cubicBezTo>
                  <a:pt x="608365" y="224397"/>
                  <a:pt x="607208" y="229196"/>
                  <a:pt x="603915" y="232395"/>
                </a:cubicBezTo>
                <a:lnTo>
                  <a:pt x="462586" y="369878"/>
                </a:lnTo>
                <a:lnTo>
                  <a:pt x="495961" y="564059"/>
                </a:lnTo>
                <a:cubicBezTo>
                  <a:pt x="496762" y="568591"/>
                  <a:pt x="494893" y="573212"/>
                  <a:pt x="491155" y="575879"/>
                </a:cubicBezTo>
                <a:cubicBezTo>
                  <a:pt x="489019" y="577389"/>
                  <a:pt x="486527" y="578189"/>
                  <a:pt x="484035" y="578189"/>
                </a:cubicBezTo>
                <a:cubicBezTo>
                  <a:pt x="482077" y="578189"/>
                  <a:pt x="480119" y="577745"/>
                  <a:pt x="478428" y="576856"/>
                </a:cubicBezTo>
                <a:lnTo>
                  <a:pt x="303725" y="485142"/>
                </a:lnTo>
                <a:lnTo>
                  <a:pt x="129111" y="576856"/>
                </a:lnTo>
                <a:cubicBezTo>
                  <a:pt x="125017" y="578989"/>
                  <a:pt x="120122" y="578633"/>
                  <a:pt x="116384" y="575879"/>
                </a:cubicBezTo>
                <a:cubicBezTo>
                  <a:pt x="112646" y="573212"/>
                  <a:pt x="110777" y="568591"/>
                  <a:pt x="111578" y="564059"/>
                </a:cubicBezTo>
                <a:lnTo>
                  <a:pt x="144953" y="369878"/>
                </a:lnTo>
                <a:lnTo>
                  <a:pt x="3624" y="232395"/>
                </a:lnTo>
                <a:cubicBezTo>
                  <a:pt x="331" y="229196"/>
                  <a:pt x="-826" y="224397"/>
                  <a:pt x="598" y="220042"/>
                </a:cubicBezTo>
                <a:cubicBezTo>
                  <a:pt x="2022" y="215599"/>
                  <a:pt x="5760" y="212400"/>
                  <a:pt x="10299" y="211778"/>
                </a:cubicBezTo>
                <a:lnTo>
                  <a:pt x="205560" y="183428"/>
                </a:lnTo>
                <a:lnTo>
                  <a:pt x="292867" y="6754"/>
                </a:lnTo>
                <a:cubicBezTo>
                  <a:pt x="294914" y="2666"/>
                  <a:pt x="299186" y="0"/>
                  <a:pt x="303725" y="0"/>
                </a:cubicBezTo>
                <a:close/>
              </a:path>
            </a:pathLst>
          </a:custGeom>
          <a:solidFill>
            <a:srgbClr val="FFFFFF"/>
          </a:solidFill>
          <a:ln cap="flat" cmpd="sng">
            <a:prstDash val="solid"/>
          </a:ln>
        </p:spPr>
        <p:txBody>
          <a:bodyPr rot="0" vert="horz" wrap="square" lIns="91440" tIns="45720" rIns="91440" bIns="45720" anchor="ctr">
            <a:noAutofit/>
          </a:bodyPr>
          <a:lstStyle/>
          <a:p>
            <a:pPr marL="0" algn="ctr"/>
            <a:endParaRPr/>
          </a:p>
        </p:txBody>
      </p:sp>
      <p:sp>
        <p:nvSpPr>
          <p:cNvPr id="11" name="Freeform 11"/>
          <p:cNvSpPr/>
          <p:nvPr/>
        </p:nvSpPr>
        <p:spPr>
          <a:xfrm>
            <a:off x="8684199" y="897301"/>
            <a:ext cx="615530" cy="568434"/>
          </a:xfrm>
          <a:custGeom>
            <a:avLst/>
            <a:gdLst/>
            <a:ahLst/>
            <a:cxnLst/>
            <a:rect l="l" t="t" r="r" b="b"/>
            <a:pathLst>
              <a:path w="608697" h="562124">
                <a:moveTo>
                  <a:pt x="186302" y="63862"/>
                </a:moveTo>
                <a:cubicBezTo>
                  <a:pt x="196225" y="63862"/>
                  <a:pt x="204357" y="71907"/>
                  <a:pt x="204357" y="81889"/>
                </a:cubicBezTo>
                <a:cubicBezTo>
                  <a:pt x="204357" y="91871"/>
                  <a:pt x="196300" y="99991"/>
                  <a:pt x="186302" y="99991"/>
                </a:cubicBezTo>
                <a:cubicBezTo>
                  <a:pt x="137808" y="99991"/>
                  <a:pt x="99759" y="137907"/>
                  <a:pt x="99759" y="186326"/>
                </a:cubicBezTo>
                <a:cubicBezTo>
                  <a:pt x="99759" y="196308"/>
                  <a:pt x="91702" y="204428"/>
                  <a:pt x="81705" y="204428"/>
                </a:cubicBezTo>
                <a:cubicBezTo>
                  <a:pt x="71708" y="204428"/>
                  <a:pt x="63650" y="196308"/>
                  <a:pt x="63650" y="186326"/>
                </a:cubicBezTo>
                <a:cubicBezTo>
                  <a:pt x="63650" y="117645"/>
                  <a:pt x="117516" y="63862"/>
                  <a:pt x="186302" y="63862"/>
                </a:cubicBezTo>
                <a:close/>
                <a:moveTo>
                  <a:pt x="175448" y="36129"/>
                </a:moveTo>
                <a:cubicBezTo>
                  <a:pt x="97347" y="36129"/>
                  <a:pt x="36179" y="97213"/>
                  <a:pt x="36179" y="175282"/>
                </a:cubicBezTo>
                <a:cubicBezTo>
                  <a:pt x="36179" y="273687"/>
                  <a:pt x="122933" y="355182"/>
                  <a:pt x="276226" y="490611"/>
                </a:cubicBezTo>
                <a:cubicBezTo>
                  <a:pt x="276450" y="490834"/>
                  <a:pt x="276748" y="491132"/>
                  <a:pt x="276972" y="491356"/>
                </a:cubicBezTo>
                <a:lnTo>
                  <a:pt x="304349" y="518546"/>
                </a:lnTo>
                <a:lnTo>
                  <a:pt x="331725" y="491356"/>
                </a:lnTo>
                <a:cubicBezTo>
                  <a:pt x="331949" y="491132"/>
                  <a:pt x="332247" y="490834"/>
                  <a:pt x="332471" y="490611"/>
                </a:cubicBezTo>
                <a:cubicBezTo>
                  <a:pt x="485764" y="355182"/>
                  <a:pt x="572518" y="273762"/>
                  <a:pt x="572518" y="175282"/>
                </a:cubicBezTo>
                <a:cubicBezTo>
                  <a:pt x="572518" y="97213"/>
                  <a:pt x="511350" y="36129"/>
                  <a:pt x="433249" y="36129"/>
                </a:cubicBezTo>
                <a:cubicBezTo>
                  <a:pt x="390282" y="36129"/>
                  <a:pt x="346196" y="56689"/>
                  <a:pt x="318149" y="89764"/>
                </a:cubicBezTo>
                <a:cubicBezTo>
                  <a:pt x="314717" y="93861"/>
                  <a:pt x="309645" y="96170"/>
                  <a:pt x="304349" y="96170"/>
                </a:cubicBezTo>
                <a:cubicBezTo>
                  <a:pt x="299052" y="96170"/>
                  <a:pt x="293980" y="93861"/>
                  <a:pt x="290548" y="89764"/>
                </a:cubicBezTo>
                <a:cubicBezTo>
                  <a:pt x="262501" y="56689"/>
                  <a:pt x="218415" y="36129"/>
                  <a:pt x="175448" y="36129"/>
                </a:cubicBezTo>
                <a:close/>
                <a:moveTo>
                  <a:pt x="175448" y="0"/>
                </a:moveTo>
                <a:cubicBezTo>
                  <a:pt x="222891" y="0"/>
                  <a:pt x="269736" y="19145"/>
                  <a:pt x="304349" y="51847"/>
                </a:cubicBezTo>
                <a:cubicBezTo>
                  <a:pt x="338961" y="19145"/>
                  <a:pt x="385807" y="0"/>
                  <a:pt x="433249" y="0"/>
                </a:cubicBezTo>
                <a:cubicBezTo>
                  <a:pt x="531640" y="0"/>
                  <a:pt x="608697" y="77026"/>
                  <a:pt x="608697" y="175282"/>
                </a:cubicBezTo>
                <a:cubicBezTo>
                  <a:pt x="608697" y="230258"/>
                  <a:pt x="586020" y="283446"/>
                  <a:pt x="537309" y="342593"/>
                </a:cubicBezTo>
                <a:cubicBezTo>
                  <a:pt x="494865" y="394291"/>
                  <a:pt x="435711" y="447628"/>
                  <a:pt x="356864" y="517354"/>
                </a:cubicBezTo>
                <a:lnTo>
                  <a:pt x="317104" y="556835"/>
                </a:lnTo>
                <a:cubicBezTo>
                  <a:pt x="313598" y="560336"/>
                  <a:pt x="308973" y="562124"/>
                  <a:pt x="304349" y="562124"/>
                </a:cubicBezTo>
                <a:cubicBezTo>
                  <a:pt x="299724" y="562124"/>
                  <a:pt x="295099" y="560336"/>
                  <a:pt x="291593" y="556835"/>
                </a:cubicBezTo>
                <a:lnTo>
                  <a:pt x="251834" y="517354"/>
                </a:lnTo>
                <a:cubicBezTo>
                  <a:pt x="172986" y="447628"/>
                  <a:pt x="113832" y="394291"/>
                  <a:pt x="71388" y="342593"/>
                </a:cubicBezTo>
                <a:cubicBezTo>
                  <a:pt x="22677" y="283446"/>
                  <a:pt x="0" y="230258"/>
                  <a:pt x="0" y="175282"/>
                </a:cubicBezTo>
                <a:cubicBezTo>
                  <a:pt x="0" y="77026"/>
                  <a:pt x="77057" y="0"/>
                  <a:pt x="175448" y="0"/>
                </a:cubicBezTo>
                <a:close/>
              </a:path>
            </a:pathLst>
          </a:custGeom>
          <a:solidFill>
            <a:srgbClr val="FFFFFF"/>
          </a:solidFill>
          <a:ln cap="flat" cmpd="sng">
            <a:prstDash val="solid"/>
          </a:ln>
        </p:spPr>
        <p:txBody>
          <a:bodyPr rot="0" vert="horz" wrap="square" lIns="91440" tIns="45720" rIns="91440" bIns="45720" anchor="ctr">
            <a:noAutofit/>
          </a:bodyPr>
          <a:lstStyle/>
          <a:p>
            <a:pPr marL="0" algn="ctr"/>
            <a:endParaRPr/>
          </a:p>
        </p:txBody>
      </p:sp>
      <p:sp>
        <p:nvSpPr>
          <p:cNvPr id="12" name="TextBox 12"/>
          <p:cNvSpPr txBox="1"/>
          <p:nvPr/>
        </p:nvSpPr>
        <p:spPr>
          <a:xfrm>
            <a:off x="2143897" y="312526"/>
            <a:ext cx="7624119" cy="584775"/>
          </a:xfrm>
          <a:prstGeom prst="rect">
            <a:avLst/>
          </a:prstGeom>
          <a:noFill/>
        </p:spPr>
        <p:txBody>
          <a:bodyPr vert="horz" wrap="square" lIns="91440" tIns="45720" rIns="91440" bIns="45720" rtlCol="0" anchor="t">
            <a:spAutoFit/>
          </a:bodyPr>
          <a:lstStyle/>
          <a:p>
            <a:pPr marL="0" algn="ctr">
              <a:defRPr/>
            </a:pPr>
            <a:r>
              <a:rPr lang="zh-CN" altLang="en-US" sz="3200" b="1" i="0" u="none" baseline="0">
                <a:solidFill>
                  <a:srgbClr val="000000">
                    <a:lumMod val="85000"/>
                    <a:lumOff val="15000"/>
                  </a:srgbClr>
                </a:solidFill>
                <a:latin typeface="微软雅黑"/>
                <a:ea typeface="微软雅黑"/>
              </a:rPr>
              <a:t>AI Model and Efficiency</a:t>
            </a:r>
            <a:endParaRPr lang="en-US" sz="1100"/>
          </a:p>
        </p:txBody>
      </p:sp>
      <p:sp>
        <p:nvSpPr>
          <p:cNvPr id="13" name="AutoShape 13"/>
          <p:cNvSpPr/>
          <p:nvPr/>
        </p:nvSpPr>
        <p:spPr>
          <a:xfrm>
            <a:off x="739262" y="5266055"/>
            <a:ext cx="4831727" cy="1346074"/>
          </a:xfrm>
          <a:prstGeom prst="rect">
            <a:avLst/>
          </a:prstGeom>
        </p:spPr>
        <p:txBody>
          <a:bodyPr vert="horz" wrap="square" lIns="91440" tIns="45720" rIns="91440" bIns="45720" anchor="t">
            <a:spAutoFit/>
          </a:bodyPr>
          <a:lstStyle/>
          <a:p>
            <a:pPr marL="0" algn="ctr">
              <a:lnSpc>
                <a:spcPct val="150000"/>
              </a:lnSpc>
            </a:pPr>
            <a:r>
              <a:rPr lang="zh-CN" altLang="en-US" sz="1400" b="0" i="0" u="none" baseline="0">
                <a:solidFill>
                  <a:srgbClr val="000000">
                    <a:lumMod val="50000"/>
                    <a:lumOff val="50000"/>
                  </a:srgbClr>
                </a:solidFill>
                <a:latin typeface="微软雅黑"/>
                <a:ea typeface="微软雅黑"/>
              </a:rPr>
              <a:t>The Llama-2 7B Chat model is designed to handle diverse educational queries effectively. Its parameter size ensures a deep understanding of context, facilitating well-structured and relevant responses that adapt to user needs.</a:t>
            </a:r>
          </a:p>
        </p:txBody>
      </p:sp>
      <p:cxnSp>
        <p:nvCxnSpPr>
          <p:cNvPr id="14" name="Connector 14"/>
          <p:cNvCxnSpPr/>
          <p:nvPr/>
        </p:nvCxnSpPr>
        <p:spPr>
          <a:xfrm>
            <a:off x="2880625" y="5113646"/>
            <a:ext cx="590550" cy="0"/>
          </a:xfrm>
          <a:prstGeom prst="line">
            <a:avLst/>
          </a:prstGeom>
          <a:ln w="28575" cap="flat" cmpd="sng">
            <a:solidFill>
              <a:srgbClr val="EE37E9"/>
            </a:solidFill>
            <a:prstDash val="solid"/>
          </a:ln>
        </p:spPr>
      </p:cxnSp>
      <p:sp>
        <p:nvSpPr>
          <p:cNvPr id="15" name="TextBox 15"/>
          <p:cNvSpPr txBox="1"/>
          <p:nvPr/>
        </p:nvSpPr>
        <p:spPr>
          <a:xfrm>
            <a:off x="739262" y="4479510"/>
            <a:ext cx="4831727"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a:solidFill>
                  <a:srgbClr val="000000">
                    <a:lumMod val="85000"/>
                    <a:lumOff val="15000"/>
                  </a:srgbClr>
                </a:solidFill>
                <a:latin typeface="微软雅黑"/>
                <a:ea typeface="微软雅黑"/>
              </a:rPr>
              <a:t>Llama-2 7B Chat Model</a:t>
            </a:r>
            <a:endParaRPr lang="en-US" sz="1100"/>
          </a:p>
        </p:txBody>
      </p:sp>
      <p:sp>
        <p:nvSpPr>
          <p:cNvPr id="16" name="AutoShape 16"/>
          <p:cNvSpPr/>
          <p:nvPr/>
        </p:nvSpPr>
        <p:spPr>
          <a:xfrm>
            <a:off x="6724650" y="5266055"/>
            <a:ext cx="4831727" cy="1539240"/>
          </a:xfrm>
          <a:prstGeom prst="rect">
            <a:avLst/>
          </a:prstGeom>
        </p:spPr>
        <p:txBody>
          <a:bodyPr vert="horz" wrap="square" lIns="91440" tIns="45720" rIns="91440" bIns="45720" anchor="t">
            <a:spAutoFit/>
          </a:bodyPr>
          <a:lstStyle/>
          <a:p>
            <a:pPr marL="0" algn="ctr">
              <a:lnSpc>
                <a:spcPct val="150000"/>
              </a:lnSpc>
            </a:pPr>
            <a:r>
              <a:rPr lang="zh-CN" altLang="en-US" sz="1400" b="0" i="0" u="none" baseline="0">
                <a:solidFill>
                  <a:srgbClr val="000000">
                    <a:lumMod val="50000"/>
                    <a:lumOff val="50000"/>
                  </a:srgbClr>
                </a:solidFill>
                <a:latin typeface="微软雅黑"/>
                <a:ea typeface="微软雅黑"/>
              </a:rPr>
              <a:t>Techniques such as model pruning, quantization, and efficient data loading routines have been implemented to improve speed and reduce latency. These optimizations focus on maintaining the quality of responses while ensuring quick processing times.</a:t>
            </a:r>
          </a:p>
        </p:txBody>
      </p:sp>
      <p:cxnSp>
        <p:nvCxnSpPr>
          <p:cNvPr id="17" name="Connector 17"/>
          <p:cNvCxnSpPr/>
          <p:nvPr/>
        </p:nvCxnSpPr>
        <p:spPr>
          <a:xfrm>
            <a:off x="8866013" y="5113646"/>
            <a:ext cx="590550" cy="0"/>
          </a:xfrm>
          <a:prstGeom prst="line">
            <a:avLst/>
          </a:prstGeom>
          <a:ln w="28575" cap="flat" cmpd="sng">
            <a:solidFill>
              <a:srgbClr val="EE37E9"/>
            </a:solidFill>
            <a:prstDash val="solid"/>
          </a:ln>
        </p:spPr>
      </p:cxnSp>
      <p:sp>
        <p:nvSpPr>
          <p:cNvPr id="18" name="TextBox 18"/>
          <p:cNvSpPr txBox="1"/>
          <p:nvPr/>
        </p:nvSpPr>
        <p:spPr>
          <a:xfrm>
            <a:off x="6724650" y="4479510"/>
            <a:ext cx="4831727"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a:solidFill>
                  <a:srgbClr val="000000">
                    <a:lumMod val="85000"/>
                    <a:lumOff val="15000"/>
                  </a:srgbClr>
                </a:solidFill>
                <a:latin typeface="微软雅黑"/>
                <a:ea typeface="微软雅黑"/>
              </a:rPr>
              <a:t>Optimization Techniques</a:t>
            </a:r>
            <a:endParaRPr lang="en-US" sz="1100"/>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afterEffect">
                                  <p:stCondLst>
                                    <p:cond delay="0"/>
                                  </p:stCondLst>
                                  <p:childTnLst>
                                    <p:anim calcmode="lin" valueType="num">
                                      <p:cBhvr>
                                        <p:cTn id="6" dur="1000" fill="hold"/>
                                        <p:tgtEl>
                                          <p:spTgt spid="12"/>
                                        </p:tgtEl>
                                        <p:attrNameLst>
                                          <p:attrName>ppt_w</p:attrName>
                                        </p:attrNameLst>
                                      </p:cBhvr>
                                      <p:tavLst>
                                        <p:tav tm="0">
                                          <p:val>
                                            <p:fltVal val="0"/>
                                          </p:val>
                                        </p:tav>
                                        <p:tav tm="100000">
                                          <p:val>
                                            <p:strVal val="#ppt_w"/>
                                          </p:val>
                                        </p:tav>
                                      </p:tavLst>
                                    </p:anim>
                                    <p:anim calcmode="lin" valueType="num">
                                      <p:cBhvr>
                                        <p:cTn id="7" dur="1000" fill="hold"/>
                                        <p:tgtEl>
                                          <p:spTgt spid="12"/>
                                        </p:tgtEl>
                                        <p:attrNameLst>
                                          <p:attrName>ppt_h</p:attrName>
                                        </p:attrNameLst>
                                      </p:cBhvr>
                                      <p:tavLst>
                                        <p:tav tm="0">
                                          <p:val>
                                            <p:fltVal val="0"/>
                                          </p:val>
                                        </p:tav>
                                        <p:tav tm="100000">
                                          <p:val>
                                            <p:strVal val="#ppt_h"/>
                                          </p:val>
                                        </p:tav>
                                      </p:tavLst>
                                    </p:anim>
                                    <p:anim calcmode="lin" valueType="num">
                                      <p:cBhvr>
                                        <p:cTn id="8"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9" dur="1000" fill="hold"/>
                                        <p:tgtEl>
                                          <p:spTgt spid="12"/>
                                        </p:tgtEl>
                                        <p:attrNameLst>
                                          <p:attrName>ppt_y</p:attrName>
                                        </p:attrNameLst>
                                      </p:cBhvr>
                                      <p:tavLst>
                                        <p:tav tm="0" fmla="#ppt_y+(sin(-2*pi*(1-$))*-#ppt_x+cos(-2*pi*(1-$))*(1-#ppt_y))*(1-$)">
                                          <p:val>
                                            <p:fltVal val="0"/>
                                          </p:val>
                                        </p:tav>
                                        <p:tav tm="100000">
                                          <p:val>
                                            <p:fltVal val="1"/>
                                          </p:val>
                                        </p:tav>
                                      </p:tavLst>
                                    </p:anim>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0"/>
                            </p:stCondLst>
                            <p:childTnLst>
                              <p:par>
                                <p:cTn id="12" presetID="4" presetClass="entr" presetSubtype="32" fill="hold" nodeType="afterEffect">
                                  <p:stCondLst>
                                    <p:cond delay="0"/>
                                  </p:stCondLst>
                                  <p:childTnLst>
                                    <p:animEffect transition="in" filter="box(out)">
                                      <p:cBhvr>
                                        <p:cTn id="13" dur="1000"/>
                                        <p:tgtEl>
                                          <p:spTgt spid="15"/>
                                        </p:tgtEl>
                                      </p:cBhvr>
                                    </p:animEffect>
                                    <p:set>
                                      <p:cBhvr>
                                        <p:cTn id="14" dur="1000" fill="hold">
                                          <p:stCondLst>
                                            <p:cond delay="0"/>
                                          </p:stCondLst>
                                        </p:cTn>
                                        <p:tgtEl>
                                          <p:spTgt spid="15"/>
                                        </p:tgtEl>
                                        <p:attrNameLst>
                                          <p:attrName>style.visibility</p:attrName>
                                        </p:attrNameLst>
                                      </p:cBhvr>
                                      <p:to>
                                        <p:strVal val="visible"/>
                                      </p:to>
                                    </p:set>
                                  </p:childTnLst>
                                </p:cTn>
                              </p:par>
                            </p:childTnLst>
                          </p:cTn>
                        </p:par>
                        <p:par>
                          <p:cTn id="15" fill="hold">
                            <p:stCondLst>
                              <p:cond delay="0"/>
                            </p:stCondLst>
                            <p:childTnLst>
                              <p:par>
                                <p:cTn id="16" presetID="50" presetClass="entr" presetSubtype="0" fill="hold" nodeType="afterEffect">
                                  <p:stCondLst>
                                    <p:cond delay="0"/>
                                  </p:stCondLst>
                                  <p:childTnLst>
                                    <p:anim calcmode="lin" valueType="num">
                                      <p:cBhvr>
                                        <p:cTn id="17" dur="1000" fill="hold"/>
                                        <p:tgtEl>
                                          <p:spTgt spid="13"/>
                                        </p:tgtEl>
                                        <p:attrNameLst>
                                          <p:attrName>ppt_w</p:attrName>
                                        </p:attrNameLst>
                                      </p:cBhvr>
                                      <p:tavLst>
                                        <p:tav tm="0">
                                          <p:val>
                                            <p:strVal val="#ppt_w+.3"/>
                                          </p:val>
                                        </p:tav>
                                        <p:tav tm="100000">
                                          <p:val>
                                            <p:strVal val="#ppt_w"/>
                                          </p:val>
                                        </p:tav>
                                      </p:tavLst>
                                    </p:anim>
                                    <p:anim calcmode="lin" valueType="num">
                                      <p:cBhvr>
                                        <p:cTn id="18" dur="1000" fill="hold"/>
                                        <p:tgtEl>
                                          <p:spTgt spid="13"/>
                                        </p:tgtEl>
                                        <p:attrNameLst>
                                          <p:attrName>ppt_h</p:attrName>
                                        </p:attrNameLst>
                                      </p:cBhvr>
                                      <p:tavLst>
                                        <p:tav tm="0">
                                          <p:val>
                                            <p:strVal val="#ppt_h"/>
                                          </p:val>
                                        </p:tav>
                                        <p:tav tm="100000">
                                          <p:val>
                                            <p:strVal val="#ppt_h"/>
                                          </p:val>
                                        </p:tav>
                                      </p:tavLst>
                                    </p:anim>
                                    <p:animEffect transition="in" filter="fade">
                                      <p:cBhvr>
                                        <p:cTn id="19" dur="1000"/>
                                        <p:tgtEl>
                                          <p:spTgt spid="13"/>
                                        </p:tgtEl>
                                      </p:cBhvr>
                                    </p:animEffec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22" presetClass="entr" presetSubtype="8" fill="hold" nodeType="afterEffect">
                                  <p:stCondLst>
                                    <p:cond delay="0"/>
                                  </p:stCondLst>
                                  <p:childTnLst>
                                    <p:animEffect transition="in" filter="wipe(left)">
                                      <p:cBhvr>
                                        <p:cTn id="23" dur="500"/>
                                        <p:tgtEl>
                                          <p:spTgt spid="18"/>
                                        </p:tgtEl>
                                      </p:cBhvr>
                                    </p:animEffect>
                                    <p:set>
                                      <p:cBhvr>
                                        <p:cTn id="24" dur="500" fill="hold">
                                          <p:stCondLst>
                                            <p:cond delay="0"/>
                                          </p:stCondLst>
                                        </p:cTn>
                                        <p:tgtEl>
                                          <p:spTgt spid="18"/>
                                        </p:tgtEl>
                                        <p:attrNameLst>
                                          <p:attrName>style.visibility</p:attrName>
                                        </p:attrNameLst>
                                      </p:cBhvr>
                                      <p:to>
                                        <p:strVal val="visible"/>
                                      </p:to>
                                    </p:set>
                                  </p:childTnLst>
                                </p:cTn>
                              </p:par>
                            </p:childTnLst>
                          </p:cTn>
                        </p:par>
                        <p:par>
                          <p:cTn id="25" fill="hold">
                            <p:stCondLst>
                              <p:cond delay="0"/>
                            </p:stCondLst>
                            <p:childTnLst>
                              <p:par>
                                <p:cTn id="26" presetID="23" presetClass="entr" presetSubtype="528" fill="hold" nodeType="afterEffect">
                                  <p:stCondLst>
                                    <p:cond delay="0"/>
                                  </p:stCondLst>
                                  <p:childTnLs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 calcmode="lin" valueType="num">
                                      <p:cBhvr>
                                        <p:cTn id="29" dur="500" fill="hold"/>
                                        <p:tgtEl>
                                          <p:spTgt spid="16"/>
                                        </p:tgtEl>
                                        <p:attrNameLst>
                                          <p:attrName>ppt_x</p:attrName>
                                        </p:attrNameLst>
                                      </p:cBhvr>
                                      <p:tavLst>
                                        <p:tav tm="0">
                                          <p:val>
                                            <p:fltVal val="0.5"/>
                                          </p:val>
                                        </p:tav>
                                        <p:tav tm="100000">
                                          <p:val>
                                            <p:strVal val="#ppt_x"/>
                                          </p:val>
                                        </p:tav>
                                      </p:tavLst>
                                    </p:anim>
                                    <p:anim calcmode="lin" valueType="num">
                                      <p:cBhvr>
                                        <p:cTn id="30" dur="500" fill="hold"/>
                                        <p:tgtEl>
                                          <p:spTgt spid="16"/>
                                        </p:tgtEl>
                                        <p:attrNameLst>
                                          <p:attrName>ppt_y</p:attrName>
                                        </p:attrNameLst>
                                      </p:cBhvr>
                                      <p:tavLst>
                                        <p:tav tm="0">
                                          <p:val>
                                            <p:fltVal val="0.5"/>
                                          </p:val>
                                        </p:tav>
                                        <p:tav tm="100000">
                                          <p:val>
                                            <p:strVal val="#ppt_y"/>
                                          </p:val>
                                        </p:tav>
                                      </p:tavLst>
                                    </p:anim>
                                    <p:set>
                                      <p:cBhvr>
                                        <p:cTn id="31" dur="500"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p:nvPr/>
        </p:nvSpPr>
        <p:spPr>
          <a:xfrm>
            <a:off x="5458680" y="4199053"/>
            <a:ext cx="5663488" cy="2465962"/>
          </a:xfrm>
          <a:prstGeom prst="roundRect">
            <a:avLst>
              <a:gd name="adj" fmla="val 11142"/>
            </a:avLst>
          </a:prstGeom>
          <a:solidFill>
            <a:srgbClr val="FFFFFF"/>
          </a:solidFill>
          <a:ln cap="flat" cmpd="sng">
            <a:prstDash val="solid"/>
          </a:ln>
          <a:effectLst>
            <a:outerShdw blurRad="736600" sx="102000" sy="102000" algn="ctr" rotWithShape="0">
              <a:srgbClr val="000000">
                <a:alpha val="22000"/>
              </a:srgbClr>
            </a:outerShdw>
          </a:effectLst>
        </p:spPr>
        <p:txBody>
          <a:bodyPr rot="0" vert="horz" wrap="square" lIns="91440" tIns="45720" rIns="91440" bIns="45720" anchor="ctr">
            <a:noAutofit/>
          </a:bodyPr>
          <a:lstStyle/>
          <a:p>
            <a:pPr marL="0" algn="ctr"/>
            <a:endParaRPr/>
          </a:p>
        </p:txBody>
      </p:sp>
      <p:sp>
        <p:nvSpPr>
          <p:cNvPr id="3" name="Freeform 3"/>
          <p:cNvSpPr/>
          <p:nvPr/>
        </p:nvSpPr>
        <p:spPr>
          <a:xfrm>
            <a:off x="-1494392" y="2183595"/>
            <a:ext cx="3510236" cy="3658869"/>
          </a:xfrm>
          <a:custGeom>
            <a:avLst/>
            <a:gdLst/>
            <a:ahLst/>
            <a:cxnLst/>
            <a:rect l="l" t="t" r="r" b="b"/>
            <a:pathLst>
              <a:path w="3616003" h="3769115">
                <a:moveTo>
                  <a:pt x="217446" y="1996443"/>
                </a:moveTo>
                <a:cubicBezTo>
                  <a:pt x="491766" y="1516383"/>
                  <a:pt x="1281706" y="2543"/>
                  <a:pt x="1848126" y="3"/>
                </a:cubicBezTo>
                <a:cubicBezTo>
                  <a:pt x="2414546" y="-2537"/>
                  <a:pt x="3608346" y="1356363"/>
                  <a:pt x="3615966" y="1981203"/>
                </a:cubicBezTo>
                <a:cubicBezTo>
                  <a:pt x="3623586" y="2606043"/>
                  <a:pt x="2462806" y="3599183"/>
                  <a:pt x="1893846" y="3749043"/>
                </a:cubicBezTo>
                <a:cubicBezTo>
                  <a:pt x="1324886" y="3898903"/>
                  <a:pt x="486686" y="3169923"/>
                  <a:pt x="202206" y="2880363"/>
                </a:cubicBezTo>
                <a:cubicBezTo>
                  <a:pt x="-82274" y="2590803"/>
                  <a:pt x="-56874" y="2476503"/>
                  <a:pt x="217446" y="1996443"/>
                </a:cubicBezTo>
                <a:close/>
              </a:path>
            </a:pathLst>
          </a:cu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4" name="Freeform 4"/>
          <p:cNvSpPr/>
          <p:nvPr/>
        </p:nvSpPr>
        <p:spPr>
          <a:xfrm rot="648845">
            <a:off x="539312" y="5878822"/>
            <a:ext cx="3746311" cy="2775388"/>
          </a:xfrm>
          <a:custGeom>
            <a:avLst/>
            <a:gdLst/>
            <a:ahLst/>
            <a:cxnLst/>
            <a:rect l="l" t="t" r="r" b="b"/>
            <a:pathLst>
              <a:path w="5105488" h="3782309">
                <a:moveTo>
                  <a:pt x="1722207" y="21520"/>
                </a:moveTo>
                <a:cubicBezTo>
                  <a:pt x="2573107" y="168840"/>
                  <a:pt x="5102947" y="1393120"/>
                  <a:pt x="5105487" y="2017960"/>
                </a:cubicBezTo>
                <a:cubicBezTo>
                  <a:pt x="5108027" y="2642800"/>
                  <a:pt x="2588347" y="3917880"/>
                  <a:pt x="1737447" y="3770560"/>
                </a:cubicBezTo>
                <a:cubicBezTo>
                  <a:pt x="886547" y="3623240"/>
                  <a:pt x="10247" y="1758880"/>
                  <a:pt x="87" y="1134040"/>
                </a:cubicBezTo>
                <a:cubicBezTo>
                  <a:pt x="-10073" y="509200"/>
                  <a:pt x="871307" y="-125800"/>
                  <a:pt x="1722207" y="21520"/>
                </a:cubicBezTo>
                <a:close/>
              </a:path>
            </a:pathLst>
          </a:custGeom>
          <a:gradFill>
            <a:gsLst>
              <a:gs pos="0">
                <a:srgbClr val="584CE0"/>
              </a:gs>
              <a:gs pos="41000">
                <a:srgbClr val="BB43FD"/>
              </a:gs>
              <a:gs pos="86000">
                <a:srgbClr val="EE37E9"/>
              </a:gs>
            </a:gsLst>
            <a:lin ang="54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5" name="Freeform 5"/>
          <p:cNvSpPr/>
          <p:nvPr/>
        </p:nvSpPr>
        <p:spPr>
          <a:xfrm rot="20625691">
            <a:off x="-976439" y="-513173"/>
            <a:ext cx="3114933" cy="2403889"/>
          </a:xfrm>
          <a:custGeom>
            <a:avLst/>
            <a:gdLst/>
            <a:ahLst/>
            <a:cxnLst/>
            <a:rect l="l" t="t" r="r" b="b"/>
            <a:pathLst>
              <a:path w="3352800" h="1767848">
                <a:moveTo>
                  <a:pt x="0" y="899160"/>
                </a:moveTo>
                <a:cubicBezTo>
                  <a:pt x="0" y="604520"/>
                  <a:pt x="1117600" y="0"/>
                  <a:pt x="1676400" y="0"/>
                </a:cubicBezTo>
                <a:cubicBezTo>
                  <a:pt x="2235200" y="0"/>
                  <a:pt x="3352800" y="604520"/>
                  <a:pt x="3352800" y="899160"/>
                </a:cubicBezTo>
                <a:cubicBezTo>
                  <a:pt x="3352800" y="1193800"/>
                  <a:pt x="2230120" y="1765300"/>
                  <a:pt x="1676400" y="1767840"/>
                </a:cubicBezTo>
                <a:cubicBezTo>
                  <a:pt x="1122680" y="1770380"/>
                  <a:pt x="0" y="1193800"/>
                  <a:pt x="0" y="899160"/>
                </a:cubicBezTo>
                <a:close/>
              </a:path>
            </a:pathLst>
          </a:custGeom>
          <a:gradFill>
            <a:gsLst>
              <a:gs pos="13000">
                <a:srgbClr val="F3C053"/>
              </a:gs>
              <a:gs pos="88000">
                <a:srgbClr val="EE37E9"/>
              </a:gs>
            </a:gsLst>
            <a:lin ang="27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6" name="Freeform 6"/>
          <p:cNvSpPr/>
          <p:nvPr/>
        </p:nvSpPr>
        <p:spPr>
          <a:xfrm rot="20737241">
            <a:off x="1393908" y="-645910"/>
            <a:ext cx="3869358" cy="3322892"/>
          </a:xfrm>
          <a:custGeom>
            <a:avLst/>
            <a:gdLst/>
            <a:ahLst/>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gradFill>
            <a:gsLst>
              <a:gs pos="13000">
                <a:srgbClr val="F3C053"/>
              </a:gs>
              <a:gs pos="88000">
                <a:srgbClr val="EE37E9"/>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7" name="Freeform 7"/>
          <p:cNvSpPr/>
          <p:nvPr/>
        </p:nvSpPr>
        <p:spPr>
          <a:xfrm rot="3986993">
            <a:off x="2020355" y="3191776"/>
            <a:ext cx="3403772" cy="2646483"/>
          </a:xfrm>
          <a:custGeom>
            <a:avLst/>
            <a:gdLst/>
            <a:ahLst/>
            <a:cxnLst/>
            <a:rect l="l" t="t" r="r" b="b"/>
            <a:pathLst>
              <a:path w="5501899" h="4069103">
                <a:moveTo>
                  <a:pt x="203989" y="2575574"/>
                </a:moveTo>
                <a:cubicBezTo>
                  <a:pt x="485929" y="2286014"/>
                  <a:pt x="1349529" y="2151394"/>
                  <a:pt x="1910869" y="1722134"/>
                </a:cubicBezTo>
                <a:cubicBezTo>
                  <a:pt x="2472209" y="1292874"/>
                  <a:pt x="3008149" y="-5066"/>
                  <a:pt x="3572029" y="14"/>
                </a:cubicBezTo>
                <a:cubicBezTo>
                  <a:pt x="4135909" y="5094"/>
                  <a:pt x="5009669" y="1176034"/>
                  <a:pt x="5294149" y="1752614"/>
                </a:cubicBezTo>
                <a:cubicBezTo>
                  <a:pt x="5578629" y="2329194"/>
                  <a:pt x="5568469" y="3073414"/>
                  <a:pt x="5278909" y="3459494"/>
                </a:cubicBezTo>
                <a:cubicBezTo>
                  <a:pt x="4989349" y="3845574"/>
                  <a:pt x="4123209" y="4066554"/>
                  <a:pt x="3556789" y="4069094"/>
                </a:cubicBezTo>
                <a:cubicBezTo>
                  <a:pt x="2990369" y="4071634"/>
                  <a:pt x="2436649" y="3576334"/>
                  <a:pt x="1880389" y="3474734"/>
                </a:cubicBezTo>
                <a:cubicBezTo>
                  <a:pt x="1324129" y="3373134"/>
                  <a:pt x="501169" y="3606814"/>
                  <a:pt x="219229" y="3459494"/>
                </a:cubicBezTo>
                <a:cubicBezTo>
                  <a:pt x="-62711" y="3312174"/>
                  <a:pt x="-77951" y="2865134"/>
                  <a:pt x="203989" y="2575574"/>
                </a:cubicBezTo>
                <a:close/>
              </a:path>
            </a:pathLst>
          </a:custGeom>
          <a:gradFill>
            <a:gsLst>
              <a:gs pos="0">
                <a:srgbClr val="EE37E9"/>
              </a:gs>
              <a:gs pos="71000">
                <a:srgbClr val="BB43FD"/>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8" name="TextBox 8"/>
          <p:cNvSpPr txBox="1"/>
          <p:nvPr/>
        </p:nvSpPr>
        <p:spPr>
          <a:xfrm>
            <a:off x="5458680" y="275001"/>
            <a:ext cx="6175206" cy="584775"/>
          </a:xfrm>
          <a:prstGeom prst="rect">
            <a:avLst/>
          </a:prstGeom>
          <a:noFill/>
        </p:spPr>
        <p:txBody>
          <a:bodyPr vert="horz" wrap="square" lIns="91440" tIns="45720" rIns="91440" bIns="45720" rtlCol="0" anchor="t">
            <a:spAutoFit/>
          </a:bodyPr>
          <a:lstStyle/>
          <a:p>
            <a:pPr marL="0" algn="l">
              <a:defRPr/>
            </a:pPr>
            <a:r>
              <a:rPr lang="zh-CN" altLang="en-US" sz="3200" b="1" i="0" u="none" baseline="0">
                <a:solidFill>
                  <a:srgbClr val="000000">
                    <a:lumMod val="85000"/>
                    <a:lumOff val="15000"/>
                  </a:srgbClr>
                </a:solidFill>
                <a:latin typeface="微软雅黑"/>
                <a:ea typeface="微软雅黑"/>
              </a:rPr>
              <a:t>Interaction Capabilities</a:t>
            </a:r>
            <a:endParaRPr lang="en-US" sz="1100"/>
          </a:p>
        </p:txBody>
      </p:sp>
      <p:sp>
        <p:nvSpPr>
          <p:cNvPr id="9" name="AutoShape 9"/>
          <p:cNvSpPr/>
          <p:nvPr/>
        </p:nvSpPr>
        <p:spPr>
          <a:xfrm>
            <a:off x="5458680" y="1319109"/>
            <a:ext cx="5663488" cy="2465962"/>
          </a:xfrm>
          <a:prstGeom prst="roundRect">
            <a:avLst>
              <a:gd name="adj" fmla="val 11142"/>
            </a:avLst>
          </a:prstGeom>
          <a:solidFill>
            <a:srgbClr val="FFFFFF"/>
          </a:solidFill>
          <a:ln cap="flat" cmpd="sng">
            <a:prstDash val="solid"/>
          </a:ln>
          <a:effectLst>
            <a:outerShdw blurRad="736600" sx="102000" sy="102000" algn="ctr" rotWithShape="0">
              <a:srgbClr val="000000">
                <a:alpha val="22000"/>
              </a:srgbClr>
            </a:outerShdw>
          </a:effectLst>
        </p:spPr>
        <p:txBody>
          <a:bodyPr rot="0" vert="horz" wrap="square" lIns="91440" tIns="45720" rIns="91440" bIns="45720" anchor="ctr">
            <a:noAutofit/>
          </a:bodyPr>
          <a:lstStyle/>
          <a:p>
            <a:pPr marL="0" algn="ctr"/>
            <a:endParaRPr/>
          </a:p>
        </p:txBody>
      </p:sp>
      <p:sp>
        <p:nvSpPr>
          <p:cNvPr id="10" name="AutoShape 10"/>
          <p:cNvSpPr/>
          <p:nvPr/>
        </p:nvSpPr>
        <p:spPr>
          <a:xfrm>
            <a:off x="5502310" y="1660382"/>
            <a:ext cx="723750" cy="723748"/>
          </a:xfrm>
          <a:prstGeom prst="roundRect">
            <a:avLst/>
          </a:pr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11" name="AutoShape 11"/>
          <p:cNvSpPr/>
          <p:nvPr/>
        </p:nvSpPr>
        <p:spPr>
          <a:xfrm>
            <a:off x="6284720" y="1810816"/>
            <a:ext cx="4607057" cy="1539240"/>
          </a:xfrm>
          <a:prstGeom prst="rect">
            <a:avLst/>
          </a:prstGeom>
        </p:spPr>
        <p:txBody>
          <a:bodyPr vert="horz" wrap="square" lIns="91440" tIns="45720" rIns="91440" bIns="45720" anchor="t">
            <a:spAutoFit/>
          </a:bodyPr>
          <a:lstStyle/>
          <a:p>
            <a:pPr marL="0" algn="l">
              <a:lnSpc>
                <a:spcPct val="150000"/>
              </a:lnSpc>
            </a:pPr>
            <a:r>
              <a:rPr lang="zh-CN" altLang="en-US" sz="1400" b="0" i="0" u="none" baseline="0">
                <a:solidFill>
                  <a:srgbClr val="000000">
                    <a:lumMod val="50000"/>
                    <a:lumOff val="50000"/>
                  </a:srgbClr>
                </a:solidFill>
                <a:latin typeface="微软雅黑"/>
                <a:ea typeface="微软雅黑"/>
              </a:rPr>
              <a:t>The AI tutor provides immediate feedback to user queries, creating an engaging and immersive experience. This feature helps maintain the flow of learning, as students receive prompt clarifications and guidance during their learning journey.</a:t>
            </a:r>
          </a:p>
        </p:txBody>
      </p:sp>
      <p:sp>
        <p:nvSpPr>
          <p:cNvPr id="12" name="TextBox 12"/>
          <p:cNvSpPr txBox="1"/>
          <p:nvPr/>
        </p:nvSpPr>
        <p:spPr>
          <a:xfrm>
            <a:off x="6284719" y="1413961"/>
            <a:ext cx="4607057"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000000">
                    <a:lumMod val="85000"/>
                    <a:lumOff val="15000"/>
                  </a:srgbClr>
                </a:solidFill>
                <a:latin typeface="微软雅黑"/>
                <a:ea typeface="微软雅黑"/>
              </a:rPr>
              <a:t>Real-Time Responses</a:t>
            </a:r>
            <a:endParaRPr lang="en-US" sz="1100"/>
          </a:p>
        </p:txBody>
      </p:sp>
      <p:sp>
        <p:nvSpPr>
          <p:cNvPr id="13" name="Freeform 13"/>
          <p:cNvSpPr/>
          <p:nvPr/>
        </p:nvSpPr>
        <p:spPr>
          <a:xfrm>
            <a:off x="5663592" y="1804619"/>
            <a:ext cx="401187" cy="435274"/>
          </a:xfrm>
          <a:custGeom>
            <a:avLst/>
            <a:gdLst/>
            <a:ahLst/>
            <a:cxnLst/>
            <a:rect l="l" t="t" r="r" b="b"/>
            <a:pathLst>
              <a:path w="561065" h="608735">
                <a:moveTo>
                  <a:pt x="191479" y="375902"/>
                </a:moveTo>
                <a:cubicBezTo>
                  <a:pt x="195917" y="394559"/>
                  <a:pt x="238604" y="518455"/>
                  <a:pt x="245437" y="535655"/>
                </a:cubicBezTo>
                <a:lnTo>
                  <a:pt x="250809" y="420563"/>
                </a:lnTo>
                <a:cubicBezTo>
                  <a:pt x="248999" y="417881"/>
                  <a:pt x="247773" y="414732"/>
                  <a:pt x="246371" y="411817"/>
                </a:cubicBezTo>
                <a:lnTo>
                  <a:pt x="228911" y="377418"/>
                </a:lnTo>
                <a:cubicBezTo>
                  <a:pt x="241466" y="387446"/>
                  <a:pt x="259860" y="393743"/>
                  <a:pt x="280299" y="393743"/>
                </a:cubicBezTo>
                <a:cubicBezTo>
                  <a:pt x="301263" y="393743"/>
                  <a:pt x="320008" y="387155"/>
                  <a:pt x="332563" y="376718"/>
                </a:cubicBezTo>
                <a:lnTo>
                  <a:pt x="314811" y="411817"/>
                </a:lnTo>
                <a:cubicBezTo>
                  <a:pt x="313409" y="414732"/>
                  <a:pt x="312183" y="417881"/>
                  <a:pt x="310373" y="420563"/>
                </a:cubicBezTo>
                <a:lnTo>
                  <a:pt x="315745" y="535655"/>
                </a:lnTo>
                <a:cubicBezTo>
                  <a:pt x="322519" y="518455"/>
                  <a:pt x="365089" y="394618"/>
                  <a:pt x="369644" y="375960"/>
                </a:cubicBezTo>
                <a:cubicBezTo>
                  <a:pt x="394754" y="384881"/>
                  <a:pt x="419397" y="393685"/>
                  <a:pt x="443223" y="403946"/>
                </a:cubicBezTo>
                <a:cubicBezTo>
                  <a:pt x="443223" y="403946"/>
                  <a:pt x="490757" y="422895"/>
                  <a:pt x="506290" y="430241"/>
                </a:cubicBezTo>
                <a:cubicBezTo>
                  <a:pt x="506815" y="430475"/>
                  <a:pt x="507341" y="430766"/>
                  <a:pt x="507925" y="430999"/>
                </a:cubicBezTo>
                <a:cubicBezTo>
                  <a:pt x="509210" y="431699"/>
                  <a:pt x="510261" y="432224"/>
                  <a:pt x="510728" y="432573"/>
                </a:cubicBezTo>
                <a:cubicBezTo>
                  <a:pt x="518553" y="437238"/>
                  <a:pt x="524976" y="444234"/>
                  <a:pt x="528831" y="452630"/>
                </a:cubicBezTo>
                <a:lnTo>
                  <a:pt x="528831" y="452688"/>
                </a:lnTo>
                <a:cubicBezTo>
                  <a:pt x="530232" y="455720"/>
                  <a:pt x="531342" y="458985"/>
                  <a:pt x="532042" y="462308"/>
                </a:cubicBezTo>
                <a:cubicBezTo>
                  <a:pt x="538408" y="481607"/>
                  <a:pt x="552539" y="524694"/>
                  <a:pt x="558671" y="548307"/>
                </a:cubicBezTo>
                <a:cubicBezTo>
                  <a:pt x="559547" y="550697"/>
                  <a:pt x="560131" y="553204"/>
                  <a:pt x="560539" y="555828"/>
                </a:cubicBezTo>
                <a:cubicBezTo>
                  <a:pt x="560831" y="558102"/>
                  <a:pt x="561065" y="560492"/>
                  <a:pt x="561065" y="562824"/>
                </a:cubicBezTo>
                <a:cubicBezTo>
                  <a:pt x="561065" y="588187"/>
                  <a:pt x="540510" y="608710"/>
                  <a:pt x="515166" y="608710"/>
                </a:cubicBezTo>
                <a:lnTo>
                  <a:pt x="471311" y="608710"/>
                </a:lnTo>
                <a:lnTo>
                  <a:pt x="283044" y="608710"/>
                </a:lnTo>
                <a:lnTo>
                  <a:pt x="280532" y="608710"/>
                </a:lnTo>
                <a:lnTo>
                  <a:pt x="278080" y="608710"/>
                </a:lnTo>
                <a:cubicBezTo>
                  <a:pt x="215305" y="608768"/>
                  <a:pt x="152529" y="608710"/>
                  <a:pt x="89812" y="608710"/>
                </a:cubicBezTo>
                <a:lnTo>
                  <a:pt x="45957" y="608710"/>
                </a:lnTo>
                <a:cubicBezTo>
                  <a:pt x="20555" y="608710"/>
                  <a:pt x="0" y="588187"/>
                  <a:pt x="0" y="562824"/>
                </a:cubicBezTo>
                <a:cubicBezTo>
                  <a:pt x="0" y="560492"/>
                  <a:pt x="175" y="558102"/>
                  <a:pt x="584" y="555828"/>
                </a:cubicBezTo>
                <a:cubicBezTo>
                  <a:pt x="934" y="553263"/>
                  <a:pt x="1577" y="550697"/>
                  <a:pt x="2453" y="548307"/>
                </a:cubicBezTo>
                <a:cubicBezTo>
                  <a:pt x="8584" y="524577"/>
                  <a:pt x="22657" y="481607"/>
                  <a:pt x="29081" y="462308"/>
                </a:cubicBezTo>
                <a:cubicBezTo>
                  <a:pt x="29782" y="458985"/>
                  <a:pt x="30833" y="455720"/>
                  <a:pt x="32234" y="452688"/>
                </a:cubicBezTo>
                <a:lnTo>
                  <a:pt x="32234" y="452630"/>
                </a:lnTo>
                <a:cubicBezTo>
                  <a:pt x="36147" y="444234"/>
                  <a:pt x="42512" y="437238"/>
                  <a:pt x="50395" y="432457"/>
                </a:cubicBezTo>
                <a:cubicBezTo>
                  <a:pt x="50863" y="432107"/>
                  <a:pt x="51855" y="431524"/>
                  <a:pt x="53198" y="430941"/>
                </a:cubicBezTo>
                <a:cubicBezTo>
                  <a:pt x="53724" y="430591"/>
                  <a:pt x="54308" y="430358"/>
                  <a:pt x="54833" y="430125"/>
                </a:cubicBezTo>
                <a:cubicBezTo>
                  <a:pt x="70308" y="422895"/>
                  <a:pt x="117901" y="403888"/>
                  <a:pt x="117901" y="403888"/>
                </a:cubicBezTo>
                <a:cubicBezTo>
                  <a:pt x="141726" y="393626"/>
                  <a:pt x="166311" y="384823"/>
                  <a:pt x="191479" y="375902"/>
                </a:cubicBezTo>
                <a:close/>
                <a:moveTo>
                  <a:pt x="277747" y="0"/>
                </a:moveTo>
                <a:lnTo>
                  <a:pt x="277980" y="0"/>
                </a:lnTo>
                <a:lnTo>
                  <a:pt x="278214" y="0"/>
                </a:lnTo>
                <a:lnTo>
                  <a:pt x="280491" y="0"/>
                </a:lnTo>
                <a:lnTo>
                  <a:pt x="282768" y="0"/>
                </a:lnTo>
                <a:lnTo>
                  <a:pt x="283001" y="0"/>
                </a:lnTo>
                <a:lnTo>
                  <a:pt x="283235" y="0"/>
                </a:lnTo>
                <a:cubicBezTo>
                  <a:pt x="348858" y="0"/>
                  <a:pt x="402105" y="53118"/>
                  <a:pt x="401988" y="118656"/>
                </a:cubicBezTo>
                <a:cubicBezTo>
                  <a:pt x="401988" y="125420"/>
                  <a:pt x="400470" y="154807"/>
                  <a:pt x="400470" y="162854"/>
                </a:cubicBezTo>
                <a:cubicBezTo>
                  <a:pt x="403331" y="163029"/>
                  <a:pt x="429954" y="156673"/>
                  <a:pt x="427093" y="188509"/>
                </a:cubicBezTo>
                <a:cubicBezTo>
                  <a:pt x="421021" y="256030"/>
                  <a:pt x="395215" y="242969"/>
                  <a:pt x="394456" y="242969"/>
                </a:cubicBezTo>
                <a:cubicBezTo>
                  <a:pt x="381670" y="283901"/>
                  <a:pt x="361820" y="309964"/>
                  <a:pt x="342436" y="326465"/>
                </a:cubicBezTo>
                <a:cubicBezTo>
                  <a:pt x="312485" y="351946"/>
                  <a:pt x="283468" y="354745"/>
                  <a:pt x="283001" y="354745"/>
                </a:cubicBezTo>
                <a:cubicBezTo>
                  <a:pt x="282125" y="354803"/>
                  <a:pt x="281250" y="354803"/>
                  <a:pt x="280491" y="354803"/>
                </a:cubicBezTo>
                <a:cubicBezTo>
                  <a:pt x="279615" y="354803"/>
                  <a:pt x="278856" y="354745"/>
                  <a:pt x="277980" y="354745"/>
                </a:cubicBezTo>
                <a:cubicBezTo>
                  <a:pt x="277455" y="354745"/>
                  <a:pt x="248263" y="351946"/>
                  <a:pt x="218136" y="326116"/>
                </a:cubicBezTo>
                <a:cubicBezTo>
                  <a:pt x="198811" y="309556"/>
                  <a:pt x="179136" y="283609"/>
                  <a:pt x="166467" y="242969"/>
                </a:cubicBezTo>
                <a:cubicBezTo>
                  <a:pt x="165649" y="242969"/>
                  <a:pt x="139902" y="256030"/>
                  <a:pt x="133830" y="188509"/>
                </a:cubicBezTo>
                <a:cubicBezTo>
                  <a:pt x="130969" y="156731"/>
                  <a:pt x="157592" y="163087"/>
                  <a:pt x="160453" y="162970"/>
                </a:cubicBezTo>
                <a:cubicBezTo>
                  <a:pt x="160453" y="154807"/>
                  <a:pt x="158877" y="125478"/>
                  <a:pt x="158877" y="118715"/>
                </a:cubicBezTo>
                <a:cubicBezTo>
                  <a:pt x="158877" y="53177"/>
                  <a:pt x="212123" y="0"/>
                  <a:pt x="277747" y="0"/>
                </a:cubicBezTo>
                <a:close/>
              </a:path>
            </a:pathLst>
          </a:custGeom>
          <a:solidFill>
            <a:srgbClr val="FFFFFF"/>
          </a:solidFill>
          <a:ln cap="flat" cmpd="sng">
            <a:prstDash val="solid"/>
          </a:ln>
        </p:spPr>
        <p:txBody>
          <a:bodyPr rot="0" vert="horz" wrap="square" lIns="91440" tIns="45720" rIns="91440" bIns="45720" anchor="ctr">
            <a:noAutofit/>
          </a:bodyPr>
          <a:lstStyle/>
          <a:p>
            <a:pPr marL="0" algn="ctr"/>
            <a:endParaRPr/>
          </a:p>
        </p:txBody>
      </p:sp>
      <p:sp>
        <p:nvSpPr>
          <p:cNvPr id="14" name="AutoShape 14"/>
          <p:cNvSpPr/>
          <p:nvPr/>
        </p:nvSpPr>
        <p:spPr>
          <a:xfrm>
            <a:off x="5560967" y="4551014"/>
            <a:ext cx="882391" cy="723748"/>
          </a:xfrm>
          <a:prstGeom prst="roundRect">
            <a:avLst/>
          </a:pr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15" name="AutoShape 15"/>
          <p:cNvSpPr/>
          <p:nvPr/>
        </p:nvSpPr>
        <p:spPr>
          <a:xfrm>
            <a:off x="6398125" y="4633061"/>
            <a:ext cx="4493652" cy="1539240"/>
          </a:xfrm>
          <a:prstGeom prst="rect">
            <a:avLst/>
          </a:prstGeom>
        </p:spPr>
        <p:txBody>
          <a:bodyPr vert="horz" wrap="square" lIns="91440" tIns="45720" rIns="91440" bIns="45720" anchor="t">
            <a:spAutoFit/>
          </a:bodyPr>
          <a:lstStyle/>
          <a:p>
            <a:pPr marL="0" algn="l">
              <a:lnSpc>
                <a:spcPct val="150000"/>
              </a:lnSpc>
            </a:pPr>
            <a:r>
              <a:rPr lang="zh-CN" altLang="en-US" sz="1400" b="0" i="0" u="none" baseline="0">
                <a:solidFill>
                  <a:srgbClr val="000000">
                    <a:lumMod val="50000"/>
                    <a:lumOff val="50000"/>
                  </a:srgbClr>
                </a:solidFill>
                <a:latin typeface="微软雅黑"/>
                <a:ea typeface="微软雅黑"/>
              </a:rPr>
              <a:t>With an emphasis on clarity, the tutor breaks down complex concepts into digestible parts, fostering better comprehension. This approach not only helps students grasp difficult topics but also builds their confidence in addressing academic challenges.</a:t>
            </a:r>
          </a:p>
        </p:txBody>
      </p:sp>
      <p:sp>
        <p:nvSpPr>
          <p:cNvPr id="16" name="TextBox 16"/>
          <p:cNvSpPr txBox="1"/>
          <p:nvPr/>
        </p:nvSpPr>
        <p:spPr>
          <a:xfrm>
            <a:off x="6398124" y="4244404"/>
            <a:ext cx="4493652"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000000">
                    <a:lumMod val="85000"/>
                    <a:lumOff val="15000"/>
                  </a:srgbClr>
                </a:solidFill>
                <a:latin typeface="微软雅黑"/>
                <a:ea typeface="微软雅黑"/>
              </a:rPr>
              <a:t>Step-by-Step Explanations</a:t>
            </a:r>
            <a:endParaRPr lang="en-US" sz="1100"/>
          </a:p>
        </p:txBody>
      </p:sp>
      <p:sp>
        <p:nvSpPr>
          <p:cNvPr id="17" name="Freeform 17"/>
          <p:cNvSpPr/>
          <p:nvPr/>
        </p:nvSpPr>
        <p:spPr>
          <a:xfrm>
            <a:off x="5718232" y="4692381"/>
            <a:ext cx="530683" cy="414298"/>
          </a:xfrm>
          <a:custGeom>
            <a:avLst/>
            <a:gdLst/>
            <a:ahLst/>
            <a:cxnLst/>
            <a:rect l="l" t="t" r="r" b="b"/>
            <a:pathLst>
              <a:path w="6861" h="6539">
                <a:moveTo>
                  <a:pt x="6829" y="2470"/>
                </a:moveTo>
                <a:cubicBezTo>
                  <a:pt x="6797" y="2371"/>
                  <a:pt x="6716" y="2295"/>
                  <a:pt x="6615" y="2270"/>
                </a:cubicBezTo>
                <a:lnTo>
                  <a:pt x="4720" y="1799"/>
                </a:lnTo>
                <a:lnTo>
                  <a:pt x="3686" y="142"/>
                </a:lnTo>
                <a:cubicBezTo>
                  <a:pt x="3631" y="54"/>
                  <a:pt x="3534" y="0"/>
                  <a:pt x="3430" y="0"/>
                </a:cubicBezTo>
                <a:cubicBezTo>
                  <a:pt x="3326" y="0"/>
                  <a:pt x="3230" y="54"/>
                  <a:pt x="3175" y="142"/>
                </a:cubicBezTo>
                <a:lnTo>
                  <a:pt x="2141" y="1799"/>
                </a:lnTo>
                <a:lnTo>
                  <a:pt x="246" y="2270"/>
                </a:lnTo>
                <a:cubicBezTo>
                  <a:pt x="145" y="2295"/>
                  <a:pt x="64" y="2371"/>
                  <a:pt x="32" y="2470"/>
                </a:cubicBezTo>
                <a:cubicBezTo>
                  <a:pt x="0" y="2568"/>
                  <a:pt x="21" y="2677"/>
                  <a:pt x="88" y="2757"/>
                </a:cubicBezTo>
                <a:lnTo>
                  <a:pt x="1344" y="4252"/>
                </a:lnTo>
                <a:lnTo>
                  <a:pt x="1206" y="6200"/>
                </a:lnTo>
                <a:cubicBezTo>
                  <a:pt x="1199" y="6304"/>
                  <a:pt x="1246" y="6404"/>
                  <a:pt x="1330" y="6465"/>
                </a:cubicBezTo>
                <a:cubicBezTo>
                  <a:pt x="1414" y="6526"/>
                  <a:pt x="1524" y="6539"/>
                  <a:pt x="1620" y="6500"/>
                </a:cubicBezTo>
                <a:lnTo>
                  <a:pt x="3430" y="5768"/>
                </a:lnTo>
                <a:lnTo>
                  <a:pt x="5241" y="6500"/>
                </a:lnTo>
                <a:cubicBezTo>
                  <a:pt x="5337" y="6539"/>
                  <a:pt x="5447" y="6526"/>
                  <a:pt x="5531" y="6465"/>
                </a:cubicBezTo>
                <a:cubicBezTo>
                  <a:pt x="5615" y="6404"/>
                  <a:pt x="5662" y="6304"/>
                  <a:pt x="5654" y="6200"/>
                </a:cubicBezTo>
                <a:lnTo>
                  <a:pt x="5517" y="4252"/>
                </a:lnTo>
                <a:lnTo>
                  <a:pt x="6773" y="2757"/>
                </a:lnTo>
                <a:cubicBezTo>
                  <a:pt x="6840" y="2677"/>
                  <a:pt x="6861" y="2568"/>
                  <a:pt x="6829" y="2470"/>
                </a:cubicBezTo>
                <a:close/>
                <a:moveTo>
                  <a:pt x="3618" y="1362"/>
                </a:moveTo>
                <a:lnTo>
                  <a:pt x="2881" y="2543"/>
                </a:lnTo>
                <a:cubicBezTo>
                  <a:pt x="2851" y="2591"/>
                  <a:pt x="2803" y="2626"/>
                  <a:pt x="2747" y="2640"/>
                </a:cubicBezTo>
                <a:lnTo>
                  <a:pt x="1397" y="2976"/>
                </a:lnTo>
                <a:cubicBezTo>
                  <a:pt x="1379" y="2980"/>
                  <a:pt x="1361" y="2983"/>
                  <a:pt x="1343" y="2983"/>
                </a:cubicBezTo>
                <a:cubicBezTo>
                  <a:pt x="1244" y="2983"/>
                  <a:pt x="1154" y="2915"/>
                  <a:pt x="1129" y="2815"/>
                </a:cubicBezTo>
                <a:cubicBezTo>
                  <a:pt x="1100" y="2697"/>
                  <a:pt x="1172" y="2577"/>
                  <a:pt x="1290" y="2547"/>
                </a:cubicBezTo>
                <a:lnTo>
                  <a:pt x="2554" y="2233"/>
                </a:lnTo>
                <a:lnTo>
                  <a:pt x="3243" y="1129"/>
                </a:lnTo>
                <a:cubicBezTo>
                  <a:pt x="3308" y="1025"/>
                  <a:pt x="3444" y="994"/>
                  <a:pt x="3547" y="1058"/>
                </a:cubicBezTo>
                <a:cubicBezTo>
                  <a:pt x="3651" y="1123"/>
                  <a:pt x="3682" y="1259"/>
                  <a:pt x="3618" y="1362"/>
                </a:cubicBezTo>
                <a:close/>
              </a:path>
            </a:pathLst>
          </a:custGeom>
          <a:solidFill>
            <a:srgbClr val="FFFFFF"/>
          </a:solidFill>
          <a:ln cap="flat" cmpd="sng">
            <a:prstDash val="solid"/>
          </a:ln>
        </p:spPr>
        <p:txBody>
          <a:bodyPr rot="0" vert="horz" wrap="square" lIns="91440" tIns="45720" rIns="91440" bIns="45720" anchor="ctr">
            <a:noAutofit/>
          </a:bodyPr>
          <a:lstStyle/>
          <a:p>
            <a:pPr marL="0" algn="ctr"/>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anim calcmode="lin" valueType="num">
                                      <p:cBhvr>
                                        <p:cTn id="6" dur="500" fill="hold"/>
                                        <p:tgtEl>
                                          <p:spTgt spid="8"/>
                                        </p:tgtEl>
                                        <p:attrNameLst>
                                          <p:attrName>ppt_w</p:attrName>
                                        </p:attrNameLst>
                                      </p:cBhvr>
                                      <p:tavLst>
                                        <p:tav tm="0">
                                          <p:val>
                                            <p:strVal val="4/3*#ppt_w"/>
                                          </p:val>
                                        </p:tav>
                                        <p:tav tm="100000">
                                          <p:val>
                                            <p:strVal val="#ppt_w"/>
                                          </p:val>
                                        </p:tav>
                                      </p:tavLst>
                                    </p:anim>
                                    <p:anim calcmode="lin" valueType="num">
                                      <p:cBhvr>
                                        <p:cTn id="7" dur="500" fill="hold"/>
                                        <p:tgtEl>
                                          <p:spTgt spid="8"/>
                                        </p:tgtEl>
                                        <p:attrNameLst>
                                          <p:attrName>ppt_h</p:attrName>
                                        </p:attrNameLst>
                                      </p:cBhvr>
                                      <p:tavLst>
                                        <p:tav tm="0">
                                          <p:val>
                                            <p:strVal val="4/3*#ppt_h"/>
                                          </p:val>
                                        </p:tav>
                                        <p:tav tm="100000">
                                          <p:val>
                                            <p:strVal val="#ppt_h"/>
                                          </p:val>
                                        </p:tav>
                                      </p:tavLst>
                                    </p:anim>
                                    <p:set>
                                      <p:cBhvr>
                                        <p:cTn id="8" dur="500"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21" presetClass="entr" presetSubtype="8" fill="hold" nodeType="afterEffect">
                                  <p:stCondLst>
                                    <p:cond delay="0"/>
                                  </p:stCondLst>
                                  <p:childTnLst>
                                    <p:animEffect transition="in" filter="wheel(8)">
                                      <p:cBhvr>
                                        <p:cTn id="11" dur="1000"/>
                                        <p:tgtEl>
                                          <p:spTgt spid="12"/>
                                        </p:tgtEl>
                                      </p:cBhvr>
                                    </p:animEffect>
                                    <p:set>
                                      <p:cBhvr>
                                        <p:cTn id="12" dur="1000" fill="hold">
                                          <p:stCondLst>
                                            <p:cond delay="0"/>
                                          </p:stCondLst>
                                        </p:cTn>
                                        <p:tgtEl>
                                          <p:spTgt spid="12"/>
                                        </p:tgtEl>
                                        <p:attrNameLst>
                                          <p:attrName>style.visibility</p:attrName>
                                        </p:attrNameLst>
                                      </p:cBhvr>
                                      <p:to>
                                        <p:strVal val="visible"/>
                                      </p:to>
                                    </p:set>
                                  </p:childTnLst>
                                </p:cTn>
                              </p:par>
                            </p:childTnLst>
                          </p:cTn>
                        </p:par>
                        <p:par>
                          <p:cTn id="13" fill="hold">
                            <p:stCondLst>
                              <p:cond delay="0"/>
                            </p:stCondLst>
                            <p:childTnLst>
                              <p:par>
                                <p:cTn id="14" presetID="14" presetClass="entr" presetSubtype="5" fill="hold" nodeType="afterEffect">
                                  <p:stCondLst>
                                    <p:cond delay="0"/>
                                  </p:stCondLst>
                                  <p:childTnLst>
                                    <p:animEffect transition="in" filter="randombar(vertical)">
                                      <p:cBhvr>
                                        <p:cTn id="15" dur="1000"/>
                                        <p:tgtEl>
                                          <p:spTgt spid="11"/>
                                        </p:tgtEl>
                                      </p:cBhvr>
                                    </p:animEffect>
                                    <p:set>
                                      <p:cBhvr>
                                        <p:cTn id="16" dur="1000" fill="hold">
                                          <p:stCondLst>
                                            <p:cond delay="0"/>
                                          </p:stCondLst>
                                        </p:cTn>
                                        <p:tgtEl>
                                          <p:spTgt spid="11"/>
                                        </p:tgtEl>
                                        <p:attrNameLst>
                                          <p:attrName>style.visibility</p:attrName>
                                        </p:attrNameLst>
                                      </p:cBhvr>
                                      <p:to>
                                        <p:strVal val="visible"/>
                                      </p:to>
                                    </p:set>
                                  </p:childTnLst>
                                </p:cTn>
                              </p:par>
                            </p:childTnLst>
                          </p:cTn>
                        </p:par>
                        <p:par>
                          <p:cTn id="17" fill="hold">
                            <p:stCondLst>
                              <p:cond delay="0"/>
                            </p:stCondLst>
                            <p:childTnLst>
                              <p:par>
                                <p:cTn id="18" presetID="16" presetClass="entr" presetSubtype="42" fill="hold" nodeType="afterEffect">
                                  <p:stCondLst>
                                    <p:cond delay="0"/>
                                  </p:stCondLst>
                                  <p:childTnLst>
                                    <p:animEffect transition="in" filter="barn(outHorizontal)">
                                      <p:cBhvr>
                                        <p:cTn id="19" dur="500"/>
                                        <p:tgtEl>
                                          <p:spTgt spid="16"/>
                                        </p:tgtEl>
                                      </p:cBhvr>
                                    </p:animEffect>
                                    <p:set>
                                      <p:cBhvr>
                                        <p:cTn id="20" dur="500" fill="hold">
                                          <p:stCondLst>
                                            <p:cond delay="0"/>
                                          </p:stCondLst>
                                        </p:cTn>
                                        <p:tgtEl>
                                          <p:spTgt spid="16"/>
                                        </p:tgtEl>
                                        <p:attrNameLst>
                                          <p:attrName>style.visibility</p:attrName>
                                        </p:attrNameLst>
                                      </p:cBhvr>
                                      <p:to>
                                        <p:strVal val="visible"/>
                                      </p:to>
                                    </p:set>
                                  </p:childTnLst>
                                </p:cTn>
                              </p:par>
                            </p:childTnLst>
                          </p:cTn>
                        </p:par>
                        <p:par>
                          <p:cTn id="21" fill="hold">
                            <p:stCondLst>
                              <p:cond delay="0"/>
                            </p:stCondLst>
                            <p:childTnLst>
                              <p:par>
                                <p:cTn id="22" presetID="21" presetClass="entr" presetSubtype="4" fill="hold" nodeType="afterEffect">
                                  <p:stCondLst>
                                    <p:cond delay="0"/>
                                  </p:stCondLst>
                                  <p:childTnLst>
                                    <p:animEffect transition="in" filter="wheel(4)">
                                      <p:cBhvr>
                                        <p:cTn id="23" dur="1000"/>
                                        <p:tgtEl>
                                          <p:spTgt spid="15"/>
                                        </p:tgtEl>
                                      </p:cBhvr>
                                    </p:animEffect>
                                    <p:set>
                                      <p:cBhvr>
                                        <p:cTn id="24" dur="1000"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rot="648845">
            <a:off x="4327607" y="3750101"/>
            <a:ext cx="6543790" cy="4847850"/>
          </a:xfrm>
          <a:custGeom>
            <a:avLst/>
            <a:gdLst/>
            <a:ahLst/>
            <a:cxnLst/>
            <a:rect l="l" t="t" r="r" b="b"/>
            <a:pathLst>
              <a:path w="5105488" h="3782309">
                <a:moveTo>
                  <a:pt x="1722207" y="21520"/>
                </a:moveTo>
                <a:cubicBezTo>
                  <a:pt x="2573107" y="168840"/>
                  <a:pt x="5102947" y="1393120"/>
                  <a:pt x="5105487" y="2017960"/>
                </a:cubicBezTo>
                <a:cubicBezTo>
                  <a:pt x="5108027" y="2642800"/>
                  <a:pt x="2588347" y="3917880"/>
                  <a:pt x="1737447" y="3770560"/>
                </a:cubicBezTo>
                <a:cubicBezTo>
                  <a:pt x="886547" y="3623240"/>
                  <a:pt x="10247" y="1758880"/>
                  <a:pt x="87" y="1134040"/>
                </a:cubicBezTo>
                <a:cubicBezTo>
                  <a:pt x="-10073" y="509200"/>
                  <a:pt x="871307" y="-125800"/>
                  <a:pt x="1722207" y="21520"/>
                </a:cubicBezTo>
                <a:close/>
              </a:path>
            </a:pathLst>
          </a:custGeom>
          <a:gradFill>
            <a:gsLst>
              <a:gs pos="0">
                <a:srgbClr val="EE37E9"/>
              </a:gs>
              <a:gs pos="71000">
                <a:srgbClr val="BB43FD"/>
              </a:gs>
            </a:gsLst>
            <a:lin ang="189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3" name="Freeform 3"/>
          <p:cNvSpPr/>
          <p:nvPr/>
        </p:nvSpPr>
        <p:spPr>
          <a:xfrm rot="2466577">
            <a:off x="-2287456" y="2303863"/>
            <a:ext cx="6613260" cy="5679276"/>
          </a:xfrm>
          <a:custGeom>
            <a:avLst/>
            <a:gdLst/>
            <a:ahLst/>
            <a:cxnLst/>
            <a:rect l="l" t="t" r="r" b="b"/>
            <a:pathLst>
              <a:path w="5141928" h="4415739">
                <a:moveTo>
                  <a:pt x="1743408" y="1737379"/>
                </a:moveTo>
                <a:cubicBezTo>
                  <a:pt x="2307288" y="1153179"/>
                  <a:pt x="2853388" y="5099"/>
                  <a:pt x="3419808" y="19"/>
                </a:cubicBezTo>
                <a:cubicBezTo>
                  <a:pt x="3986228" y="-5061"/>
                  <a:pt x="5141928" y="982999"/>
                  <a:pt x="5141928" y="1706899"/>
                </a:cubicBezTo>
                <a:cubicBezTo>
                  <a:pt x="5141928" y="2430799"/>
                  <a:pt x="4270708" y="4043699"/>
                  <a:pt x="3419808" y="4343419"/>
                </a:cubicBezTo>
                <a:cubicBezTo>
                  <a:pt x="2568908" y="4643139"/>
                  <a:pt x="318468" y="3942099"/>
                  <a:pt x="36528" y="3505219"/>
                </a:cubicBezTo>
                <a:cubicBezTo>
                  <a:pt x="-245412" y="3068339"/>
                  <a:pt x="1179528" y="2321579"/>
                  <a:pt x="1743408" y="1737379"/>
                </a:cubicBezTo>
                <a:close/>
              </a:path>
            </a:pathLst>
          </a:custGeom>
          <a:gradFill>
            <a:gsLst>
              <a:gs pos="0">
                <a:srgbClr val="FF9409"/>
              </a:gs>
              <a:gs pos="38000">
                <a:srgbClr val="FE934B"/>
              </a:gs>
              <a:gs pos="71000">
                <a:srgbClr val="F3C053"/>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4" name="Freeform 4"/>
          <p:cNvSpPr/>
          <p:nvPr/>
        </p:nvSpPr>
        <p:spPr>
          <a:xfrm rot="2976637">
            <a:off x="9637184" y="2991625"/>
            <a:ext cx="5487919" cy="4058763"/>
          </a:xfrm>
          <a:custGeom>
            <a:avLst/>
            <a:gdLst/>
            <a:ahLst/>
            <a:cxnLst/>
            <a:rect l="l" t="t" r="r" b="b"/>
            <a:pathLst>
              <a:path w="5501899" h="4069103">
                <a:moveTo>
                  <a:pt x="203989" y="2575574"/>
                </a:moveTo>
                <a:cubicBezTo>
                  <a:pt x="485929" y="2286014"/>
                  <a:pt x="1349529" y="2151394"/>
                  <a:pt x="1910869" y="1722134"/>
                </a:cubicBezTo>
                <a:cubicBezTo>
                  <a:pt x="2472209" y="1292874"/>
                  <a:pt x="3008149" y="-5066"/>
                  <a:pt x="3572029" y="14"/>
                </a:cubicBezTo>
                <a:cubicBezTo>
                  <a:pt x="4135909" y="5094"/>
                  <a:pt x="5009669" y="1176034"/>
                  <a:pt x="5294149" y="1752614"/>
                </a:cubicBezTo>
                <a:cubicBezTo>
                  <a:pt x="5578629" y="2329194"/>
                  <a:pt x="5568469" y="3073414"/>
                  <a:pt x="5278909" y="3459494"/>
                </a:cubicBezTo>
                <a:cubicBezTo>
                  <a:pt x="4989349" y="3845574"/>
                  <a:pt x="4123209" y="4066554"/>
                  <a:pt x="3556789" y="4069094"/>
                </a:cubicBezTo>
                <a:cubicBezTo>
                  <a:pt x="2990369" y="4071634"/>
                  <a:pt x="2436649" y="3576334"/>
                  <a:pt x="1880389" y="3474734"/>
                </a:cubicBezTo>
                <a:cubicBezTo>
                  <a:pt x="1324129" y="3373134"/>
                  <a:pt x="501169" y="3606814"/>
                  <a:pt x="219229" y="3459494"/>
                </a:cubicBezTo>
                <a:cubicBezTo>
                  <a:pt x="-62711" y="3312174"/>
                  <a:pt x="-77951" y="2865134"/>
                  <a:pt x="203989" y="2575574"/>
                </a:cubicBezTo>
                <a:close/>
              </a:path>
            </a:pathLst>
          </a:custGeom>
          <a:gradFill>
            <a:gsLst>
              <a:gs pos="13000">
                <a:srgbClr val="F3C053"/>
              </a:gs>
              <a:gs pos="88000">
                <a:srgbClr val="EE37E9"/>
              </a:gs>
            </a:gsLst>
            <a:lin ang="8100000"/>
          </a:gradFill>
          <a:ln cap="flat" cmpd="sng">
            <a:prstDash val="solid"/>
          </a:ln>
          <a:effectLst>
            <a:outerShdw blurRad="647700" sx="102000" sy="102000" algn="ctr" rotWithShape="0">
              <a:srgbClr val="000000">
                <a:alpha val="18000"/>
              </a:srgbClr>
            </a:outerShdw>
          </a:effectLst>
        </p:spPr>
        <p:txBody>
          <a:bodyPr vert="horz" lIns="91440" tIns="45720" rIns="91440" bIns="45720" anchor="ctr">
            <a:normAutofit/>
          </a:bodyPr>
          <a:lstStyle/>
          <a:p>
            <a:pPr marL="0" algn="ctr"/>
            <a:endParaRPr/>
          </a:p>
        </p:txBody>
      </p:sp>
      <p:sp>
        <p:nvSpPr>
          <p:cNvPr id="5" name="TextBox 5"/>
          <p:cNvSpPr txBox="1"/>
          <p:nvPr/>
        </p:nvSpPr>
        <p:spPr>
          <a:xfrm>
            <a:off x="6525986" y="-403121"/>
            <a:ext cx="5666014" cy="7725192"/>
          </a:xfrm>
          <a:prstGeom prst="rect">
            <a:avLst/>
          </a:prstGeom>
          <a:noFill/>
        </p:spPr>
        <p:txBody>
          <a:bodyPr vert="horz" wrap="square" lIns="91440" tIns="45720" rIns="91440" bIns="45720" rtlCol="0" anchor="t">
            <a:spAutoFit/>
          </a:bodyPr>
          <a:lstStyle/>
          <a:p>
            <a:pPr marL="0" algn="ctr">
              <a:defRPr/>
            </a:pPr>
            <a:r>
              <a:rPr lang="en-US" sz="49600" b="1" i="0" u="none" baseline="0">
                <a:solidFill>
                  <a:srgbClr val="584CE0"/>
                </a:solidFill>
                <a:latin typeface="Agency FB"/>
                <a:ea typeface="Agency FB"/>
              </a:rPr>
              <a:t>S</a:t>
            </a:r>
            <a:endParaRPr lang="en-US" sz="1100"/>
          </a:p>
        </p:txBody>
      </p:sp>
      <p:sp>
        <p:nvSpPr>
          <p:cNvPr id="6" name="AutoShape 6"/>
          <p:cNvSpPr/>
          <p:nvPr/>
        </p:nvSpPr>
        <p:spPr>
          <a:xfrm>
            <a:off x="875664" y="768122"/>
            <a:ext cx="5753736" cy="5632677"/>
          </a:xfrm>
          <a:prstGeom prst="roundRect">
            <a:avLst>
              <a:gd name="adj" fmla="val 3166"/>
            </a:avLst>
          </a:prstGeom>
          <a:solidFill>
            <a:srgbClr val="FFFFFF"/>
          </a:solidFill>
          <a:ln cap="flat" cmpd="sng">
            <a:prstDash val="solid"/>
          </a:ln>
          <a:effectLst>
            <a:outerShdw blurRad="736600" sx="102000" sy="102000" algn="ctr" rotWithShape="0">
              <a:srgbClr val="000000">
                <a:alpha val="22000"/>
              </a:srgbClr>
            </a:outerShdw>
          </a:effectLst>
        </p:spPr>
        <p:txBody>
          <a:bodyPr rot="0" vert="horz" wrap="square" lIns="91440" tIns="45720" rIns="91440" bIns="45720" anchor="ctr">
            <a:noAutofit/>
          </a:bodyPr>
          <a:lstStyle/>
          <a:p>
            <a:pPr marL="0" algn="l"/>
            <a:endParaRPr/>
          </a:p>
        </p:txBody>
      </p:sp>
      <p:sp>
        <p:nvSpPr>
          <p:cNvPr id="7" name="AutoShape 7"/>
          <p:cNvSpPr/>
          <p:nvPr/>
        </p:nvSpPr>
        <p:spPr>
          <a:xfrm>
            <a:off x="1459855" y="2138120"/>
            <a:ext cx="4367487" cy="1539240"/>
          </a:xfrm>
          <a:prstGeom prst="rect">
            <a:avLst/>
          </a:prstGeom>
        </p:spPr>
        <p:txBody>
          <a:bodyPr vert="horz" wrap="square" lIns="91440" tIns="45720" rIns="91440" bIns="45720" anchor="t">
            <a:spAutoFit/>
          </a:bodyPr>
          <a:lstStyle/>
          <a:p>
            <a:pPr marL="0" algn="l">
              <a:lnSpc>
                <a:spcPct val="150000"/>
              </a:lnSpc>
            </a:pPr>
            <a:r>
              <a:rPr lang="zh-CN" altLang="en-US" sz="1400" b="0" i="0" u="none" baseline="0" dirty="0">
                <a:solidFill>
                  <a:srgbClr val="000000">
                    <a:lumMod val="50000"/>
                    <a:lumOff val="50000"/>
                  </a:srgbClr>
                </a:solidFill>
                <a:latin typeface="微软雅黑"/>
                <a:ea typeface="微软雅黑"/>
              </a:rPr>
              <a:t>By addressing the individual needs of each student, the adaptive learning features promote better retention and understanding of the material, leading to significant improvements in overall learning outcomes.</a:t>
            </a:r>
          </a:p>
        </p:txBody>
      </p:sp>
      <p:sp>
        <p:nvSpPr>
          <p:cNvPr id="8" name="TextBox 8"/>
          <p:cNvSpPr txBox="1"/>
          <p:nvPr/>
        </p:nvSpPr>
        <p:spPr>
          <a:xfrm>
            <a:off x="1424481" y="1793955"/>
            <a:ext cx="4367487" cy="338554"/>
          </a:xfrm>
          <a:prstGeom prst="rect">
            <a:avLst/>
          </a:prstGeom>
          <a:noFill/>
        </p:spPr>
        <p:txBody>
          <a:bodyPr vert="horz" wrap="square" lIns="91440" tIns="45720" rIns="91440" bIns="45720" rtlCol="0" anchor="t">
            <a:spAutoFit/>
          </a:bodyPr>
          <a:lstStyle/>
          <a:p>
            <a:pPr marL="0" algn="l">
              <a:defRPr/>
            </a:pPr>
            <a:r>
              <a:rPr lang="zh-CN" altLang="en-US" sz="1600" b="1" i="0" u="none" baseline="0" dirty="0">
                <a:solidFill>
                  <a:srgbClr val="000000">
                    <a:lumMod val="85000"/>
                    <a:lumOff val="15000"/>
                  </a:srgbClr>
                </a:solidFill>
                <a:latin typeface="微软雅黑"/>
                <a:ea typeface="微软雅黑"/>
              </a:rPr>
              <a:t>Improved Learning Outcomes</a:t>
            </a:r>
            <a:endParaRPr lang="en-US" sz="1100" dirty="0"/>
          </a:p>
        </p:txBody>
      </p:sp>
      <p:sp>
        <p:nvSpPr>
          <p:cNvPr id="9" name="TextBox 9"/>
          <p:cNvSpPr txBox="1"/>
          <p:nvPr/>
        </p:nvSpPr>
        <p:spPr>
          <a:xfrm>
            <a:off x="1136987" y="1141386"/>
            <a:ext cx="5454655" cy="523220"/>
          </a:xfrm>
          <a:prstGeom prst="rect">
            <a:avLst/>
          </a:prstGeom>
          <a:noFill/>
        </p:spPr>
        <p:txBody>
          <a:bodyPr vert="horz" wrap="square" lIns="91440" tIns="45720" rIns="91440" bIns="45720" rtlCol="0" anchor="t">
            <a:spAutoFit/>
          </a:bodyPr>
          <a:lstStyle/>
          <a:p>
            <a:pPr marL="0" algn="l">
              <a:defRPr/>
            </a:pPr>
            <a:r>
              <a:rPr lang="zh-CN" altLang="en-US" sz="2800" b="1" i="0" u="none" baseline="0" dirty="0">
                <a:solidFill>
                  <a:srgbClr val="000000">
                    <a:lumMod val="85000"/>
                    <a:lumOff val="15000"/>
                  </a:srgbClr>
                </a:solidFill>
                <a:latin typeface="微软雅黑"/>
                <a:ea typeface="微软雅黑"/>
              </a:rPr>
              <a:t>Adaptive Learning Approach</a:t>
            </a:r>
            <a:endParaRPr lang="en-US" sz="1050" dirty="0"/>
          </a:p>
        </p:txBody>
      </p:sp>
      <p:sp>
        <p:nvSpPr>
          <p:cNvPr id="10" name="AutoShape 10"/>
          <p:cNvSpPr/>
          <p:nvPr/>
        </p:nvSpPr>
        <p:spPr>
          <a:xfrm>
            <a:off x="1395519" y="4257506"/>
            <a:ext cx="4367488" cy="1539240"/>
          </a:xfrm>
          <a:prstGeom prst="rect">
            <a:avLst/>
          </a:prstGeom>
        </p:spPr>
        <p:txBody>
          <a:bodyPr vert="horz" wrap="square" lIns="91440" tIns="45720" rIns="91440" bIns="45720" anchor="t">
            <a:spAutoFit/>
          </a:bodyPr>
          <a:lstStyle/>
          <a:p>
            <a:pPr marL="0" algn="l">
              <a:lnSpc>
                <a:spcPct val="150000"/>
              </a:lnSpc>
            </a:pPr>
            <a:r>
              <a:rPr lang="zh-CN" altLang="en-US" sz="1400" b="0" i="0" u="none" baseline="0" dirty="0">
                <a:solidFill>
                  <a:srgbClr val="000000">
                    <a:lumMod val="50000"/>
                    <a:lumOff val="50000"/>
                  </a:srgbClr>
                </a:solidFill>
                <a:latin typeface="微软雅黑"/>
                <a:ea typeface="微软雅黑"/>
              </a:rPr>
              <a:t>The AI consistently evaluates user input to adapt its teaching style and content, ensuring that explanations are suited to the student's current level of understanding. This tailored approach maximizes learning efficacy.</a:t>
            </a:r>
          </a:p>
        </p:txBody>
      </p:sp>
      <p:sp>
        <p:nvSpPr>
          <p:cNvPr id="11" name="TextBox 11"/>
          <p:cNvSpPr txBox="1"/>
          <p:nvPr/>
        </p:nvSpPr>
        <p:spPr>
          <a:xfrm>
            <a:off x="1391557" y="3918952"/>
            <a:ext cx="4876187" cy="338554"/>
          </a:xfrm>
          <a:prstGeom prst="rect">
            <a:avLst/>
          </a:prstGeom>
          <a:noFill/>
        </p:spPr>
        <p:txBody>
          <a:bodyPr vert="horz" wrap="square" lIns="91440" tIns="45720" rIns="91440" bIns="45720" rtlCol="0" anchor="t">
            <a:spAutoFit/>
          </a:bodyPr>
          <a:lstStyle/>
          <a:p>
            <a:pPr marL="0" algn="l">
              <a:defRPr/>
            </a:pPr>
            <a:r>
              <a:rPr lang="zh-CN" altLang="en-US" sz="1600" b="1" i="0" u="none" baseline="0" dirty="0">
                <a:solidFill>
                  <a:srgbClr val="000000">
                    <a:lumMod val="85000"/>
                    <a:lumOff val="15000"/>
                  </a:srgbClr>
                </a:solidFill>
                <a:latin typeface="微软雅黑"/>
                <a:ea typeface="微软雅黑"/>
              </a:rPr>
              <a:t>Customization Based on Knowledge Level</a:t>
            </a:r>
            <a:endParaRPr lang="en-US" sz="11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nodeType="afterEffect">
                                  <p:stCondLst>
                                    <p:cond delay="0"/>
                                  </p:stCondLst>
                                  <p:childTnLst>
                                    <p:anim calcmode="lin" valueType="num">
                                      <p:cBhvr additive="base">
                                        <p:cTn id="6" dur="500" fill="hold"/>
                                        <p:tgtEl>
                                          <p:spTgt spid="9"/>
                                        </p:tgtEl>
                                        <p:attrNameLst>
                                          <p:attrName>ppt_x</p:attrName>
                                        </p:attrNameLst>
                                      </p:cBhvr>
                                      <p:tavLst>
                                        <p:tav tm="0">
                                          <p:val>
                                            <p:strVal val="#ppt_x+#ppt_w/2"/>
                                          </p:val>
                                        </p:tav>
                                        <p:tav tm="100000">
                                          <p:val>
                                            <p:strVal val="#ppt_x"/>
                                          </p:val>
                                        </p:tav>
                                      </p:tavLst>
                                    </p:anim>
                                    <p:anim calcmode="lin" valueType="num">
                                      <p:cBhvr additive="base">
                                        <p:cTn id="7" dur="500" fill="hold"/>
                                        <p:tgtEl>
                                          <p:spTgt spid="9"/>
                                        </p:tgtEl>
                                        <p:attrNameLst>
                                          <p:attrName>ppt_y</p:attrName>
                                        </p:attrNameLst>
                                      </p:cBhvr>
                                      <p:tavLst>
                                        <p:tav tm="0">
                                          <p:val>
                                            <p:strVal val="#ppt_y"/>
                                          </p:val>
                                        </p:tav>
                                        <p:tav tm="100000">
                                          <p:val>
                                            <p:strVal val="#ppt_y"/>
                                          </p:val>
                                        </p:tav>
                                      </p:tavLst>
                                    </p:anim>
                                    <p:anim calcmode="lin" valueType="num">
                                      <p:cBhvr additive="base">
                                        <p:cTn id="8" dur="500" fill="hold"/>
                                        <p:tgtEl>
                                          <p:spTgt spid="9"/>
                                        </p:tgtEl>
                                        <p:attrNameLst>
                                          <p:attrName>ppt_w</p:attrName>
                                        </p:attrNameLst>
                                      </p:cBhvr>
                                      <p:tavLst>
                                        <p:tav tm="0">
                                          <p:val>
                                            <p:fltVal val="0"/>
                                          </p:val>
                                        </p:tav>
                                        <p:tav tm="100000">
                                          <p:val>
                                            <p:strVal val="#ppt_w"/>
                                          </p:val>
                                        </p:tav>
                                      </p:tavLst>
                                    </p:anim>
                                    <p:anim calcmode="lin" valueType="num">
                                      <p:cBhvr additive="base">
                                        <p:cTn id="9" dur="500" fill="hold"/>
                                        <p:tgtEl>
                                          <p:spTgt spid="9"/>
                                        </p:tgtEl>
                                        <p:attrNameLst>
                                          <p:attrName>ppt_h</p:attrName>
                                        </p:attrNameLst>
                                      </p:cBhvr>
                                      <p:tavLst>
                                        <p:tav tm="0">
                                          <p:val>
                                            <p:strVal val="#ppt_h"/>
                                          </p:val>
                                        </p:tav>
                                        <p:tav tm="100000">
                                          <p:val>
                                            <p:strVal val="#ppt_h"/>
                                          </p:val>
                                        </p:tav>
                                      </p:tavLst>
                                    </p:anim>
                                    <p:set>
                                      <p:cBhvr additive="base">
                                        <p:cTn id="10" dur="500"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12" presetClass="entr" presetSubtype="8" fill="hold" nodeType="afterEffect">
                                  <p:stCondLst>
                                    <p:cond delay="0"/>
                                  </p:stCondLst>
                                  <p:childTnLst>
                                    <p:anim calcmode="lin" valueType="num">
                                      <p:cBhvr additive="base">
                                        <p:cTn id="13" dur="500"/>
                                        <p:tgtEl>
                                          <p:spTgt spid="11"/>
                                        </p:tgtEl>
                                        <p:attrNameLst>
                                          <p:attrName>ppt_x</p:attrName>
                                        </p:attrNameLst>
                                      </p:cBhvr>
                                      <p:tavLst>
                                        <p:tav tm="0">
                                          <p:val>
                                            <p:strVal val="#ppt_x-#ppt_w*1.125000"/>
                                          </p:val>
                                        </p:tav>
                                        <p:tav tm="100000">
                                          <p:val>
                                            <p:strVal val="#ppt_x"/>
                                          </p:val>
                                        </p:tav>
                                      </p:tavLst>
                                    </p:anim>
                                    <p:animEffect transition="in" filter="wipe(right)">
                                      <p:cBhvr>
                                        <p:cTn id="14" dur="500"/>
                                        <p:tgtEl>
                                          <p:spTgt spid="11"/>
                                        </p:tgtEl>
                                      </p:cBhvr>
                                    </p:animEffect>
                                    <p:set>
                                      <p:cBhvr>
                                        <p:cTn id="15" dur="500" fill="hold">
                                          <p:stCondLst>
                                            <p:cond delay="0"/>
                                          </p:stCondLst>
                                        </p:cTn>
                                        <p:tgtEl>
                                          <p:spTgt spid="11"/>
                                        </p:tgtEl>
                                        <p:attrNameLst>
                                          <p:attrName>style.visibility</p:attrName>
                                        </p:attrNameLst>
                                      </p:cBhvr>
                                      <p:to>
                                        <p:strVal val="visible"/>
                                      </p:to>
                                    </p:set>
                                  </p:childTnLst>
                                </p:cTn>
                              </p:par>
                            </p:childTnLst>
                          </p:cTn>
                        </p:par>
                        <p:par>
                          <p:cTn id="16" fill="hold">
                            <p:stCondLst>
                              <p:cond delay="0"/>
                            </p:stCondLst>
                            <p:childTnLst>
                              <p:par>
                                <p:cTn id="17" presetID="21" presetClass="entr" presetSubtype="2" fill="hold" nodeType="afterEffect">
                                  <p:stCondLst>
                                    <p:cond delay="0"/>
                                  </p:stCondLst>
                                  <p:childTnLst>
                                    <p:animEffect transition="in" filter="wheel(2)">
                                      <p:cBhvr>
                                        <p:cTn id="18" dur="1000"/>
                                        <p:tgtEl>
                                          <p:spTgt spid="10"/>
                                        </p:tgtEl>
                                      </p:cBhvr>
                                    </p:animEffect>
                                    <p:set>
                                      <p:cBhvr>
                                        <p:cTn id="19" dur="1000" fill="hold">
                                          <p:stCondLst>
                                            <p:cond delay="0"/>
                                          </p:stCondLst>
                                        </p:cTn>
                                        <p:tgtEl>
                                          <p:spTgt spid="10"/>
                                        </p:tgtEl>
                                        <p:attrNameLst>
                                          <p:attrName>style.visibility</p:attrName>
                                        </p:attrNameLst>
                                      </p:cBhvr>
                                      <p:to>
                                        <p:strVal val="visible"/>
                                      </p:to>
                                    </p:set>
                                  </p:childTnLst>
                                </p:cTn>
                              </p:par>
                            </p:childTnLst>
                          </p:cTn>
                        </p:par>
                        <p:par>
                          <p:cTn id="20" fill="hold">
                            <p:stCondLst>
                              <p:cond delay="0"/>
                            </p:stCondLst>
                            <p:childTnLst>
                              <p:par>
                                <p:cTn id="21" presetID="16" presetClass="entr" presetSubtype="37" fill="hold" nodeType="afterEffect">
                                  <p:stCondLst>
                                    <p:cond delay="0"/>
                                  </p:stCondLst>
                                  <p:childTnLst>
                                    <p:animEffect transition="in" filter="barn(outVertical)">
                                      <p:cBhvr>
                                        <p:cTn id="22" dur="500"/>
                                        <p:tgtEl>
                                          <p:spTgt spid="8"/>
                                        </p:tgtEl>
                                      </p:cBhvr>
                                    </p:animEffect>
                                    <p:set>
                                      <p:cBhvr>
                                        <p:cTn id="23" dur="500" fill="hold">
                                          <p:stCondLst>
                                            <p:cond delay="0"/>
                                          </p:stCondLst>
                                        </p:cTn>
                                        <p:tgtEl>
                                          <p:spTgt spid="8"/>
                                        </p:tgtEl>
                                        <p:attrNameLst>
                                          <p:attrName>style.visibility</p:attrName>
                                        </p:attrNameLst>
                                      </p:cBhvr>
                                      <p:to>
                                        <p:strVal val="visible"/>
                                      </p:to>
                                    </p:set>
                                  </p:childTnLst>
                                </p:cTn>
                              </p:par>
                            </p:childTnLst>
                          </p:cTn>
                        </p:par>
                        <p:par>
                          <p:cTn id="24" fill="hold">
                            <p:stCondLst>
                              <p:cond delay="0"/>
                            </p:stCondLst>
                            <p:childTnLst>
                              <p:par>
                                <p:cTn id="25" presetID="53" presetClass="entr" presetSubtype="16" fill="hold" nodeType="afterEffect">
                                  <p:stCondLst>
                                    <p:cond delay="0"/>
                                  </p:stCondLst>
                                  <p:childTnLst>
                                    <p:anim calcmode="lin" valueType="num">
                                      <p:cBhvr>
                                        <p:cTn id="26" dur="1000" fill="hold"/>
                                        <p:tgtEl>
                                          <p:spTgt spid="7"/>
                                        </p:tgtEl>
                                        <p:attrNameLst>
                                          <p:attrName>ppt_w</p:attrName>
                                        </p:attrNameLst>
                                      </p:cBhvr>
                                      <p:tavLst>
                                        <p:tav tm="0">
                                          <p:val>
                                            <p:fltVal val="0"/>
                                          </p:val>
                                        </p:tav>
                                        <p:tav tm="100000">
                                          <p:val>
                                            <p:strVal val="#ppt_w"/>
                                          </p:val>
                                        </p:tav>
                                      </p:tavLst>
                                    </p:anim>
                                    <p:anim calcmode="lin" valueType="num">
                                      <p:cBhvr>
                                        <p:cTn id="27" dur="1000" fill="hold"/>
                                        <p:tgtEl>
                                          <p:spTgt spid="7"/>
                                        </p:tgtEl>
                                        <p:attrNameLst>
                                          <p:attrName>ppt_h</p:attrName>
                                        </p:attrNameLst>
                                      </p:cBhvr>
                                      <p:tavLst>
                                        <p:tav tm="0">
                                          <p:val>
                                            <p:fltVal val="0"/>
                                          </p:val>
                                        </p:tav>
                                        <p:tav tm="100000">
                                          <p:val>
                                            <p:strVal val="#ppt_h"/>
                                          </p:val>
                                        </p:tav>
                                      </p:tavLst>
                                    </p:anim>
                                    <p:animEffect transition="in" filter="fade">
                                      <p:cBhvr>
                                        <p:cTn id="28" dur="1000"/>
                                        <p:tgtEl>
                                          <p:spTgt spid="7"/>
                                        </p:tgtEl>
                                      </p:cBhvr>
                                    </p:animEffect>
                                    <p:set>
                                      <p:cBhvr>
                                        <p:cTn id="29" dur="1000"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E53238"/>
      </a:accent1>
      <a:accent2>
        <a:srgbClr val="0064D2"/>
      </a:accent2>
      <a:accent3>
        <a:srgbClr val="E53238"/>
      </a:accent3>
      <a:accent4>
        <a:srgbClr val="0064D2"/>
      </a:accent4>
      <a:accent5>
        <a:srgbClr val="E53238"/>
      </a:accent5>
      <a:accent6>
        <a:srgbClr val="0064D2"/>
      </a:accent6>
      <a:hlink>
        <a:srgbClr val="E53238"/>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等线"/>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7214</Words>
  <Application>Microsoft Office PowerPoint</Application>
  <PresentationFormat>Widescreen</PresentationFormat>
  <Paragraphs>128</Paragraphs>
  <Slides>23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微软雅黑</vt:lpstr>
      <vt:lpstr>Agency FB</vt:lpstr>
      <vt:lpstr>Arial</vt:lpstr>
      <vt:lpstr>Calibri</vt:lpstr>
      <vt:lpstr>Office Theme</vt:lpstr>
      <vt:lpstr>自定义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Mangalesh waran_System</cp:lastModifiedBy>
  <cp:revision>3</cp:revision>
  <dcterms:created xsi:type="dcterms:W3CDTF">2006-08-16T00:00:00Z</dcterms:created>
  <dcterms:modified xsi:type="dcterms:W3CDTF">2025-03-12T16:57:10Z</dcterms:modified>
</cp:coreProperties>
</file>