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56" r:id="rId2"/>
    <p:sldId id="280" r:id="rId3"/>
    <p:sldId id="281" r:id="rId4"/>
    <p:sldId id="279" r:id="rId5"/>
    <p:sldId id="278"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73" r:id="rId23"/>
    <p:sldId id="274" r:id="rId24"/>
    <p:sldId id="298" r:id="rId25"/>
    <p:sldId id="299" r:id="rId26"/>
    <p:sldId id="300" r:id="rId27"/>
    <p:sldId id="301" r:id="rId28"/>
    <p:sldId id="270" r:id="rId29"/>
    <p:sldId id="271" r:id="rId30"/>
    <p:sldId id="302" r:id="rId31"/>
    <p:sldId id="324" r:id="rId32"/>
    <p:sldId id="303" r:id="rId33"/>
    <p:sldId id="304" r:id="rId34"/>
    <p:sldId id="276" r:id="rId35"/>
    <p:sldId id="277" r:id="rId36"/>
    <p:sldId id="305" r:id="rId37"/>
    <p:sldId id="306" r:id="rId38"/>
    <p:sldId id="307" r:id="rId39"/>
    <p:sldId id="308" r:id="rId40"/>
    <p:sldId id="309" r:id="rId41"/>
    <p:sldId id="310" r:id="rId42"/>
    <p:sldId id="311" r:id="rId43"/>
    <p:sldId id="312" r:id="rId44"/>
    <p:sldId id="326" r:id="rId45"/>
    <p:sldId id="313" r:id="rId46"/>
    <p:sldId id="314" r:id="rId47"/>
    <p:sldId id="315" r:id="rId48"/>
    <p:sldId id="316" r:id="rId49"/>
    <p:sldId id="317" r:id="rId50"/>
    <p:sldId id="318" r:id="rId51"/>
    <p:sldId id="319" r:id="rId52"/>
    <p:sldId id="320" r:id="rId53"/>
    <p:sldId id="321" r:id="rId54"/>
    <p:sldId id="323" r:id="rId55"/>
    <p:sldId id="32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9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5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104DC-5B66-4E9A-BB41-8487B2EA9A78}"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A890C-164F-4F06-86E1-CD40E0604D0D}" type="slidenum">
              <a:rPr lang="en-US" smtClean="0"/>
              <a:t>‹#›</a:t>
            </a:fld>
            <a:endParaRPr lang="en-US"/>
          </a:p>
        </p:txBody>
      </p:sp>
    </p:spTree>
    <p:extLst>
      <p:ext uri="{BB962C8B-B14F-4D97-AF65-F5344CB8AC3E}">
        <p14:creationId xmlns:p14="http://schemas.microsoft.com/office/powerpoint/2010/main" val="32862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4F41-712C-406D-AC58-DB67E1010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24CAA-E8AB-4516-9D08-8C723CAD9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2F35C-41CF-4E98-9E70-AFDD9FBD835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D349C46-3EE1-4B20-8D8F-E7E21894E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CE0B2-A3E3-4FBE-9A1B-58CD6FC32F70}"/>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362793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2329-8F3C-4254-9C32-E7B9563B2A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DC45D-5356-4554-B3AB-5E3A412514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A8E0B-CB42-4BCA-826C-B0F550BAC35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A6BB8A0-DC0E-430F-9145-CA1E60FA3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F818D-1249-44B2-965D-A345144DEA9E}"/>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202902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B735C-E81F-4D14-8FDD-4B8A56F6C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675D3-BB7F-4BD3-8BB5-56A010DFA6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8E72E-6D40-4F84-8C70-BE7BD6F1A11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BA406E1-E7A3-4894-A08A-129503B90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06769-DC5F-41DA-8C0A-160824F0966F}"/>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188216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304800" y="1676400"/>
            <a:ext cx="11887200" cy="1066800"/>
          </a:xfrm>
          <a:prstGeom prst="rect">
            <a:avLst/>
          </a:prstGeom>
          <a:solidFill>
            <a:schemeClr val="tx2">
              <a:lumMod val="75000"/>
            </a:schemeClr>
          </a:solidFill>
          <a:ln>
            <a:no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Garamond" panose="02020404030301010803" pitchFamily="18" charset="0"/>
            </a:endParaRPr>
          </a:p>
        </p:txBody>
      </p:sp>
      <p:sp>
        <p:nvSpPr>
          <p:cNvPr id="9" name="Rectangle 8"/>
          <p:cNvSpPr/>
          <p:nvPr userDrawn="1"/>
        </p:nvSpPr>
        <p:spPr>
          <a:xfrm>
            <a:off x="0" y="6019800"/>
            <a:ext cx="304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0" y="0"/>
            <a:ext cx="304800" cy="5867400"/>
          </a:xfrm>
          <a:prstGeom prst="rect">
            <a:avLst/>
          </a:prstGeom>
          <a:gradFill>
            <a:gsLst>
              <a:gs pos="54000">
                <a:schemeClr val="tx2">
                  <a:lumMod val="75000"/>
                </a:schemeClr>
              </a:gs>
              <a:gs pos="87000">
                <a:schemeClr val="tx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Content Placeholder 2"/>
          <p:cNvSpPr>
            <a:spLocks noGrp="1"/>
          </p:cNvSpPr>
          <p:nvPr>
            <p:ph idx="11" hasCustomPrompt="1"/>
          </p:nvPr>
        </p:nvSpPr>
        <p:spPr>
          <a:xfrm>
            <a:off x="267446" y="1676400"/>
            <a:ext cx="11887200" cy="609600"/>
          </a:xfrm>
        </p:spPr>
        <p:txBody>
          <a:bodyPr>
            <a:noAutofit/>
          </a:bodyPr>
          <a:lstStyle>
            <a:lvl1pPr marL="0" indent="0" algn="ctr">
              <a:buFont typeface="Arial" panose="020B0604020202020204" pitchFamily="34" charset="0"/>
              <a:buNone/>
              <a:defRPr sz="3600" b="1">
                <a:solidFill>
                  <a:schemeClr val="bg1"/>
                </a:solidFill>
                <a:latin typeface="Arial" panose="020B0604020202020204" pitchFamily="34" charset="0"/>
                <a:cs typeface="Arial" panose="020B0604020202020204" pitchFamily="34" charset="0"/>
              </a:defRPr>
            </a:lvl1pPr>
            <a:lvl2pPr>
              <a:defRPr sz="2600">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Title</a:t>
            </a:r>
          </a:p>
        </p:txBody>
      </p:sp>
      <p:sp>
        <p:nvSpPr>
          <p:cNvPr id="16" name="Content Placeholder 2"/>
          <p:cNvSpPr>
            <a:spLocks noGrp="1"/>
          </p:cNvSpPr>
          <p:nvPr>
            <p:ph idx="12" hasCustomPrompt="1"/>
          </p:nvPr>
        </p:nvSpPr>
        <p:spPr>
          <a:xfrm>
            <a:off x="282388" y="2286000"/>
            <a:ext cx="11887200" cy="445247"/>
          </a:xfrm>
        </p:spPr>
        <p:txBody>
          <a:bodyPr>
            <a:noAutofit/>
          </a:bodyPr>
          <a:lstStyle>
            <a:lvl1pPr marL="0" indent="0" algn="ctr">
              <a:buFont typeface="Arial" panose="020B0604020202020204" pitchFamily="34" charset="0"/>
              <a:buNone/>
              <a:defRPr sz="2400" b="1">
                <a:solidFill>
                  <a:schemeClr val="bg1"/>
                </a:solidFill>
                <a:latin typeface="Arial" panose="020B0604020202020204" pitchFamily="34" charset="0"/>
                <a:cs typeface="Arial" panose="020B0604020202020204" pitchFamily="34" charset="0"/>
              </a:defRPr>
            </a:lvl1pPr>
            <a:lvl2pPr>
              <a:defRPr sz="2600">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Subtitle</a:t>
            </a:r>
          </a:p>
        </p:txBody>
      </p:sp>
      <p:sp>
        <p:nvSpPr>
          <p:cNvPr id="17" name="Content Placeholder 2"/>
          <p:cNvSpPr>
            <a:spLocks noGrp="1"/>
          </p:cNvSpPr>
          <p:nvPr>
            <p:ph idx="13" hasCustomPrompt="1"/>
          </p:nvPr>
        </p:nvSpPr>
        <p:spPr>
          <a:xfrm>
            <a:off x="304801" y="3209361"/>
            <a:ext cx="11872259" cy="445247"/>
          </a:xfrm>
        </p:spPr>
        <p:txBody>
          <a:bodyPr>
            <a:noAutofit/>
          </a:bodyPr>
          <a:lstStyle>
            <a:lvl1pPr marL="0" indent="0" algn="ctr">
              <a:buFont typeface="Arial" panose="020B0604020202020204" pitchFamily="34" charset="0"/>
              <a:buNone/>
              <a:defRPr sz="2200" b="1">
                <a:solidFill>
                  <a:schemeClr val="tx1"/>
                </a:solidFill>
                <a:latin typeface="Arial" panose="020B0604020202020204" pitchFamily="34" charset="0"/>
                <a:cs typeface="Arial" panose="020B0604020202020204" pitchFamily="34" charset="0"/>
              </a:defRPr>
            </a:lvl1pPr>
            <a:lvl2pPr>
              <a:defRPr sz="2600">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Name</a:t>
            </a:r>
          </a:p>
        </p:txBody>
      </p:sp>
      <p:sp>
        <p:nvSpPr>
          <p:cNvPr id="18" name="Content Placeholder 2"/>
          <p:cNvSpPr>
            <a:spLocks noGrp="1"/>
          </p:cNvSpPr>
          <p:nvPr>
            <p:ph idx="14" hasCustomPrompt="1"/>
          </p:nvPr>
        </p:nvSpPr>
        <p:spPr>
          <a:xfrm>
            <a:off x="304800" y="3614112"/>
            <a:ext cx="11872259" cy="445247"/>
          </a:xfrm>
        </p:spPr>
        <p:txBody>
          <a:bodyPr>
            <a:noAutofit/>
          </a:bodyPr>
          <a:lstStyle>
            <a:lvl1pPr marL="0" indent="0" algn="ctr">
              <a:buFont typeface="Arial" panose="020B0604020202020204" pitchFamily="34" charset="0"/>
              <a:buNone/>
              <a:defRPr sz="1800" b="1">
                <a:solidFill>
                  <a:schemeClr val="tx2"/>
                </a:solidFill>
                <a:latin typeface="Arial" panose="020B0604020202020204" pitchFamily="34" charset="0"/>
                <a:cs typeface="Arial" panose="020B0604020202020204" pitchFamily="34" charset="0"/>
              </a:defRPr>
            </a:lvl1pPr>
            <a:lvl2pPr>
              <a:defRPr sz="2600">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Position</a:t>
            </a:r>
          </a:p>
        </p:txBody>
      </p:sp>
      <p:sp>
        <p:nvSpPr>
          <p:cNvPr id="19" name="Content Placeholder 2"/>
          <p:cNvSpPr>
            <a:spLocks noGrp="1"/>
          </p:cNvSpPr>
          <p:nvPr>
            <p:ph idx="15" hasCustomPrompt="1"/>
          </p:nvPr>
        </p:nvSpPr>
        <p:spPr>
          <a:xfrm>
            <a:off x="297329" y="4200309"/>
            <a:ext cx="11872259" cy="445247"/>
          </a:xfrm>
        </p:spPr>
        <p:txBody>
          <a:bodyPr>
            <a:noAutofit/>
          </a:bodyPr>
          <a:lstStyle>
            <a:lvl1pPr marL="0" indent="0" algn="ctr">
              <a:buFont typeface="Arial" panose="020B0604020202020204" pitchFamily="34" charset="0"/>
              <a:buNone/>
              <a:defRPr sz="1800" b="1">
                <a:solidFill>
                  <a:schemeClr val="tx1"/>
                </a:solidFill>
                <a:latin typeface="Arial" panose="020B0604020202020204" pitchFamily="34" charset="0"/>
                <a:cs typeface="Arial" panose="020B0604020202020204" pitchFamily="34" charset="0"/>
              </a:defRPr>
            </a:lvl1pPr>
            <a:lvl2pPr>
              <a:defRPr sz="2600">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Date</a:t>
            </a:r>
          </a:p>
        </p:txBody>
      </p:sp>
      <p:sp>
        <p:nvSpPr>
          <p:cNvPr id="12" name="Rectangle 11">
            <a:extLst>
              <a:ext uri="{FF2B5EF4-FFF2-40B4-BE49-F238E27FC236}">
                <a16:creationId xmlns:a16="http://schemas.microsoft.com/office/drawing/2014/main" id="{526FFAB6-0932-472D-91C7-57980F37BAAB}"/>
              </a:ext>
            </a:extLst>
          </p:cNvPr>
          <p:cNvSpPr/>
          <p:nvPr userDrawn="1"/>
        </p:nvSpPr>
        <p:spPr>
          <a:xfrm>
            <a:off x="3667612" y="5914677"/>
            <a:ext cx="5161576" cy="830997"/>
          </a:xfrm>
          <a:prstGeom prst="rect">
            <a:avLst/>
          </a:prstGeom>
          <a:ln>
            <a:solidFill>
              <a:schemeClr val="tx1"/>
            </a:solidFill>
          </a:ln>
        </p:spPr>
        <p:txBody>
          <a:bodyPr wrap="square">
            <a:spAutoFit/>
          </a:bodyPr>
          <a:lstStyle/>
          <a:p>
            <a:r>
              <a:rPr lang="en-US" sz="800" b="1" kern="1200" dirty="0">
                <a:solidFill>
                  <a:schemeClr val="tx1"/>
                </a:solidFill>
                <a:effectLst/>
                <a:latin typeface="+mn-lt"/>
                <a:ea typeface="+mn-ea"/>
                <a:cs typeface="+mn-cs"/>
              </a:rPr>
              <a:t>EXPORT CONTROL NOTICE</a:t>
            </a:r>
            <a:endParaRPr lang="en-US" sz="800" b="1" dirty="0">
              <a:solidFill>
                <a:schemeClr val="tx1"/>
              </a:solidFill>
              <a:effectLst/>
            </a:endParaRPr>
          </a:p>
          <a:p>
            <a:r>
              <a:rPr lang="en-US" sz="800" kern="1200" dirty="0">
                <a:solidFill>
                  <a:schemeClr val="tx1"/>
                </a:solidFill>
                <a:effectLst/>
                <a:latin typeface="+mn-lt"/>
                <a:ea typeface="+mn-ea"/>
                <a:cs typeface="+mn-cs"/>
              </a:rPr>
              <a:t>CERTAIN TECHNICAL DATA INCLUDED WITH THIS DOCUMENT MAY BE SUBJECT TO EXPORT CLASSIFICATION CONTROL NUMBER ("ECCN") 7E004 AND,THEREFORE, MAY BE SUBJECT TO CERTAIN LICENSE REQUIREMENTS PURSUANT TO THE U.S. DEPARTMENT OF COMMERCE EXPORT ADMINISTRATION REGULATIONS ("EAR"). RECIPIENTS SHALL COMPLY WITH ALL APPLICABLE REQUIREMENTS, INCLUDING WITHOUT LIMITATION THOSE CONCERNING DEEMED EXPORT DISCLOSURE TO FOREIGN PERSONS EMPLOYED BY THE RECIPIENT.</a:t>
            </a:r>
          </a:p>
        </p:txBody>
      </p:sp>
      <p:sp>
        <p:nvSpPr>
          <p:cNvPr id="13" name="Rectangle 12">
            <a:extLst>
              <a:ext uri="{FF2B5EF4-FFF2-40B4-BE49-F238E27FC236}">
                <a16:creationId xmlns:a16="http://schemas.microsoft.com/office/drawing/2014/main" id="{8B1A799F-194C-4239-A80B-B8D178BD1A6E}"/>
              </a:ext>
            </a:extLst>
          </p:cNvPr>
          <p:cNvSpPr/>
          <p:nvPr userDrawn="1"/>
        </p:nvSpPr>
        <p:spPr>
          <a:xfrm>
            <a:off x="482607" y="5914677"/>
            <a:ext cx="3094252" cy="830997"/>
          </a:xfrm>
          <a:prstGeom prst="rect">
            <a:avLst/>
          </a:prstGeom>
          <a:ln>
            <a:solidFill>
              <a:schemeClr val="tx1"/>
            </a:solidFill>
          </a:ln>
        </p:spPr>
        <p:txBody>
          <a:bodyPr wrap="square">
            <a:spAutoFit/>
          </a:bodyPr>
          <a:lstStyle/>
          <a:p>
            <a:r>
              <a:rPr lang="en-US" sz="800" b="1" dirty="0">
                <a:solidFill>
                  <a:schemeClr val="tx1"/>
                </a:solidFill>
              </a:rPr>
              <a:t>PROPRIETARY NOTICE</a:t>
            </a:r>
          </a:p>
          <a:p>
            <a:r>
              <a:rPr lang="en-US" sz="800" dirty="0"/>
              <a:t>THIS DATA AND INFORMATION DISCLOSED HEREIN IS PROPRIETARY DATA OF AEROSPACE CONTROL DYNAMICS LLC. NEITHER THIS DATA NOR THE DATA CONTAINED HEREIN SHALL BE REPRODUCED, USED OR DISCLOSED TO OTHERS WITHOUT THE WRITTEN AUTHORIZATION OF AEROSPACE CONTROL DYNAMICS LLC.</a:t>
            </a:r>
          </a:p>
        </p:txBody>
      </p:sp>
      <p:pic>
        <p:nvPicPr>
          <p:cNvPr id="2" name="Picture 1">
            <a:extLst>
              <a:ext uri="{FF2B5EF4-FFF2-40B4-BE49-F238E27FC236}">
                <a16:creationId xmlns:a16="http://schemas.microsoft.com/office/drawing/2014/main" id="{CDBB0716-C220-4A36-8D97-D00E4BF87B5C}"/>
              </a:ext>
            </a:extLst>
          </p:cNvPr>
          <p:cNvPicPr>
            <a:picLocks noChangeAspect="1"/>
          </p:cNvPicPr>
          <p:nvPr userDrawn="1"/>
        </p:nvPicPr>
        <p:blipFill>
          <a:blip r:embed="rId2"/>
          <a:stretch>
            <a:fillRect/>
          </a:stretch>
        </p:blipFill>
        <p:spPr>
          <a:xfrm>
            <a:off x="3683606" y="697987"/>
            <a:ext cx="5107175" cy="637784"/>
          </a:xfrm>
          <a:prstGeom prst="rect">
            <a:avLst/>
          </a:prstGeom>
        </p:spPr>
      </p:pic>
    </p:spTree>
    <p:extLst>
      <p:ext uri="{BB962C8B-B14F-4D97-AF65-F5344CB8AC3E}">
        <p14:creationId xmlns:p14="http://schemas.microsoft.com/office/powerpoint/2010/main" val="195142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1371600"/>
            <a:ext cx="10972800" cy="5018246"/>
          </a:xfrm>
        </p:spPr>
        <p:txBody>
          <a:bodyPr/>
          <a:lstStyle>
            <a:lvl1pPr marL="457200" indent="-457200">
              <a:buFont typeface="Arial" panose="020B0604020202020204" pitchFamily="34" charset="0"/>
              <a:buChar char="•"/>
              <a:defRPr sz="2800">
                <a:latin typeface="Arial" panose="020B0604020202020204" pitchFamily="34" charset="0"/>
                <a:cs typeface="Arial" panose="020B0604020202020204" pitchFamily="34" charset="0"/>
              </a:defRPr>
            </a:lvl1pPr>
            <a:lvl2pPr>
              <a:defRPr sz="26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0"/>
            <a:ext cx="121920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0" dirty="0">
                <a:latin typeface="Arial" panose="020B0604020202020204" pitchFamily="34" charset="0"/>
                <a:cs typeface="Arial" panose="020B0604020202020204" pitchFamily="34" charset="0"/>
              </a:rPr>
              <a:t>  </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84924" y="6539391"/>
            <a:ext cx="702275" cy="258130"/>
          </a:xfrm>
          <a:prstGeom prst="rect">
            <a:avLst/>
          </a:prstGeom>
        </p:spPr>
      </p:pic>
      <p:sp>
        <p:nvSpPr>
          <p:cNvPr id="9" name="Rectangle 8"/>
          <p:cNvSpPr/>
          <p:nvPr userDrawn="1"/>
        </p:nvSpPr>
        <p:spPr>
          <a:xfrm>
            <a:off x="0" y="6019800"/>
            <a:ext cx="304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0" y="0"/>
            <a:ext cx="304800" cy="5867400"/>
          </a:xfrm>
          <a:prstGeom prst="rect">
            <a:avLst/>
          </a:prstGeom>
          <a:gradFill>
            <a:gsLst>
              <a:gs pos="54000">
                <a:schemeClr val="tx2">
                  <a:lumMod val="75000"/>
                </a:schemeClr>
              </a:gs>
              <a:gs pos="87000">
                <a:schemeClr val="tx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l">
              <a:tabLst>
                <a:tab pos="5313363" algn="l"/>
              </a:tabLst>
            </a:pPr>
            <a:endParaRPr lang="en-US" sz="800" dirty="0">
              <a:ln>
                <a:noFill/>
              </a:ln>
              <a:solidFill>
                <a:schemeClr val="bg1"/>
              </a:solidFill>
            </a:endParaRPr>
          </a:p>
        </p:txBody>
      </p:sp>
      <p:sp>
        <p:nvSpPr>
          <p:cNvPr id="11" name="Rectangle 10"/>
          <p:cNvSpPr/>
          <p:nvPr userDrawn="1"/>
        </p:nvSpPr>
        <p:spPr>
          <a:xfrm>
            <a:off x="-1" y="6599870"/>
            <a:ext cx="10058401" cy="258130"/>
          </a:xfrm>
          <a:prstGeom prst="rect">
            <a:avLst/>
          </a:prstGeom>
          <a:gradFill>
            <a:gsLst>
              <a:gs pos="63000">
                <a:schemeClr val="tx2">
                  <a:lumMod val="20000"/>
                  <a:lumOff val="80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a:noFill/>
                </a:ln>
                <a:solidFill>
                  <a:schemeClr val="tx1"/>
                </a:solidFill>
              </a:rPr>
              <a:t>                                                                                              This slide is subject to Export Control Notice and Proprietary Notice described on the first page</a:t>
            </a:r>
            <a:endParaRPr lang="en-US" sz="1000" b="1" dirty="0">
              <a:solidFill>
                <a:schemeClr val="tx1"/>
              </a:solidFill>
            </a:endParaRPr>
          </a:p>
        </p:txBody>
      </p:sp>
      <p:sp>
        <p:nvSpPr>
          <p:cNvPr id="13" name="Content Placeholder 2"/>
          <p:cNvSpPr>
            <a:spLocks noGrp="1"/>
          </p:cNvSpPr>
          <p:nvPr>
            <p:ph idx="10" hasCustomPrompt="1"/>
          </p:nvPr>
        </p:nvSpPr>
        <p:spPr>
          <a:xfrm>
            <a:off x="508000" y="776765"/>
            <a:ext cx="11379200" cy="609600"/>
          </a:xfrm>
        </p:spPr>
        <p:txBody>
          <a:bodyPr/>
          <a:lstStyle>
            <a:lvl1pPr marL="0" indent="0">
              <a:buFont typeface="Arial" panose="020B0604020202020204" pitchFamily="34" charset="0"/>
              <a:buNone/>
              <a:defRPr sz="2800" b="0">
                <a:latin typeface="Arial" panose="020B0604020202020204" pitchFamily="34" charset="0"/>
                <a:cs typeface="Arial" panose="020B0604020202020204" pitchFamily="34" charset="0"/>
              </a:defRPr>
            </a:lvl1pPr>
            <a:lvl2pPr>
              <a:defRPr sz="2600">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Text…</a:t>
            </a:r>
          </a:p>
        </p:txBody>
      </p:sp>
      <p:sp>
        <p:nvSpPr>
          <p:cNvPr id="14" name="Content Placeholder 2"/>
          <p:cNvSpPr>
            <a:spLocks noGrp="1"/>
          </p:cNvSpPr>
          <p:nvPr>
            <p:ph idx="11" hasCustomPrompt="1"/>
          </p:nvPr>
        </p:nvSpPr>
        <p:spPr>
          <a:xfrm>
            <a:off x="304800" y="105730"/>
            <a:ext cx="11887200" cy="609600"/>
          </a:xfrm>
        </p:spPr>
        <p:txBody>
          <a:bodyPr>
            <a:normAutofit/>
          </a:bodyPr>
          <a:lstStyle>
            <a:lvl1pPr marL="0" indent="0">
              <a:buFont typeface="Arial" panose="020B0604020202020204" pitchFamily="34" charset="0"/>
              <a:buNone/>
              <a:defRPr sz="3200" b="1">
                <a:solidFill>
                  <a:schemeClr val="bg1"/>
                </a:solidFill>
                <a:latin typeface="Arial" panose="020B0604020202020204" pitchFamily="34" charset="0"/>
                <a:cs typeface="Arial" panose="020B0604020202020204" pitchFamily="34" charset="0"/>
              </a:defRPr>
            </a:lvl1pPr>
            <a:lvl2pPr>
              <a:defRPr sz="2600">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Title</a:t>
            </a:r>
          </a:p>
        </p:txBody>
      </p:sp>
      <p:sp>
        <p:nvSpPr>
          <p:cNvPr id="6" name="Date Placeholder 5">
            <a:extLst>
              <a:ext uri="{FF2B5EF4-FFF2-40B4-BE49-F238E27FC236}">
                <a16:creationId xmlns:a16="http://schemas.microsoft.com/office/drawing/2014/main" id="{30D63242-202C-445F-A09D-58E27EFD4F60}"/>
              </a:ext>
            </a:extLst>
          </p:cNvPr>
          <p:cNvSpPr>
            <a:spLocks noGrp="1"/>
          </p:cNvSpPr>
          <p:nvPr>
            <p:ph type="dt" sz="half" idx="12"/>
          </p:nvPr>
        </p:nvSpPr>
        <p:spPr/>
        <p:txBody>
          <a:bodyPr/>
          <a:lstStyle/>
          <a:p>
            <a:endParaRPr lang="en-US"/>
          </a:p>
        </p:txBody>
      </p:sp>
      <p:sp>
        <p:nvSpPr>
          <p:cNvPr id="12" name="Footer Placeholder 11">
            <a:extLst>
              <a:ext uri="{FF2B5EF4-FFF2-40B4-BE49-F238E27FC236}">
                <a16:creationId xmlns:a16="http://schemas.microsoft.com/office/drawing/2014/main" id="{1C099F87-3808-433D-BC92-E0E0E49A4F39}"/>
              </a:ext>
            </a:extLst>
          </p:cNvPr>
          <p:cNvSpPr>
            <a:spLocks noGrp="1"/>
          </p:cNvSpPr>
          <p:nvPr>
            <p:ph type="ftr" sz="quarter" idx="13"/>
          </p:nvPr>
        </p:nvSpPr>
        <p:spPr/>
        <p:txBody>
          <a:bodyPr/>
          <a:lstStyle/>
          <a:p>
            <a:endParaRPr lang="en-US"/>
          </a:p>
        </p:txBody>
      </p:sp>
      <p:sp>
        <p:nvSpPr>
          <p:cNvPr id="2" name="TextBox 1">
            <a:extLst>
              <a:ext uri="{FF2B5EF4-FFF2-40B4-BE49-F238E27FC236}">
                <a16:creationId xmlns:a16="http://schemas.microsoft.com/office/drawing/2014/main" id="{A445C1A1-3BA4-48AA-8984-6F79B84D0463}"/>
              </a:ext>
            </a:extLst>
          </p:cNvPr>
          <p:cNvSpPr txBox="1"/>
          <p:nvPr userDrawn="1"/>
        </p:nvSpPr>
        <p:spPr>
          <a:xfrm>
            <a:off x="9536206" y="6590670"/>
            <a:ext cx="788894" cy="261610"/>
          </a:xfrm>
          <a:prstGeom prst="rect">
            <a:avLst/>
          </a:prstGeom>
          <a:noFill/>
        </p:spPr>
        <p:txBody>
          <a:bodyPr wrap="square" rtlCol="0">
            <a:spAutoFit/>
          </a:bodyPr>
          <a:lstStyle/>
          <a:p>
            <a:fld id="{6CDA7CFB-9E3B-468E-B809-F5A33D7C5BD6}" type="slidenum">
              <a:rPr lang="en-US" sz="1100" b="1" smtClean="0"/>
              <a:t>‹#›</a:t>
            </a:fld>
            <a:endParaRPr lang="en-US" sz="1100" b="1" dirty="0"/>
          </a:p>
        </p:txBody>
      </p:sp>
    </p:spTree>
    <p:extLst>
      <p:ext uri="{BB962C8B-B14F-4D97-AF65-F5344CB8AC3E}">
        <p14:creationId xmlns:p14="http://schemas.microsoft.com/office/powerpoint/2010/main" val="273289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2411-DBB9-40BB-9A79-8E982C522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6F018-EFE1-4037-B88C-04F1043108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25074-B478-4BAB-8ECC-06591C5B3AB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6AC6517-B055-44B6-9AA2-E2F321F68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93298-6E30-43F6-BBA5-0F4C65730197}"/>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204655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3E1E-ED39-44A1-BD0B-0258BD11F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D88B7B-1E84-4A76-BB00-1E7F0B491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3BB041-CF31-4088-8E2D-AB5CDD39C0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7DA20E0-A6F1-4A04-BF71-5188CBFE4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8F8EA-E870-4CDE-9133-536BEAF75896}"/>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346281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3B91-063C-4759-83AB-18ED8589D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AFDE6-5E76-46C8-852B-CA43DC68BF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7673C8-5601-439C-A54B-49F76EB166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ED08F-8934-49B8-94A9-5A09B235BFD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6E562A3-8E1B-479F-99E2-7A515283B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3D04E-A06B-4F13-B5BB-401A1E39B5FE}"/>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307575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BA54-603E-491D-AC93-4392F2F84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33CA4D-A82A-49B0-87EA-E99EAF14D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BFFA88-21B0-44E9-AE7F-E614AA2E40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4219B-CB16-467D-982C-73445DD329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8FF39A-6571-4E46-9EA8-8DEA2305DE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370ED-44AF-46A4-92B2-8072BEFF36F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D4B1BCE-0AB3-48FD-B498-62F0F0B0D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FBCC18-CAA1-4ACF-BB78-680918D49F7F}"/>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401664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D11F-924E-4D58-9F52-EC49A1D27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255856-3567-414D-ACBE-A20C845277DE}"/>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FFCE165-82C2-4BBB-8B5D-410983CA5F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CA999-1C41-4473-89F9-51E8F5BCCC79}"/>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137356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5F366-F0AE-46EE-AB57-AEE2E23BA41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CF7056C-D31A-493E-AB3D-115CBB32E0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C90E72-B2AA-4B4D-8329-E875D4E91B07}"/>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63890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5119-3E0C-4456-8C24-88DC0AF0C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308476-7F37-4CE2-BD6B-93FE6565AF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836DA-6A9E-4261-AEC7-332CED3BD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1BE7FB-AAD6-4495-AD32-8B0F56BBFDC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8E882B1-5307-4AFF-A638-E145998C76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C83FC-EE76-435E-B1AD-7B24D88A8A69}"/>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244100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A7BC-7183-4B0C-8563-6BB7C3892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F6358-159F-467B-AE54-1CDF52F85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24D08-6B47-4800-A97B-5700A9AF6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860735-F140-4D99-92C7-1388A27B812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3A09EB6-6D73-43A0-B70C-140E3DF94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D0374-E968-4FA1-924C-C947CDB94361}"/>
              </a:ext>
            </a:extLst>
          </p:cNvPr>
          <p:cNvSpPr>
            <a:spLocks noGrp="1"/>
          </p:cNvSpPr>
          <p:nvPr>
            <p:ph type="sldNum" sz="quarter" idx="12"/>
          </p:nvPr>
        </p:nvSpPr>
        <p:spPr/>
        <p:txBody>
          <a:bodyPr/>
          <a:lstStyle/>
          <a:p>
            <a:fld id="{4A073C1D-C100-45FC-94B4-ECC097633572}" type="slidenum">
              <a:rPr lang="en-US" smtClean="0"/>
              <a:t>‹#›</a:t>
            </a:fld>
            <a:endParaRPr lang="en-US"/>
          </a:p>
        </p:txBody>
      </p:sp>
    </p:spTree>
    <p:extLst>
      <p:ext uri="{BB962C8B-B14F-4D97-AF65-F5344CB8AC3E}">
        <p14:creationId xmlns:p14="http://schemas.microsoft.com/office/powerpoint/2010/main" val="328005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6C842-AD62-460A-8ED5-6CAE7FFA4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1DD47-979C-4931-B42F-AE97DDECA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F9BB0-ED98-425B-AE50-04FBB885B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B6FA9D5-67E1-4C5A-A3A3-21AC051531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1BF371-0C6F-422E-A6A8-E10AA26E6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73C1D-C100-45FC-94B4-ECC097633572}" type="slidenum">
              <a:rPr lang="en-US" smtClean="0"/>
              <a:t>‹#›</a:t>
            </a:fld>
            <a:endParaRPr lang="en-US"/>
          </a:p>
        </p:txBody>
      </p:sp>
    </p:spTree>
    <p:extLst>
      <p:ext uri="{BB962C8B-B14F-4D97-AF65-F5344CB8AC3E}">
        <p14:creationId xmlns:p14="http://schemas.microsoft.com/office/powerpoint/2010/main" val="110871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4B3C9B-87EB-4B1F-82EB-80A73AB87C4A}"/>
              </a:ext>
            </a:extLst>
          </p:cNvPr>
          <p:cNvSpPr>
            <a:spLocks noGrp="1"/>
          </p:cNvSpPr>
          <p:nvPr>
            <p:ph idx="11"/>
          </p:nvPr>
        </p:nvSpPr>
        <p:spPr>
          <a:xfrm>
            <a:off x="267446" y="1822450"/>
            <a:ext cx="11887200" cy="609600"/>
          </a:xfrm>
        </p:spPr>
        <p:txBody>
          <a:bodyPr/>
          <a:lstStyle/>
          <a:p>
            <a:r>
              <a:rPr lang="en-US" sz="2400" dirty="0">
                <a:latin typeface="Arial" panose="020B0604020202020204" pitchFamily="34" charset="0"/>
                <a:cs typeface="Arial" panose="020B0604020202020204" pitchFamily="34" charset="0"/>
              </a:rPr>
              <a:t>Quick User’s Guide</a:t>
            </a:r>
          </a:p>
          <a:p>
            <a:r>
              <a:rPr lang="en-US" sz="2400" dirty="0">
                <a:latin typeface="Arial" panose="020B0604020202020204" pitchFamily="34" charset="0"/>
                <a:cs typeface="Arial" panose="020B0604020202020204" pitchFamily="34" charset="0"/>
              </a:rPr>
              <a:t>Nonlinear Flight Dynamics Analysis</a:t>
            </a:r>
          </a:p>
        </p:txBody>
      </p:sp>
      <p:pic>
        <p:nvPicPr>
          <p:cNvPr id="7" name="Picture 6">
            <a:extLst>
              <a:ext uri="{FF2B5EF4-FFF2-40B4-BE49-F238E27FC236}">
                <a16:creationId xmlns:a16="http://schemas.microsoft.com/office/drawing/2014/main" id="{CA425B4A-B16F-4F77-B797-B57B0DAF1AB2}"/>
              </a:ext>
            </a:extLst>
          </p:cNvPr>
          <p:cNvPicPr>
            <a:picLocks noChangeAspect="1"/>
          </p:cNvPicPr>
          <p:nvPr/>
        </p:nvPicPr>
        <p:blipFill>
          <a:blip r:embed="rId2"/>
          <a:stretch>
            <a:fillRect/>
          </a:stretch>
        </p:blipFill>
        <p:spPr>
          <a:xfrm>
            <a:off x="4338638" y="2960652"/>
            <a:ext cx="3724102" cy="2602225"/>
          </a:xfrm>
          <a:prstGeom prst="rect">
            <a:avLst/>
          </a:prstGeom>
        </p:spPr>
      </p:pic>
    </p:spTree>
    <p:extLst>
      <p:ext uri="{BB962C8B-B14F-4D97-AF65-F5344CB8AC3E}">
        <p14:creationId xmlns:p14="http://schemas.microsoft.com/office/powerpoint/2010/main" val="46469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Steady State Turn</a:t>
            </a:r>
          </a:p>
        </p:txBody>
      </p:sp>
      <p:sp>
        <p:nvSpPr>
          <p:cNvPr id="3" name="Rectangle 2">
            <a:extLst>
              <a:ext uri="{FF2B5EF4-FFF2-40B4-BE49-F238E27FC236}">
                <a16:creationId xmlns:a16="http://schemas.microsoft.com/office/drawing/2014/main" id="{D6CEF163-BC38-4A7A-9703-CBD50C007D8B}"/>
              </a:ext>
            </a:extLst>
          </p:cNvPr>
          <p:cNvSpPr/>
          <p:nvPr/>
        </p:nvSpPr>
        <p:spPr>
          <a:xfrm>
            <a:off x="1455031" y="3604204"/>
            <a:ext cx="2522943" cy="42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71BD39-C78B-4C9A-AFC0-8FBD388E8197}"/>
              </a:ext>
            </a:extLst>
          </p:cNvPr>
          <p:cNvSpPr/>
          <p:nvPr/>
        </p:nvSpPr>
        <p:spPr>
          <a:xfrm>
            <a:off x="1615219" y="3036315"/>
            <a:ext cx="1835474" cy="274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1BA063-DF17-4202-B19D-B53DE83D8F4D}"/>
              </a:ext>
            </a:extLst>
          </p:cNvPr>
          <p:cNvSpPr/>
          <p:nvPr/>
        </p:nvSpPr>
        <p:spPr>
          <a:xfrm>
            <a:off x="1635242" y="3677066"/>
            <a:ext cx="2123958" cy="274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074DFD-BFA6-4A39-AB39-A0260ADDBF34}"/>
              </a:ext>
            </a:extLst>
          </p:cNvPr>
          <p:cNvSpPr/>
          <p:nvPr/>
        </p:nvSpPr>
        <p:spPr>
          <a:xfrm>
            <a:off x="3229092" y="1784766"/>
            <a:ext cx="295158" cy="274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CF4FC0A-3D14-4F29-8F9D-3EFDD1F8CBA2}"/>
              </a:ext>
            </a:extLst>
          </p:cNvPr>
          <p:cNvPicPr>
            <a:picLocks noChangeAspect="1"/>
          </p:cNvPicPr>
          <p:nvPr/>
        </p:nvPicPr>
        <p:blipFill>
          <a:blip r:embed="rId2"/>
          <a:stretch>
            <a:fillRect/>
          </a:stretch>
        </p:blipFill>
        <p:spPr>
          <a:xfrm>
            <a:off x="1441681" y="995857"/>
            <a:ext cx="9295288" cy="5216694"/>
          </a:xfrm>
          <a:prstGeom prst="rect">
            <a:avLst/>
          </a:prstGeom>
        </p:spPr>
      </p:pic>
      <p:sp>
        <p:nvSpPr>
          <p:cNvPr id="9" name="Rectangle 8">
            <a:extLst>
              <a:ext uri="{FF2B5EF4-FFF2-40B4-BE49-F238E27FC236}">
                <a16:creationId xmlns:a16="http://schemas.microsoft.com/office/drawing/2014/main" id="{E8D58DD8-489A-4F92-B9EC-DDE7A245CFDF}"/>
              </a:ext>
            </a:extLst>
          </p:cNvPr>
          <p:cNvSpPr/>
          <p:nvPr/>
        </p:nvSpPr>
        <p:spPr>
          <a:xfrm>
            <a:off x="1540687" y="3135875"/>
            <a:ext cx="1835474" cy="6952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33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Setup Trim Definition</a:t>
            </a:r>
          </a:p>
        </p:txBody>
      </p:sp>
      <p:pic>
        <p:nvPicPr>
          <p:cNvPr id="7" name="Picture 6">
            <a:extLst>
              <a:ext uri="{FF2B5EF4-FFF2-40B4-BE49-F238E27FC236}">
                <a16:creationId xmlns:a16="http://schemas.microsoft.com/office/drawing/2014/main" id="{81B99AB0-F150-4A57-A31D-3DADB6A15A5E}"/>
              </a:ext>
            </a:extLst>
          </p:cNvPr>
          <p:cNvPicPr>
            <a:picLocks noChangeAspect="1"/>
          </p:cNvPicPr>
          <p:nvPr/>
        </p:nvPicPr>
        <p:blipFill>
          <a:blip r:embed="rId2"/>
          <a:stretch>
            <a:fillRect/>
          </a:stretch>
        </p:blipFill>
        <p:spPr>
          <a:xfrm>
            <a:off x="540222" y="2422978"/>
            <a:ext cx="3103620" cy="1332952"/>
          </a:xfrm>
          <a:prstGeom prst="rect">
            <a:avLst/>
          </a:prstGeom>
        </p:spPr>
        <p:style>
          <a:lnRef idx="2">
            <a:schemeClr val="dk1"/>
          </a:lnRef>
          <a:fillRef idx="1">
            <a:schemeClr val="lt1"/>
          </a:fillRef>
          <a:effectRef idx="0">
            <a:schemeClr val="dk1"/>
          </a:effectRef>
          <a:fontRef idx="minor">
            <a:schemeClr val="dk1"/>
          </a:fontRef>
        </p:style>
      </p:pic>
      <p:sp>
        <p:nvSpPr>
          <p:cNvPr id="8" name="Rectangle 7">
            <a:extLst>
              <a:ext uri="{FF2B5EF4-FFF2-40B4-BE49-F238E27FC236}">
                <a16:creationId xmlns:a16="http://schemas.microsoft.com/office/drawing/2014/main" id="{C5BD6DF6-872E-435A-ADF5-F6DE1F8B847E}"/>
              </a:ext>
            </a:extLst>
          </p:cNvPr>
          <p:cNvSpPr/>
          <p:nvPr/>
        </p:nvSpPr>
        <p:spPr>
          <a:xfrm>
            <a:off x="540222" y="2196046"/>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Nonlinear Flight Dynamics Simulink Model</a:t>
            </a:r>
          </a:p>
        </p:txBody>
      </p:sp>
      <p:cxnSp>
        <p:nvCxnSpPr>
          <p:cNvPr id="9" name="Connector: Curved 8">
            <a:extLst>
              <a:ext uri="{FF2B5EF4-FFF2-40B4-BE49-F238E27FC236}">
                <a16:creationId xmlns:a16="http://schemas.microsoft.com/office/drawing/2014/main" id="{FA17A869-4978-4F6F-8B8F-9A1858F6CE76}"/>
              </a:ext>
            </a:extLst>
          </p:cNvPr>
          <p:cNvCxnSpPr>
            <a:cxnSpLocks/>
            <a:stCxn id="7" idx="3"/>
          </p:cNvCxnSpPr>
          <p:nvPr/>
        </p:nvCxnSpPr>
        <p:spPr>
          <a:xfrm flipV="1">
            <a:off x="3643842" y="2729851"/>
            <a:ext cx="1584999" cy="359603"/>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1FFD0B1-315F-4868-B776-357498720861}"/>
              </a:ext>
            </a:extLst>
          </p:cNvPr>
          <p:cNvSpPr/>
          <p:nvPr/>
        </p:nvSpPr>
        <p:spPr>
          <a:xfrm>
            <a:off x="1754972" y="1529570"/>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Defined Name</a:t>
            </a:r>
          </a:p>
        </p:txBody>
      </p:sp>
      <p:cxnSp>
        <p:nvCxnSpPr>
          <p:cNvPr id="13" name="Connector: Curved 12">
            <a:extLst>
              <a:ext uri="{FF2B5EF4-FFF2-40B4-BE49-F238E27FC236}">
                <a16:creationId xmlns:a16="http://schemas.microsoft.com/office/drawing/2014/main" id="{6CD9A4B8-CF7C-4D28-8600-F602D6A44095}"/>
              </a:ext>
            </a:extLst>
          </p:cNvPr>
          <p:cNvCxnSpPr>
            <a:cxnSpLocks/>
            <a:stCxn id="12" idx="3"/>
          </p:cNvCxnSpPr>
          <p:nvPr/>
        </p:nvCxnSpPr>
        <p:spPr>
          <a:xfrm>
            <a:off x="4124402" y="1643036"/>
            <a:ext cx="1104439" cy="753577"/>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59D0C35-5F28-4551-A0D6-F383FDDE7B35}"/>
              </a:ext>
            </a:extLst>
          </p:cNvPr>
          <p:cNvSpPr/>
          <p:nvPr/>
        </p:nvSpPr>
        <p:spPr>
          <a:xfrm>
            <a:off x="8873322" y="1969114"/>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Gear &amp; Flap Variable Mapping</a:t>
            </a:r>
          </a:p>
        </p:txBody>
      </p:sp>
      <p:cxnSp>
        <p:nvCxnSpPr>
          <p:cNvPr id="17" name="Connector: Curved 16">
            <a:extLst>
              <a:ext uri="{FF2B5EF4-FFF2-40B4-BE49-F238E27FC236}">
                <a16:creationId xmlns:a16="http://schemas.microsoft.com/office/drawing/2014/main" id="{4D5177C1-3A49-4075-9D14-B670F937509F}"/>
              </a:ext>
            </a:extLst>
          </p:cNvPr>
          <p:cNvCxnSpPr>
            <a:cxnSpLocks/>
            <a:stCxn id="16" idx="1"/>
          </p:cNvCxnSpPr>
          <p:nvPr/>
        </p:nvCxnSpPr>
        <p:spPr>
          <a:xfrm rot="10800000" flipV="1">
            <a:off x="8292070" y="2082580"/>
            <a:ext cx="581252" cy="444720"/>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71EAFE9-4763-4007-B7EC-D45C6FCDF210}"/>
              </a:ext>
            </a:extLst>
          </p:cNvPr>
          <p:cNvSpPr/>
          <p:nvPr/>
        </p:nvSpPr>
        <p:spPr>
          <a:xfrm>
            <a:off x="5292131" y="5897380"/>
            <a:ext cx="2936648" cy="4843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Input Ports, Output Ports, States, and State Derivatives Read from Simulink Model</a:t>
            </a:r>
          </a:p>
        </p:txBody>
      </p:sp>
      <p:cxnSp>
        <p:nvCxnSpPr>
          <p:cNvPr id="22" name="Straight Arrow Connector 21">
            <a:extLst>
              <a:ext uri="{FF2B5EF4-FFF2-40B4-BE49-F238E27FC236}">
                <a16:creationId xmlns:a16="http://schemas.microsoft.com/office/drawing/2014/main" id="{DBD5C24E-CAA1-4E8B-B8F0-799EDD3E552F}"/>
              </a:ext>
            </a:extLst>
          </p:cNvPr>
          <p:cNvCxnSpPr>
            <a:cxnSpLocks/>
            <a:stCxn id="20" idx="0"/>
          </p:cNvCxnSpPr>
          <p:nvPr/>
        </p:nvCxnSpPr>
        <p:spPr>
          <a:xfrm flipV="1">
            <a:off x="6760455" y="5466377"/>
            <a:ext cx="1" cy="4310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F5D75297-0E3E-490D-B141-913ED2B3913A}"/>
              </a:ext>
            </a:extLst>
          </p:cNvPr>
          <p:cNvPicPr>
            <a:picLocks noChangeAspect="1"/>
          </p:cNvPicPr>
          <p:nvPr/>
        </p:nvPicPr>
        <p:blipFill>
          <a:blip r:embed="rId3"/>
          <a:stretch>
            <a:fillRect/>
          </a:stretch>
        </p:blipFill>
        <p:spPr>
          <a:xfrm>
            <a:off x="5232364" y="1281844"/>
            <a:ext cx="3063229" cy="4184533"/>
          </a:xfrm>
          <a:prstGeom prst="rect">
            <a:avLst/>
          </a:prstGeom>
        </p:spPr>
      </p:pic>
    </p:spTree>
    <p:extLst>
      <p:ext uri="{BB962C8B-B14F-4D97-AF65-F5344CB8AC3E}">
        <p14:creationId xmlns:p14="http://schemas.microsoft.com/office/powerpoint/2010/main" val="246292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General Linear Model</a:t>
            </a:r>
          </a:p>
        </p:txBody>
      </p:sp>
      <p:pic>
        <p:nvPicPr>
          <p:cNvPr id="2" name="Picture 1">
            <a:extLst>
              <a:ext uri="{FF2B5EF4-FFF2-40B4-BE49-F238E27FC236}">
                <a16:creationId xmlns:a16="http://schemas.microsoft.com/office/drawing/2014/main" id="{A76CD4BB-D1D3-4026-8293-35DE5E50DF1D}"/>
              </a:ext>
            </a:extLst>
          </p:cNvPr>
          <p:cNvPicPr>
            <a:picLocks noChangeAspect="1"/>
          </p:cNvPicPr>
          <p:nvPr/>
        </p:nvPicPr>
        <p:blipFill>
          <a:blip r:embed="rId2"/>
          <a:stretch>
            <a:fillRect/>
          </a:stretch>
        </p:blipFill>
        <p:spPr>
          <a:xfrm>
            <a:off x="3672340" y="1429894"/>
            <a:ext cx="4330329" cy="639708"/>
          </a:xfrm>
          <a:prstGeom prst="rect">
            <a:avLst/>
          </a:prstGeom>
        </p:spPr>
      </p:pic>
      <p:pic>
        <p:nvPicPr>
          <p:cNvPr id="3" name="Picture 2">
            <a:extLst>
              <a:ext uri="{FF2B5EF4-FFF2-40B4-BE49-F238E27FC236}">
                <a16:creationId xmlns:a16="http://schemas.microsoft.com/office/drawing/2014/main" id="{C572AE5C-46C5-4490-BD24-54BB9B2A4ADE}"/>
              </a:ext>
            </a:extLst>
          </p:cNvPr>
          <p:cNvPicPr>
            <a:picLocks noChangeAspect="1"/>
          </p:cNvPicPr>
          <p:nvPr/>
        </p:nvPicPr>
        <p:blipFill>
          <a:blip r:embed="rId3"/>
          <a:stretch>
            <a:fillRect/>
          </a:stretch>
        </p:blipFill>
        <p:spPr>
          <a:xfrm>
            <a:off x="4579597" y="3302676"/>
            <a:ext cx="2515813" cy="1505848"/>
          </a:xfrm>
          <a:prstGeom prst="rect">
            <a:avLst/>
          </a:prstGeom>
        </p:spPr>
      </p:pic>
      <p:sp>
        <p:nvSpPr>
          <p:cNvPr id="15" name="Content Placeholder 4">
            <a:extLst>
              <a:ext uri="{FF2B5EF4-FFF2-40B4-BE49-F238E27FC236}">
                <a16:creationId xmlns:a16="http://schemas.microsoft.com/office/drawing/2014/main" id="{9CD24FDD-5E00-4B47-B0A6-5EDDCDB7F3AE}"/>
              </a:ext>
            </a:extLst>
          </p:cNvPr>
          <p:cNvSpPr txBox="1">
            <a:spLocks/>
          </p:cNvSpPr>
          <p:nvPr/>
        </p:nvSpPr>
        <p:spPr>
          <a:xfrm>
            <a:off x="937471" y="993338"/>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Nonlinear State Equations:</a:t>
            </a:r>
          </a:p>
        </p:txBody>
      </p:sp>
      <p:sp>
        <p:nvSpPr>
          <p:cNvPr id="18" name="Content Placeholder 4">
            <a:extLst>
              <a:ext uri="{FF2B5EF4-FFF2-40B4-BE49-F238E27FC236}">
                <a16:creationId xmlns:a16="http://schemas.microsoft.com/office/drawing/2014/main" id="{12EABF50-3237-4C6F-9615-9FFBA077FE84}"/>
              </a:ext>
            </a:extLst>
          </p:cNvPr>
          <p:cNvSpPr txBox="1">
            <a:spLocks/>
          </p:cNvSpPr>
          <p:nvPr/>
        </p:nvSpPr>
        <p:spPr>
          <a:xfrm>
            <a:off x="970843" y="2662968"/>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Input, state, and state derivative perturbations:</a:t>
            </a:r>
          </a:p>
        </p:txBody>
      </p:sp>
      <p:pic>
        <p:nvPicPr>
          <p:cNvPr id="5" name="Picture 4">
            <a:extLst>
              <a:ext uri="{FF2B5EF4-FFF2-40B4-BE49-F238E27FC236}">
                <a16:creationId xmlns:a16="http://schemas.microsoft.com/office/drawing/2014/main" id="{C7F8C49A-81B4-40E9-90A9-A6D485628E62}"/>
              </a:ext>
            </a:extLst>
          </p:cNvPr>
          <p:cNvPicPr>
            <a:picLocks noChangeAspect="1"/>
          </p:cNvPicPr>
          <p:nvPr/>
        </p:nvPicPr>
        <p:blipFill>
          <a:blip r:embed="rId4"/>
          <a:stretch>
            <a:fillRect/>
          </a:stretch>
        </p:blipFill>
        <p:spPr>
          <a:xfrm>
            <a:off x="2182546" y="5679427"/>
            <a:ext cx="7488736" cy="711655"/>
          </a:xfrm>
          <a:prstGeom prst="rect">
            <a:avLst/>
          </a:prstGeom>
        </p:spPr>
      </p:pic>
      <p:sp>
        <p:nvSpPr>
          <p:cNvPr id="19" name="Content Placeholder 4">
            <a:extLst>
              <a:ext uri="{FF2B5EF4-FFF2-40B4-BE49-F238E27FC236}">
                <a16:creationId xmlns:a16="http://schemas.microsoft.com/office/drawing/2014/main" id="{FFAD3491-F0A6-4A91-AA65-C24F39055110}"/>
              </a:ext>
            </a:extLst>
          </p:cNvPr>
          <p:cNvSpPr txBox="1">
            <a:spLocks/>
          </p:cNvSpPr>
          <p:nvPr/>
        </p:nvSpPr>
        <p:spPr>
          <a:xfrm>
            <a:off x="937471" y="5209828"/>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Taylor series expansion:</a:t>
            </a:r>
          </a:p>
        </p:txBody>
      </p:sp>
    </p:spTree>
    <p:extLst>
      <p:ext uri="{BB962C8B-B14F-4D97-AF65-F5344CB8AC3E}">
        <p14:creationId xmlns:p14="http://schemas.microsoft.com/office/powerpoint/2010/main" val="173098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General Linear Model (Cont’d)</a:t>
            </a:r>
          </a:p>
        </p:txBody>
      </p:sp>
      <p:sp>
        <p:nvSpPr>
          <p:cNvPr id="15" name="Content Placeholder 4">
            <a:extLst>
              <a:ext uri="{FF2B5EF4-FFF2-40B4-BE49-F238E27FC236}">
                <a16:creationId xmlns:a16="http://schemas.microsoft.com/office/drawing/2014/main" id="{9CD24FDD-5E00-4B47-B0A6-5EDDCDB7F3AE}"/>
              </a:ext>
            </a:extLst>
          </p:cNvPr>
          <p:cNvSpPr txBox="1">
            <a:spLocks/>
          </p:cNvSpPr>
          <p:nvPr/>
        </p:nvSpPr>
        <p:spPr>
          <a:xfrm>
            <a:off x="937471" y="993338"/>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Taylor series expansion definitions:</a:t>
            </a:r>
          </a:p>
        </p:txBody>
      </p:sp>
      <p:pic>
        <p:nvPicPr>
          <p:cNvPr id="6" name="Picture 5">
            <a:extLst>
              <a:ext uri="{FF2B5EF4-FFF2-40B4-BE49-F238E27FC236}">
                <a16:creationId xmlns:a16="http://schemas.microsoft.com/office/drawing/2014/main" id="{FFCA828F-46D4-4764-8A9C-BC2C5E9297D5}"/>
              </a:ext>
            </a:extLst>
          </p:cNvPr>
          <p:cNvPicPr>
            <a:picLocks noChangeAspect="1"/>
          </p:cNvPicPr>
          <p:nvPr/>
        </p:nvPicPr>
        <p:blipFill>
          <a:blip r:embed="rId2"/>
          <a:stretch>
            <a:fillRect/>
          </a:stretch>
        </p:blipFill>
        <p:spPr>
          <a:xfrm>
            <a:off x="4865538" y="1429894"/>
            <a:ext cx="1849954" cy="2301852"/>
          </a:xfrm>
          <a:prstGeom prst="rect">
            <a:avLst/>
          </a:prstGeom>
        </p:spPr>
      </p:pic>
      <p:sp>
        <p:nvSpPr>
          <p:cNvPr id="10" name="Content Placeholder 4">
            <a:extLst>
              <a:ext uri="{FF2B5EF4-FFF2-40B4-BE49-F238E27FC236}">
                <a16:creationId xmlns:a16="http://schemas.microsoft.com/office/drawing/2014/main" id="{DE051F25-E6D9-44BB-A2D4-6B0FDAB3BE3E}"/>
              </a:ext>
            </a:extLst>
          </p:cNvPr>
          <p:cNvSpPr txBox="1">
            <a:spLocks/>
          </p:cNvSpPr>
          <p:nvPr/>
        </p:nvSpPr>
        <p:spPr>
          <a:xfrm>
            <a:off x="893019" y="3831123"/>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After some algebraic manipulation (and neglecting higher order terms):</a:t>
            </a:r>
          </a:p>
        </p:txBody>
      </p:sp>
      <p:pic>
        <p:nvPicPr>
          <p:cNvPr id="7" name="Picture 6">
            <a:extLst>
              <a:ext uri="{FF2B5EF4-FFF2-40B4-BE49-F238E27FC236}">
                <a16:creationId xmlns:a16="http://schemas.microsoft.com/office/drawing/2014/main" id="{B69F9DDF-443A-448B-BF59-94F360B6A061}"/>
              </a:ext>
            </a:extLst>
          </p:cNvPr>
          <p:cNvPicPr>
            <a:picLocks noChangeAspect="1"/>
          </p:cNvPicPr>
          <p:nvPr/>
        </p:nvPicPr>
        <p:blipFill>
          <a:blip r:embed="rId3"/>
          <a:stretch>
            <a:fillRect/>
          </a:stretch>
        </p:blipFill>
        <p:spPr>
          <a:xfrm>
            <a:off x="3786293" y="4289689"/>
            <a:ext cx="3355234" cy="512990"/>
          </a:xfrm>
          <a:prstGeom prst="rect">
            <a:avLst/>
          </a:prstGeom>
          <a:ln>
            <a:solidFill>
              <a:schemeClr val="tx1"/>
            </a:solidFill>
          </a:ln>
        </p:spPr>
      </p:pic>
      <p:sp>
        <p:nvSpPr>
          <p:cNvPr id="12" name="Content Placeholder 4">
            <a:extLst>
              <a:ext uri="{FF2B5EF4-FFF2-40B4-BE49-F238E27FC236}">
                <a16:creationId xmlns:a16="http://schemas.microsoft.com/office/drawing/2014/main" id="{5567C61A-0207-48AE-B413-4CF33D287F80}"/>
              </a:ext>
            </a:extLst>
          </p:cNvPr>
          <p:cNvSpPr txBox="1">
            <a:spLocks/>
          </p:cNvSpPr>
          <p:nvPr/>
        </p:nvSpPr>
        <p:spPr>
          <a:xfrm>
            <a:off x="893019" y="4989119"/>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Where:</a:t>
            </a:r>
          </a:p>
        </p:txBody>
      </p:sp>
      <p:pic>
        <p:nvPicPr>
          <p:cNvPr id="8" name="Picture 7">
            <a:extLst>
              <a:ext uri="{FF2B5EF4-FFF2-40B4-BE49-F238E27FC236}">
                <a16:creationId xmlns:a16="http://schemas.microsoft.com/office/drawing/2014/main" id="{CA93EEF3-9138-42E5-8611-A0BF7E6C3A7D}"/>
              </a:ext>
            </a:extLst>
          </p:cNvPr>
          <p:cNvPicPr>
            <a:picLocks noChangeAspect="1"/>
          </p:cNvPicPr>
          <p:nvPr/>
        </p:nvPicPr>
        <p:blipFill>
          <a:blip r:embed="rId4"/>
          <a:stretch>
            <a:fillRect/>
          </a:stretch>
        </p:blipFill>
        <p:spPr>
          <a:xfrm>
            <a:off x="2664454" y="4989119"/>
            <a:ext cx="1121839" cy="1467240"/>
          </a:xfrm>
          <a:prstGeom prst="rect">
            <a:avLst/>
          </a:prstGeom>
        </p:spPr>
      </p:pic>
      <p:pic>
        <p:nvPicPr>
          <p:cNvPr id="9" name="Picture 8">
            <a:extLst>
              <a:ext uri="{FF2B5EF4-FFF2-40B4-BE49-F238E27FC236}">
                <a16:creationId xmlns:a16="http://schemas.microsoft.com/office/drawing/2014/main" id="{596258D4-3D4E-4F5A-92C1-7A16F130C7FC}"/>
              </a:ext>
            </a:extLst>
          </p:cNvPr>
          <p:cNvPicPr>
            <a:picLocks noChangeAspect="1"/>
          </p:cNvPicPr>
          <p:nvPr/>
        </p:nvPicPr>
        <p:blipFill>
          <a:blip r:embed="rId5"/>
          <a:stretch>
            <a:fillRect/>
          </a:stretch>
        </p:blipFill>
        <p:spPr>
          <a:xfrm>
            <a:off x="4327401" y="5011907"/>
            <a:ext cx="1009583" cy="601813"/>
          </a:xfrm>
          <a:prstGeom prst="rect">
            <a:avLst/>
          </a:prstGeom>
        </p:spPr>
      </p:pic>
    </p:spTree>
    <p:extLst>
      <p:ext uri="{BB962C8B-B14F-4D97-AF65-F5344CB8AC3E}">
        <p14:creationId xmlns:p14="http://schemas.microsoft.com/office/powerpoint/2010/main" val="367827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General Linear Model (Cont’d)</a:t>
            </a:r>
          </a:p>
        </p:txBody>
      </p:sp>
      <p:sp>
        <p:nvSpPr>
          <p:cNvPr id="15" name="Content Placeholder 4">
            <a:extLst>
              <a:ext uri="{FF2B5EF4-FFF2-40B4-BE49-F238E27FC236}">
                <a16:creationId xmlns:a16="http://schemas.microsoft.com/office/drawing/2014/main" id="{9CD24FDD-5E00-4B47-B0A6-5EDDCDB7F3AE}"/>
              </a:ext>
            </a:extLst>
          </p:cNvPr>
          <p:cNvSpPr txBox="1">
            <a:spLocks/>
          </p:cNvSpPr>
          <p:nvPr/>
        </p:nvSpPr>
        <p:spPr>
          <a:xfrm>
            <a:off x="670493" y="3024407"/>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Similarly for the linear output:</a:t>
            </a:r>
          </a:p>
        </p:txBody>
      </p:sp>
      <p:pic>
        <p:nvPicPr>
          <p:cNvPr id="2" name="Picture 1">
            <a:extLst>
              <a:ext uri="{FF2B5EF4-FFF2-40B4-BE49-F238E27FC236}">
                <a16:creationId xmlns:a16="http://schemas.microsoft.com/office/drawing/2014/main" id="{B86FD998-042B-4154-9783-A4B0B293E498}"/>
              </a:ext>
            </a:extLst>
          </p:cNvPr>
          <p:cNvPicPr>
            <a:picLocks noChangeAspect="1"/>
          </p:cNvPicPr>
          <p:nvPr/>
        </p:nvPicPr>
        <p:blipFill>
          <a:blip r:embed="rId2"/>
          <a:stretch>
            <a:fillRect/>
          </a:stretch>
        </p:blipFill>
        <p:spPr>
          <a:xfrm>
            <a:off x="3822801" y="3600653"/>
            <a:ext cx="3173007" cy="509039"/>
          </a:xfrm>
          <a:prstGeom prst="rect">
            <a:avLst/>
          </a:prstGeom>
          <a:ln>
            <a:solidFill>
              <a:schemeClr val="tx1"/>
            </a:solidFill>
          </a:ln>
        </p:spPr>
      </p:pic>
      <p:sp>
        <p:nvSpPr>
          <p:cNvPr id="11" name="Content Placeholder 4">
            <a:extLst>
              <a:ext uri="{FF2B5EF4-FFF2-40B4-BE49-F238E27FC236}">
                <a16:creationId xmlns:a16="http://schemas.microsoft.com/office/drawing/2014/main" id="{56A6E8D6-597D-4094-BC69-928BB35A025F}"/>
              </a:ext>
            </a:extLst>
          </p:cNvPr>
          <p:cNvSpPr txBox="1">
            <a:spLocks/>
          </p:cNvSpPr>
          <p:nvPr/>
        </p:nvSpPr>
        <p:spPr>
          <a:xfrm>
            <a:off x="822893" y="4414800"/>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Where:</a:t>
            </a:r>
          </a:p>
        </p:txBody>
      </p:sp>
      <p:pic>
        <p:nvPicPr>
          <p:cNvPr id="3" name="Picture 2">
            <a:extLst>
              <a:ext uri="{FF2B5EF4-FFF2-40B4-BE49-F238E27FC236}">
                <a16:creationId xmlns:a16="http://schemas.microsoft.com/office/drawing/2014/main" id="{4D9D1DFC-63E0-4C76-B628-2551F3FEB9A4}"/>
              </a:ext>
            </a:extLst>
          </p:cNvPr>
          <p:cNvPicPr>
            <a:picLocks noChangeAspect="1"/>
          </p:cNvPicPr>
          <p:nvPr/>
        </p:nvPicPr>
        <p:blipFill>
          <a:blip r:embed="rId3"/>
          <a:stretch>
            <a:fillRect/>
          </a:stretch>
        </p:blipFill>
        <p:spPr>
          <a:xfrm>
            <a:off x="2227945" y="4913593"/>
            <a:ext cx="1522262" cy="757454"/>
          </a:xfrm>
          <a:prstGeom prst="rect">
            <a:avLst/>
          </a:prstGeom>
        </p:spPr>
      </p:pic>
      <p:pic>
        <p:nvPicPr>
          <p:cNvPr id="5" name="Picture 4">
            <a:extLst>
              <a:ext uri="{FF2B5EF4-FFF2-40B4-BE49-F238E27FC236}">
                <a16:creationId xmlns:a16="http://schemas.microsoft.com/office/drawing/2014/main" id="{29D4EA15-629C-44C5-B8F9-D81D47F50502}"/>
              </a:ext>
            </a:extLst>
          </p:cNvPr>
          <p:cNvPicPr>
            <a:picLocks noChangeAspect="1"/>
          </p:cNvPicPr>
          <p:nvPr/>
        </p:nvPicPr>
        <p:blipFill>
          <a:blip r:embed="rId4"/>
          <a:stretch>
            <a:fillRect/>
          </a:stretch>
        </p:blipFill>
        <p:spPr>
          <a:xfrm>
            <a:off x="4349631" y="4760308"/>
            <a:ext cx="922749" cy="1635936"/>
          </a:xfrm>
          <a:prstGeom prst="rect">
            <a:avLst/>
          </a:prstGeom>
        </p:spPr>
      </p:pic>
      <p:sp>
        <p:nvSpPr>
          <p:cNvPr id="14" name="Content Placeholder 4">
            <a:extLst>
              <a:ext uri="{FF2B5EF4-FFF2-40B4-BE49-F238E27FC236}">
                <a16:creationId xmlns:a16="http://schemas.microsoft.com/office/drawing/2014/main" id="{73BD3A49-5ED6-493D-B87E-60560E3062DD}"/>
              </a:ext>
            </a:extLst>
          </p:cNvPr>
          <p:cNvSpPr txBox="1">
            <a:spLocks/>
          </p:cNvSpPr>
          <p:nvPr/>
        </p:nvSpPr>
        <p:spPr>
          <a:xfrm>
            <a:off x="670492" y="861112"/>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Same technique is applied for observation (output) equation:</a:t>
            </a:r>
          </a:p>
        </p:txBody>
      </p:sp>
      <p:pic>
        <p:nvPicPr>
          <p:cNvPr id="13" name="Picture 12">
            <a:extLst>
              <a:ext uri="{FF2B5EF4-FFF2-40B4-BE49-F238E27FC236}">
                <a16:creationId xmlns:a16="http://schemas.microsoft.com/office/drawing/2014/main" id="{6F9F77F1-7EEA-4565-9F56-22DB76479C87}"/>
              </a:ext>
            </a:extLst>
          </p:cNvPr>
          <p:cNvPicPr>
            <a:picLocks noChangeAspect="1"/>
          </p:cNvPicPr>
          <p:nvPr/>
        </p:nvPicPr>
        <p:blipFill>
          <a:blip r:embed="rId5"/>
          <a:stretch>
            <a:fillRect/>
          </a:stretch>
        </p:blipFill>
        <p:spPr>
          <a:xfrm>
            <a:off x="4028727" y="1217718"/>
            <a:ext cx="2854963" cy="477980"/>
          </a:xfrm>
          <a:prstGeom prst="rect">
            <a:avLst/>
          </a:prstGeom>
        </p:spPr>
      </p:pic>
      <p:pic>
        <p:nvPicPr>
          <p:cNvPr id="16" name="Picture 15">
            <a:extLst>
              <a:ext uri="{FF2B5EF4-FFF2-40B4-BE49-F238E27FC236}">
                <a16:creationId xmlns:a16="http://schemas.microsoft.com/office/drawing/2014/main" id="{D2447437-BD12-41E4-B2D3-810417EABB77}"/>
              </a:ext>
            </a:extLst>
          </p:cNvPr>
          <p:cNvPicPr>
            <a:picLocks noChangeAspect="1"/>
          </p:cNvPicPr>
          <p:nvPr/>
        </p:nvPicPr>
        <p:blipFill>
          <a:blip r:embed="rId6"/>
          <a:stretch>
            <a:fillRect/>
          </a:stretch>
        </p:blipFill>
        <p:spPr>
          <a:xfrm>
            <a:off x="2229056" y="2290621"/>
            <a:ext cx="6774569" cy="605856"/>
          </a:xfrm>
          <a:prstGeom prst="rect">
            <a:avLst/>
          </a:prstGeom>
        </p:spPr>
      </p:pic>
      <p:sp>
        <p:nvSpPr>
          <p:cNvPr id="17" name="Content Placeholder 4">
            <a:extLst>
              <a:ext uri="{FF2B5EF4-FFF2-40B4-BE49-F238E27FC236}">
                <a16:creationId xmlns:a16="http://schemas.microsoft.com/office/drawing/2014/main" id="{21391D09-A7F2-48EF-BC26-46628B10B391}"/>
              </a:ext>
            </a:extLst>
          </p:cNvPr>
          <p:cNvSpPr txBox="1">
            <a:spLocks/>
          </p:cNvSpPr>
          <p:nvPr/>
        </p:nvSpPr>
        <p:spPr>
          <a:xfrm>
            <a:off x="670492" y="1924317"/>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Taylor series expansion:</a:t>
            </a:r>
          </a:p>
        </p:txBody>
      </p:sp>
      <p:pic>
        <p:nvPicPr>
          <p:cNvPr id="18" name="Picture 17">
            <a:extLst>
              <a:ext uri="{FF2B5EF4-FFF2-40B4-BE49-F238E27FC236}">
                <a16:creationId xmlns:a16="http://schemas.microsoft.com/office/drawing/2014/main" id="{93F82BD4-2901-496B-9E26-C1DA4D3BCA6C}"/>
              </a:ext>
            </a:extLst>
          </p:cNvPr>
          <p:cNvPicPr>
            <a:picLocks noChangeAspect="1"/>
          </p:cNvPicPr>
          <p:nvPr/>
        </p:nvPicPr>
        <p:blipFill>
          <a:blip r:embed="rId7"/>
          <a:stretch>
            <a:fillRect/>
          </a:stretch>
        </p:blipFill>
        <p:spPr>
          <a:xfrm>
            <a:off x="6042604" y="4681304"/>
            <a:ext cx="3269928" cy="1407126"/>
          </a:xfrm>
          <a:prstGeom prst="rect">
            <a:avLst/>
          </a:prstGeom>
        </p:spPr>
      </p:pic>
    </p:spTree>
    <p:extLst>
      <p:ext uri="{BB962C8B-B14F-4D97-AF65-F5344CB8AC3E}">
        <p14:creationId xmlns:p14="http://schemas.microsoft.com/office/powerpoint/2010/main" val="40447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Setup Linear Model Definition</a:t>
            </a:r>
          </a:p>
        </p:txBody>
      </p:sp>
      <p:pic>
        <p:nvPicPr>
          <p:cNvPr id="7" name="Picture 6">
            <a:extLst>
              <a:ext uri="{FF2B5EF4-FFF2-40B4-BE49-F238E27FC236}">
                <a16:creationId xmlns:a16="http://schemas.microsoft.com/office/drawing/2014/main" id="{81B99AB0-F150-4A57-A31D-3DADB6A15A5E}"/>
              </a:ext>
            </a:extLst>
          </p:cNvPr>
          <p:cNvPicPr>
            <a:picLocks noChangeAspect="1"/>
          </p:cNvPicPr>
          <p:nvPr/>
        </p:nvPicPr>
        <p:blipFill>
          <a:blip r:embed="rId2"/>
          <a:stretch>
            <a:fillRect/>
          </a:stretch>
        </p:blipFill>
        <p:spPr>
          <a:xfrm>
            <a:off x="540222" y="2422978"/>
            <a:ext cx="3103620" cy="1332952"/>
          </a:xfrm>
          <a:prstGeom prst="rect">
            <a:avLst/>
          </a:prstGeom>
        </p:spPr>
        <p:style>
          <a:lnRef idx="2">
            <a:schemeClr val="dk1"/>
          </a:lnRef>
          <a:fillRef idx="1">
            <a:schemeClr val="lt1"/>
          </a:fillRef>
          <a:effectRef idx="0">
            <a:schemeClr val="dk1"/>
          </a:effectRef>
          <a:fontRef idx="minor">
            <a:schemeClr val="dk1"/>
          </a:fontRef>
        </p:style>
      </p:pic>
      <p:sp>
        <p:nvSpPr>
          <p:cNvPr id="8" name="Rectangle 7">
            <a:extLst>
              <a:ext uri="{FF2B5EF4-FFF2-40B4-BE49-F238E27FC236}">
                <a16:creationId xmlns:a16="http://schemas.microsoft.com/office/drawing/2014/main" id="{C5BD6DF6-872E-435A-ADF5-F6DE1F8B847E}"/>
              </a:ext>
            </a:extLst>
          </p:cNvPr>
          <p:cNvSpPr/>
          <p:nvPr/>
        </p:nvSpPr>
        <p:spPr>
          <a:xfrm>
            <a:off x="540222" y="2196046"/>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Nonlinear Flight Dynamics Simulink Model</a:t>
            </a:r>
          </a:p>
        </p:txBody>
      </p:sp>
      <p:cxnSp>
        <p:nvCxnSpPr>
          <p:cNvPr id="9" name="Connector: Curved 8">
            <a:extLst>
              <a:ext uri="{FF2B5EF4-FFF2-40B4-BE49-F238E27FC236}">
                <a16:creationId xmlns:a16="http://schemas.microsoft.com/office/drawing/2014/main" id="{FA17A869-4978-4F6F-8B8F-9A1858F6CE76}"/>
              </a:ext>
            </a:extLst>
          </p:cNvPr>
          <p:cNvCxnSpPr>
            <a:cxnSpLocks/>
            <a:stCxn id="7" idx="3"/>
          </p:cNvCxnSpPr>
          <p:nvPr/>
        </p:nvCxnSpPr>
        <p:spPr>
          <a:xfrm flipV="1">
            <a:off x="3643842" y="2862522"/>
            <a:ext cx="1584997" cy="226932"/>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1FFD0B1-315F-4868-B776-357498720861}"/>
              </a:ext>
            </a:extLst>
          </p:cNvPr>
          <p:cNvSpPr/>
          <p:nvPr/>
        </p:nvSpPr>
        <p:spPr>
          <a:xfrm>
            <a:off x="1754972" y="1529570"/>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Defined Name</a:t>
            </a:r>
          </a:p>
        </p:txBody>
      </p:sp>
      <p:cxnSp>
        <p:nvCxnSpPr>
          <p:cNvPr id="13" name="Connector: Curved 12">
            <a:extLst>
              <a:ext uri="{FF2B5EF4-FFF2-40B4-BE49-F238E27FC236}">
                <a16:creationId xmlns:a16="http://schemas.microsoft.com/office/drawing/2014/main" id="{6CD9A4B8-CF7C-4D28-8600-F602D6A44095}"/>
              </a:ext>
            </a:extLst>
          </p:cNvPr>
          <p:cNvCxnSpPr>
            <a:cxnSpLocks/>
            <a:stCxn id="12" idx="3"/>
          </p:cNvCxnSpPr>
          <p:nvPr/>
        </p:nvCxnSpPr>
        <p:spPr>
          <a:xfrm>
            <a:off x="4124402" y="1643036"/>
            <a:ext cx="1104437" cy="899534"/>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59D0C35-5F28-4551-A0D6-F383FDDE7B35}"/>
              </a:ext>
            </a:extLst>
          </p:cNvPr>
          <p:cNvSpPr/>
          <p:nvPr/>
        </p:nvSpPr>
        <p:spPr>
          <a:xfrm>
            <a:off x="8793229" y="2975988"/>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Select Output and Order</a:t>
            </a:r>
          </a:p>
        </p:txBody>
      </p:sp>
      <p:cxnSp>
        <p:nvCxnSpPr>
          <p:cNvPr id="17" name="Connector: Curved 16">
            <a:extLst>
              <a:ext uri="{FF2B5EF4-FFF2-40B4-BE49-F238E27FC236}">
                <a16:creationId xmlns:a16="http://schemas.microsoft.com/office/drawing/2014/main" id="{4D5177C1-3A49-4075-9D14-B670F937509F}"/>
              </a:ext>
            </a:extLst>
          </p:cNvPr>
          <p:cNvCxnSpPr>
            <a:cxnSpLocks/>
            <a:stCxn id="16" idx="1"/>
            <a:endCxn id="2" idx="3"/>
          </p:cNvCxnSpPr>
          <p:nvPr/>
        </p:nvCxnSpPr>
        <p:spPr>
          <a:xfrm rot="10800000" flipV="1">
            <a:off x="8292069" y="3089454"/>
            <a:ext cx="501160" cy="539946"/>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71EAFE9-4763-4007-B7EC-D45C6FCDF210}"/>
              </a:ext>
            </a:extLst>
          </p:cNvPr>
          <p:cNvSpPr/>
          <p:nvPr/>
        </p:nvSpPr>
        <p:spPr>
          <a:xfrm>
            <a:off x="1842148" y="5279204"/>
            <a:ext cx="2535827"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Select Algebraic Input and Perturbation Size</a:t>
            </a:r>
          </a:p>
        </p:txBody>
      </p:sp>
      <p:cxnSp>
        <p:nvCxnSpPr>
          <p:cNvPr id="22" name="Straight Arrow Connector 21">
            <a:extLst>
              <a:ext uri="{FF2B5EF4-FFF2-40B4-BE49-F238E27FC236}">
                <a16:creationId xmlns:a16="http://schemas.microsoft.com/office/drawing/2014/main" id="{DBD5C24E-CAA1-4E8B-B8F0-799EDD3E552F}"/>
              </a:ext>
            </a:extLst>
          </p:cNvPr>
          <p:cNvCxnSpPr>
            <a:cxnSpLocks/>
            <a:stCxn id="20" idx="3"/>
          </p:cNvCxnSpPr>
          <p:nvPr/>
        </p:nvCxnSpPr>
        <p:spPr>
          <a:xfrm flipV="1">
            <a:off x="4377975" y="5214964"/>
            <a:ext cx="850864" cy="1777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5D954E0-47DF-461B-A764-8236C33AE68A}"/>
              </a:ext>
            </a:extLst>
          </p:cNvPr>
          <p:cNvPicPr>
            <a:picLocks noChangeAspect="1"/>
          </p:cNvPicPr>
          <p:nvPr/>
        </p:nvPicPr>
        <p:blipFill>
          <a:blip r:embed="rId3"/>
          <a:stretch>
            <a:fillRect/>
          </a:stretch>
        </p:blipFill>
        <p:spPr>
          <a:xfrm>
            <a:off x="5228840" y="1756502"/>
            <a:ext cx="3063229" cy="3745796"/>
          </a:xfrm>
          <a:prstGeom prst="rect">
            <a:avLst/>
          </a:prstGeom>
        </p:spPr>
      </p:pic>
      <p:sp>
        <p:nvSpPr>
          <p:cNvPr id="24" name="Rectangle 23">
            <a:extLst>
              <a:ext uri="{FF2B5EF4-FFF2-40B4-BE49-F238E27FC236}">
                <a16:creationId xmlns:a16="http://schemas.microsoft.com/office/drawing/2014/main" id="{9303B209-8643-4F1F-B994-674090F446CC}"/>
              </a:ext>
            </a:extLst>
          </p:cNvPr>
          <p:cNvSpPr/>
          <p:nvPr/>
        </p:nvSpPr>
        <p:spPr>
          <a:xfrm>
            <a:off x="8676788" y="5046326"/>
            <a:ext cx="2543662" cy="34634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Select Algebraic Output </a:t>
            </a:r>
          </a:p>
          <a:p>
            <a:pPr algn="ctr"/>
            <a:r>
              <a:rPr lang="en-US" sz="1000" dirty="0"/>
              <a:t>(needs to match Algebraic Input)</a:t>
            </a:r>
          </a:p>
        </p:txBody>
      </p:sp>
      <p:cxnSp>
        <p:nvCxnSpPr>
          <p:cNvPr id="25" name="Connector: Curved 24">
            <a:extLst>
              <a:ext uri="{FF2B5EF4-FFF2-40B4-BE49-F238E27FC236}">
                <a16:creationId xmlns:a16="http://schemas.microsoft.com/office/drawing/2014/main" id="{7C7B64DF-51E6-449C-BE8D-386517F5DF21}"/>
              </a:ext>
            </a:extLst>
          </p:cNvPr>
          <p:cNvCxnSpPr>
            <a:cxnSpLocks/>
            <a:stCxn id="24" idx="1"/>
          </p:cNvCxnSpPr>
          <p:nvPr/>
        </p:nvCxnSpPr>
        <p:spPr>
          <a:xfrm rot="10800000">
            <a:off x="8292076" y="5214966"/>
            <a:ext cx="384713" cy="4533"/>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B8C8018-20C2-43FB-A476-0CA799AF313F}"/>
              </a:ext>
            </a:extLst>
          </p:cNvPr>
          <p:cNvSpPr/>
          <p:nvPr/>
        </p:nvSpPr>
        <p:spPr>
          <a:xfrm>
            <a:off x="1340508" y="4169294"/>
            <a:ext cx="2543615"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Select Input, Order, and Perturbation Size</a:t>
            </a:r>
          </a:p>
        </p:txBody>
      </p:sp>
      <p:cxnSp>
        <p:nvCxnSpPr>
          <p:cNvPr id="28" name="Connector: Curved 27">
            <a:extLst>
              <a:ext uri="{FF2B5EF4-FFF2-40B4-BE49-F238E27FC236}">
                <a16:creationId xmlns:a16="http://schemas.microsoft.com/office/drawing/2014/main" id="{AA5C7B35-4CCD-45F1-ADFA-FF44ECFFBC5D}"/>
              </a:ext>
            </a:extLst>
          </p:cNvPr>
          <p:cNvCxnSpPr>
            <a:cxnSpLocks/>
          </p:cNvCxnSpPr>
          <p:nvPr/>
        </p:nvCxnSpPr>
        <p:spPr>
          <a:xfrm flipV="1">
            <a:off x="3884124" y="3442104"/>
            <a:ext cx="1344709" cy="895470"/>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E8EFF42-36A2-4AD1-B2CC-A5E3F1FFE867}"/>
              </a:ext>
            </a:extLst>
          </p:cNvPr>
          <p:cNvSpPr/>
          <p:nvPr/>
        </p:nvSpPr>
        <p:spPr>
          <a:xfrm>
            <a:off x="1340508" y="4737339"/>
            <a:ext cx="2535827"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Select States, Order, and Perturbation Size</a:t>
            </a:r>
          </a:p>
        </p:txBody>
      </p:sp>
      <p:cxnSp>
        <p:nvCxnSpPr>
          <p:cNvPr id="31" name="Connector: Curved 30">
            <a:extLst>
              <a:ext uri="{FF2B5EF4-FFF2-40B4-BE49-F238E27FC236}">
                <a16:creationId xmlns:a16="http://schemas.microsoft.com/office/drawing/2014/main" id="{E93266C1-E050-48C2-AB9D-4F7CDF6EA8D3}"/>
              </a:ext>
            </a:extLst>
          </p:cNvPr>
          <p:cNvCxnSpPr>
            <a:cxnSpLocks/>
          </p:cNvCxnSpPr>
          <p:nvPr/>
        </p:nvCxnSpPr>
        <p:spPr>
          <a:xfrm flipV="1">
            <a:off x="3876343" y="4360654"/>
            <a:ext cx="1352490" cy="507248"/>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16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Algebraic Loop</a:t>
            </a:r>
          </a:p>
        </p:txBody>
      </p:sp>
      <mc:AlternateContent xmlns:mc="http://schemas.openxmlformats.org/markup-compatibility/2006" xmlns:a14="http://schemas.microsoft.com/office/drawing/2010/main">
        <mc:Choice Requires="a14">
          <p:sp>
            <p:nvSpPr>
              <p:cNvPr id="19" name="Content Placeholder 4">
                <a:extLst>
                  <a:ext uri="{FF2B5EF4-FFF2-40B4-BE49-F238E27FC236}">
                    <a16:creationId xmlns:a16="http://schemas.microsoft.com/office/drawing/2014/main" id="{D740CEAF-BE08-4380-8A17-E29EB5FFF106}"/>
                  </a:ext>
                </a:extLst>
              </p:cNvPr>
              <p:cNvSpPr txBox="1">
                <a:spLocks/>
              </p:cNvSpPr>
              <p:nvPr/>
            </p:nvSpPr>
            <p:spPr>
              <a:xfrm>
                <a:off x="910773" y="1130987"/>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b="1" dirty="0"/>
                  <a:t>Example</a:t>
                </a:r>
                <a:r>
                  <a:rPr lang="en-US" sz="2000" dirty="0"/>
                  <a:t>: Aerodynamic force is a function of </a:t>
                </a:r>
                <a14:m>
                  <m:oMath xmlns:m="http://schemas.openxmlformats.org/officeDocument/2006/math">
                    <m:acc>
                      <m:accPr>
                        <m:chr m:val="̇"/>
                        <m:ctrlPr>
                          <a:rPr lang="en-US" sz="2000" i="1" smtClean="0">
                            <a:latin typeface="Cambria Math" panose="02040503050406030204" pitchFamily="18" charset="0"/>
                          </a:rPr>
                        </m:ctrlPr>
                      </m:accPr>
                      <m:e>
                        <m:r>
                          <a:rPr lang="en-US" sz="2000" i="1" smtClean="0">
                            <a:latin typeface="Cambria Math" panose="02040503050406030204" pitchFamily="18" charset="0"/>
                            <a:ea typeface="Cambria Math" panose="02040503050406030204" pitchFamily="18" charset="0"/>
                          </a:rPr>
                          <m:t>𝛼</m:t>
                        </m:r>
                      </m:e>
                    </m:acc>
                  </m:oMath>
                </a14:m>
                <a:endParaRPr lang="en-US" sz="2000" dirty="0"/>
              </a:p>
            </p:txBody>
          </p:sp>
        </mc:Choice>
        <mc:Fallback xmlns="">
          <p:sp>
            <p:nvSpPr>
              <p:cNvPr id="19" name="Content Placeholder 4">
                <a:extLst>
                  <a:ext uri="{FF2B5EF4-FFF2-40B4-BE49-F238E27FC236}">
                    <a16:creationId xmlns:a16="http://schemas.microsoft.com/office/drawing/2014/main" id="{D740CEAF-BE08-4380-8A17-E29EB5FFF106}"/>
                  </a:ext>
                </a:extLst>
              </p:cNvPr>
              <p:cNvSpPr txBox="1">
                <a:spLocks noRot="1" noChangeAspect="1" noMove="1" noResize="1" noEditPoints="1" noAdjustHandles="1" noChangeArrowheads="1" noChangeShapeType="1" noTextEdit="1"/>
              </p:cNvSpPr>
              <p:nvPr/>
            </p:nvSpPr>
            <p:spPr>
              <a:xfrm>
                <a:off x="910773" y="1130987"/>
                <a:ext cx="10851013" cy="436556"/>
              </a:xfrm>
              <a:prstGeom prst="rect">
                <a:avLst/>
              </a:prstGeom>
              <a:blipFill>
                <a:blip r:embed="rId2"/>
                <a:stretch>
                  <a:fillRect t="-14085" b="-112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28C5CA6-3E20-4B80-B616-DB5A040A3911}"/>
              </a:ext>
            </a:extLst>
          </p:cNvPr>
          <p:cNvPicPr>
            <a:picLocks noChangeAspect="1"/>
          </p:cNvPicPr>
          <p:nvPr/>
        </p:nvPicPr>
        <p:blipFill>
          <a:blip r:embed="rId3"/>
          <a:stretch>
            <a:fillRect/>
          </a:stretch>
        </p:blipFill>
        <p:spPr>
          <a:xfrm>
            <a:off x="1967608" y="1567543"/>
            <a:ext cx="8256784" cy="4365897"/>
          </a:xfrm>
          <a:prstGeom prst="rect">
            <a:avLst/>
          </a:prstGeom>
        </p:spPr>
      </p:pic>
    </p:spTree>
    <p:extLst>
      <p:ext uri="{BB962C8B-B14F-4D97-AF65-F5344CB8AC3E}">
        <p14:creationId xmlns:p14="http://schemas.microsoft.com/office/powerpoint/2010/main" val="386412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E4A2E9-2A76-41BC-A665-34685BFC3E00}"/>
              </a:ext>
            </a:extLst>
          </p:cNvPr>
          <p:cNvPicPr>
            <a:picLocks noChangeAspect="1"/>
          </p:cNvPicPr>
          <p:nvPr/>
        </p:nvPicPr>
        <p:blipFill>
          <a:blip r:embed="rId2"/>
          <a:stretch>
            <a:fillRect/>
          </a:stretch>
        </p:blipFill>
        <p:spPr>
          <a:xfrm>
            <a:off x="1248263" y="913865"/>
            <a:ext cx="7357229" cy="3332352"/>
          </a:xfrm>
          <a:prstGeom prst="rect">
            <a:avLst/>
          </a:prstGeom>
        </p:spPr>
      </p:pic>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Algebraic Loop in Simulink</a:t>
            </a:r>
          </a:p>
        </p:txBody>
      </p:sp>
      <p:cxnSp>
        <p:nvCxnSpPr>
          <p:cNvPr id="23" name="Straight Arrow Connector 22">
            <a:extLst>
              <a:ext uri="{FF2B5EF4-FFF2-40B4-BE49-F238E27FC236}">
                <a16:creationId xmlns:a16="http://schemas.microsoft.com/office/drawing/2014/main" id="{932601D3-EAE3-49A4-80B3-83AAFB9A9C7E}"/>
              </a:ext>
            </a:extLst>
          </p:cNvPr>
          <p:cNvCxnSpPr>
            <a:cxnSpLocks/>
            <a:stCxn id="25" idx="0"/>
          </p:cNvCxnSpPr>
          <p:nvPr/>
        </p:nvCxnSpPr>
        <p:spPr>
          <a:xfrm flipH="1" flipV="1">
            <a:off x="5295901" y="4000500"/>
            <a:ext cx="458102" cy="366518"/>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CCCF43-EAC7-4E2E-ABFC-706BB68AFAFD}"/>
              </a:ext>
            </a:extLst>
          </p:cNvPr>
          <p:cNvSpPr txBox="1"/>
          <p:nvPr/>
        </p:nvSpPr>
        <p:spPr>
          <a:xfrm>
            <a:off x="3287861" y="4367018"/>
            <a:ext cx="4932284" cy="523220"/>
          </a:xfrm>
          <a:prstGeom prst="rect">
            <a:avLst/>
          </a:prstGeom>
          <a:noFill/>
        </p:spPr>
        <p:txBody>
          <a:bodyPr wrap="square" rtlCol="0">
            <a:spAutoFit/>
          </a:bodyPr>
          <a:lstStyle/>
          <a:p>
            <a:r>
              <a:rPr lang="en-US" sz="1400" dirty="0"/>
              <a:t>Memory block is one way to break the algebraic loop in Simulink, or use a first order lag with a relative high break frequency.</a:t>
            </a:r>
          </a:p>
        </p:txBody>
      </p:sp>
      <p:sp>
        <p:nvSpPr>
          <p:cNvPr id="30" name="Content Placeholder 4">
            <a:extLst>
              <a:ext uri="{FF2B5EF4-FFF2-40B4-BE49-F238E27FC236}">
                <a16:creationId xmlns:a16="http://schemas.microsoft.com/office/drawing/2014/main" id="{5AE34552-2DF3-46D3-9A77-61891F110B5C}"/>
              </a:ext>
            </a:extLst>
          </p:cNvPr>
          <p:cNvSpPr txBox="1">
            <a:spLocks/>
          </p:cNvSpPr>
          <p:nvPr/>
        </p:nvSpPr>
        <p:spPr>
          <a:xfrm>
            <a:off x="826970" y="4932125"/>
            <a:ext cx="10463330" cy="1455587"/>
          </a:xfrm>
          <a:prstGeom prst="rect">
            <a:avLst/>
          </a:prstGeom>
        </p:spPr>
        <p:txBody>
          <a:bodyPr vert="horz" lIns="91440" tIns="45720" rIns="91440" bIns="45720" rtlCol="0">
            <a:normAutofit fontScale="85000" lnSpcReduction="20000"/>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000" dirty="0">
              <a:latin typeface="+mn-lt"/>
            </a:endParaRPr>
          </a:p>
          <a:p>
            <a:pPr lvl="1"/>
            <a:r>
              <a:rPr lang="en-US" sz="2000" dirty="0">
                <a:latin typeface="+mn-lt"/>
              </a:rPr>
              <a:t>Normal Jacobian linearization (perturbation method) does not include the effect of the algebraic variable (in this example    )</a:t>
            </a:r>
          </a:p>
          <a:p>
            <a:pPr marL="457200" lvl="1" indent="0">
              <a:buNone/>
            </a:pPr>
            <a:endParaRPr lang="en-US" sz="2000" dirty="0">
              <a:latin typeface="+mn-lt"/>
            </a:endParaRPr>
          </a:p>
          <a:p>
            <a:pPr lvl="1"/>
            <a:r>
              <a:rPr lang="en-US" sz="2000" dirty="0">
                <a:latin typeface="+mn-lt"/>
              </a:rPr>
              <a:t>Additional operations are required in order to include the effects of the algebraic variable when memory block is used to break the algebraic loop in Simulink</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CCB3625-3EF6-425B-9C33-45DFD39A61CC}"/>
                  </a:ext>
                </a:extLst>
              </p:cNvPr>
              <p:cNvSpPr/>
              <p:nvPr/>
            </p:nvSpPr>
            <p:spPr>
              <a:xfrm>
                <a:off x="2627345" y="5290586"/>
                <a:ext cx="3824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m:oMathPara>
                </a14:m>
                <a:endParaRPr lang="en-US" dirty="0"/>
              </a:p>
            </p:txBody>
          </p:sp>
        </mc:Choice>
        <mc:Fallback xmlns="">
          <p:sp>
            <p:nvSpPr>
              <p:cNvPr id="31" name="Rectangle 30">
                <a:extLst>
                  <a:ext uri="{FF2B5EF4-FFF2-40B4-BE49-F238E27FC236}">
                    <a16:creationId xmlns:a16="http://schemas.microsoft.com/office/drawing/2014/main" id="{3CCB3625-3EF6-425B-9C33-45DFD39A61CC}"/>
                  </a:ext>
                </a:extLst>
              </p:cNvPr>
              <p:cNvSpPr>
                <a:spLocks noRot="1" noChangeAspect="1" noMove="1" noResize="1" noEditPoints="1" noAdjustHandles="1" noChangeArrowheads="1" noChangeShapeType="1" noTextEdit="1"/>
              </p:cNvSpPr>
              <p:nvPr/>
            </p:nvSpPr>
            <p:spPr>
              <a:xfrm>
                <a:off x="2627345" y="5290586"/>
                <a:ext cx="382412" cy="369332"/>
              </a:xfrm>
              <a:prstGeom prst="rect">
                <a:avLst/>
              </a:prstGeom>
              <a:blipFill>
                <a:blip r:embed="rId3"/>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4B7D2F4-D303-40CB-B61C-8FD90CD15C99}"/>
              </a:ext>
            </a:extLst>
          </p:cNvPr>
          <p:cNvPicPr>
            <a:picLocks noChangeAspect="1"/>
          </p:cNvPicPr>
          <p:nvPr/>
        </p:nvPicPr>
        <p:blipFill>
          <a:blip r:embed="rId4"/>
          <a:stretch>
            <a:fillRect/>
          </a:stretch>
        </p:blipFill>
        <p:spPr>
          <a:xfrm>
            <a:off x="9021914" y="1726962"/>
            <a:ext cx="2726304" cy="1574116"/>
          </a:xfrm>
          <a:prstGeom prst="rect">
            <a:avLst/>
          </a:prstGeom>
          <a:ln>
            <a:solidFill>
              <a:schemeClr val="tx1"/>
            </a:solidFill>
          </a:ln>
        </p:spPr>
      </p:pic>
      <p:sp>
        <p:nvSpPr>
          <p:cNvPr id="42" name="Rectangle 41">
            <a:extLst>
              <a:ext uri="{FF2B5EF4-FFF2-40B4-BE49-F238E27FC236}">
                <a16:creationId xmlns:a16="http://schemas.microsoft.com/office/drawing/2014/main" id="{A1E18F7C-EE60-4A44-9509-F5F60431C060}"/>
              </a:ext>
            </a:extLst>
          </p:cNvPr>
          <p:cNvSpPr/>
          <p:nvPr/>
        </p:nvSpPr>
        <p:spPr>
          <a:xfrm>
            <a:off x="9021914" y="1484831"/>
            <a:ext cx="2726304"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Simulink implementation</a:t>
            </a:r>
          </a:p>
        </p:txBody>
      </p:sp>
    </p:spTree>
    <p:extLst>
      <p:ext uri="{BB962C8B-B14F-4D97-AF65-F5344CB8AC3E}">
        <p14:creationId xmlns:p14="http://schemas.microsoft.com/office/powerpoint/2010/main" val="263313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normAutofit fontScale="85000" lnSpcReduction="10000"/>
          </a:bodyPr>
          <a:lstStyle/>
          <a:p>
            <a:r>
              <a:rPr lang="en-US" dirty="0"/>
              <a:t>Elimination of Algebraic Variables in State-Space Representation</a:t>
            </a:r>
          </a:p>
        </p:txBody>
      </p:sp>
      <p:sp>
        <p:nvSpPr>
          <p:cNvPr id="30" name="Content Placeholder 4">
            <a:extLst>
              <a:ext uri="{FF2B5EF4-FFF2-40B4-BE49-F238E27FC236}">
                <a16:creationId xmlns:a16="http://schemas.microsoft.com/office/drawing/2014/main" id="{5AE34552-2DF3-46D3-9A77-61891F110B5C}"/>
              </a:ext>
            </a:extLst>
          </p:cNvPr>
          <p:cNvSpPr txBox="1">
            <a:spLocks/>
          </p:cNvSpPr>
          <p:nvPr/>
        </p:nvSpPr>
        <p:spPr>
          <a:xfrm>
            <a:off x="357070" y="1042181"/>
            <a:ext cx="9860080" cy="124007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dirty="0"/>
              <a:t>State-Space Representation:</a:t>
            </a:r>
          </a:p>
        </p:txBody>
      </p:sp>
      <p:pic>
        <p:nvPicPr>
          <p:cNvPr id="2" name="Picture 1">
            <a:extLst>
              <a:ext uri="{FF2B5EF4-FFF2-40B4-BE49-F238E27FC236}">
                <a16:creationId xmlns:a16="http://schemas.microsoft.com/office/drawing/2014/main" id="{7A0236BF-96F1-47B5-B95C-F383E92A45BE}"/>
              </a:ext>
            </a:extLst>
          </p:cNvPr>
          <p:cNvPicPr>
            <a:picLocks noChangeAspect="1"/>
          </p:cNvPicPr>
          <p:nvPr/>
        </p:nvPicPr>
        <p:blipFill>
          <a:blip r:embed="rId2"/>
          <a:stretch>
            <a:fillRect/>
          </a:stretch>
        </p:blipFill>
        <p:spPr>
          <a:xfrm>
            <a:off x="3838283" y="1808187"/>
            <a:ext cx="4144364" cy="1129094"/>
          </a:xfrm>
          <a:prstGeom prst="rect">
            <a:avLst/>
          </a:prstGeom>
        </p:spPr>
      </p:pic>
      <p:sp>
        <p:nvSpPr>
          <p:cNvPr id="9" name="Content Placeholder 4">
            <a:extLst>
              <a:ext uri="{FF2B5EF4-FFF2-40B4-BE49-F238E27FC236}">
                <a16:creationId xmlns:a16="http://schemas.microsoft.com/office/drawing/2014/main" id="{CEC39B59-DAE7-43CE-AFC5-4D45257E50C7}"/>
              </a:ext>
            </a:extLst>
          </p:cNvPr>
          <p:cNvSpPr txBox="1">
            <a:spLocks/>
          </p:cNvSpPr>
          <p:nvPr/>
        </p:nvSpPr>
        <p:spPr>
          <a:xfrm>
            <a:off x="357070" y="3171332"/>
            <a:ext cx="9860080" cy="124007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dirty="0"/>
              <a:t>Where, for example:</a:t>
            </a:r>
          </a:p>
        </p:txBody>
      </p:sp>
      <p:pic>
        <p:nvPicPr>
          <p:cNvPr id="3" name="Picture 2">
            <a:extLst>
              <a:ext uri="{FF2B5EF4-FFF2-40B4-BE49-F238E27FC236}">
                <a16:creationId xmlns:a16="http://schemas.microsoft.com/office/drawing/2014/main" id="{C80E122E-C744-4845-969D-373199A481E4}"/>
              </a:ext>
            </a:extLst>
          </p:cNvPr>
          <p:cNvPicPr>
            <a:picLocks noChangeAspect="1"/>
          </p:cNvPicPr>
          <p:nvPr/>
        </p:nvPicPr>
        <p:blipFill>
          <a:blip r:embed="rId3"/>
          <a:stretch>
            <a:fillRect/>
          </a:stretch>
        </p:blipFill>
        <p:spPr>
          <a:xfrm>
            <a:off x="3908518" y="3975567"/>
            <a:ext cx="3896159" cy="1840252"/>
          </a:xfrm>
          <a:prstGeom prst="rect">
            <a:avLst/>
          </a:prstGeom>
        </p:spPr>
      </p:pic>
    </p:spTree>
    <p:extLst>
      <p:ext uri="{BB962C8B-B14F-4D97-AF65-F5344CB8AC3E}">
        <p14:creationId xmlns:p14="http://schemas.microsoft.com/office/powerpoint/2010/main" val="351074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normAutofit fontScale="77500" lnSpcReduction="20000"/>
          </a:bodyPr>
          <a:lstStyle/>
          <a:p>
            <a:r>
              <a:rPr lang="en-US" dirty="0"/>
              <a:t>Elimination of Algebraic Variables in State-Space Representation (Cont’d)</a:t>
            </a:r>
          </a:p>
        </p:txBody>
      </p:sp>
      <p:pic>
        <p:nvPicPr>
          <p:cNvPr id="5" name="Picture 4">
            <a:extLst>
              <a:ext uri="{FF2B5EF4-FFF2-40B4-BE49-F238E27FC236}">
                <a16:creationId xmlns:a16="http://schemas.microsoft.com/office/drawing/2014/main" id="{C8ED65C0-28EE-430D-A0EC-ACF2D67E8A10}"/>
              </a:ext>
            </a:extLst>
          </p:cNvPr>
          <p:cNvPicPr>
            <a:picLocks noChangeAspect="1"/>
          </p:cNvPicPr>
          <p:nvPr/>
        </p:nvPicPr>
        <p:blipFill>
          <a:blip r:embed="rId2"/>
          <a:stretch>
            <a:fillRect/>
          </a:stretch>
        </p:blipFill>
        <p:spPr>
          <a:xfrm>
            <a:off x="2122476" y="1251839"/>
            <a:ext cx="7496074" cy="4621680"/>
          </a:xfrm>
          <a:prstGeom prst="rect">
            <a:avLst/>
          </a:prstGeom>
        </p:spPr>
      </p:pic>
    </p:spTree>
    <p:extLst>
      <p:ext uri="{BB962C8B-B14F-4D97-AF65-F5344CB8AC3E}">
        <p14:creationId xmlns:p14="http://schemas.microsoft.com/office/powerpoint/2010/main" val="47942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Typical Analysis</a:t>
            </a:r>
          </a:p>
        </p:txBody>
      </p:sp>
      <p:sp>
        <p:nvSpPr>
          <p:cNvPr id="11" name="Content Placeholder 4">
            <a:extLst>
              <a:ext uri="{FF2B5EF4-FFF2-40B4-BE49-F238E27FC236}">
                <a16:creationId xmlns:a16="http://schemas.microsoft.com/office/drawing/2014/main" id="{E578435D-021B-48C3-9DF0-FFDA42183ED5}"/>
              </a:ext>
            </a:extLst>
          </p:cNvPr>
          <p:cNvSpPr>
            <a:spLocks noGrp="1"/>
          </p:cNvSpPr>
          <p:nvPr>
            <p:ph sz="half" idx="1"/>
          </p:nvPr>
        </p:nvSpPr>
        <p:spPr>
          <a:xfrm>
            <a:off x="1451311" y="1477018"/>
            <a:ext cx="9191289" cy="4351338"/>
          </a:xfrm>
        </p:spPr>
        <p:txBody>
          <a:bodyPr>
            <a:normAutofit/>
          </a:bodyPr>
          <a:lstStyle/>
          <a:p>
            <a:pPr lvl="1"/>
            <a:r>
              <a:rPr lang="en-US" sz="2000" dirty="0"/>
              <a:t>Derive longitudinal and lateral-directional stability &amp; control characteristics</a:t>
            </a:r>
          </a:p>
          <a:p>
            <a:pPr lvl="1"/>
            <a:endParaRPr lang="en-US" sz="2000" dirty="0"/>
          </a:p>
          <a:p>
            <a:pPr lvl="1"/>
            <a:r>
              <a:rPr lang="en-US" sz="2000" dirty="0"/>
              <a:t>Simulate open-loop and closed-loop flight maneuvers to demonstrate compliance with requirements for Civil and Military Aircraft</a:t>
            </a:r>
          </a:p>
          <a:p>
            <a:pPr lvl="1"/>
            <a:endParaRPr lang="en-US" sz="2000" dirty="0"/>
          </a:p>
          <a:p>
            <a:pPr lvl="1"/>
            <a:r>
              <a:rPr lang="en-US" sz="2000" dirty="0"/>
              <a:t>Support air vehicle configuration development</a:t>
            </a:r>
          </a:p>
          <a:p>
            <a:pPr lvl="1"/>
            <a:endParaRPr lang="en-US" sz="2000" dirty="0"/>
          </a:p>
          <a:p>
            <a:pPr lvl="1"/>
            <a:r>
              <a:rPr lang="en-US" sz="2000" dirty="0"/>
              <a:t>Conduct failure effects analysis</a:t>
            </a:r>
          </a:p>
          <a:p>
            <a:pPr lvl="1"/>
            <a:endParaRPr lang="en-US" sz="2000" dirty="0"/>
          </a:p>
          <a:p>
            <a:pPr lvl="1"/>
            <a:r>
              <a:rPr lang="en-US" sz="2000" dirty="0"/>
              <a:t>Trim and generate linear models for the     </a:t>
            </a:r>
            <a:r>
              <a:rPr lang="en-US" sz="2000" b="1" dirty="0">
                <a:latin typeface="Calisto MT" panose="02040603050505030304" pitchFamily="18" charset="0"/>
              </a:rPr>
              <a:t>FLIGHT</a:t>
            </a:r>
            <a:r>
              <a:rPr lang="en-US" sz="2000" dirty="0">
                <a:latin typeface="Calisto MT" panose="02040603050505030304" pitchFamily="18" charset="0"/>
              </a:rPr>
              <a:t> </a:t>
            </a:r>
            <a:r>
              <a:rPr lang="en-US" sz="2000" b="1" i="1" dirty="0">
                <a:solidFill>
                  <a:srgbClr val="215968"/>
                </a:solidFill>
                <a:latin typeface="Calisto MT" panose="02040603050505030304" pitchFamily="18" charset="0"/>
              </a:rPr>
              <a:t>Control</a:t>
            </a:r>
            <a:r>
              <a:rPr lang="en-US" sz="2000" dirty="0">
                <a:latin typeface="Calisto MT" panose="02040603050505030304" pitchFamily="18" charset="0"/>
              </a:rPr>
              <a:t> </a:t>
            </a:r>
            <a:r>
              <a:rPr lang="en-US" sz="2000" dirty="0"/>
              <a:t>software</a:t>
            </a:r>
            <a:endParaRPr lang="en-US" sz="2000" b="1" dirty="0"/>
          </a:p>
        </p:txBody>
      </p:sp>
      <p:pic>
        <p:nvPicPr>
          <p:cNvPr id="2" name="Picture 1">
            <a:extLst>
              <a:ext uri="{FF2B5EF4-FFF2-40B4-BE49-F238E27FC236}">
                <a16:creationId xmlns:a16="http://schemas.microsoft.com/office/drawing/2014/main" id="{C4CEB910-4491-424B-9970-5A55F34EC10C}"/>
              </a:ext>
            </a:extLst>
          </p:cNvPr>
          <p:cNvPicPr>
            <a:picLocks noChangeAspect="1"/>
          </p:cNvPicPr>
          <p:nvPr/>
        </p:nvPicPr>
        <p:blipFill>
          <a:blip r:embed="rId2"/>
          <a:stretch>
            <a:fillRect/>
          </a:stretch>
        </p:blipFill>
        <p:spPr>
          <a:xfrm>
            <a:off x="6655829" y="4448036"/>
            <a:ext cx="347029" cy="324198"/>
          </a:xfrm>
          <a:prstGeom prst="rect">
            <a:avLst/>
          </a:prstGeom>
        </p:spPr>
      </p:pic>
    </p:spTree>
    <p:extLst>
      <p:ext uri="{BB962C8B-B14F-4D97-AF65-F5344CB8AC3E}">
        <p14:creationId xmlns:p14="http://schemas.microsoft.com/office/powerpoint/2010/main" val="125368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normAutofit fontScale="77500" lnSpcReduction="20000"/>
          </a:bodyPr>
          <a:lstStyle/>
          <a:p>
            <a:r>
              <a:rPr lang="en-US" dirty="0"/>
              <a:t>Elimination of Algebraic Variables in State-Space Representation (Cont’d)</a:t>
            </a:r>
          </a:p>
        </p:txBody>
      </p:sp>
      <p:pic>
        <p:nvPicPr>
          <p:cNvPr id="2" name="Picture 1">
            <a:extLst>
              <a:ext uri="{FF2B5EF4-FFF2-40B4-BE49-F238E27FC236}">
                <a16:creationId xmlns:a16="http://schemas.microsoft.com/office/drawing/2014/main" id="{7FBA99B0-E338-4F4F-B6FB-EECC8FDFBE64}"/>
              </a:ext>
            </a:extLst>
          </p:cNvPr>
          <p:cNvPicPr>
            <a:picLocks noChangeAspect="1"/>
          </p:cNvPicPr>
          <p:nvPr/>
        </p:nvPicPr>
        <p:blipFill>
          <a:blip r:embed="rId2"/>
          <a:stretch>
            <a:fillRect/>
          </a:stretch>
        </p:blipFill>
        <p:spPr>
          <a:xfrm>
            <a:off x="1872908" y="892135"/>
            <a:ext cx="7067184" cy="4520847"/>
          </a:xfrm>
          <a:prstGeom prst="rect">
            <a:avLst/>
          </a:prstGeom>
        </p:spPr>
      </p:pic>
      <p:sp>
        <p:nvSpPr>
          <p:cNvPr id="6" name="TextBox 5">
            <a:extLst>
              <a:ext uri="{FF2B5EF4-FFF2-40B4-BE49-F238E27FC236}">
                <a16:creationId xmlns:a16="http://schemas.microsoft.com/office/drawing/2014/main" id="{0A3A6B50-09FB-468A-AC27-8DB88449AF90}"/>
              </a:ext>
            </a:extLst>
          </p:cNvPr>
          <p:cNvSpPr txBox="1"/>
          <p:nvPr/>
        </p:nvSpPr>
        <p:spPr>
          <a:xfrm>
            <a:off x="1172089" y="5781199"/>
            <a:ext cx="10408086" cy="369332"/>
          </a:xfrm>
          <a:prstGeom prst="rect">
            <a:avLst/>
          </a:prstGeom>
          <a:solidFill>
            <a:schemeClr val="accent1">
              <a:lumMod val="50000"/>
            </a:schemeClr>
          </a:solidFill>
        </p:spPr>
        <p:txBody>
          <a:bodyPr wrap="square" rtlCol="0">
            <a:spAutoFit/>
          </a:bodyPr>
          <a:lstStyle/>
          <a:p>
            <a:r>
              <a:rPr lang="en-US" b="1" dirty="0">
                <a:solidFill>
                  <a:schemeClr val="bg1"/>
                </a:solidFill>
              </a:rPr>
              <a:t>This operation is performed inside the tool if the user specified the algebraic input and output variables</a:t>
            </a:r>
          </a:p>
        </p:txBody>
      </p:sp>
    </p:spTree>
    <p:extLst>
      <p:ext uri="{BB962C8B-B14F-4D97-AF65-F5344CB8AC3E}">
        <p14:creationId xmlns:p14="http://schemas.microsoft.com/office/powerpoint/2010/main" val="329809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Setup Requirement Method</a:t>
            </a:r>
          </a:p>
        </p:txBody>
      </p:sp>
      <p:sp>
        <p:nvSpPr>
          <p:cNvPr id="8" name="Rectangle 7">
            <a:extLst>
              <a:ext uri="{FF2B5EF4-FFF2-40B4-BE49-F238E27FC236}">
                <a16:creationId xmlns:a16="http://schemas.microsoft.com/office/drawing/2014/main" id="{C5BD6DF6-872E-435A-ADF5-F6DE1F8B847E}"/>
              </a:ext>
            </a:extLst>
          </p:cNvPr>
          <p:cNvSpPr/>
          <p:nvPr/>
        </p:nvSpPr>
        <p:spPr>
          <a:xfrm>
            <a:off x="540222" y="2196045"/>
            <a:ext cx="2369430" cy="3156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Select output data index – see next slide</a:t>
            </a:r>
          </a:p>
        </p:txBody>
      </p:sp>
      <p:sp>
        <p:nvSpPr>
          <p:cNvPr id="12" name="Rectangle 11">
            <a:extLst>
              <a:ext uri="{FF2B5EF4-FFF2-40B4-BE49-F238E27FC236}">
                <a16:creationId xmlns:a16="http://schemas.microsoft.com/office/drawing/2014/main" id="{B1FFD0B1-315F-4868-B776-357498720861}"/>
              </a:ext>
            </a:extLst>
          </p:cNvPr>
          <p:cNvSpPr/>
          <p:nvPr/>
        </p:nvSpPr>
        <p:spPr>
          <a:xfrm>
            <a:off x="1443822" y="3315533"/>
            <a:ext cx="2543978" cy="91818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rPr>
              <a:t>Iterative</a:t>
            </a:r>
            <a:r>
              <a:rPr lang="en-US" sz="1000" dirty="0">
                <a:solidFill>
                  <a:schemeClr val="bg1"/>
                </a:solidFill>
              </a:rPr>
              <a:t> method is a method which runs after each trim condition (i.e. inside for loop)</a:t>
            </a:r>
          </a:p>
          <a:p>
            <a:endParaRPr lang="en-US" sz="1000" dirty="0">
              <a:solidFill>
                <a:schemeClr val="bg1"/>
              </a:solidFill>
            </a:endParaRPr>
          </a:p>
          <a:p>
            <a:r>
              <a:rPr lang="en-US" sz="1000" b="1" dirty="0">
                <a:solidFill>
                  <a:schemeClr val="bg1"/>
                </a:solidFill>
              </a:rPr>
              <a:t>Collective</a:t>
            </a:r>
            <a:r>
              <a:rPr lang="en-US" sz="1000" dirty="0">
                <a:solidFill>
                  <a:schemeClr val="bg1"/>
                </a:solidFill>
              </a:rPr>
              <a:t> method is a method which gets executed after all trims are generated (i.e. outside for loop)</a:t>
            </a:r>
          </a:p>
        </p:txBody>
      </p:sp>
      <p:sp>
        <p:nvSpPr>
          <p:cNvPr id="16" name="Rectangle 15">
            <a:extLst>
              <a:ext uri="{FF2B5EF4-FFF2-40B4-BE49-F238E27FC236}">
                <a16:creationId xmlns:a16="http://schemas.microsoft.com/office/drawing/2014/main" id="{B59D0C35-5F28-4551-A0D6-F383FDDE7B35}"/>
              </a:ext>
            </a:extLst>
          </p:cNvPr>
          <p:cNvSpPr/>
          <p:nvPr/>
        </p:nvSpPr>
        <p:spPr>
          <a:xfrm>
            <a:off x="8851020" y="1484537"/>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Method script (m-file) – see next slide</a:t>
            </a:r>
          </a:p>
        </p:txBody>
      </p:sp>
      <p:cxnSp>
        <p:nvCxnSpPr>
          <p:cNvPr id="17" name="Connector: Curved 16">
            <a:extLst>
              <a:ext uri="{FF2B5EF4-FFF2-40B4-BE49-F238E27FC236}">
                <a16:creationId xmlns:a16="http://schemas.microsoft.com/office/drawing/2014/main" id="{4D5177C1-3A49-4075-9D14-B670F937509F}"/>
              </a:ext>
            </a:extLst>
          </p:cNvPr>
          <p:cNvCxnSpPr>
            <a:cxnSpLocks/>
          </p:cNvCxnSpPr>
          <p:nvPr/>
        </p:nvCxnSpPr>
        <p:spPr>
          <a:xfrm rot="10800000" flipV="1">
            <a:off x="8334859" y="1657100"/>
            <a:ext cx="501160" cy="539946"/>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303B209-8643-4F1F-B994-674090F446CC}"/>
              </a:ext>
            </a:extLst>
          </p:cNvPr>
          <p:cNvSpPr/>
          <p:nvPr/>
        </p:nvSpPr>
        <p:spPr>
          <a:xfrm>
            <a:off x="8851020" y="2323570"/>
            <a:ext cx="2312280" cy="2445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Title will show on plot</a:t>
            </a:r>
          </a:p>
        </p:txBody>
      </p:sp>
      <p:pic>
        <p:nvPicPr>
          <p:cNvPr id="3" name="Picture 2">
            <a:extLst>
              <a:ext uri="{FF2B5EF4-FFF2-40B4-BE49-F238E27FC236}">
                <a16:creationId xmlns:a16="http://schemas.microsoft.com/office/drawing/2014/main" id="{9C5EA1A3-4AB6-494B-BA00-F20F992322E1}"/>
              </a:ext>
            </a:extLst>
          </p:cNvPr>
          <p:cNvPicPr>
            <a:picLocks noChangeAspect="1"/>
          </p:cNvPicPr>
          <p:nvPr/>
        </p:nvPicPr>
        <p:blipFill>
          <a:blip r:embed="rId2"/>
          <a:stretch>
            <a:fillRect/>
          </a:stretch>
        </p:blipFill>
        <p:spPr>
          <a:xfrm>
            <a:off x="5047994" y="1282615"/>
            <a:ext cx="3284465" cy="4486754"/>
          </a:xfrm>
          <a:prstGeom prst="rect">
            <a:avLst/>
          </a:prstGeom>
        </p:spPr>
      </p:pic>
      <p:sp>
        <p:nvSpPr>
          <p:cNvPr id="21" name="Rectangle 20">
            <a:extLst>
              <a:ext uri="{FF2B5EF4-FFF2-40B4-BE49-F238E27FC236}">
                <a16:creationId xmlns:a16="http://schemas.microsoft.com/office/drawing/2014/main" id="{19AA398B-0D04-461A-8C6C-2A36D70A46D8}"/>
              </a:ext>
            </a:extLst>
          </p:cNvPr>
          <p:cNvSpPr/>
          <p:nvPr/>
        </p:nvSpPr>
        <p:spPr>
          <a:xfrm>
            <a:off x="8851020" y="1853158"/>
            <a:ext cx="2369430" cy="3459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Simulink model name passed as input to the method script</a:t>
            </a:r>
          </a:p>
        </p:txBody>
      </p:sp>
      <p:cxnSp>
        <p:nvCxnSpPr>
          <p:cNvPr id="23" name="Connector: Curved 22">
            <a:extLst>
              <a:ext uri="{FF2B5EF4-FFF2-40B4-BE49-F238E27FC236}">
                <a16:creationId xmlns:a16="http://schemas.microsoft.com/office/drawing/2014/main" id="{6FBEDBC8-17BA-4EBE-A954-5AB5518D5E52}"/>
              </a:ext>
            </a:extLst>
          </p:cNvPr>
          <p:cNvCxnSpPr>
            <a:cxnSpLocks/>
            <a:stCxn id="21" idx="1"/>
          </p:cNvCxnSpPr>
          <p:nvPr/>
        </p:nvCxnSpPr>
        <p:spPr>
          <a:xfrm rot="10800000" flipV="1">
            <a:off x="8332462" y="2026138"/>
            <a:ext cx="518559" cy="336638"/>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0C38D634-C4E1-484D-96DB-1A819B02E04D}"/>
              </a:ext>
            </a:extLst>
          </p:cNvPr>
          <p:cNvCxnSpPr>
            <a:cxnSpLocks/>
            <a:stCxn id="24" idx="1"/>
          </p:cNvCxnSpPr>
          <p:nvPr/>
        </p:nvCxnSpPr>
        <p:spPr>
          <a:xfrm rot="10800000" flipV="1">
            <a:off x="8324962" y="2445863"/>
            <a:ext cx="526059" cy="65852"/>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FA17A869-4978-4F6F-8B8F-9A1858F6CE76}"/>
              </a:ext>
            </a:extLst>
          </p:cNvPr>
          <p:cNvCxnSpPr>
            <a:cxnSpLocks/>
            <a:stCxn id="8" idx="3"/>
          </p:cNvCxnSpPr>
          <p:nvPr/>
        </p:nvCxnSpPr>
        <p:spPr>
          <a:xfrm>
            <a:off x="2909652" y="2353880"/>
            <a:ext cx="2798998" cy="270406"/>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6CD9A4B8-CF7C-4D28-8600-F602D6A44095}"/>
              </a:ext>
            </a:extLst>
          </p:cNvPr>
          <p:cNvCxnSpPr>
            <a:cxnSpLocks/>
            <a:stCxn id="12" idx="3"/>
          </p:cNvCxnSpPr>
          <p:nvPr/>
        </p:nvCxnSpPr>
        <p:spPr>
          <a:xfrm flipV="1">
            <a:off x="3987800" y="2914652"/>
            <a:ext cx="2057400" cy="859972"/>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A6CB72-5BFF-41A4-B31F-5499AE3E09DD}"/>
              </a:ext>
            </a:extLst>
          </p:cNvPr>
          <p:cNvSpPr/>
          <p:nvPr/>
        </p:nvSpPr>
        <p:spPr>
          <a:xfrm>
            <a:off x="9115236" y="3161770"/>
            <a:ext cx="2312280" cy="24458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defined background plot</a:t>
            </a:r>
          </a:p>
        </p:txBody>
      </p:sp>
      <p:cxnSp>
        <p:nvCxnSpPr>
          <p:cNvPr id="35" name="Connector: Curved 34">
            <a:extLst>
              <a:ext uri="{FF2B5EF4-FFF2-40B4-BE49-F238E27FC236}">
                <a16:creationId xmlns:a16="http://schemas.microsoft.com/office/drawing/2014/main" id="{E93ECFCC-E0D8-471E-B405-69CA65B9B551}"/>
              </a:ext>
            </a:extLst>
          </p:cNvPr>
          <p:cNvCxnSpPr>
            <a:cxnSpLocks/>
            <a:stCxn id="34" idx="1"/>
          </p:cNvCxnSpPr>
          <p:nvPr/>
        </p:nvCxnSpPr>
        <p:spPr>
          <a:xfrm rot="10800000">
            <a:off x="8309964" y="2797669"/>
            <a:ext cx="805273" cy="486395"/>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30FF6C45-33BE-4412-B3AC-A72BE8550954}"/>
              </a:ext>
            </a:extLst>
          </p:cNvPr>
          <p:cNvCxnSpPr>
            <a:cxnSpLocks/>
            <a:stCxn id="34" idx="1"/>
            <a:endCxn id="3" idx="3"/>
          </p:cNvCxnSpPr>
          <p:nvPr/>
        </p:nvCxnSpPr>
        <p:spPr>
          <a:xfrm rot="10800000" flipV="1">
            <a:off x="8332460" y="3284062"/>
            <a:ext cx="782777" cy="241929"/>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4">
            <a:extLst>
              <a:ext uri="{FF2B5EF4-FFF2-40B4-BE49-F238E27FC236}">
                <a16:creationId xmlns:a16="http://schemas.microsoft.com/office/drawing/2014/main" id="{56ED2391-44D3-4EB2-854E-78FCAE8E39D4}"/>
              </a:ext>
            </a:extLst>
          </p:cNvPr>
          <p:cNvSpPr txBox="1">
            <a:spLocks/>
          </p:cNvSpPr>
          <p:nvPr/>
        </p:nvSpPr>
        <p:spPr>
          <a:xfrm rot="19911871">
            <a:off x="7931879" y="3357934"/>
            <a:ext cx="1808280" cy="36458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200" dirty="0">
                <a:latin typeface="+mn-lt"/>
              </a:rPr>
              <a:t>Preview</a:t>
            </a:r>
          </a:p>
        </p:txBody>
      </p:sp>
    </p:spTree>
    <p:extLst>
      <p:ext uri="{BB962C8B-B14F-4D97-AF65-F5344CB8AC3E}">
        <p14:creationId xmlns:p14="http://schemas.microsoft.com/office/powerpoint/2010/main" val="39009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Methods – Requirement Option 1</a:t>
            </a:r>
          </a:p>
        </p:txBody>
      </p:sp>
      <p:sp>
        <p:nvSpPr>
          <p:cNvPr id="2" name="Rectangle 1">
            <a:extLst>
              <a:ext uri="{FF2B5EF4-FFF2-40B4-BE49-F238E27FC236}">
                <a16:creationId xmlns:a16="http://schemas.microsoft.com/office/drawing/2014/main" id="{D98CF7ED-5BD0-4DF1-863E-50732F1355F3}"/>
              </a:ext>
            </a:extLst>
          </p:cNvPr>
          <p:cNvSpPr/>
          <p:nvPr/>
        </p:nvSpPr>
        <p:spPr>
          <a:xfrm>
            <a:off x="790833" y="878678"/>
            <a:ext cx="7821828" cy="369332"/>
          </a:xfrm>
          <a:prstGeom prst="rect">
            <a:avLst/>
          </a:prstGeom>
        </p:spPr>
        <p:txBody>
          <a:bodyPr wrap="square">
            <a:spAutoFit/>
          </a:bodyPr>
          <a:lstStyle/>
          <a:p>
            <a:r>
              <a:rPr lang="en-US" dirty="0"/>
              <a:t>function [line] = </a:t>
            </a:r>
            <a:r>
              <a:rPr lang="en-US" dirty="0" err="1"/>
              <a:t>OpenLoopEig</a:t>
            </a:r>
            <a:r>
              <a:rPr lang="en-US" dirty="0"/>
              <a:t>(</a:t>
            </a:r>
            <a:r>
              <a:rPr lang="en-US" dirty="0" err="1"/>
              <a:t>operCond</a:t>
            </a:r>
            <a:r>
              <a:rPr lang="en-US" dirty="0"/>
              <a:t>)</a:t>
            </a:r>
          </a:p>
        </p:txBody>
      </p:sp>
      <p:sp>
        <p:nvSpPr>
          <p:cNvPr id="3" name="TextBox 2">
            <a:extLst>
              <a:ext uri="{FF2B5EF4-FFF2-40B4-BE49-F238E27FC236}">
                <a16:creationId xmlns:a16="http://schemas.microsoft.com/office/drawing/2014/main" id="{3838DD80-9BE0-4582-B13D-1D294AC4354B}"/>
              </a:ext>
            </a:extLst>
          </p:cNvPr>
          <p:cNvSpPr txBox="1"/>
          <p:nvPr/>
        </p:nvSpPr>
        <p:spPr>
          <a:xfrm>
            <a:off x="790833" y="1599638"/>
            <a:ext cx="6264876" cy="2585323"/>
          </a:xfrm>
          <a:prstGeom prst="rect">
            <a:avLst/>
          </a:prstGeom>
          <a:noFill/>
        </p:spPr>
        <p:txBody>
          <a:bodyPr wrap="square" rtlCol="0">
            <a:spAutoFit/>
          </a:bodyPr>
          <a:lstStyle/>
          <a:p>
            <a:r>
              <a:rPr lang="en-US" b="1" dirty="0"/>
              <a:t>Input Arguments</a:t>
            </a:r>
          </a:p>
          <a:p>
            <a:r>
              <a:rPr lang="en-US" dirty="0" err="1"/>
              <a:t>operCond</a:t>
            </a:r>
            <a:r>
              <a:rPr lang="en-US" dirty="0"/>
              <a:t> – </a:t>
            </a:r>
            <a:r>
              <a:rPr lang="en-US" dirty="0" err="1"/>
              <a:t>lacm.OperatingCondtion</a:t>
            </a:r>
            <a:r>
              <a:rPr lang="en-US" dirty="0"/>
              <a:t>  object</a:t>
            </a:r>
          </a:p>
          <a:p>
            <a:endParaRPr lang="en-US" dirty="0"/>
          </a:p>
          <a:p>
            <a:r>
              <a:rPr lang="en-US" b="1" dirty="0"/>
              <a:t>Output Arguments</a:t>
            </a:r>
          </a:p>
          <a:p>
            <a:pPr marL="285750" indent="-285750">
              <a:buFontTx/>
              <a:buChar char="-"/>
            </a:pPr>
            <a:r>
              <a:rPr lang="en-US" dirty="0"/>
              <a:t>line - </a:t>
            </a:r>
            <a:r>
              <a:rPr lang="en-US" dirty="0" err="1"/>
              <a:t>Requirements.NewLine</a:t>
            </a:r>
            <a:r>
              <a:rPr lang="en-US" dirty="0"/>
              <a:t> object</a:t>
            </a:r>
          </a:p>
          <a:p>
            <a:endParaRPr lang="en-US" dirty="0"/>
          </a:p>
          <a:p>
            <a:pPr marL="285750" indent="-285750">
              <a:buFontTx/>
              <a:buChar char="-"/>
            </a:pPr>
            <a:r>
              <a:rPr lang="en-US" dirty="0" err="1"/>
              <a:t>Requirements.NewLine</a:t>
            </a:r>
            <a:r>
              <a:rPr lang="en-US" dirty="0"/>
              <a:t> object contains all information need to create a line or a points on a plot</a:t>
            </a:r>
          </a:p>
          <a:p>
            <a:endParaRPr lang="en-US" dirty="0"/>
          </a:p>
        </p:txBody>
      </p:sp>
    </p:spTree>
    <p:extLst>
      <p:ext uri="{BB962C8B-B14F-4D97-AF65-F5344CB8AC3E}">
        <p14:creationId xmlns:p14="http://schemas.microsoft.com/office/powerpoint/2010/main" val="85268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err="1">
                <a:solidFill>
                  <a:schemeClr val="bg1"/>
                </a:solidFill>
                <a:latin typeface="Arial" panose="020B0604020202020204" pitchFamily="34" charset="0"/>
                <a:cs typeface="Arial" panose="020B0604020202020204" pitchFamily="34" charset="0"/>
              </a:rPr>
              <a:t>Requirements.NewLine</a:t>
            </a:r>
            <a:endParaRPr lang="en-US" sz="2800" b="1"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98CF7ED-5BD0-4DF1-863E-50732F1355F3}"/>
              </a:ext>
            </a:extLst>
          </p:cNvPr>
          <p:cNvSpPr/>
          <p:nvPr/>
        </p:nvSpPr>
        <p:spPr>
          <a:xfrm>
            <a:off x="511433" y="821528"/>
            <a:ext cx="7821828" cy="1754326"/>
          </a:xfrm>
          <a:prstGeom prst="rect">
            <a:avLst/>
          </a:prstGeom>
        </p:spPr>
        <p:txBody>
          <a:bodyPr wrap="square">
            <a:spAutoFit/>
          </a:bodyPr>
          <a:lstStyle/>
          <a:p>
            <a:r>
              <a:rPr lang="en-US" b="1" dirty="0"/>
              <a:t>Constructor</a:t>
            </a:r>
          </a:p>
          <a:p>
            <a:r>
              <a:rPr lang="en-US" dirty="0"/>
              <a:t>Any properties can be used as name value pairs.</a:t>
            </a:r>
          </a:p>
          <a:p>
            <a:endParaRPr lang="en-US" dirty="0"/>
          </a:p>
          <a:p>
            <a:pPr marL="285750" indent="-285750">
              <a:buFont typeface="Arial" panose="020B0604020202020204" pitchFamily="34" charset="0"/>
              <a:buChar char="•"/>
            </a:pPr>
            <a:r>
              <a:rPr lang="en-US" dirty="0" err="1"/>
              <a:t>Requirements.NewLine</a:t>
            </a:r>
            <a:r>
              <a:rPr lang="en-US" dirty="0"/>
              <a:t>(‘</a:t>
            </a:r>
            <a:r>
              <a:rPr lang="en-US" dirty="0" err="1"/>
              <a:t>XData</a:t>
            </a:r>
            <a:r>
              <a:rPr lang="en-US" dirty="0"/>
              <a:t>’,[0:1:10],’</a:t>
            </a:r>
            <a:r>
              <a:rPr lang="en-US" dirty="0" err="1"/>
              <a:t>YData</a:t>
            </a:r>
            <a:r>
              <a:rPr lang="en-US" dirty="0"/>
              <a:t>’,[0.1:0.1:1],’Color’,[0,1,0])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Requirements.NewLine</a:t>
            </a:r>
            <a:r>
              <a:rPr lang="en-US" dirty="0"/>
              <a:t>(0:1:10],[0.1:0.1:1],’Color’,[0,1,0])</a:t>
            </a:r>
          </a:p>
        </p:txBody>
      </p:sp>
      <p:sp>
        <p:nvSpPr>
          <p:cNvPr id="3" name="TextBox 2">
            <a:extLst>
              <a:ext uri="{FF2B5EF4-FFF2-40B4-BE49-F238E27FC236}">
                <a16:creationId xmlns:a16="http://schemas.microsoft.com/office/drawing/2014/main" id="{3838DD80-9BE0-4582-B13D-1D294AC4354B}"/>
              </a:ext>
            </a:extLst>
          </p:cNvPr>
          <p:cNvSpPr txBox="1"/>
          <p:nvPr/>
        </p:nvSpPr>
        <p:spPr>
          <a:xfrm>
            <a:off x="511433" y="2768667"/>
            <a:ext cx="6264876" cy="3693319"/>
          </a:xfrm>
          <a:prstGeom prst="rect">
            <a:avLst/>
          </a:prstGeom>
          <a:noFill/>
        </p:spPr>
        <p:txBody>
          <a:bodyPr wrap="square" rtlCol="0">
            <a:spAutoFit/>
          </a:bodyPr>
          <a:lstStyle/>
          <a:p>
            <a:r>
              <a:rPr lang="en-US" b="1" dirty="0"/>
              <a:t>Properties and default Values </a:t>
            </a:r>
          </a:p>
          <a:p>
            <a:pPr marL="285750" indent="-285750">
              <a:buFont typeface="Arial" panose="020B0604020202020204" pitchFamily="34" charset="0"/>
              <a:buChar char="•"/>
            </a:pPr>
            <a:r>
              <a:rPr lang="en-US" dirty="0" err="1"/>
              <a:t>XData</a:t>
            </a:r>
            <a:r>
              <a:rPr lang="en-US" dirty="0"/>
              <a:t> = [0,1]</a:t>
            </a:r>
          </a:p>
          <a:p>
            <a:pPr marL="285750" indent="-285750">
              <a:buFont typeface="Arial" panose="020B0604020202020204" pitchFamily="34" charset="0"/>
              <a:buChar char="•"/>
            </a:pPr>
            <a:r>
              <a:rPr lang="en-US" dirty="0" err="1"/>
              <a:t>YData</a:t>
            </a:r>
            <a:r>
              <a:rPr lang="en-US" dirty="0"/>
              <a:t> = [0,1]</a:t>
            </a:r>
          </a:p>
          <a:p>
            <a:pPr marL="285750" indent="-285750">
              <a:buFont typeface="Arial" panose="020B0604020202020204" pitchFamily="34" charset="0"/>
              <a:buChar char="•"/>
            </a:pPr>
            <a:r>
              <a:rPr lang="en-US" dirty="0" err="1"/>
              <a:t>ZData</a:t>
            </a:r>
            <a:r>
              <a:rPr lang="en-US" dirty="0"/>
              <a:t> = []</a:t>
            </a:r>
          </a:p>
          <a:p>
            <a:pPr marL="285750" indent="-285750">
              <a:buFont typeface="Arial" panose="020B0604020202020204" pitchFamily="34" charset="0"/>
              <a:buChar char="•"/>
            </a:pPr>
            <a:r>
              <a:rPr lang="en-US" dirty="0" err="1"/>
              <a:t>LineStyle</a:t>
            </a:r>
            <a:r>
              <a:rPr lang="en-US" dirty="0"/>
              <a:t> = '-'</a:t>
            </a:r>
          </a:p>
          <a:p>
            <a:pPr marL="285750" indent="-285750">
              <a:buFont typeface="Arial" panose="020B0604020202020204" pitchFamily="34" charset="0"/>
              <a:buChar char="•"/>
            </a:pPr>
            <a:r>
              <a:rPr lang="en-US" dirty="0" err="1"/>
              <a:t>LineWidth</a:t>
            </a:r>
            <a:r>
              <a:rPr lang="en-US" dirty="0"/>
              <a:t> = 0.5</a:t>
            </a:r>
          </a:p>
          <a:p>
            <a:pPr marL="285750" indent="-285750">
              <a:buFont typeface="Arial" panose="020B0604020202020204" pitchFamily="34" charset="0"/>
              <a:buChar char="•"/>
            </a:pPr>
            <a:r>
              <a:rPr lang="en-US" dirty="0"/>
              <a:t>Color     %= [0,0,0]</a:t>
            </a:r>
          </a:p>
          <a:p>
            <a:pPr marL="285750" indent="-285750">
              <a:buFont typeface="Arial" panose="020B0604020202020204" pitchFamily="34" charset="0"/>
              <a:buChar char="•"/>
            </a:pPr>
            <a:r>
              <a:rPr lang="en-US" dirty="0"/>
              <a:t>Marker = 'none'</a:t>
            </a:r>
          </a:p>
          <a:p>
            <a:pPr marL="285750" indent="-285750">
              <a:buFont typeface="Arial" panose="020B0604020202020204" pitchFamily="34" charset="0"/>
              <a:buChar char="•"/>
            </a:pPr>
            <a:r>
              <a:rPr lang="en-US" dirty="0" err="1"/>
              <a:t>MarkerSize</a:t>
            </a:r>
            <a:r>
              <a:rPr lang="en-US" dirty="0"/>
              <a:t> = 6</a:t>
            </a:r>
          </a:p>
          <a:p>
            <a:pPr marL="285750" indent="-285750">
              <a:buFont typeface="Arial" panose="020B0604020202020204" pitchFamily="34" charset="0"/>
              <a:buChar char="•"/>
            </a:pPr>
            <a:r>
              <a:rPr lang="en-US" dirty="0" err="1"/>
              <a:t>MarkerEdgeColor</a:t>
            </a:r>
            <a:r>
              <a:rPr lang="en-US" dirty="0"/>
              <a:t> = 'auto'</a:t>
            </a:r>
          </a:p>
          <a:p>
            <a:pPr marL="285750" indent="-285750">
              <a:buFont typeface="Arial" panose="020B0604020202020204" pitchFamily="34" charset="0"/>
              <a:buChar char="•"/>
            </a:pPr>
            <a:r>
              <a:rPr lang="en-US" dirty="0" err="1"/>
              <a:t>MarkerFaceColor</a:t>
            </a:r>
            <a:r>
              <a:rPr lang="en-US" dirty="0"/>
              <a:t> = 'b'</a:t>
            </a:r>
          </a:p>
          <a:p>
            <a:pPr marL="285750" indent="-285750">
              <a:buFont typeface="Arial" panose="020B0604020202020204" pitchFamily="34" charset="0"/>
              <a:buChar char="•"/>
            </a:pPr>
            <a:r>
              <a:rPr lang="en-US" dirty="0"/>
              <a:t>DisplayName = ‘’    - </a:t>
            </a:r>
            <a:r>
              <a:rPr lang="en-US" i="1" dirty="0"/>
              <a:t>This will appear in the legend</a:t>
            </a:r>
          </a:p>
          <a:p>
            <a:pPr marL="285750" indent="-285750">
              <a:buFont typeface="Arial" panose="020B0604020202020204" pitchFamily="34" charset="0"/>
              <a:buChar char="•"/>
            </a:pPr>
            <a:r>
              <a:rPr lang="en-US" dirty="0" err="1"/>
              <a:t>UserData</a:t>
            </a:r>
            <a:r>
              <a:rPr lang="en-US" dirty="0"/>
              <a:t> = []</a:t>
            </a:r>
          </a:p>
        </p:txBody>
      </p:sp>
    </p:spTree>
    <p:extLst>
      <p:ext uri="{BB962C8B-B14F-4D97-AF65-F5344CB8AC3E}">
        <p14:creationId xmlns:p14="http://schemas.microsoft.com/office/powerpoint/2010/main" val="2742693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Building a method (collective)</a:t>
            </a:r>
          </a:p>
        </p:txBody>
      </p:sp>
      <p:sp>
        <p:nvSpPr>
          <p:cNvPr id="18" name="Content Placeholder 4">
            <a:extLst>
              <a:ext uri="{FF2B5EF4-FFF2-40B4-BE49-F238E27FC236}">
                <a16:creationId xmlns:a16="http://schemas.microsoft.com/office/drawing/2014/main" id="{9CA4B316-830F-4837-AEA0-DA62B2E64A07}"/>
              </a:ext>
            </a:extLst>
          </p:cNvPr>
          <p:cNvSpPr txBox="1">
            <a:spLocks/>
          </p:cNvSpPr>
          <p:nvPr/>
        </p:nvSpPr>
        <p:spPr>
          <a:xfrm>
            <a:off x="2998670" y="1109425"/>
            <a:ext cx="5992930" cy="4732575"/>
          </a:xfrm>
          <a:prstGeom prst="rect">
            <a:avLst/>
          </a:prstGeom>
          <a:ln>
            <a:solidFill>
              <a:schemeClr val="tx1"/>
            </a:solidFill>
          </a:ln>
        </p:spPr>
        <p:txBody>
          <a:bodyPr vert="horz" lIns="91440" tIns="45720" rIns="91440" bIns="45720" rtlCol="0">
            <a:normAutofit fontScale="32500" lnSpcReduction="20000"/>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sz="3700" b="1" dirty="0">
                <a:latin typeface="Courier New" panose="02070309020205020404" pitchFamily="49" charset="0"/>
                <a:cs typeface="Courier New" panose="02070309020205020404" pitchFamily="49" charset="0"/>
              </a:rPr>
              <a:t>function</a:t>
            </a:r>
            <a:r>
              <a:rPr lang="en-US" sz="3700" dirty="0">
                <a:latin typeface="Courier New" panose="02070309020205020404" pitchFamily="49" charset="0"/>
                <a:cs typeface="Courier New" panose="02070309020205020404" pitchFamily="49" charset="0"/>
              </a:rPr>
              <a:t> [line] = OpenLoopEig(</a:t>
            </a:r>
            <a:r>
              <a:rPr lang="en-US" sz="3700" dirty="0" err="1">
                <a:latin typeface="Courier New" panose="02070309020205020404" pitchFamily="49" charset="0"/>
                <a:cs typeface="Courier New" panose="02070309020205020404" pitchFamily="49" charset="0"/>
              </a:rPr>
              <a:t>operCond</a:t>
            </a:r>
            <a:r>
              <a:rPr lang="en-US" sz="3700" dirty="0">
                <a:latin typeface="Courier New" panose="02070309020205020404" pitchFamily="49" charset="0"/>
                <a:cs typeface="Courier New" panose="02070309020205020404" pitchFamily="49" charset="0"/>
              </a:rPr>
              <a:t>)</a:t>
            </a:r>
          </a:p>
          <a:p>
            <a:pPr marL="457200" lvl="1" indent="0">
              <a:buNone/>
            </a:pPr>
            <a:endParaRPr lang="en-US" sz="3700" dirty="0">
              <a:latin typeface="Courier New" panose="02070309020205020404" pitchFamily="49" charset="0"/>
              <a:cs typeface="Courier New" panose="02070309020205020404" pitchFamily="49" charset="0"/>
            </a:endParaRPr>
          </a:p>
          <a:p>
            <a:pPr marL="457200" lvl="1" indent="0">
              <a:buNone/>
            </a:pPr>
            <a:r>
              <a:rPr lang="en-US" sz="3700" dirty="0">
                <a:latin typeface="Courier New" panose="02070309020205020404" pitchFamily="49" charset="0"/>
                <a:cs typeface="Courier New" panose="02070309020205020404" pitchFamily="49" charset="0"/>
              </a:rPr>
              <a:t>for </a:t>
            </a:r>
            <a:r>
              <a:rPr lang="en-US" sz="3700" dirty="0" err="1">
                <a:latin typeface="Courier New" panose="02070309020205020404" pitchFamily="49" charset="0"/>
                <a:cs typeface="Courier New" panose="02070309020205020404" pitchFamily="49" charset="0"/>
              </a:rPr>
              <a:t>i</a:t>
            </a:r>
            <a:r>
              <a:rPr lang="en-US" sz="3700" dirty="0">
                <a:latin typeface="Courier New" panose="02070309020205020404" pitchFamily="49" charset="0"/>
                <a:cs typeface="Courier New" panose="02070309020205020404" pitchFamily="49" charset="0"/>
              </a:rPr>
              <a:t> = 1:length(</a:t>
            </a:r>
            <a:r>
              <a:rPr lang="en-US" sz="3700" dirty="0" err="1">
                <a:latin typeface="Courier New" panose="02070309020205020404" pitchFamily="49" charset="0"/>
                <a:cs typeface="Courier New" panose="02070309020205020404" pitchFamily="49" charset="0"/>
              </a:rPr>
              <a:t>operCond</a:t>
            </a:r>
            <a:r>
              <a:rPr lang="en-US" sz="3700" dirty="0">
                <a:latin typeface="Courier New" panose="02070309020205020404" pitchFamily="49" charset="0"/>
                <a:cs typeface="Courier New" panose="02070309020205020404" pitchFamily="49" charset="0"/>
              </a:rPr>
              <a:t>)</a:t>
            </a:r>
          </a:p>
          <a:p>
            <a:pPr marL="457200" lvl="1" indent="0">
              <a:buNone/>
            </a:pPr>
            <a:r>
              <a:rPr lang="en-US" sz="3700" dirty="0">
                <a:latin typeface="Courier New" panose="02070309020205020404" pitchFamily="49" charset="0"/>
                <a:cs typeface="Courier New" panose="02070309020205020404" pitchFamily="49" charset="0"/>
              </a:rPr>
              <a:t>    </a:t>
            </a:r>
          </a:p>
          <a:p>
            <a:pPr marL="457200" lvl="1" indent="0">
              <a:buNone/>
            </a:pPr>
            <a:r>
              <a:rPr lang="en-US" sz="3700" dirty="0">
                <a:latin typeface="Courier New" panose="02070309020205020404" pitchFamily="49" charset="0"/>
                <a:cs typeface="Courier New" panose="02070309020205020404" pitchFamily="49" charset="0"/>
              </a:rPr>
              <a:t>    A = </a:t>
            </a:r>
            <a:r>
              <a:rPr lang="en-US" sz="3700" dirty="0" err="1">
                <a:latin typeface="Courier New" panose="02070309020205020404" pitchFamily="49" charset="0"/>
                <a:cs typeface="Courier New" panose="02070309020205020404" pitchFamily="49" charset="0"/>
              </a:rPr>
              <a:t>operCond</a:t>
            </a:r>
            <a:r>
              <a:rPr lang="en-US" sz="3700" dirty="0">
                <a:latin typeface="Courier New" panose="02070309020205020404" pitchFamily="49" charset="0"/>
                <a:cs typeface="Courier New" panose="02070309020205020404" pitchFamily="49" charset="0"/>
              </a:rPr>
              <a:t>(</a:t>
            </a:r>
            <a:r>
              <a:rPr lang="en-US" sz="3700" dirty="0" err="1">
                <a:latin typeface="Courier New" panose="02070309020205020404" pitchFamily="49" charset="0"/>
                <a:cs typeface="Courier New" panose="02070309020205020404" pitchFamily="49" charset="0"/>
              </a:rPr>
              <a:t>i</a:t>
            </a:r>
            <a:r>
              <a:rPr lang="en-US" sz="3700" dirty="0">
                <a:latin typeface="Courier New" panose="02070309020205020404" pitchFamily="49" charset="0"/>
                <a:cs typeface="Courier New" panose="02070309020205020404" pitchFamily="49" charset="0"/>
              </a:rPr>
              <a:t>).</a:t>
            </a:r>
            <a:r>
              <a:rPr lang="en-US" sz="3700" dirty="0" err="1">
                <a:latin typeface="Courier New" panose="02070309020205020404" pitchFamily="49" charset="0"/>
                <a:cs typeface="Courier New" panose="02070309020205020404" pitchFamily="49" charset="0"/>
              </a:rPr>
              <a:t>LinearModel.A</a:t>
            </a:r>
            <a:r>
              <a:rPr lang="en-US" sz="3700" dirty="0">
                <a:latin typeface="Courier New" panose="02070309020205020404" pitchFamily="49" charset="0"/>
                <a:cs typeface="Courier New" panose="02070309020205020404" pitchFamily="49" charset="0"/>
              </a:rPr>
              <a:t>;</a:t>
            </a:r>
          </a:p>
          <a:p>
            <a:pPr marL="457200" lvl="1" indent="0">
              <a:buNone/>
            </a:pPr>
            <a:r>
              <a:rPr lang="en-US" sz="3700" dirty="0">
                <a:latin typeface="Courier New" panose="02070309020205020404" pitchFamily="49" charset="0"/>
                <a:cs typeface="Courier New" panose="02070309020205020404" pitchFamily="49" charset="0"/>
              </a:rPr>
              <a:t>    poles = </a:t>
            </a:r>
            <a:r>
              <a:rPr lang="en-US" sz="3700" dirty="0" err="1">
                <a:latin typeface="Courier New" panose="02070309020205020404" pitchFamily="49" charset="0"/>
                <a:cs typeface="Courier New" panose="02070309020205020404" pitchFamily="49" charset="0"/>
              </a:rPr>
              <a:t>eig</a:t>
            </a:r>
            <a:r>
              <a:rPr lang="en-US" sz="3700" dirty="0">
                <a:latin typeface="Courier New" panose="02070309020205020404" pitchFamily="49" charset="0"/>
                <a:cs typeface="Courier New" panose="02070309020205020404" pitchFamily="49" charset="0"/>
              </a:rPr>
              <a:t>(A);</a:t>
            </a:r>
          </a:p>
          <a:p>
            <a:pPr marL="457200" lvl="1" indent="0">
              <a:buNone/>
            </a:pPr>
            <a:endParaRPr lang="en-US" sz="3700" dirty="0">
              <a:latin typeface="Courier New" panose="02070309020205020404" pitchFamily="49" charset="0"/>
              <a:cs typeface="Courier New" panose="02070309020205020404" pitchFamily="49" charset="0"/>
            </a:endParaRPr>
          </a:p>
          <a:p>
            <a:pPr marL="457200" lvl="1" indent="0">
              <a:buNone/>
            </a:pPr>
            <a:r>
              <a:rPr lang="en-US" sz="3700" dirty="0">
                <a:latin typeface="Courier New" panose="02070309020205020404" pitchFamily="49" charset="0"/>
                <a:cs typeface="Courier New" panose="02070309020205020404" pitchFamily="49" charset="0"/>
              </a:rPr>
              <a:t>    X = real(poles);</a:t>
            </a:r>
          </a:p>
          <a:p>
            <a:pPr marL="457200" lvl="1" indent="0">
              <a:buNone/>
            </a:pPr>
            <a:r>
              <a:rPr lang="en-US" sz="3700" dirty="0">
                <a:latin typeface="Courier New" panose="02070309020205020404" pitchFamily="49" charset="0"/>
                <a:cs typeface="Courier New" panose="02070309020205020404" pitchFamily="49" charset="0"/>
              </a:rPr>
              <a:t>    Y = </a:t>
            </a:r>
            <a:r>
              <a:rPr lang="en-US" sz="3700" dirty="0" err="1">
                <a:latin typeface="Courier New" panose="02070309020205020404" pitchFamily="49" charset="0"/>
                <a:cs typeface="Courier New" panose="02070309020205020404" pitchFamily="49" charset="0"/>
              </a:rPr>
              <a:t>imag</a:t>
            </a:r>
            <a:r>
              <a:rPr lang="en-US" sz="3700" dirty="0">
                <a:latin typeface="Courier New" panose="02070309020205020404" pitchFamily="49" charset="0"/>
                <a:cs typeface="Courier New" panose="02070309020205020404" pitchFamily="49" charset="0"/>
              </a:rPr>
              <a:t>(poles);</a:t>
            </a:r>
          </a:p>
          <a:p>
            <a:pPr marL="457200" lvl="1" indent="0">
              <a:buNone/>
            </a:pPr>
            <a:endParaRPr lang="en-US" sz="3700" dirty="0">
              <a:latin typeface="Courier New" panose="02070309020205020404" pitchFamily="49" charset="0"/>
              <a:cs typeface="Courier New" panose="02070309020205020404" pitchFamily="49" charset="0"/>
            </a:endParaRPr>
          </a:p>
          <a:p>
            <a:pPr marL="457200" lvl="1"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newLine</a:t>
            </a:r>
            <a:r>
              <a:rPr lang="en-US" sz="3700" dirty="0">
                <a:latin typeface="Courier New" panose="02070309020205020404" pitchFamily="49" charset="0"/>
                <a:cs typeface="Courier New" panose="02070309020205020404" pitchFamily="49" charset="0"/>
              </a:rPr>
              <a:t> = </a:t>
            </a:r>
            <a:r>
              <a:rPr lang="en-US" sz="3700" dirty="0" err="1">
                <a:latin typeface="Courier New" panose="02070309020205020404" pitchFamily="49" charset="0"/>
                <a:cs typeface="Courier New" panose="02070309020205020404" pitchFamily="49" charset="0"/>
              </a:rPr>
              <a:t>Requirements.NewLine</a:t>
            </a:r>
            <a:r>
              <a:rPr lang="en-US" sz="3700" dirty="0">
                <a:latin typeface="Courier New" panose="02070309020205020404" pitchFamily="49" charset="0"/>
                <a:cs typeface="Courier New" panose="02070309020205020404" pitchFamily="49" charset="0"/>
              </a:rPr>
              <a:t>(X,Y);</a:t>
            </a:r>
          </a:p>
          <a:p>
            <a:pPr marL="457200" lvl="1"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newLine.LineStyle</a:t>
            </a:r>
            <a:r>
              <a:rPr lang="en-US" sz="3700" dirty="0">
                <a:latin typeface="Courier New" panose="02070309020205020404" pitchFamily="49" charset="0"/>
                <a:cs typeface="Courier New" panose="02070309020205020404" pitchFamily="49" charset="0"/>
              </a:rPr>
              <a:t> = 'none';</a:t>
            </a:r>
          </a:p>
          <a:p>
            <a:pPr marL="457200" lvl="1"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newLine.MarkerSize</a:t>
            </a:r>
            <a:r>
              <a:rPr lang="en-US" sz="3700" dirty="0">
                <a:latin typeface="Courier New" panose="02070309020205020404" pitchFamily="49" charset="0"/>
                <a:cs typeface="Courier New" panose="02070309020205020404" pitchFamily="49" charset="0"/>
              </a:rPr>
              <a:t> = 10;</a:t>
            </a:r>
          </a:p>
          <a:p>
            <a:pPr marL="457200" lvl="1"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newLine.Marker</a:t>
            </a:r>
            <a:r>
              <a:rPr lang="en-US" sz="3700" dirty="0">
                <a:latin typeface="Courier New" panose="02070309020205020404" pitchFamily="49" charset="0"/>
                <a:cs typeface="Courier New" panose="02070309020205020404" pitchFamily="49" charset="0"/>
              </a:rPr>
              <a:t> = '</a:t>
            </a:r>
            <a:r>
              <a:rPr lang="en-US" sz="3700" dirty="0" err="1">
                <a:latin typeface="Courier New" panose="02070309020205020404" pitchFamily="49" charset="0"/>
                <a:cs typeface="Courier New" panose="02070309020205020404" pitchFamily="49" charset="0"/>
              </a:rPr>
              <a:t>sq</a:t>
            </a:r>
            <a:r>
              <a:rPr lang="en-US" sz="3700" dirty="0">
                <a:latin typeface="Courier New" panose="02070309020205020404" pitchFamily="49" charset="0"/>
                <a:cs typeface="Courier New" panose="02070309020205020404" pitchFamily="49" charset="0"/>
              </a:rPr>
              <a:t>';</a:t>
            </a:r>
          </a:p>
          <a:p>
            <a:pPr marL="457200" lvl="1" indent="0">
              <a:buNone/>
            </a:pPr>
            <a:r>
              <a:rPr lang="en-US" sz="3700" dirty="0">
                <a:latin typeface="Courier New" panose="02070309020205020404" pitchFamily="49" charset="0"/>
                <a:cs typeface="Courier New" panose="02070309020205020404" pitchFamily="49" charset="0"/>
              </a:rPr>
              <a:t>    </a:t>
            </a:r>
          </a:p>
          <a:p>
            <a:pPr marL="457200" lvl="1" indent="0">
              <a:buNone/>
            </a:pPr>
            <a:endParaRPr lang="en-US" sz="3700" dirty="0">
              <a:latin typeface="Courier New" panose="02070309020205020404" pitchFamily="49" charset="0"/>
              <a:cs typeface="Courier New" panose="02070309020205020404" pitchFamily="49" charset="0"/>
            </a:endParaRPr>
          </a:p>
          <a:p>
            <a:pPr marL="457200" lvl="1" indent="0">
              <a:buNone/>
            </a:pPr>
            <a:r>
              <a:rPr lang="en-US" sz="3700" dirty="0">
                <a:latin typeface="Courier New" panose="02070309020205020404" pitchFamily="49" charset="0"/>
                <a:cs typeface="Courier New" panose="02070309020205020404" pitchFamily="49" charset="0"/>
              </a:rPr>
              <a:t>    line(</a:t>
            </a:r>
            <a:r>
              <a:rPr lang="en-US" sz="3700" dirty="0" err="1">
                <a:latin typeface="Courier New" panose="02070309020205020404" pitchFamily="49" charset="0"/>
                <a:cs typeface="Courier New" panose="02070309020205020404" pitchFamily="49" charset="0"/>
              </a:rPr>
              <a:t>i</a:t>
            </a:r>
            <a:r>
              <a:rPr lang="en-US" sz="3700" dirty="0">
                <a:latin typeface="Courier New" panose="02070309020205020404" pitchFamily="49" charset="0"/>
                <a:cs typeface="Courier New" panose="02070309020205020404" pitchFamily="49" charset="0"/>
              </a:rPr>
              <a:t>) = </a:t>
            </a:r>
            <a:r>
              <a:rPr lang="en-US" sz="3700" dirty="0" err="1">
                <a:latin typeface="Courier New" panose="02070309020205020404" pitchFamily="49" charset="0"/>
                <a:cs typeface="Courier New" panose="02070309020205020404" pitchFamily="49" charset="0"/>
              </a:rPr>
              <a:t>newLine</a:t>
            </a:r>
            <a:r>
              <a:rPr lang="en-US" sz="3700" dirty="0">
                <a:latin typeface="Courier New" panose="02070309020205020404" pitchFamily="49" charset="0"/>
                <a:cs typeface="Courier New" panose="02070309020205020404" pitchFamily="49" charset="0"/>
              </a:rPr>
              <a:t>;</a:t>
            </a:r>
          </a:p>
          <a:p>
            <a:pPr marL="457200" lvl="1" indent="0">
              <a:buNone/>
            </a:pPr>
            <a:r>
              <a:rPr lang="en-US" sz="3700" dirty="0">
                <a:latin typeface="Courier New" panose="02070309020205020404" pitchFamily="49" charset="0"/>
                <a:cs typeface="Courier New" panose="02070309020205020404" pitchFamily="49" charset="0"/>
              </a:rPr>
              <a:t>end</a:t>
            </a:r>
          </a:p>
          <a:p>
            <a:pPr marL="457200" lvl="1" indent="0">
              <a:buNone/>
            </a:pPr>
            <a:endParaRPr lang="en-US" sz="3700" dirty="0">
              <a:latin typeface="Courier New" panose="02070309020205020404" pitchFamily="49" charset="0"/>
              <a:cs typeface="Courier New" panose="02070309020205020404" pitchFamily="49" charset="0"/>
            </a:endParaRPr>
          </a:p>
          <a:p>
            <a:pPr marL="457200" lvl="1" indent="0">
              <a:buNone/>
            </a:pPr>
            <a:r>
              <a:rPr lang="en-US" sz="3700" b="1" dirty="0">
                <a:latin typeface="Courier New" panose="02070309020205020404" pitchFamily="49" charset="0"/>
                <a:cs typeface="Courier New" panose="02070309020205020404" pitchFamily="49" charset="0"/>
              </a:rPr>
              <a:t>end</a:t>
            </a:r>
          </a:p>
        </p:txBody>
      </p:sp>
      <p:sp>
        <p:nvSpPr>
          <p:cNvPr id="19" name="Rectangle 18">
            <a:extLst>
              <a:ext uri="{FF2B5EF4-FFF2-40B4-BE49-F238E27FC236}">
                <a16:creationId xmlns:a16="http://schemas.microsoft.com/office/drawing/2014/main" id="{743612F8-E1C2-4CC6-8609-D298314267C3}"/>
              </a:ext>
            </a:extLst>
          </p:cNvPr>
          <p:cNvSpPr/>
          <p:nvPr/>
        </p:nvSpPr>
        <p:spPr>
          <a:xfrm>
            <a:off x="9251070" y="1109425"/>
            <a:ext cx="2585330" cy="159313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Input Arguments:</a:t>
            </a:r>
          </a:p>
          <a:p>
            <a:endParaRPr lang="en-US" sz="1000" dirty="0"/>
          </a:p>
          <a:p>
            <a:r>
              <a:rPr lang="en-US" sz="1000" dirty="0" err="1"/>
              <a:t>operCond</a:t>
            </a:r>
            <a:endParaRPr lang="en-US" sz="1000" dirty="0"/>
          </a:p>
          <a:p>
            <a:pPr marL="171450" indent="-171450">
              <a:buFont typeface="Arial" panose="020B0604020202020204" pitchFamily="34" charset="0"/>
              <a:buChar char="•"/>
            </a:pPr>
            <a:r>
              <a:rPr lang="en-US" sz="1000" dirty="0"/>
              <a:t>trim conditions object with all properties of the trim condition</a:t>
            </a:r>
          </a:p>
          <a:p>
            <a:endParaRPr lang="en-US" sz="1000" dirty="0"/>
          </a:p>
          <a:p>
            <a:endParaRPr lang="en-US" sz="1000" dirty="0"/>
          </a:p>
        </p:txBody>
      </p:sp>
      <p:sp>
        <p:nvSpPr>
          <p:cNvPr id="20" name="Rectangle 19">
            <a:extLst>
              <a:ext uri="{FF2B5EF4-FFF2-40B4-BE49-F238E27FC236}">
                <a16:creationId xmlns:a16="http://schemas.microsoft.com/office/drawing/2014/main" id="{47F6DE56-5D56-4E7D-8A48-27E768EA1AA5}"/>
              </a:ext>
            </a:extLst>
          </p:cNvPr>
          <p:cNvSpPr/>
          <p:nvPr/>
        </p:nvSpPr>
        <p:spPr>
          <a:xfrm>
            <a:off x="631590" y="2971800"/>
            <a:ext cx="2107610" cy="825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User can build any method using </a:t>
            </a:r>
            <a:r>
              <a:rPr lang="en-US" sz="1000" dirty="0" err="1"/>
              <a:t>Matlab</a:t>
            </a:r>
            <a:r>
              <a:rPr lang="en-US" sz="1000" dirty="0"/>
              <a:t> syntax and define any line using standard line properties.</a:t>
            </a:r>
          </a:p>
        </p:txBody>
      </p:sp>
      <p:sp>
        <p:nvSpPr>
          <p:cNvPr id="22" name="Rectangle 21">
            <a:extLst>
              <a:ext uri="{FF2B5EF4-FFF2-40B4-BE49-F238E27FC236}">
                <a16:creationId xmlns:a16="http://schemas.microsoft.com/office/drawing/2014/main" id="{2B91FB99-21BF-4D00-8A80-7619494255F4}"/>
              </a:ext>
            </a:extLst>
          </p:cNvPr>
          <p:cNvSpPr/>
          <p:nvPr/>
        </p:nvSpPr>
        <p:spPr>
          <a:xfrm>
            <a:off x="631590" y="1460500"/>
            <a:ext cx="2107610" cy="825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This is an example of a </a:t>
            </a:r>
            <a:r>
              <a:rPr lang="en-US" sz="1000" b="1" dirty="0"/>
              <a:t>collective</a:t>
            </a:r>
            <a:r>
              <a:rPr lang="en-US" sz="1000" dirty="0"/>
              <a:t> method and is executed after generating ALL trim points.</a:t>
            </a:r>
          </a:p>
        </p:txBody>
      </p:sp>
    </p:spTree>
    <p:extLst>
      <p:ext uri="{BB962C8B-B14F-4D97-AF65-F5344CB8AC3E}">
        <p14:creationId xmlns:p14="http://schemas.microsoft.com/office/powerpoint/2010/main" val="221282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Building a method (iterative)</a:t>
            </a:r>
          </a:p>
        </p:txBody>
      </p:sp>
      <p:sp>
        <p:nvSpPr>
          <p:cNvPr id="18" name="Content Placeholder 4">
            <a:extLst>
              <a:ext uri="{FF2B5EF4-FFF2-40B4-BE49-F238E27FC236}">
                <a16:creationId xmlns:a16="http://schemas.microsoft.com/office/drawing/2014/main" id="{9CA4B316-830F-4837-AEA0-DA62B2E64A07}"/>
              </a:ext>
            </a:extLst>
          </p:cNvPr>
          <p:cNvSpPr txBox="1">
            <a:spLocks/>
          </p:cNvSpPr>
          <p:nvPr/>
        </p:nvSpPr>
        <p:spPr>
          <a:xfrm>
            <a:off x="2946254" y="1312625"/>
            <a:ext cx="6083446" cy="3792775"/>
          </a:xfrm>
          <a:prstGeom prst="rect">
            <a:avLst/>
          </a:prstGeom>
          <a:ln>
            <a:solidFill>
              <a:schemeClr val="tx1"/>
            </a:solidFill>
          </a:ln>
        </p:spPr>
        <p:txBody>
          <a:bodyPr vert="horz" lIns="91440" tIns="45720" rIns="91440" bIns="45720" rtlCol="0">
            <a:normAutofit fontScale="85000" lnSpcReduction="20000"/>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sz="1500" b="1" dirty="0">
                <a:latin typeface="Courier New" panose="02070309020205020404" pitchFamily="49" charset="0"/>
                <a:cs typeface="Courier New" panose="02070309020205020404" pitchFamily="49" charset="0"/>
              </a:rPr>
              <a:t>function</a:t>
            </a:r>
            <a:r>
              <a:rPr lang="en-US" sz="1500" dirty="0">
                <a:latin typeface="Courier New" panose="02070309020205020404" pitchFamily="49" charset="0"/>
                <a:cs typeface="Courier New" panose="02070309020205020404" pitchFamily="49" charset="0"/>
              </a:rPr>
              <a:t> [line] = OpenLoopEig(</a:t>
            </a:r>
            <a:r>
              <a:rPr lang="en-US" sz="1500" dirty="0" err="1">
                <a:latin typeface="Courier New" panose="02070309020205020404" pitchFamily="49" charset="0"/>
                <a:cs typeface="Courier New" panose="02070309020205020404" pitchFamily="49" charset="0"/>
              </a:rPr>
              <a:t>operCond</a:t>
            </a:r>
            <a:r>
              <a:rPr lang="en-US" sz="1500" dirty="0">
                <a:latin typeface="Courier New" panose="02070309020205020404" pitchFamily="49" charset="0"/>
                <a:cs typeface="Courier New" panose="02070309020205020404" pitchFamily="49" charset="0"/>
              </a:rPr>
              <a:t>)</a:t>
            </a:r>
          </a:p>
          <a:p>
            <a:pPr marL="457200" lvl="1" indent="0">
              <a:buNone/>
            </a:pPr>
            <a:endParaRPr lang="en-US" sz="1500" dirty="0">
              <a:latin typeface="Courier New" panose="02070309020205020404" pitchFamily="49" charset="0"/>
              <a:cs typeface="Courier New" panose="02070309020205020404" pitchFamily="49" charset="0"/>
            </a:endParaRPr>
          </a:p>
          <a:p>
            <a:pPr marL="457200" lvl="1" indent="0">
              <a:buNone/>
            </a:pPr>
            <a:r>
              <a:rPr lang="en-US" sz="1500" dirty="0">
                <a:latin typeface="Courier New" panose="02070309020205020404" pitchFamily="49" charset="0"/>
                <a:cs typeface="Courier New" panose="02070309020205020404" pitchFamily="49" charset="0"/>
              </a:rPr>
              <a:t>    A = </a:t>
            </a:r>
            <a:r>
              <a:rPr lang="en-US" sz="1500" dirty="0" err="1">
                <a:latin typeface="Courier New" panose="02070309020205020404" pitchFamily="49" charset="0"/>
                <a:cs typeface="Courier New" panose="02070309020205020404" pitchFamily="49" charset="0"/>
              </a:rPr>
              <a:t>operCond.LinearModel.A</a:t>
            </a:r>
            <a:r>
              <a:rPr lang="en-US" sz="1500" dirty="0">
                <a:latin typeface="Courier New" panose="02070309020205020404" pitchFamily="49" charset="0"/>
                <a:cs typeface="Courier New" panose="02070309020205020404" pitchFamily="49" charset="0"/>
              </a:rPr>
              <a:t>;</a:t>
            </a:r>
          </a:p>
          <a:p>
            <a:pPr marL="457200" lvl="1" indent="0">
              <a:buNone/>
            </a:pPr>
            <a:r>
              <a:rPr lang="en-US" sz="1500" dirty="0">
                <a:latin typeface="Courier New" panose="02070309020205020404" pitchFamily="49" charset="0"/>
                <a:cs typeface="Courier New" panose="02070309020205020404" pitchFamily="49" charset="0"/>
              </a:rPr>
              <a:t>    poles = </a:t>
            </a:r>
            <a:r>
              <a:rPr lang="en-US" sz="1500" dirty="0" err="1">
                <a:latin typeface="Courier New" panose="02070309020205020404" pitchFamily="49" charset="0"/>
                <a:cs typeface="Courier New" panose="02070309020205020404" pitchFamily="49" charset="0"/>
              </a:rPr>
              <a:t>eig</a:t>
            </a:r>
            <a:r>
              <a:rPr lang="en-US" sz="1500" dirty="0">
                <a:latin typeface="Courier New" panose="02070309020205020404" pitchFamily="49" charset="0"/>
                <a:cs typeface="Courier New" panose="02070309020205020404" pitchFamily="49" charset="0"/>
              </a:rPr>
              <a:t>(A);</a:t>
            </a:r>
          </a:p>
          <a:p>
            <a:pPr marL="457200" lvl="1" indent="0">
              <a:buNone/>
            </a:pPr>
            <a:endParaRPr lang="en-US" sz="1500" dirty="0">
              <a:latin typeface="Courier New" panose="02070309020205020404" pitchFamily="49" charset="0"/>
              <a:cs typeface="Courier New" panose="02070309020205020404" pitchFamily="49" charset="0"/>
            </a:endParaRPr>
          </a:p>
          <a:p>
            <a:pPr marL="457200" lvl="1" indent="0">
              <a:buNone/>
            </a:pPr>
            <a:r>
              <a:rPr lang="en-US" sz="1500" dirty="0">
                <a:latin typeface="Courier New" panose="02070309020205020404" pitchFamily="49" charset="0"/>
                <a:cs typeface="Courier New" panose="02070309020205020404" pitchFamily="49" charset="0"/>
              </a:rPr>
              <a:t>    X = real(poles);</a:t>
            </a:r>
          </a:p>
          <a:p>
            <a:pPr marL="457200" lvl="1" indent="0">
              <a:buNone/>
            </a:pPr>
            <a:r>
              <a:rPr lang="en-US" sz="1500" dirty="0">
                <a:latin typeface="Courier New" panose="02070309020205020404" pitchFamily="49" charset="0"/>
                <a:cs typeface="Courier New" panose="02070309020205020404" pitchFamily="49" charset="0"/>
              </a:rPr>
              <a:t>    Y = </a:t>
            </a:r>
            <a:r>
              <a:rPr lang="en-US" sz="1500" dirty="0" err="1">
                <a:latin typeface="Courier New" panose="02070309020205020404" pitchFamily="49" charset="0"/>
                <a:cs typeface="Courier New" panose="02070309020205020404" pitchFamily="49" charset="0"/>
              </a:rPr>
              <a:t>imag</a:t>
            </a:r>
            <a:r>
              <a:rPr lang="en-US" sz="1500" dirty="0">
                <a:latin typeface="Courier New" panose="02070309020205020404" pitchFamily="49" charset="0"/>
                <a:cs typeface="Courier New" panose="02070309020205020404" pitchFamily="49" charset="0"/>
              </a:rPr>
              <a:t>(poles);</a:t>
            </a:r>
          </a:p>
          <a:p>
            <a:pPr marL="457200" lvl="1" indent="0">
              <a:buNone/>
            </a:pPr>
            <a:endParaRPr lang="en-US" sz="1500" dirty="0">
              <a:latin typeface="Courier New" panose="02070309020205020404" pitchFamily="49" charset="0"/>
              <a:cs typeface="Courier New" panose="02070309020205020404" pitchFamily="49" charset="0"/>
            </a:endParaRPr>
          </a:p>
          <a:p>
            <a:pPr marL="457200" lvl="1"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newLine</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Requirements.NewLine</a:t>
            </a:r>
            <a:r>
              <a:rPr lang="en-US" sz="1500" dirty="0">
                <a:latin typeface="Courier New" panose="02070309020205020404" pitchFamily="49" charset="0"/>
                <a:cs typeface="Courier New" panose="02070309020205020404" pitchFamily="49" charset="0"/>
              </a:rPr>
              <a:t>(X,Y);</a:t>
            </a:r>
          </a:p>
          <a:p>
            <a:pPr marL="457200" lvl="1"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newLine.LineStyle</a:t>
            </a:r>
            <a:r>
              <a:rPr lang="en-US" sz="1500" dirty="0">
                <a:latin typeface="Courier New" panose="02070309020205020404" pitchFamily="49" charset="0"/>
                <a:cs typeface="Courier New" panose="02070309020205020404" pitchFamily="49" charset="0"/>
              </a:rPr>
              <a:t> = 'none';</a:t>
            </a:r>
          </a:p>
          <a:p>
            <a:pPr marL="457200" lvl="1"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newLine.MarkerSize</a:t>
            </a:r>
            <a:r>
              <a:rPr lang="en-US" sz="1500" dirty="0">
                <a:latin typeface="Courier New" panose="02070309020205020404" pitchFamily="49" charset="0"/>
                <a:cs typeface="Courier New" panose="02070309020205020404" pitchFamily="49" charset="0"/>
              </a:rPr>
              <a:t> = 10;</a:t>
            </a:r>
          </a:p>
          <a:p>
            <a:pPr marL="457200" lvl="1"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newLine.Marker</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sq</a:t>
            </a:r>
            <a:r>
              <a:rPr lang="en-US" sz="1500" dirty="0">
                <a:latin typeface="Courier New" panose="02070309020205020404" pitchFamily="49" charset="0"/>
                <a:cs typeface="Courier New" panose="02070309020205020404" pitchFamily="49" charset="0"/>
              </a:rPr>
              <a:t>';</a:t>
            </a:r>
          </a:p>
          <a:p>
            <a:pPr marL="457200" lvl="1" indent="0">
              <a:buNone/>
            </a:pPr>
            <a:r>
              <a:rPr lang="en-US" sz="1500" dirty="0">
                <a:latin typeface="Courier New" panose="02070309020205020404" pitchFamily="49" charset="0"/>
                <a:cs typeface="Courier New" panose="02070309020205020404" pitchFamily="49" charset="0"/>
              </a:rPr>
              <a:t>    </a:t>
            </a:r>
          </a:p>
          <a:p>
            <a:pPr marL="457200" lvl="1" indent="0">
              <a:buNone/>
            </a:pPr>
            <a:r>
              <a:rPr lang="en-US" sz="1500" dirty="0">
                <a:latin typeface="Courier New" panose="02070309020205020404" pitchFamily="49" charset="0"/>
                <a:cs typeface="Courier New" panose="02070309020205020404" pitchFamily="49" charset="0"/>
              </a:rPr>
              <a:t>    line(</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newLine</a:t>
            </a:r>
            <a:r>
              <a:rPr lang="en-US" sz="1500" dirty="0">
                <a:latin typeface="Courier New" panose="02070309020205020404" pitchFamily="49" charset="0"/>
                <a:cs typeface="Courier New" panose="02070309020205020404" pitchFamily="49" charset="0"/>
              </a:rPr>
              <a:t>;</a:t>
            </a:r>
          </a:p>
          <a:p>
            <a:pPr marL="457200" lvl="1" indent="0">
              <a:buNone/>
            </a:pPr>
            <a:r>
              <a:rPr lang="en-US" sz="1500" b="1" dirty="0">
                <a:latin typeface="Courier New" panose="02070309020205020404" pitchFamily="49" charset="0"/>
                <a:cs typeface="Courier New" panose="02070309020205020404" pitchFamily="49" charset="0"/>
              </a:rPr>
              <a:t>end</a:t>
            </a:r>
          </a:p>
        </p:txBody>
      </p:sp>
      <p:sp>
        <p:nvSpPr>
          <p:cNvPr id="19" name="Rectangle 18">
            <a:extLst>
              <a:ext uri="{FF2B5EF4-FFF2-40B4-BE49-F238E27FC236}">
                <a16:creationId xmlns:a16="http://schemas.microsoft.com/office/drawing/2014/main" id="{743612F8-E1C2-4CC6-8609-D298314267C3}"/>
              </a:ext>
            </a:extLst>
          </p:cNvPr>
          <p:cNvSpPr/>
          <p:nvPr/>
        </p:nvSpPr>
        <p:spPr>
          <a:xfrm>
            <a:off x="9245746" y="1312625"/>
            <a:ext cx="2585330" cy="15728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Input Arguments:</a:t>
            </a:r>
          </a:p>
          <a:p>
            <a:endParaRPr lang="en-US" sz="1000" dirty="0"/>
          </a:p>
          <a:p>
            <a:r>
              <a:rPr lang="en-US" sz="1000" dirty="0" err="1"/>
              <a:t>operCond</a:t>
            </a:r>
            <a:endParaRPr lang="en-US" sz="1000" dirty="0"/>
          </a:p>
          <a:p>
            <a:pPr marL="171450" indent="-171450">
              <a:buFont typeface="Arial" panose="020B0604020202020204" pitchFamily="34" charset="0"/>
              <a:buChar char="•"/>
            </a:pPr>
            <a:r>
              <a:rPr lang="en-US" sz="1000" dirty="0"/>
              <a:t>trim conditions object with all properties of the trim condition</a:t>
            </a:r>
          </a:p>
          <a:p>
            <a:endParaRPr lang="en-US" sz="1000" dirty="0"/>
          </a:p>
          <a:p>
            <a:endParaRPr lang="en-US" sz="1000" dirty="0"/>
          </a:p>
        </p:txBody>
      </p:sp>
      <p:sp>
        <p:nvSpPr>
          <p:cNvPr id="20" name="Rectangle 19">
            <a:extLst>
              <a:ext uri="{FF2B5EF4-FFF2-40B4-BE49-F238E27FC236}">
                <a16:creationId xmlns:a16="http://schemas.microsoft.com/office/drawing/2014/main" id="{47F6DE56-5D56-4E7D-8A48-27E768EA1AA5}"/>
              </a:ext>
            </a:extLst>
          </p:cNvPr>
          <p:cNvSpPr/>
          <p:nvPr/>
        </p:nvSpPr>
        <p:spPr>
          <a:xfrm>
            <a:off x="631590" y="2971800"/>
            <a:ext cx="2107610" cy="825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User can build any method using </a:t>
            </a:r>
            <a:r>
              <a:rPr lang="en-US" sz="1000" dirty="0" err="1"/>
              <a:t>Matlab</a:t>
            </a:r>
            <a:r>
              <a:rPr lang="en-US" sz="1000" dirty="0"/>
              <a:t> syntax and define any line using standard line properties.</a:t>
            </a:r>
          </a:p>
        </p:txBody>
      </p:sp>
      <p:sp>
        <p:nvSpPr>
          <p:cNvPr id="22" name="Rectangle 21">
            <a:extLst>
              <a:ext uri="{FF2B5EF4-FFF2-40B4-BE49-F238E27FC236}">
                <a16:creationId xmlns:a16="http://schemas.microsoft.com/office/drawing/2014/main" id="{2B91FB99-21BF-4D00-8A80-7619494255F4}"/>
              </a:ext>
            </a:extLst>
          </p:cNvPr>
          <p:cNvSpPr/>
          <p:nvPr/>
        </p:nvSpPr>
        <p:spPr>
          <a:xfrm>
            <a:off x="631590" y="1460500"/>
            <a:ext cx="2107610" cy="825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This is an example of a </a:t>
            </a:r>
            <a:r>
              <a:rPr lang="en-US" sz="1000" b="1" dirty="0"/>
              <a:t>iterative</a:t>
            </a:r>
            <a:r>
              <a:rPr lang="en-US" sz="1000" dirty="0"/>
              <a:t> method and this method is executed after each trim point.</a:t>
            </a:r>
          </a:p>
        </p:txBody>
      </p:sp>
    </p:spTree>
    <p:extLst>
      <p:ext uri="{BB962C8B-B14F-4D97-AF65-F5344CB8AC3E}">
        <p14:creationId xmlns:p14="http://schemas.microsoft.com/office/powerpoint/2010/main" val="184012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Building a Background Plot</a:t>
            </a:r>
          </a:p>
        </p:txBody>
      </p:sp>
      <p:sp>
        <p:nvSpPr>
          <p:cNvPr id="18" name="Content Placeholder 4">
            <a:extLst>
              <a:ext uri="{FF2B5EF4-FFF2-40B4-BE49-F238E27FC236}">
                <a16:creationId xmlns:a16="http://schemas.microsoft.com/office/drawing/2014/main" id="{9CA4B316-830F-4837-AEA0-DA62B2E64A07}"/>
              </a:ext>
            </a:extLst>
          </p:cNvPr>
          <p:cNvSpPr txBox="1">
            <a:spLocks/>
          </p:cNvSpPr>
          <p:nvPr/>
        </p:nvSpPr>
        <p:spPr>
          <a:xfrm>
            <a:off x="2953412" y="1460500"/>
            <a:ext cx="6083446" cy="2630725"/>
          </a:xfrm>
          <a:prstGeom prst="rect">
            <a:avLst/>
          </a:prstGeom>
          <a:ln>
            <a:solidFill>
              <a:schemeClr val="tx1"/>
            </a:solidFill>
          </a:ln>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200" b="1" dirty="0">
              <a:latin typeface="Courier New" panose="02070309020205020404" pitchFamily="49" charset="0"/>
              <a:cs typeface="Courier New" panose="02070309020205020404" pitchFamily="49" charset="0"/>
            </a:endParaRPr>
          </a:p>
          <a:p>
            <a:pPr marL="457200" lvl="1" indent="0">
              <a:buNone/>
            </a:pPr>
            <a:r>
              <a:rPr lang="en-US" sz="1200" b="1" dirty="0">
                <a:latin typeface="Courier New" panose="02070309020205020404" pitchFamily="49" charset="0"/>
                <a:cs typeface="Courier New" panose="02070309020205020404" pitchFamily="49" charset="0"/>
              </a:rPr>
              <a:t>function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PatchAlphaSpeed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axH</a:t>
            </a:r>
            <a:r>
              <a:rPr lang="en-US" sz="1200" dirty="0">
                <a:latin typeface="Courier New" panose="02070309020205020404" pitchFamily="49" charset="0"/>
                <a:cs typeface="Courier New" panose="02070309020205020404" pitchFamily="49" charset="0"/>
              </a:rPr>
              <a:t>) </a:t>
            </a:r>
          </a:p>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1200" dirty="0">
                <a:latin typeface="Courier New" panose="02070309020205020404" pitchFamily="49" charset="0"/>
                <a:cs typeface="Courier New" panose="02070309020205020404" pitchFamily="49" charset="0"/>
              </a:rPr>
              <a:t>set(get(</a:t>
            </a:r>
            <a:r>
              <a:rPr lang="en-US" sz="1200" dirty="0" err="1">
                <a:latin typeface="Courier New" panose="02070309020205020404" pitchFamily="49" charset="0"/>
                <a:cs typeface="Courier New" panose="02070309020205020404" pitchFamily="49" charset="0"/>
              </a:rPr>
              <a:t>axH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XLabel</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String','Speed</a:t>
            </a:r>
            <a:r>
              <a:rPr lang="en-US" sz="1200" dirty="0">
                <a:latin typeface="Courier New" panose="02070309020205020404" pitchFamily="49" charset="0"/>
                <a:cs typeface="Courier New" panose="02070309020205020404" pitchFamily="49" charset="0"/>
              </a:rPr>
              <a:t> (KCAS)');   </a:t>
            </a:r>
          </a:p>
          <a:p>
            <a:pPr marL="457200" lvl="1" indent="0">
              <a:buNone/>
            </a:pPr>
            <a:r>
              <a:rPr lang="en-US" sz="1200" dirty="0">
                <a:latin typeface="Courier New" panose="02070309020205020404" pitchFamily="49" charset="0"/>
                <a:cs typeface="Courier New" panose="02070309020205020404" pitchFamily="49" charset="0"/>
              </a:rPr>
              <a:t>set(get(</a:t>
            </a:r>
            <a:r>
              <a:rPr lang="en-US" sz="1200" dirty="0" err="1">
                <a:latin typeface="Courier New" panose="02070309020205020404" pitchFamily="49" charset="0"/>
                <a:cs typeface="Courier New" panose="02070309020205020404" pitchFamily="49" charset="0"/>
              </a:rPr>
              <a:t>axH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YLabel</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String','Alpha</a:t>
            </a:r>
            <a:r>
              <a:rPr lang="en-US" sz="1200" dirty="0">
                <a:latin typeface="Courier New" panose="02070309020205020404" pitchFamily="49" charset="0"/>
                <a:cs typeface="Courier New" panose="02070309020205020404" pitchFamily="49" charset="0"/>
              </a:rPr>
              <a:t> (deg)');   </a:t>
            </a:r>
          </a:p>
          <a:p>
            <a:pPr marL="457200" lvl="1" indent="0">
              <a:buNone/>
            </a:pPr>
            <a:r>
              <a:rPr lang="en-US" sz="1200" dirty="0">
                <a:latin typeface="Courier New" panose="02070309020205020404" pitchFamily="49" charset="0"/>
                <a:cs typeface="Courier New" panose="02070309020205020404" pitchFamily="49" charset="0"/>
              </a:rPr>
              <a:t>grid(</a:t>
            </a:r>
            <a:r>
              <a:rPr lang="en-US" sz="1200" dirty="0" err="1">
                <a:latin typeface="Courier New" panose="02070309020205020404" pitchFamily="49" charset="0"/>
                <a:cs typeface="Courier New" panose="02070309020205020404" pitchFamily="49" charset="0"/>
              </a:rPr>
              <a:t>axH</a:t>
            </a:r>
            <a:r>
              <a:rPr lang="en-US" sz="1200" dirty="0">
                <a:latin typeface="Courier New" panose="02070309020205020404" pitchFamily="49" charset="0"/>
                <a:cs typeface="Courier New" panose="02070309020205020404" pitchFamily="49" charset="0"/>
              </a:rPr>
              <a:t>,'on'); </a:t>
            </a:r>
          </a:p>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1200" dirty="0">
                <a:latin typeface="Courier New" panose="02070309020205020404" pitchFamily="49" charset="0"/>
                <a:cs typeface="Courier New" panose="02070309020205020404" pitchFamily="49" charset="0"/>
              </a:rPr>
              <a:t>set(</a:t>
            </a:r>
            <a:r>
              <a:rPr lang="en-US" sz="1200" dirty="0" err="1">
                <a:latin typeface="Courier New" panose="02070309020205020404" pitchFamily="49" charset="0"/>
                <a:cs typeface="Courier New" panose="02070309020205020404" pitchFamily="49" charset="0"/>
              </a:rPr>
              <a:t>axH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XLim</a:t>
            </a:r>
            <a:r>
              <a:rPr lang="en-US" sz="1200" dirty="0">
                <a:latin typeface="Courier New" panose="02070309020205020404" pitchFamily="49" charset="0"/>
                <a:cs typeface="Courier New" panose="02070309020205020404" pitchFamily="49" charset="0"/>
              </a:rPr>
              <a:t>',[100 230]);</a:t>
            </a:r>
          </a:p>
          <a:p>
            <a:pPr marL="457200" lvl="1" indent="0">
              <a:buNone/>
            </a:pPr>
            <a:r>
              <a:rPr lang="en-US" sz="1200" dirty="0">
                <a:latin typeface="Courier New" panose="02070309020205020404" pitchFamily="49" charset="0"/>
                <a:cs typeface="Courier New" panose="02070309020205020404" pitchFamily="49" charset="0"/>
              </a:rPr>
              <a:t> </a:t>
            </a:r>
          </a:p>
          <a:p>
            <a:pPr marL="457200" lvl="1" indent="0">
              <a:buNone/>
            </a:pPr>
            <a:r>
              <a:rPr lang="en-US" sz="1200" b="1" dirty="0">
                <a:latin typeface="Courier New" panose="02070309020205020404" pitchFamily="49" charset="0"/>
                <a:cs typeface="Courier New" panose="02070309020205020404" pitchFamily="49" charset="0"/>
              </a:rPr>
              <a:t>end</a:t>
            </a:r>
          </a:p>
        </p:txBody>
      </p:sp>
      <p:sp>
        <p:nvSpPr>
          <p:cNvPr id="19" name="Rectangle 18">
            <a:extLst>
              <a:ext uri="{FF2B5EF4-FFF2-40B4-BE49-F238E27FC236}">
                <a16:creationId xmlns:a16="http://schemas.microsoft.com/office/drawing/2014/main" id="{743612F8-E1C2-4CC6-8609-D298314267C3}"/>
              </a:ext>
            </a:extLst>
          </p:cNvPr>
          <p:cNvSpPr/>
          <p:nvPr/>
        </p:nvSpPr>
        <p:spPr>
          <a:xfrm>
            <a:off x="9238588" y="1439625"/>
            <a:ext cx="2585330" cy="7574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Input Arguments:</a:t>
            </a:r>
          </a:p>
          <a:p>
            <a:endParaRPr lang="en-US" sz="1000" dirty="0"/>
          </a:p>
          <a:p>
            <a:r>
              <a:rPr lang="en-US" sz="1000" dirty="0" err="1"/>
              <a:t>axH</a:t>
            </a:r>
            <a:endParaRPr lang="en-US" sz="1000" dirty="0"/>
          </a:p>
          <a:p>
            <a:pPr marL="171450" indent="-171450">
              <a:buFont typeface="Arial" panose="020B0604020202020204" pitchFamily="34" charset="0"/>
              <a:buChar char="•"/>
            </a:pPr>
            <a:r>
              <a:rPr lang="en-US" sz="1000" dirty="0"/>
              <a:t>Axis handle</a:t>
            </a:r>
          </a:p>
        </p:txBody>
      </p:sp>
      <p:sp>
        <p:nvSpPr>
          <p:cNvPr id="22" name="Rectangle 21">
            <a:extLst>
              <a:ext uri="{FF2B5EF4-FFF2-40B4-BE49-F238E27FC236}">
                <a16:creationId xmlns:a16="http://schemas.microsoft.com/office/drawing/2014/main" id="{2B91FB99-21BF-4D00-8A80-7619494255F4}"/>
              </a:ext>
            </a:extLst>
          </p:cNvPr>
          <p:cNvSpPr/>
          <p:nvPr/>
        </p:nvSpPr>
        <p:spPr>
          <a:xfrm>
            <a:off x="631590" y="1460500"/>
            <a:ext cx="2107610" cy="825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Background plot function is executed once.</a:t>
            </a:r>
          </a:p>
        </p:txBody>
      </p:sp>
      <p:sp>
        <p:nvSpPr>
          <p:cNvPr id="7" name="Rectangle 6">
            <a:extLst>
              <a:ext uri="{FF2B5EF4-FFF2-40B4-BE49-F238E27FC236}">
                <a16:creationId xmlns:a16="http://schemas.microsoft.com/office/drawing/2014/main" id="{AF29A5B1-487B-4236-A213-300052D814C8}"/>
              </a:ext>
            </a:extLst>
          </p:cNvPr>
          <p:cNvSpPr/>
          <p:nvPr/>
        </p:nvSpPr>
        <p:spPr>
          <a:xfrm>
            <a:off x="644072" y="2838450"/>
            <a:ext cx="2107610" cy="825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t>Matlab</a:t>
            </a:r>
            <a:r>
              <a:rPr lang="en-US" sz="1000" dirty="0"/>
              <a:t> syntax can be used to modify the background plot (e.g. set axes limits, add patches, grid operations, etc.)</a:t>
            </a:r>
          </a:p>
        </p:txBody>
      </p:sp>
    </p:spTree>
    <p:extLst>
      <p:ext uri="{BB962C8B-B14F-4D97-AF65-F5344CB8AC3E}">
        <p14:creationId xmlns:p14="http://schemas.microsoft.com/office/powerpoint/2010/main" val="47111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Setup Simulation</a:t>
            </a:r>
          </a:p>
        </p:txBody>
      </p:sp>
      <p:pic>
        <p:nvPicPr>
          <p:cNvPr id="2" name="Picture 1">
            <a:extLst>
              <a:ext uri="{FF2B5EF4-FFF2-40B4-BE49-F238E27FC236}">
                <a16:creationId xmlns:a16="http://schemas.microsoft.com/office/drawing/2014/main" id="{EC76C957-B1BE-46FB-9A64-77950220A237}"/>
              </a:ext>
            </a:extLst>
          </p:cNvPr>
          <p:cNvPicPr>
            <a:picLocks noChangeAspect="1"/>
          </p:cNvPicPr>
          <p:nvPr/>
        </p:nvPicPr>
        <p:blipFill>
          <a:blip r:embed="rId2"/>
          <a:stretch>
            <a:fillRect/>
          </a:stretch>
        </p:blipFill>
        <p:spPr>
          <a:xfrm>
            <a:off x="3914794" y="1165990"/>
            <a:ext cx="3417033" cy="1416131"/>
          </a:xfrm>
          <a:prstGeom prst="rect">
            <a:avLst/>
          </a:prstGeom>
        </p:spPr>
      </p:pic>
      <p:sp>
        <p:nvSpPr>
          <p:cNvPr id="8" name="Rectangle 7">
            <a:extLst>
              <a:ext uri="{FF2B5EF4-FFF2-40B4-BE49-F238E27FC236}">
                <a16:creationId xmlns:a16="http://schemas.microsoft.com/office/drawing/2014/main" id="{29D764CB-8229-4528-852A-C7671A1D8B29}"/>
              </a:ext>
            </a:extLst>
          </p:cNvPr>
          <p:cNvSpPr/>
          <p:nvPr/>
        </p:nvSpPr>
        <p:spPr>
          <a:xfrm>
            <a:off x="7847988" y="1429102"/>
            <a:ext cx="2851762"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Simulation Method script (m-file)</a:t>
            </a:r>
          </a:p>
        </p:txBody>
      </p:sp>
      <p:cxnSp>
        <p:nvCxnSpPr>
          <p:cNvPr id="9" name="Connector: Curved 8">
            <a:extLst>
              <a:ext uri="{FF2B5EF4-FFF2-40B4-BE49-F238E27FC236}">
                <a16:creationId xmlns:a16="http://schemas.microsoft.com/office/drawing/2014/main" id="{0E253CE9-AB21-47E9-952E-56CCF0E1D6D6}"/>
              </a:ext>
            </a:extLst>
          </p:cNvPr>
          <p:cNvCxnSpPr>
            <a:cxnSpLocks/>
          </p:cNvCxnSpPr>
          <p:nvPr/>
        </p:nvCxnSpPr>
        <p:spPr>
          <a:xfrm rot="10800000" flipV="1">
            <a:off x="7331827" y="1601665"/>
            <a:ext cx="501160" cy="539946"/>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1815DB2-9063-433E-A131-8EF4E2E88BF8}"/>
              </a:ext>
            </a:extLst>
          </p:cNvPr>
          <p:cNvSpPr/>
          <p:nvPr/>
        </p:nvSpPr>
        <p:spPr>
          <a:xfrm>
            <a:off x="7847988" y="1796696"/>
            <a:ext cx="2851762" cy="3459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Simulink model name passed as input to the method script</a:t>
            </a:r>
          </a:p>
        </p:txBody>
      </p:sp>
      <p:cxnSp>
        <p:nvCxnSpPr>
          <p:cNvPr id="12" name="Connector: Curved 11">
            <a:extLst>
              <a:ext uri="{FF2B5EF4-FFF2-40B4-BE49-F238E27FC236}">
                <a16:creationId xmlns:a16="http://schemas.microsoft.com/office/drawing/2014/main" id="{7C3EE1D1-7F16-4E7F-9990-E1236856DDAF}"/>
              </a:ext>
            </a:extLst>
          </p:cNvPr>
          <p:cNvCxnSpPr>
            <a:cxnSpLocks/>
            <a:stCxn id="11" idx="1"/>
          </p:cNvCxnSpPr>
          <p:nvPr/>
        </p:nvCxnSpPr>
        <p:spPr>
          <a:xfrm rot="10800000" flipV="1">
            <a:off x="7331836" y="1969676"/>
            <a:ext cx="516153" cy="269972"/>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D19059A-5DF8-45AF-91EF-22DDF3EBF33C}"/>
              </a:ext>
            </a:extLst>
          </p:cNvPr>
          <p:cNvSpPr/>
          <p:nvPr/>
        </p:nvSpPr>
        <p:spPr>
          <a:xfrm>
            <a:off x="7847988" y="2283734"/>
            <a:ext cx="2851762"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Title will show on plots</a:t>
            </a:r>
          </a:p>
        </p:txBody>
      </p:sp>
      <p:cxnSp>
        <p:nvCxnSpPr>
          <p:cNvPr id="16" name="Connector: Curved 15">
            <a:extLst>
              <a:ext uri="{FF2B5EF4-FFF2-40B4-BE49-F238E27FC236}">
                <a16:creationId xmlns:a16="http://schemas.microsoft.com/office/drawing/2014/main" id="{B0E1EB05-5FBB-4BF0-A4F6-03CF3357BE39}"/>
              </a:ext>
            </a:extLst>
          </p:cNvPr>
          <p:cNvCxnSpPr>
            <a:cxnSpLocks/>
            <a:stCxn id="15" idx="1"/>
          </p:cNvCxnSpPr>
          <p:nvPr/>
        </p:nvCxnSpPr>
        <p:spPr>
          <a:xfrm rot="10800000">
            <a:off x="7331830" y="2361866"/>
            <a:ext cx="516159" cy="35334"/>
          </a:xfrm>
          <a:prstGeom prst="curvedConnector3">
            <a:avLst>
              <a:gd name="adj1" fmla="val 43849"/>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EE2A878-33D5-4467-931B-0DB2ACEC3EF9}"/>
              </a:ext>
            </a:extLst>
          </p:cNvPr>
          <p:cNvSpPr/>
          <p:nvPr/>
        </p:nvSpPr>
        <p:spPr>
          <a:xfrm>
            <a:off x="7847988" y="2639890"/>
            <a:ext cx="2851762" cy="3001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Post simulation method which operates on the time history</a:t>
            </a:r>
          </a:p>
        </p:txBody>
      </p:sp>
      <p:cxnSp>
        <p:nvCxnSpPr>
          <p:cNvPr id="21" name="Connector: Curved 20">
            <a:extLst>
              <a:ext uri="{FF2B5EF4-FFF2-40B4-BE49-F238E27FC236}">
                <a16:creationId xmlns:a16="http://schemas.microsoft.com/office/drawing/2014/main" id="{2C4D5FD6-67E3-4114-B861-F6BFA4FF2E93}"/>
              </a:ext>
            </a:extLst>
          </p:cNvPr>
          <p:cNvCxnSpPr>
            <a:cxnSpLocks/>
            <a:stCxn id="20" idx="1"/>
          </p:cNvCxnSpPr>
          <p:nvPr/>
        </p:nvCxnSpPr>
        <p:spPr>
          <a:xfrm rot="10800000">
            <a:off x="7331832" y="2518936"/>
            <a:ext cx="516157" cy="271034"/>
          </a:xfrm>
          <a:prstGeom prst="curvedConnector3">
            <a:avLst>
              <a:gd name="adj1" fmla="val 45079"/>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56E417D5-E651-46A5-BB62-82AB93FFE947}"/>
              </a:ext>
            </a:extLst>
          </p:cNvPr>
          <p:cNvSpPr txBox="1">
            <a:spLocks/>
          </p:cNvSpPr>
          <p:nvPr/>
        </p:nvSpPr>
        <p:spPr>
          <a:xfrm>
            <a:off x="756312" y="2940048"/>
            <a:ext cx="5231738" cy="3562351"/>
          </a:xfrm>
          <a:prstGeom prst="rect">
            <a:avLst/>
          </a:prstGeom>
          <a:ln>
            <a:solidFill>
              <a:schemeClr val="tx1"/>
            </a:solidFill>
          </a:ln>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1200" b="1" dirty="0">
                <a:latin typeface="Courier New" panose="02070309020205020404" pitchFamily="49" charset="0"/>
                <a:cs typeface="Courier New" panose="02070309020205020404" pitchFamily="49" charset="0"/>
              </a:rPr>
              <a:t>function</a:t>
            </a:r>
            <a:r>
              <a:rPr lang="en-US" sz="1200" dirty="0">
                <a:latin typeface="Courier New" panose="02070309020205020404" pitchFamily="49" charset="0"/>
                <a:cs typeface="Courier New" panose="02070309020205020404" pitchFamily="49" charset="0"/>
              </a:rPr>
              <a:t> [Input] = </a:t>
            </a:r>
            <a:r>
              <a:rPr lang="en-US" sz="1200" dirty="0" err="1">
                <a:latin typeface="Courier New" panose="02070309020205020404" pitchFamily="49" charset="0"/>
                <a:cs typeface="Courier New" panose="02070309020205020404" pitchFamily="49" charset="0"/>
              </a:rPr>
              <a:t>SimElevDoublet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operCond</a:t>
            </a:r>
            <a:r>
              <a:rPr lang="en-US" sz="1200" dirty="0">
                <a:latin typeface="Courier New" panose="02070309020205020404" pitchFamily="49" charset="0"/>
                <a:cs typeface="Courier New" panose="02070309020205020404" pitchFamily="49" charset="0"/>
              </a:rPr>
              <a:t>)</a:t>
            </a:r>
          </a:p>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1200" dirty="0">
                <a:latin typeface="Courier New" panose="02070309020205020404" pitchFamily="49" charset="0"/>
                <a:cs typeface="Courier New" panose="02070309020205020404" pitchFamily="49" charset="0"/>
              </a:rPr>
              <a:t>%% Specify trim condition to use</a:t>
            </a:r>
          </a:p>
          <a:p>
            <a:pPr marL="457200" lvl="1" indent="0">
              <a:buNone/>
            </a:pPr>
            <a:r>
              <a:rPr lang="en-US" sz="1200" dirty="0" err="1">
                <a:latin typeface="Courier New" panose="02070309020205020404" pitchFamily="49" charset="0"/>
                <a:cs typeface="Courier New" panose="02070309020205020404" pitchFamily="49" charset="0"/>
              </a:rPr>
              <a:t>Input.trimStruct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operCond.Inputs</a:t>
            </a:r>
            <a:r>
              <a:rPr lang="en-US" sz="1200" dirty="0">
                <a:latin typeface="Courier New" panose="02070309020205020404" pitchFamily="49" charset="0"/>
                <a:cs typeface="Courier New" panose="02070309020205020404" pitchFamily="49" charset="0"/>
              </a:rPr>
              <a:t>;  % Trim Condition</a:t>
            </a:r>
          </a:p>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1200" dirty="0">
                <a:latin typeface="Courier New" panose="02070309020205020404" pitchFamily="49" charset="0"/>
                <a:cs typeface="Courier New" panose="02070309020205020404" pitchFamily="49" charset="0"/>
              </a:rPr>
              <a:t>% Rebuild model referencing</a:t>
            </a:r>
          </a:p>
          <a:p>
            <a:pPr marL="457200" lvl="1" indent="0">
              <a:buNone/>
            </a:pPr>
            <a:r>
              <a:rPr lang="en-US" sz="1200" dirty="0">
                <a:latin typeface="Courier New" panose="02070309020205020404" pitchFamily="49" charset="0"/>
                <a:cs typeface="Courier New" panose="02070309020205020404" pitchFamily="49" charset="0"/>
              </a:rPr>
              <a:t>% 0 - 'Never' rebuild model references</a:t>
            </a:r>
          </a:p>
          <a:p>
            <a:pPr marL="457200" lvl="1" indent="0">
              <a:buNone/>
            </a:pPr>
            <a:r>
              <a:rPr lang="en-US" sz="1200" dirty="0">
                <a:latin typeface="Courier New" panose="02070309020205020404" pitchFamily="49" charset="0"/>
                <a:cs typeface="Courier New" panose="02070309020205020404" pitchFamily="49" charset="0"/>
              </a:rPr>
              <a:t>%     Use if no changes have been made.</a:t>
            </a:r>
          </a:p>
          <a:p>
            <a:pPr marL="457200" lvl="1" indent="0">
              <a:buNone/>
            </a:pPr>
            <a:r>
              <a:rPr lang="en-US" sz="1200" dirty="0">
                <a:latin typeface="Courier New" panose="02070309020205020404" pitchFamily="49" charset="0"/>
                <a:cs typeface="Courier New" panose="02070309020205020404" pitchFamily="49" charset="0"/>
              </a:rPr>
              <a:t>%     Fastest simulation start</a:t>
            </a:r>
          </a:p>
          <a:p>
            <a:pPr marL="457200" lvl="1" indent="0">
              <a:buNone/>
            </a:pPr>
            <a:r>
              <a:rPr lang="en-US" sz="1200" dirty="0">
                <a:latin typeface="Courier New" panose="02070309020205020404" pitchFamily="49" charset="0"/>
                <a:cs typeface="Courier New" panose="02070309020205020404" pitchFamily="49" charset="0"/>
              </a:rPr>
              <a:t>% 1 - 'If changes detected' rebuild if changes are detected</a:t>
            </a:r>
          </a:p>
          <a:p>
            <a:pPr marL="457200" lvl="1" indent="0">
              <a:buNone/>
            </a:pPr>
            <a:r>
              <a:rPr lang="en-US" sz="1200" dirty="0">
                <a:latin typeface="Courier New" panose="02070309020205020404" pitchFamily="49" charset="0"/>
                <a:cs typeface="Courier New" panose="02070309020205020404" pitchFamily="49" charset="0"/>
              </a:rPr>
              <a:t>%     Use if changes have been made</a:t>
            </a:r>
          </a:p>
          <a:p>
            <a:pPr marL="457200" lvl="1" indent="0">
              <a:buNone/>
            </a:pPr>
            <a:r>
              <a:rPr lang="en-US" sz="1200" dirty="0">
                <a:latin typeface="Courier New" panose="02070309020205020404" pitchFamily="49" charset="0"/>
                <a:cs typeface="Courier New" panose="02070309020205020404" pitchFamily="49" charset="0"/>
              </a:rPr>
              <a:t>%     Slower simulation start</a:t>
            </a:r>
          </a:p>
          <a:p>
            <a:pPr marL="457200" lvl="1" indent="0">
              <a:buNone/>
            </a:pPr>
            <a:r>
              <a:rPr lang="en-US" sz="1200" dirty="0">
                <a:latin typeface="Courier New" panose="02070309020205020404" pitchFamily="49" charset="0"/>
                <a:cs typeface="Courier New" panose="02070309020205020404" pitchFamily="49" charset="0"/>
              </a:rPr>
              <a:t>% 2 - 'Always' rebuild model references</a:t>
            </a:r>
          </a:p>
          <a:p>
            <a:pPr marL="457200" lvl="1" indent="0">
              <a:buNone/>
            </a:pPr>
            <a:r>
              <a:rPr lang="en-US" sz="1200" dirty="0" err="1">
                <a:latin typeface="Courier New" panose="02070309020205020404" pitchFamily="49" charset="0"/>
                <a:cs typeface="Courier New" panose="02070309020205020404" pitchFamily="49" charset="0"/>
              </a:rPr>
              <a:t>Input.ReBuildMDLRef</a:t>
            </a:r>
            <a:r>
              <a:rPr lang="en-US" sz="1200" dirty="0">
                <a:latin typeface="Courier New" panose="02070309020205020404" pitchFamily="49" charset="0"/>
                <a:cs typeface="Courier New" panose="02070309020205020404" pitchFamily="49" charset="0"/>
              </a:rPr>
              <a:t> = 1;</a:t>
            </a:r>
          </a:p>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1200" dirty="0">
                <a:latin typeface="Courier New" panose="02070309020205020404" pitchFamily="49" charset="0"/>
                <a:cs typeface="Courier New" panose="02070309020205020404" pitchFamily="49" charset="0"/>
              </a:rPr>
              <a:t>% INPUTS</a:t>
            </a:r>
          </a:p>
          <a:p>
            <a:pPr marL="457200" lvl="1" indent="0">
              <a:buNone/>
            </a:pPr>
            <a:r>
              <a:rPr lang="en-US" sz="1200" dirty="0">
                <a:latin typeface="Courier New" panose="02070309020205020404" pitchFamily="49" charset="0"/>
                <a:cs typeface="Courier New" panose="02070309020205020404" pitchFamily="49" charset="0"/>
              </a:rPr>
              <a:t>% Pitch</a:t>
            </a:r>
          </a:p>
          <a:p>
            <a:pPr marL="457200" lvl="1" indent="0">
              <a:buNone/>
            </a:pPr>
            <a:r>
              <a:rPr lang="en-US" sz="1200" dirty="0" err="1">
                <a:latin typeface="Courier New" panose="02070309020205020404" pitchFamily="49" charset="0"/>
                <a:cs typeface="Courier New" panose="02070309020205020404" pitchFamily="49" charset="0"/>
              </a:rPr>
              <a:t>Input.dele</a:t>
            </a:r>
            <a:r>
              <a:rPr lang="en-US" sz="1200" dirty="0">
                <a:latin typeface="Courier New" panose="02070309020205020404" pitchFamily="49" charset="0"/>
                <a:cs typeface="Courier New" panose="02070309020205020404" pitchFamily="49" charset="0"/>
              </a:rPr>
              <a:t>          = -.1*[ 0    0   1    1   -1   -1   0    0 ]';</a:t>
            </a:r>
          </a:p>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1200" dirty="0">
                <a:latin typeface="Courier New" panose="02070309020205020404" pitchFamily="49" charset="0"/>
                <a:cs typeface="Courier New" panose="02070309020205020404" pitchFamily="49" charset="0"/>
              </a:rPr>
              <a:t>% Simulation time vector</a:t>
            </a:r>
          </a:p>
          <a:p>
            <a:pPr marL="457200" lvl="1" indent="0">
              <a:buNone/>
            </a:pPr>
            <a:r>
              <a:rPr lang="en-US" sz="1200" dirty="0" err="1">
                <a:latin typeface="Courier New" panose="02070309020205020404" pitchFamily="49" charset="0"/>
                <a:cs typeface="Courier New" panose="02070309020205020404" pitchFamily="49" charset="0"/>
              </a:rPr>
              <a:t>Input.time</a:t>
            </a:r>
            <a:r>
              <a:rPr lang="en-US" sz="1200" dirty="0">
                <a:latin typeface="Courier New" panose="02070309020205020404" pitchFamily="49" charset="0"/>
                <a:cs typeface="Courier New" panose="02070309020205020404" pitchFamily="49" charset="0"/>
              </a:rPr>
              <a:t>                 = [ 0    1   1.01  2   2.01   3   3.01  10]';</a:t>
            </a:r>
          </a:p>
        </p:txBody>
      </p:sp>
      <p:sp>
        <p:nvSpPr>
          <p:cNvPr id="26" name="Rectangle 25">
            <a:extLst>
              <a:ext uri="{FF2B5EF4-FFF2-40B4-BE49-F238E27FC236}">
                <a16:creationId xmlns:a16="http://schemas.microsoft.com/office/drawing/2014/main" id="{369C90AB-A8C1-4DB7-B9C3-0095DF0F3CDA}"/>
              </a:ext>
            </a:extLst>
          </p:cNvPr>
          <p:cNvSpPr/>
          <p:nvPr/>
        </p:nvSpPr>
        <p:spPr>
          <a:xfrm>
            <a:off x="6736740" y="3240702"/>
            <a:ext cx="2851762" cy="3001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Operating conditions (trims) mapped to input ports</a:t>
            </a:r>
          </a:p>
        </p:txBody>
      </p:sp>
      <p:cxnSp>
        <p:nvCxnSpPr>
          <p:cNvPr id="28" name="Connector: Curved 27">
            <a:extLst>
              <a:ext uri="{FF2B5EF4-FFF2-40B4-BE49-F238E27FC236}">
                <a16:creationId xmlns:a16="http://schemas.microsoft.com/office/drawing/2014/main" id="{BD4458EA-6326-4B66-826D-80F8BFF7FD36}"/>
              </a:ext>
            </a:extLst>
          </p:cNvPr>
          <p:cNvCxnSpPr>
            <a:cxnSpLocks/>
            <a:stCxn id="26" idx="1"/>
          </p:cNvCxnSpPr>
          <p:nvPr/>
        </p:nvCxnSpPr>
        <p:spPr>
          <a:xfrm rot="10800000" flipV="1">
            <a:off x="4578350" y="3390782"/>
            <a:ext cx="2158390" cy="232746"/>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5822A34-5910-4E44-8BCB-879C68DAE3D7}"/>
              </a:ext>
            </a:extLst>
          </p:cNvPr>
          <p:cNvSpPr/>
          <p:nvPr/>
        </p:nvSpPr>
        <p:spPr>
          <a:xfrm>
            <a:off x="6753366" y="5235692"/>
            <a:ext cx="2851762" cy="3001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Define profile for a user defined input. Input name should match the </a:t>
            </a:r>
            <a:r>
              <a:rPr lang="en-US" sz="1000" dirty="0" err="1"/>
              <a:t>inport</a:t>
            </a:r>
            <a:r>
              <a:rPr lang="en-US" sz="1000" dirty="0"/>
              <a:t> name</a:t>
            </a:r>
          </a:p>
        </p:txBody>
      </p:sp>
      <p:cxnSp>
        <p:nvCxnSpPr>
          <p:cNvPr id="32" name="Connector: Curved 31">
            <a:extLst>
              <a:ext uri="{FF2B5EF4-FFF2-40B4-BE49-F238E27FC236}">
                <a16:creationId xmlns:a16="http://schemas.microsoft.com/office/drawing/2014/main" id="{3B469179-D5A3-4A8A-975E-CE4E4EBE54E3}"/>
              </a:ext>
            </a:extLst>
          </p:cNvPr>
          <p:cNvCxnSpPr>
            <a:cxnSpLocks/>
          </p:cNvCxnSpPr>
          <p:nvPr/>
        </p:nvCxnSpPr>
        <p:spPr>
          <a:xfrm rot="10800000" flipV="1">
            <a:off x="5334002" y="5385772"/>
            <a:ext cx="1419364" cy="344738"/>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68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Methods - Simulation</a:t>
            </a:r>
          </a:p>
        </p:txBody>
      </p:sp>
      <p:sp>
        <p:nvSpPr>
          <p:cNvPr id="2" name="Rectangle 1">
            <a:extLst>
              <a:ext uri="{FF2B5EF4-FFF2-40B4-BE49-F238E27FC236}">
                <a16:creationId xmlns:a16="http://schemas.microsoft.com/office/drawing/2014/main" id="{D98CF7ED-5BD0-4DF1-863E-50732F1355F3}"/>
              </a:ext>
            </a:extLst>
          </p:cNvPr>
          <p:cNvSpPr/>
          <p:nvPr/>
        </p:nvSpPr>
        <p:spPr>
          <a:xfrm>
            <a:off x="790833" y="878678"/>
            <a:ext cx="7821828" cy="369332"/>
          </a:xfrm>
          <a:prstGeom prst="rect">
            <a:avLst/>
          </a:prstGeom>
        </p:spPr>
        <p:txBody>
          <a:bodyPr wrap="square">
            <a:spAutoFit/>
          </a:bodyPr>
          <a:lstStyle/>
          <a:p>
            <a:r>
              <a:rPr lang="en-US" dirty="0">
                <a:solidFill>
                  <a:srgbClr val="000000"/>
                </a:solidFill>
                <a:latin typeface="Courier New" panose="02070309020205020404" pitchFamily="49" charset="0"/>
              </a:rPr>
              <a:t>Function [Input] = </a:t>
            </a:r>
            <a:r>
              <a:rPr lang="en-US" dirty="0" err="1">
                <a:solidFill>
                  <a:srgbClr val="000000"/>
                </a:solidFill>
                <a:latin typeface="Courier New" panose="02070309020205020404" pitchFamily="49" charset="0"/>
              </a:rPr>
              <a:t>elevDoublet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operCond</a:t>
            </a:r>
            <a:r>
              <a:rPr lang="en-US" dirty="0">
                <a:solidFill>
                  <a:srgbClr val="000000"/>
                </a:solidFill>
                <a:latin typeface="Courier New" panose="02070309020205020404" pitchFamily="49" charset="0"/>
              </a:rPr>
              <a:t>)</a:t>
            </a:r>
          </a:p>
        </p:txBody>
      </p:sp>
      <p:sp>
        <p:nvSpPr>
          <p:cNvPr id="3" name="TextBox 2">
            <a:extLst>
              <a:ext uri="{FF2B5EF4-FFF2-40B4-BE49-F238E27FC236}">
                <a16:creationId xmlns:a16="http://schemas.microsoft.com/office/drawing/2014/main" id="{3838DD80-9BE0-4582-B13D-1D294AC4354B}"/>
              </a:ext>
            </a:extLst>
          </p:cNvPr>
          <p:cNvSpPr txBox="1"/>
          <p:nvPr/>
        </p:nvSpPr>
        <p:spPr>
          <a:xfrm>
            <a:off x="790832" y="1504388"/>
            <a:ext cx="10239117" cy="4247317"/>
          </a:xfrm>
          <a:prstGeom prst="rect">
            <a:avLst/>
          </a:prstGeom>
          <a:noFill/>
        </p:spPr>
        <p:txBody>
          <a:bodyPr wrap="square" rtlCol="0">
            <a:spAutoFit/>
          </a:bodyPr>
          <a:lstStyle/>
          <a:p>
            <a:r>
              <a:rPr lang="en-US" b="1" dirty="0"/>
              <a:t>Input Arguments</a:t>
            </a:r>
          </a:p>
          <a:p>
            <a:r>
              <a:rPr lang="en-US" dirty="0" err="1"/>
              <a:t>operCond</a:t>
            </a:r>
            <a:r>
              <a:rPr lang="en-US" dirty="0"/>
              <a:t> – </a:t>
            </a:r>
            <a:r>
              <a:rPr lang="en-US" dirty="0" err="1"/>
              <a:t>lacm.OperatingCondtion</a:t>
            </a:r>
            <a:r>
              <a:rPr lang="en-US" dirty="0"/>
              <a:t>  object</a:t>
            </a:r>
          </a:p>
          <a:p>
            <a:endParaRPr lang="en-US" dirty="0"/>
          </a:p>
          <a:p>
            <a:r>
              <a:rPr lang="en-US" b="1" dirty="0"/>
              <a:t>Output Arguments</a:t>
            </a:r>
          </a:p>
          <a:p>
            <a:r>
              <a:rPr lang="en-US" dirty="0"/>
              <a:t> - Input</a:t>
            </a:r>
          </a:p>
          <a:p>
            <a:endParaRPr lang="en-US" dirty="0"/>
          </a:p>
          <a:p>
            <a:r>
              <a:rPr lang="en-US" dirty="0"/>
              <a:t>Structure with the following fields:</a:t>
            </a:r>
          </a:p>
          <a:p>
            <a:pPr marL="285750" indent="-285750">
              <a:buFontTx/>
              <a:buChar char="-"/>
            </a:pPr>
            <a:r>
              <a:rPr lang="en-US" dirty="0" err="1"/>
              <a:t>trimStruct</a:t>
            </a:r>
            <a:r>
              <a:rPr lang="en-US" dirty="0"/>
              <a:t> – property of Operating Condition class, “Inputs”</a:t>
            </a:r>
          </a:p>
          <a:p>
            <a:pPr marL="285750" indent="-285750">
              <a:buFontTx/>
              <a:buChar char="-"/>
            </a:pPr>
            <a:r>
              <a:rPr lang="en-US" dirty="0" err="1"/>
              <a:t>ReBuildMDLRef</a:t>
            </a:r>
            <a:r>
              <a:rPr lang="en-US" dirty="0"/>
              <a:t> – Default to 1, saves time if set to 0 but it will not show take any recent changes</a:t>
            </a:r>
          </a:p>
          <a:p>
            <a:pPr marL="285750" indent="-285750">
              <a:buFontTx/>
              <a:buChar char="-"/>
            </a:pPr>
            <a:r>
              <a:rPr lang="en-US" dirty="0"/>
              <a:t>time</a:t>
            </a:r>
          </a:p>
          <a:p>
            <a:pPr marL="285750" indent="-285750">
              <a:buFontTx/>
              <a:buChar char="-"/>
            </a:pPr>
            <a:r>
              <a:rPr lang="en-US" dirty="0"/>
              <a:t> Any input ports that you want to overwrite – Simulink input port name</a:t>
            </a:r>
          </a:p>
          <a:p>
            <a:endParaRPr lang="en-US" dirty="0"/>
          </a:p>
          <a:p>
            <a:r>
              <a:rPr lang="en-US" dirty="0"/>
              <a:t>* Any input port not set above will be set to 0</a:t>
            </a:r>
          </a:p>
          <a:p>
            <a:pPr marL="285750" indent="-285750">
              <a:buFontTx/>
              <a:buChar char="-"/>
            </a:pPr>
            <a:endParaRPr lang="en-US" dirty="0"/>
          </a:p>
          <a:p>
            <a:endParaRPr lang="en-US" dirty="0"/>
          </a:p>
        </p:txBody>
      </p:sp>
    </p:spTree>
    <p:extLst>
      <p:ext uri="{BB962C8B-B14F-4D97-AF65-F5344CB8AC3E}">
        <p14:creationId xmlns:p14="http://schemas.microsoft.com/office/powerpoint/2010/main" val="2227546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Methods – Simulation – Another Example</a:t>
            </a:r>
          </a:p>
        </p:txBody>
      </p:sp>
      <p:pic>
        <p:nvPicPr>
          <p:cNvPr id="4" name="Picture 3">
            <a:extLst>
              <a:ext uri="{FF2B5EF4-FFF2-40B4-BE49-F238E27FC236}">
                <a16:creationId xmlns:a16="http://schemas.microsoft.com/office/drawing/2014/main" id="{B35917F6-DA79-4F8B-A62F-CBA79C03E26A}"/>
              </a:ext>
            </a:extLst>
          </p:cNvPr>
          <p:cNvPicPr>
            <a:picLocks noChangeAspect="1"/>
          </p:cNvPicPr>
          <p:nvPr/>
        </p:nvPicPr>
        <p:blipFill>
          <a:blip r:embed="rId2"/>
          <a:stretch>
            <a:fillRect/>
          </a:stretch>
        </p:blipFill>
        <p:spPr>
          <a:xfrm>
            <a:off x="1964724" y="1162579"/>
            <a:ext cx="7088029" cy="4713538"/>
          </a:xfrm>
          <a:prstGeom prst="rect">
            <a:avLst/>
          </a:prstGeom>
        </p:spPr>
      </p:pic>
    </p:spTree>
    <p:extLst>
      <p:ext uri="{BB962C8B-B14F-4D97-AF65-F5344CB8AC3E}">
        <p14:creationId xmlns:p14="http://schemas.microsoft.com/office/powerpoint/2010/main" val="2359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Key Features</a:t>
            </a:r>
          </a:p>
        </p:txBody>
      </p:sp>
      <p:sp>
        <p:nvSpPr>
          <p:cNvPr id="11" name="Content Placeholder 4">
            <a:extLst>
              <a:ext uri="{FF2B5EF4-FFF2-40B4-BE49-F238E27FC236}">
                <a16:creationId xmlns:a16="http://schemas.microsoft.com/office/drawing/2014/main" id="{E578435D-021B-48C3-9DF0-FFDA42183ED5}"/>
              </a:ext>
            </a:extLst>
          </p:cNvPr>
          <p:cNvSpPr>
            <a:spLocks noGrp="1"/>
          </p:cNvSpPr>
          <p:nvPr>
            <p:ph sz="half" idx="1"/>
          </p:nvPr>
        </p:nvSpPr>
        <p:spPr>
          <a:xfrm>
            <a:off x="1451311" y="1477018"/>
            <a:ext cx="9191289" cy="4351338"/>
          </a:xfrm>
        </p:spPr>
        <p:txBody>
          <a:bodyPr>
            <a:normAutofit fontScale="92500" lnSpcReduction="20000"/>
          </a:bodyPr>
          <a:lstStyle/>
          <a:p>
            <a:pPr lvl="1"/>
            <a:r>
              <a:rPr lang="en-US" sz="2000" dirty="0"/>
              <a:t>Automated fast and accurate trimming, and linear model generation</a:t>
            </a:r>
          </a:p>
          <a:p>
            <a:pPr lvl="1"/>
            <a:endParaRPr lang="en-US" sz="2000" dirty="0"/>
          </a:p>
          <a:p>
            <a:pPr lvl="1"/>
            <a:r>
              <a:rPr lang="en-US" sz="2000" dirty="0"/>
              <a:t>Automated trim database generation throughout flight envelope</a:t>
            </a:r>
          </a:p>
          <a:p>
            <a:pPr lvl="1"/>
            <a:endParaRPr lang="en-US" sz="2000" dirty="0"/>
          </a:p>
          <a:p>
            <a:pPr lvl="1"/>
            <a:r>
              <a:rPr lang="en-US" sz="2000" dirty="0"/>
              <a:t>Linear versus nonlinear simulation comparison</a:t>
            </a:r>
          </a:p>
          <a:p>
            <a:pPr lvl="1"/>
            <a:endParaRPr lang="en-US" sz="2000" dirty="0"/>
          </a:p>
          <a:p>
            <a:pPr lvl="1"/>
            <a:r>
              <a:rPr lang="en-US" sz="2000" dirty="0"/>
              <a:t>Automated nonlinear flight dynamics simulation analysis</a:t>
            </a:r>
          </a:p>
          <a:p>
            <a:pPr lvl="1"/>
            <a:endParaRPr lang="en-US" sz="2000" dirty="0"/>
          </a:p>
          <a:p>
            <a:pPr lvl="1"/>
            <a:r>
              <a:rPr lang="en-US" sz="2000" dirty="0"/>
              <a:t>Flying qualities analysis</a:t>
            </a:r>
          </a:p>
          <a:p>
            <a:pPr lvl="1"/>
            <a:endParaRPr lang="en-US" sz="2000" dirty="0"/>
          </a:p>
          <a:p>
            <a:pPr lvl="1"/>
            <a:r>
              <a:rPr lang="en-US" sz="2000" dirty="0"/>
              <a:t>Longitudinal stability &amp; control analysis</a:t>
            </a:r>
          </a:p>
          <a:p>
            <a:pPr lvl="1"/>
            <a:endParaRPr lang="en-US" sz="2000" dirty="0"/>
          </a:p>
          <a:p>
            <a:pPr lvl="1"/>
            <a:r>
              <a:rPr lang="en-US" sz="2000" dirty="0"/>
              <a:t>Lateral-Directional stability &amp; control analysis</a:t>
            </a:r>
          </a:p>
          <a:p>
            <a:pPr lvl="1"/>
            <a:endParaRPr lang="en-US" sz="2000" dirty="0"/>
          </a:p>
          <a:p>
            <a:pPr lvl="1"/>
            <a:r>
              <a:rPr lang="en-US" sz="2000" dirty="0"/>
              <a:t>User defined trim, linearization and simulation types</a:t>
            </a:r>
            <a:endParaRPr lang="en-US" sz="2000" b="1" dirty="0"/>
          </a:p>
        </p:txBody>
      </p:sp>
    </p:spTree>
    <p:extLst>
      <p:ext uri="{BB962C8B-B14F-4D97-AF65-F5344CB8AC3E}">
        <p14:creationId xmlns:p14="http://schemas.microsoft.com/office/powerpoint/2010/main" val="190852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Post Simulation Method</a:t>
            </a:r>
          </a:p>
        </p:txBody>
      </p:sp>
      <p:sp>
        <p:nvSpPr>
          <p:cNvPr id="17" name="Content Placeholder 4">
            <a:extLst>
              <a:ext uri="{FF2B5EF4-FFF2-40B4-BE49-F238E27FC236}">
                <a16:creationId xmlns:a16="http://schemas.microsoft.com/office/drawing/2014/main" id="{AF5C3423-8B58-4C32-9D24-BCA2A6BBD0C7}"/>
              </a:ext>
            </a:extLst>
          </p:cNvPr>
          <p:cNvSpPr txBox="1">
            <a:spLocks/>
          </p:cNvSpPr>
          <p:nvPr/>
        </p:nvSpPr>
        <p:spPr>
          <a:xfrm>
            <a:off x="362612" y="876300"/>
            <a:ext cx="7606638" cy="5619750"/>
          </a:xfrm>
          <a:prstGeom prst="rect">
            <a:avLst/>
          </a:prstGeom>
          <a:ln>
            <a:solidFill>
              <a:schemeClr val="tx1"/>
            </a:solidFill>
          </a:ln>
        </p:spPr>
        <p:txBody>
          <a:bodyPr vert="horz" lIns="91440" tIns="45720" rIns="91440" bIns="45720" rtlCol="0">
            <a:normAutofit fontScale="25000" lnSpcReduction="20000"/>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200" dirty="0">
              <a:latin typeface="Courier New" panose="02070309020205020404" pitchFamily="49" charset="0"/>
              <a:cs typeface="Courier New" panose="02070309020205020404" pitchFamily="49" charset="0"/>
            </a:endParaRPr>
          </a:p>
          <a:p>
            <a:pPr marL="457200" lvl="1" indent="0">
              <a:buNone/>
            </a:pPr>
            <a:r>
              <a:rPr lang="en-US" sz="2500" b="1" dirty="0">
                <a:latin typeface="Courier New" panose="02070309020205020404" pitchFamily="49" charset="0"/>
                <a:cs typeface="Courier New" panose="02070309020205020404" pitchFamily="49" charset="0"/>
              </a:rPr>
              <a:t>function</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lineColl</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postElevDoublet</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operCond,simOut,simIn</a:t>
            </a:r>
            <a:r>
              <a:rPr lang="en-US" sz="2500" dirty="0">
                <a:latin typeface="Courier New" panose="02070309020205020404" pitchFamily="49" charset="0"/>
                <a:cs typeface="Courier New" panose="02070309020205020404" pitchFamily="49" charset="0"/>
              </a:rPr>
              <a:t>)</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a:latin typeface="Courier New" panose="02070309020205020404" pitchFamily="49" charset="0"/>
                <a:cs typeface="Courier New" panose="02070309020205020404" pitchFamily="49" charset="0"/>
              </a:rPr>
              <a:t>%% Run linear model</a:t>
            </a:r>
          </a:p>
          <a:p>
            <a:pPr marL="457200" lvl="1" indent="0">
              <a:buNone/>
            </a:pPr>
            <a:r>
              <a:rPr lang="en-US" sz="2500" dirty="0">
                <a:latin typeface="Courier New" panose="02070309020205020404" pitchFamily="49" charset="0"/>
                <a:cs typeface="Courier New" panose="02070309020205020404" pitchFamily="49" charset="0"/>
              </a:rPr>
              <a:t>A = </a:t>
            </a:r>
            <a:r>
              <a:rPr lang="en-US" sz="2500" dirty="0" err="1">
                <a:latin typeface="Courier New" panose="02070309020205020404" pitchFamily="49" charset="0"/>
                <a:cs typeface="Courier New" panose="02070309020205020404" pitchFamily="49" charset="0"/>
              </a:rPr>
              <a:t>operCond.LinearModel.A</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a:latin typeface="Courier New" panose="02070309020205020404" pitchFamily="49" charset="0"/>
                <a:cs typeface="Courier New" panose="02070309020205020404" pitchFamily="49" charset="0"/>
              </a:rPr>
              <a:t>B = </a:t>
            </a:r>
            <a:r>
              <a:rPr lang="en-US" sz="2500" dirty="0" err="1">
                <a:latin typeface="Courier New" panose="02070309020205020404" pitchFamily="49" charset="0"/>
                <a:cs typeface="Courier New" panose="02070309020205020404" pitchFamily="49" charset="0"/>
              </a:rPr>
              <a:t>operCond.LinearModel.B</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a:latin typeface="Courier New" panose="02070309020205020404" pitchFamily="49" charset="0"/>
                <a:cs typeface="Courier New" panose="02070309020205020404" pitchFamily="49" charset="0"/>
              </a:rPr>
              <a:t>C = </a:t>
            </a:r>
            <a:r>
              <a:rPr lang="en-US" sz="2500" dirty="0" err="1">
                <a:latin typeface="Courier New" panose="02070309020205020404" pitchFamily="49" charset="0"/>
                <a:cs typeface="Courier New" panose="02070309020205020404" pitchFamily="49" charset="0"/>
              </a:rPr>
              <a:t>operCond.LinearModel.C</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a:latin typeface="Courier New" panose="02070309020205020404" pitchFamily="49" charset="0"/>
                <a:cs typeface="Courier New" panose="02070309020205020404" pitchFamily="49" charset="0"/>
              </a:rPr>
              <a:t>D = </a:t>
            </a:r>
            <a:r>
              <a:rPr lang="en-US" sz="2500" dirty="0" err="1">
                <a:latin typeface="Courier New" panose="02070309020205020404" pitchFamily="49" charset="0"/>
                <a:cs typeface="Courier New" panose="02070309020205020404" pitchFamily="49" charset="0"/>
              </a:rPr>
              <a:t>operCond.LinearModel.D</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err="1">
                <a:latin typeface="Courier New" panose="02070309020205020404" pitchFamily="49" charset="0"/>
                <a:cs typeface="Courier New" panose="02070309020205020404" pitchFamily="49" charset="0"/>
              </a:rPr>
              <a:t>syslon</a:t>
            </a:r>
            <a:r>
              <a:rPr lang="en-US" sz="2500" dirty="0">
                <a:latin typeface="Courier New" panose="02070309020205020404" pitchFamily="49" charset="0"/>
                <a:cs typeface="Courier New" panose="02070309020205020404" pitchFamily="49" charset="0"/>
              </a:rPr>
              <a:t> = ss(A,B,C,D);</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err="1">
                <a:latin typeface="Courier New" panose="02070309020205020404" pitchFamily="49" charset="0"/>
                <a:cs typeface="Courier New" panose="02070309020205020404" pitchFamily="49" charset="0"/>
              </a:rPr>
              <a:t>lA</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strcmp</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simIn.name,'dele</a:t>
            </a:r>
            <a:r>
              <a:rPr lang="en-US" sz="2500" dirty="0">
                <a:latin typeface="Courier New" panose="02070309020205020404" pitchFamily="49" charset="0"/>
                <a:cs typeface="Courier New" panose="02070309020205020404" pitchFamily="49" charset="0"/>
              </a:rPr>
              <a:t>');</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err="1">
                <a:latin typeface="Courier New" panose="02070309020205020404" pitchFamily="49" charset="0"/>
                <a:cs typeface="Courier New" panose="02070309020205020404" pitchFamily="49" charset="0"/>
              </a:rPr>
              <a:t>tvec</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simIn.time</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err="1">
                <a:latin typeface="Courier New" panose="02070309020205020404" pitchFamily="49" charset="0"/>
                <a:cs typeface="Courier New" panose="02070309020205020404" pitchFamily="49" charset="0"/>
              </a:rPr>
              <a:t>uvec</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simIn.signals</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lA</a:t>
            </a:r>
            <a:r>
              <a:rPr lang="en-US" sz="2500" dirty="0">
                <a:latin typeface="Courier New" panose="02070309020205020404" pitchFamily="49" charset="0"/>
                <a:cs typeface="Courier New" panose="02070309020205020404" pitchFamily="49" charset="0"/>
              </a:rPr>
              <a:t>).values-</a:t>
            </a:r>
            <a:r>
              <a:rPr lang="en-US" sz="2500" dirty="0" err="1">
                <a:latin typeface="Courier New" panose="02070309020205020404" pitchFamily="49" charset="0"/>
                <a:cs typeface="Courier New" panose="02070309020205020404" pitchFamily="49" charset="0"/>
              </a:rPr>
              <a:t>simIn.signals</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lA</a:t>
            </a:r>
            <a:r>
              <a:rPr lang="en-US" sz="2500" dirty="0">
                <a:latin typeface="Courier New" panose="02070309020205020404" pitchFamily="49" charset="0"/>
                <a:cs typeface="Courier New" panose="02070309020205020404" pitchFamily="49" charset="0"/>
              </a:rPr>
              <a:t>).values(1);</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err="1">
                <a:latin typeface="Courier New" panose="02070309020205020404" pitchFamily="49" charset="0"/>
                <a:cs typeface="Courier New" panose="02070309020205020404" pitchFamily="49" charset="0"/>
              </a:rPr>
              <a:t>tlin</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tvec</a:t>
            </a:r>
            <a:r>
              <a:rPr lang="en-US" sz="2500" dirty="0">
                <a:latin typeface="Courier New" panose="02070309020205020404" pitchFamily="49" charset="0"/>
                <a:cs typeface="Courier New" panose="02070309020205020404" pitchFamily="49" charset="0"/>
              </a:rPr>
              <a:t>(1):0.01:tvec(end);</a:t>
            </a:r>
          </a:p>
          <a:p>
            <a:pPr marL="457200" lvl="1" indent="0">
              <a:buNone/>
            </a:pPr>
            <a:r>
              <a:rPr lang="en-US" sz="2500" dirty="0" err="1">
                <a:latin typeface="Courier New" panose="02070309020205020404" pitchFamily="49" charset="0"/>
                <a:cs typeface="Courier New" panose="02070309020205020404" pitchFamily="49" charset="0"/>
              </a:rPr>
              <a:t>ulin</a:t>
            </a:r>
            <a:r>
              <a:rPr lang="en-US" sz="2500" dirty="0">
                <a:latin typeface="Courier New" panose="02070309020205020404" pitchFamily="49" charset="0"/>
                <a:cs typeface="Courier New" panose="02070309020205020404" pitchFamily="49" charset="0"/>
              </a:rPr>
              <a:t> = interp1(</a:t>
            </a:r>
            <a:r>
              <a:rPr lang="en-US" sz="2500" dirty="0" err="1">
                <a:latin typeface="Courier New" panose="02070309020205020404" pitchFamily="49" charset="0"/>
                <a:cs typeface="Courier New" panose="02070309020205020404" pitchFamily="49" charset="0"/>
              </a:rPr>
              <a:t>tvec,uvec,tlin</a:t>
            </a:r>
            <a:r>
              <a:rPr lang="en-US" sz="2500" dirty="0">
                <a:latin typeface="Courier New" panose="02070309020205020404" pitchFamily="49" charset="0"/>
                <a:cs typeface="Courier New" panose="02070309020205020404" pitchFamily="49" charset="0"/>
              </a:rPr>
              <a:t>);</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a:latin typeface="Courier New" panose="02070309020205020404" pitchFamily="49" charset="0"/>
                <a:cs typeface="Courier New" panose="02070309020205020404" pitchFamily="49" charset="0"/>
              </a:rPr>
              <a:t>[Y,T,~] = </a:t>
            </a:r>
            <a:r>
              <a:rPr lang="en-US" sz="2500" dirty="0" err="1">
                <a:latin typeface="Courier New" panose="02070309020205020404" pitchFamily="49" charset="0"/>
                <a:cs typeface="Courier New" panose="02070309020205020404" pitchFamily="49" charset="0"/>
              </a:rPr>
              <a:t>lsim</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syslon,ulin,tlin</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err="1">
                <a:latin typeface="Courier New" panose="02070309020205020404" pitchFamily="49" charset="0"/>
                <a:cs typeface="Courier New" panose="02070309020205020404" pitchFamily="49" charset="0"/>
              </a:rPr>
              <a:t>tlin</a:t>
            </a:r>
            <a:r>
              <a:rPr lang="en-US" sz="2500" dirty="0">
                <a:latin typeface="Courier New" panose="02070309020205020404" pitchFamily="49" charset="0"/>
                <a:cs typeface="Courier New" panose="02070309020205020404" pitchFamily="49" charset="0"/>
              </a:rPr>
              <a:t>     = T;</a:t>
            </a:r>
          </a:p>
          <a:p>
            <a:pPr marL="457200" lvl="1" indent="0">
              <a:buNone/>
            </a:pPr>
            <a:r>
              <a:rPr lang="en-US" sz="2500" dirty="0" err="1">
                <a:latin typeface="Courier New" panose="02070309020205020404" pitchFamily="49" charset="0"/>
                <a:cs typeface="Courier New" panose="02070309020205020404" pitchFamily="49" charset="0"/>
              </a:rPr>
              <a:t>Vlin</a:t>
            </a:r>
            <a:r>
              <a:rPr lang="en-US" sz="2500" dirty="0">
                <a:latin typeface="Courier New" panose="02070309020205020404" pitchFamily="49" charset="0"/>
                <a:cs typeface="Courier New" panose="02070309020205020404" pitchFamily="49" charset="0"/>
              </a:rPr>
              <a:t>     = Y(:,1);</a:t>
            </a:r>
          </a:p>
          <a:p>
            <a:pPr marL="457200" lvl="1" indent="0">
              <a:buNone/>
            </a:pPr>
            <a:r>
              <a:rPr lang="en-US" sz="2500" dirty="0" err="1">
                <a:latin typeface="Courier New" panose="02070309020205020404" pitchFamily="49" charset="0"/>
                <a:cs typeface="Courier New" panose="02070309020205020404" pitchFamily="49" charset="0"/>
              </a:rPr>
              <a:t>alphalin</a:t>
            </a:r>
            <a:r>
              <a:rPr lang="en-US" sz="2500" dirty="0">
                <a:latin typeface="Courier New" panose="02070309020205020404" pitchFamily="49" charset="0"/>
                <a:cs typeface="Courier New" panose="02070309020205020404" pitchFamily="49" charset="0"/>
              </a:rPr>
              <a:t> = Y(:,2)*180/pi;</a:t>
            </a:r>
          </a:p>
          <a:p>
            <a:pPr marL="457200" lvl="1" indent="0">
              <a:buNone/>
            </a:pPr>
            <a:r>
              <a:rPr lang="en-US" sz="2500" dirty="0" err="1">
                <a:latin typeface="Courier New" panose="02070309020205020404" pitchFamily="49" charset="0"/>
                <a:cs typeface="Courier New" panose="02070309020205020404" pitchFamily="49" charset="0"/>
              </a:rPr>
              <a:t>qlin</a:t>
            </a:r>
            <a:r>
              <a:rPr lang="en-US" sz="2500" dirty="0">
                <a:latin typeface="Courier New" panose="02070309020205020404" pitchFamily="49" charset="0"/>
                <a:cs typeface="Courier New" panose="02070309020205020404" pitchFamily="49" charset="0"/>
              </a:rPr>
              <a:t>     = Y(:,3)*180/pi;</a:t>
            </a:r>
          </a:p>
          <a:p>
            <a:pPr marL="457200" lvl="1" indent="0">
              <a:buNone/>
            </a:pP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thetalin</a:t>
            </a:r>
            <a:r>
              <a:rPr lang="en-US" sz="2500" dirty="0">
                <a:latin typeface="Courier New" panose="02070309020205020404" pitchFamily="49" charset="0"/>
                <a:cs typeface="Courier New" panose="02070309020205020404" pitchFamily="49" charset="0"/>
              </a:rPr>
              <a:t> = Y(:,4);</a:t>
            </a:r>
          </a:p>
          <a:p>
            <a:pPr marL="457200" lvl="1" indent="0">
              <a:buNone/>
            </a:pPr>
            <a:r>
              <a:rPr lang="en-US" sz="2500" dirty="0" err="1">
                <a:latin typeface="Courier New" panose="02070309020205020404" pitchFamily="49" charset="0"/>
                <a:cs typeface="Courier New" panose="02070309020205020404" pitchFamily="49" charset="0"/>
              </a:rPr>
              <a:t>nzblin</a:t>
            </a:r>
            <a:r>
              <a:rPr lang="en-US" sz="2500" dirty="0">
                <a:latin typeface="Courier New" panose="02070309020205020404" pitchFamily="49" charset="0"/>
                <a:cs typeface="Courier New" panose="02070309020205020404" pitchFamily="49" charset="0"/>
              </a:rPr>
              <a:t>   = Y(:,6);</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err="1">
                <a:latin typeface="Courier New" panose="02070309020205020404" pitchFamily="49" charset="0"/>
                <a:cs typeface="Courier New" panose="02070309020205020404" pitchFamily="49" charset="0"/>
              </a:rPr>
              <a:t>outputSignals</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simOut</a:t>
            </a:r>
            <a:r>
              <a:rPr lang="en-US" sz="2500" dirty="0">
                <a:latin typeface="Courier New" panose="02070309020205020404" pitchFamily="49" charset="0"/>
                <a:cs typeface="Courier New" panose="02070309020205020404" pitchFamily="49" charset="0"/>
              </a:rPr>
              <a:t>(1).get('</a:t>
            </a:r>
            <a:r>
              <a:rPr lang="en-US" sz="2500" dirty="0" err="1">
                <a:latin typeface="Courier New" panose="02070309020205020404" pitchFamily="49" charset="0"/>
                <a:cs typeface="Courier New" panose="02070309020205020404" pitchFamily="49" charset="0"/>
              </a:rPr>
              <a:t>Outports</a:t>
            </a:r>
            <a:r>
              <a:rPr lang="en-US" sz="2500" dirty="0">
                <a:latin typeface="Courier New" panose="02070309020205020404" pitchFamily="49" charset="0"/>
                <a:cs typeface="Courier New" panose="02070309020205020404" pitchFamily="49" charset="0"/>
              </a:rPr>
              <a:t>');</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a:latin typeface="Courier New" panose="02070309020205020404" pitchFamily="49" charset="0"/>
                <a:cs typeface="Courier New" panose="02070309020205020404" pitchFamily="49" charset="0"/>
              </a:rPr>
              <a:t>alpha = </a:t>
            </a:r>
            <a:r>
              <a:rPr lang="en-US" sz="2500" dirty="0" err="1">
                <a:latin typeface="Courier New" panose="02070309020205020404" pitchFamily="49" charset="0"/>
                <a:cs typeface="Courier New" panose="02070309020205020404" pitchFamily="49" charset="0"/>
              </a:rPr>
              <a:t>outputSignals.getElement</a:t>
            </a:r>
            <a:r>
              <a:rPr lang="en-US" sz="2500" dirty="0">
                <a:latin typeface="Courier New" panose="02070309020205020404" pitchFamily="49" charset="0"/>
                <a:cs typeface="Courier New" panose="02070309020205020404" pitchFamily="49" charset="0"/>
              </a:rPr>
              <a:t>('alpha').Values;</a:t>
            </a:r>
          </a:p>
          <a:p>
            <a:pPr marL="457200" lvl="1" indent="0">
              <a:buNone/>
            </a:pPr>
            <a:r>
              <a:rPr lang="en-US" sz="2500" dirty="0" err="1">
                <a:latin typeface="Courier New" panose="02070309020205020404" pitchFamily="49" charset="0"/>
                <a:cs typeface="Courier New" panose="02070309020205020404" pitchFamily="49" charset="0"/>
              </a:rPr>
              <a:t>qb</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outputSignals.getElement</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qb</a:t>
            </a:r>
            <a:r>
              <a:rPr lang="en-US" sz="2500" dirty="0">
                <a:latin typeface="Courier New" panose="02070309020205020404" pitchFamily="49" charset="0"/>
                <a:cs typeface="Courier New" panose="02070309020205020404" pitchFamily="49" charset="0"/>
              </a:rPr>
              <a:t>').Values;</a:t>
            </a:r>
          </a:p>
          <a:p>
            <a:pPr marL="457200" lvl="1" indent="0">
              <a:buNone/>
            </a:pPr>
            <a:r>
              <a:rPr lang="en-US" sz="2500" dirty="0" err="1">
                <a:latin typeface="Courier New" panose="02070309020205020404" pitchFamily="49" charset="0"/>
                <a:cs typeface="Courier New" panose="02070309020205020404" pitchFamily="49" charset="0"/>
              </a:rPr>
              <a:t>nzb</a:t>
            </a:r>
            <a:r>
              <a:rPr lang="en-US" sz="2500" dirty="0">
                <a:latin typeface="Courier New" panose="02070309020205020404" pitchFamily="49" charset="0"/>
                <a:cs typeface="Courier New" panose="02070309020205020404" pitchFamily="49" charset="0"/>
              </a:rPr>
              <a:t> = </a:t>
            </a:r>
            <a:r>
              <a:rPr lang="en-US" sz="2500" dirty="0" err="1">
                <a:latin typeface="Courier New" panose="02070309020205020404" pitchFamily="49" charset="0"/>
                <a:cs typeface="Courier New" panose="02070309020205020404" pitchFamily="49" charset="0"/>
              </a:rPr>
              <a:t>outputSignals.getElement</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Nzb</a:t>
            </a:r>
            <a:r>
              <a:rPr lang="en-US" sz="2500" dirty="0">
                <a:latin typeface="Courier New" panose="02070309020205020404" pitchFamily="49" charset="0"/>
                <a:cs typeface="Courier New" panose="02070309020205020404" pitchFamily="49" charset="0"/>
              </a:rPr>
              <a:t>').Values;</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a:latin typeface="Courier New" panose="02070309020205020404" pitchFamily="49" charset="0"/>
                <a:cs typeface="Courier New" panose="02070309020205020404" pitchFamily="49" charset="0"/>
              </a:rPr>
              <a:t>line(1) = </a:t>
            </a:r>
            <a:r>
              <a:rPr lang="en-US" sz="2500" dirty="0" err="1">
                <a:latin typeface="Courier New" panose="02070309020205020404" pitchFamily="49" charset="0"/>
                <a:cs typeface="Courier New" panose="02070309020205020404" pitchFamily="49" charset="0"/>
              </a:rPr>
              <a:t>Requirements.NewLine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tlin,alphalin+alpha.Data</a:t>
            </a:r>
            <a:r>
              <a:rPr lang="en-US" sz="2500" dirty="0">
                <a:latin typeface="Courier New" panose="02070309020205020404" pitchFamily="49" charset="0"/>
                <a:cs typeface="Courier New" panose="02070309020205020404" pitchFamily="49" charset="0"/>
              </a:rPr>
              <a:t>(1),'</a:t>
            </a:r>
            <a:r>
              <a:rPr lang="en-US" sz="2500" dirty="0" err="1">
                <a:latin typeface="Courier New" panose="02070309020205020404" pitchFamily="49" charset="0"/>
                <a:cs typeface="Courier New" panose="02070309020205020404" pitchFamily="49" charset="0"/>
              </a:rPr>
              <a:t>DisplayName','Linear</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a:latin typeface="Courier New" panose="02070309020205020404" pitchFamily="49" charset="0"/>
                <a:cs typeface="Courier New" panose="02070309020205020404" pitchFamily="49" charset="0"/>
              </a:rPr>
              <a:t>line(2) = </a:t>
            </a:r>
            <a:r>
              <a:rPr lang="en-US" sz="2500" dirty="0" err="1">
                <a:latin typeface="Courier New" panose="02070309020205020404" pitchFamily="49" charset="0"/>
                <a:cs typeface="Courier New" panose="02070309020205020404" pitchFamily="49" charset="0"/>
              </a:rPr>
              <a:t>Requirements.NewLine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alpha.Time,alpha.Data,'DisplayName','Nonlinear</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err="1">
                <a:latin typeface="Courier New" panose="02070309020205020404" pitchFamily="49" charset="0"/>
                <a:cs typeface="Courier New" panose="02070309020205020404" pitchFamily="49" charset="0"/>
              </a:rPr>
              <a:t>lineColl</a:t>
            </a:r>
            <a:r>
              <a:rPr lang="en-US" sz="2500" dirty="0">
                <a:latin typeface="Courier New" panose="02070309020205020404" pitchFamily="49" charset="0"/>
                <a:cs typeface="Courier New" panose="02070309020205020404" pitchFamily="49" charset="0"/>
              </a:rPr>
              <a:t>(1) = </a:t>
            </a:r>
            <a:r>
              <a:rPr lang="en-US" sz="2500" dirty="0" err="1">
                <a:latin typeface="Courier New" panose="02070309020205020404" pitchFamily="49" charset="0"/>
                <a:cs typeface="Courier New" panose="02070309020205020404" pitchFamily="49" charset="0"/>
              </a:rPr>
              <a:t>Requirements.NewLineCollection</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line,'Title','Angle</a:t>
            </a:r>
            <a:r>
              <a:rPr lang="en-US" sz="2500" dirty="0">
                <a:latin typeface="Courier New" panose="02070309020205020404" pitchFamily="49" charset="0"/>
                <a:cs typeface="Courier New" panose="02070309020205020404" pitchFamily="49" charset="0"/>
              </a:rPr>
              <a:t> of Attack','</a:t>
            </a:r>
            <a:r>
              <a:rPr lang="en-US" sz="2500" dirty="0" err="1">
                <a:latin typeface="Courier New" panose="02070309020205020404" pitchFamily="49" charset="0"/>
                <a:cs typeface="Courier New" panose="02070309020205020404" pitchFamily="49" charset="0"/>
              </a:rPr>
              <a:t>XLabel</a:t>
            </a:r>
            <a:r>
              <a:rPr lang="en-US" sz="2500" dirty="0">
                <a:latin typeface="Courier New" panose="02070309020205020404" pitchFamily="49" charset="0"/>
                <a:cs typeface="Courier New" panose="02070309020205020404" pitchFamily="49" charset="0"/>
              </a:rPr>
              <a:t>','Time','</a:t>
            </a:r>
            <a:r>
              <a:rPr lang="en-US" sz="2500" dirty="0" err="1">
                <a:latin typeface="Courier New" panose="02070309020205020404" pitchFamily="49" charset="0"/>
                <a:cs typeface="Courier New" panose="02070309020205020404" pitchFamily="49" charset="0"/>
              </a:rPr>
              <a:t>YLabel</a:t>
            </a:r>
            <a:r>
              <a:rPr lang="en-US" sz="2500" dirty="0">
                <a:latin typeface="Courier New" panose="02070309020205020404" pitchFamily="49" charset="0"/>
                <a:cs typeface="Courier New" panose="02070309020205020404" pitchFamily="49" charset="0"/>
              </a:rPr>
              <a:t>','\alpha (deg)');</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a:latin typeface="Courier New" panose="02070309020205020404" pitchFamily="49" charset="0"/>
                <a:cs typeface="Courier New" panose="02070309020205020404" pitchFamily="49" charset="0"/>
              </a:rPr>
              <a:t>line(1) = </a:t>
            </a:r>
            <a:r>
              <a:rPr lang="en-US" sz="2500" dirty="0" err="1">
                <a:latin typeface="Courier New" panose="02070309020205020404" pitchFamily="49" charset="0"/>
                <a:cs typeface="Courier New" panose="02070309020205020404" pitchFamily="49" charset="0"/>
              </a:rPr>
              <a:t>Requirements.NewLine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tlin,qlin+qb.Data</a:t>
            </a:r>
            <a:r>
              <a:rPr lang="en-US" sz="2500" dirty="0">
                <a:latin typeface="Courier New" panose="02070309020205020404" pitchFamily="49" charset="0"/>
                <a:cs typeface="Courier New" panose="02070309020205020404" pitchFamily="49" charset="0"/>
              </a:rPr>
              <a:t>(1),'</a:t>
            </a:r>
            <a:r>
              <a:rPr lang="en-US" sz="2500" dirty="0" err="1">
                <a:latin typeface="Courier New" panose="02070309020205020404" pitchFamily="49" charset="0"/>
                <a:cs typeface="Courier New" panose="02070309020205020404" pitchFamily="49" charset="0"/>
              </a:rPr>
              <a:t>DisplayName','Linear</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a:latin typeface="Courier New" panose="02070309020205020404" pitchFamily="49" charset="0"/>
                <a:cs typeface="Courier New" panose="02070309020205020404" pitchFamily="49" charset="0"/>
              </a:rPr>
              <a:t>line(2) = </a:t>
            </a:r>
            <a:r>
              <a:rPr lang="en-US" sz="2500" dirty="0" err="1">
                <a:latin typeface="Courier New" panose="02070309020205020404" pitchFamily="49" charset="0"/>
                <a:cs typeface="Courier New" panose="02070309020205020404" pitchFamily="49" charset="0"/>
              </a:rPr>
              <a:t>Requirements.NewLine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qb.Time,qb.Data,'DisplayName','Nonlinear</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err="1">
                <a:latin typeface="Courier New" panose="02070309020205020404" pitchFamily="49" charset="0"/>
                <a:cs typeface="Courier New" panose="02070309020205020404" pitchFamily="49" charset="0"/>
              </a:rPr>
              <a:t>lineColl</a:t>
            </a:r>
            <a:r>
              <a:rPr lang="en-US" sz="2500" dirty="0">
                <a:latin typeface="Courier New" panose="02070309020205020404" pitchFamily="49" charset="0"/>
                <a:cs typeface="Courier New" panose="02070309020205020404" pitchFamily="49" charset="0"/>
              </a:rPr>
              <a:t>(2) = </a:t>
            </a:r>
            <a:r>
              <a:rPr lang="en-US" sz="2500" dirty="0" err="1">
                <a:latin typeface="Courier New" panose="02070309020205020404" pitchFamily="49" charset="0"/>
                <a:cs typeface="Courier New" panose="02070309020205020404" pitchFamily="49" charset="0"/>
              </a:rPr>
              <a:t>Requirements.NewLineCollection</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line,'Title','Pitch</a:t>
            </a:r>
            <a:r>
              <a:rPr lang="en-US" sz="2500" dirty="0">
                <a:latin typeface="Courier New" panose="02070309020205020404" pitchFamily="49" charset="0"/>
                <a:cs typeface="Courier New" panose="02070309020205020404" pitchFamily="49" charset="0"/>
              </a:rPr>
              <a:t> Rate','</a:t>
            </a:r>
            <a:r>
              <a:rPr lang="en-US" sz="2500" dirty="0" err="1">
                <a:latin typeface="Courier New" panose="02070309020205020404" pitchFamily="49" charset="0"/>
                <a:cs typeface="Courier New" panose="02070309020205020404" pitchFamily="49" charset="0"/>
              </a:rPr>
              <a:t>XLabel</a:t>
            </a:r>
            <a:r>
              <a:rPr lang="en-US" sz="2500" dirty="0">
                <a:latin typeface="Courier New" panose="02070309020205020404" pitchFamily="49" charset="0"/>
                <a:cs typeface="Courier New" panose="02070309020205020404" pitchFamily="49" charset="0"/>
              </a:rPr>
              <a:t>','Time','</a:t>
            </a:r>
            <a:r>
              <a:rPr lang="en-US" sz="2500" dirty="0" err="1">
                <a:latin typeface="Courier New" panose="02070309020205020404" pitchFamily="49" charset="0"/>
                <a:cs typeface="Courier New" panose="02070309020205020404" pitchFamily="49" charset="0"/>
              </a:rPr>
              <a:t>YLabel</a:t>
            </a:r>
            <a:r>
              <a:rPr lang="en-US" sz="2500" dirty="0">
                <a:latin typeface="Courier New" panose="02070309020205020404" pitchFamily="49" charset="0"/>
                <a:cs typeface="Courier New" panose="02070309020205020404" pitchFamily="49" charset="0"/>
              </a:rPr>
              <a:t>','q_{b} (deg/sec)');</a:t>
            </a:r>
          </a:p>
          <a:p>
            <a:pPr marL="457200" lvl="1" indent="0">
              <a:buNone/>
            </a:pPr>
            <a:endParaRPr lang="en-US" sz="2500" dirty="0">
              <a:latin typeface="Courier New" panose="02070309020205020404" pitchFamily="49" charset="0"/>
              <a:cs typeface="Courier New" panose="02070309020205020404" pitchFamily="49" charset="0"/>
            </a:endParaRPr>
          </a:p>
          <a:p>
            <a:pPr marL="457200" lvl="1" indent="0">
              <a:buNone/>
            </a:pPr>
            <a:r>
              <a:rPr lang="en-US" sz="2500" dirty="0">
                <a:latin typeface="Courier New" panose="02070309020205020404" pitchFamily="49" charset="0"/>
                <a:cs typeface="Courier New" panose="02070309020205020404" pitchFamily="49" charset="0"/>
              </a:rPr>
              <a:t>line(1) = </a:t>
            </a:r>
            <a:r>
              <a:rPr lang="en-US" sz="2500" dirty="0" err="1">
                <a:latin typeface="Courier New" panose="02070309020205020404" pitchFamily="49" charset="0"/>
                <a:cs typeface="Courier New" panose="02070309020205020404" pitchFamily="49" charset="0"/>
              </a:rPr>
              <a:t>Requirements.NewLine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tlin,nzblin+nzb.Data</a:t>
            </a:r>
            <a:r>
              <a:rPr lang="en-US" sz="2500" dirty="0">
                <a:latin typeface="Courier New" panose="02070309020205020404" pitchFamily="49" charset="0"/>
                <a:cs typeface="Courier New" panose="02070309020205020404" pitchFamily="49" charset="0"/>
              </a:rPr>
              <a:t>(1),'</a:t>
            </a:r>
            <a:r>
              <a:rPr lang="en-US" sz="2500" dirty="0" err="1">
                <a:latin typeface="Courier New" panose="02070309020205020404" pitchFamily="49" charset="0"/>
                <a:cs typeface="Courier New" panose="02070309020205020404" pitchFamily="49" charset="0"/>
              </a:rPr>
              <a:t>DisplayName','Linear</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a:latin typeface="Courier New" panose="02070309020205020404" pitchFamily="49" charset="0"/>
                <a:cs typeface="Courier New" panose="02070309020205020404" pitchFamily="49" charset="0"/>
              </a:rPr>
              <a:t>line(2) = </a:t>
            </a:r>
            <a:r>
              <a:rPr lang="en-US" sz="2500" dirty="0" err="1">
                <a:latin typeface="Courier New" panose="02070309020205020404" pitchFamily="49" charset="0"/>
                <a:cs typeface="Courier New" panose="02070309020205020404" pitchFamily="49" charset="0"/>
              </a:rPr>
              <a:t>Requirements.NewLine</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nzb.Time,nzb.Data,'DisplayName','Nonlinear</a:t>
            </a:r>
            <a:r>
              <a:rPr lang="en-US" sz="2500" dirty="0">
                <a:latin typeface="Courier New" panose="02070309020205020404" pitchFamily="49" charset="0"/>
                <a:cs typeface="Courier New" panose="02070309020205020404" pitchFamily="49" charset="0"/>
              </a:rPr>
              <a:t>');</a:t>
            </a:r>
          </a:p>
          <a:p>
            <a:pPr marL="457200" lvl="1" indent="0">
              <a:buNone/>
            </a:pPr>
            <a:r>
              <a:rPr lang="en-US" sz="2500" dirty="0" err="1">
                <a:latin typeface="Courier New" panose="02070309020205020404" pitchFamily="49" charset="0"/>
                <a:cs typeface="Courier New" panose="02070309020205020404" pitchFamily="49" charset="0"/>
              </a:rPr>
              <a:t>lineColl</a:t>
            </a:r>
            <a:r>
              <a:rPr lang="en-US" sz="2500" dirty="0">
                <a:latin typeface="Courier New" panose="02070309020205020404" pitchFamily="49" charset="0"/>
                <a:cs typeface="Courier New" panose="02070309020205020404" pitchFamily="49" charset="0"/>
              </a:rPr>
              <a:t>(3) = </a:t>
            </a:r>
            <a:r>
              <a:rPr lang="en-US" sz="2500" dirty="0" err="1">
                <a:latin typeface="Courier New" panose="02070309020205020404" pitchFamily="49" charset="0"/>
                <a:cs typeface="Courier New" panose="02070309020205020404" pitchFamily="49" charset="0"/>
              </a:rPr>
              <a:t>Requirements.NewLineCollection</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line,'Title','Load</a:t>
            </a:r>
            <a:r>
              <a:rPr lang="en-US" sz="2500" dirty="0">
                <a:latin typeface="Courier New" panose="02070309020205020404" pitchFamily="49" charset="0"/>
                <a:cs typeface="Courier New" panose="02070309020205020404" pitchFamily="49" charset="0"/>
              </a:rPr>
              <a:t> Factor','</a:t>
            </a:r>
            <a:r>
              <a:rPr lang="en-US" sz="2500" dirty="0" err="1">
                <a:latin typeface="Courier New" panose="02070309020205020404" pitchFamily="49" charset="0"/>
                <a:cs typeface="Courier New" panose="02070309020205020404" pitchFamily="49" charset="0"/>
              </a:rPr>
              <a:t>XLabel</a:t>
            </a:r>
            <a:r>
              <a:rPr lang="en-US" sz="2500" dirty="0">
                <a:latin typeface="Courier New" panose="02070309020205020404" pitchFamily="49" charset="0"/>
                <a:cs typeface="Courier New" panose="02070309020205020404" pitchFamily="49" charset="0"/>
              </a:rPr>
              <a:t>','Time','</a:t>
            </a:r>
            <a:r>
              <a:rPr lang="en-US" sz="2500" dirty="0" err="1">
                <a:latin typeface="Courier New" panose="02070309020205020404" pitchFamily="49" charset="0"/>
                <a:cs typeface="Courier New" panose="02070309020205020404" pitchFamily="49" charset="0"/>
              </a:rPr>
              <a:t>YLabel</a:t>
            </a:r>
            <a:r>
              <a:rPr lang="en-US" sz="2500" dirty="0">
                <a:latin typeface="Courier New" panose="02070309020205020404" pitchFamily="49" charset="0"/>
                <a:cs typeface="Courier New" panose="02070309020205020404" pitchFamily="49" charset="0"/>
              </a:rPr>
              <a:t>','</a:t>
            </a:r>
            <a:r>
              <a:rPr lang="en-US" sz="2500" dirty="0" err="1">
                <a:latin typeface="Courier New" panose="02070309020205020404" pitchFamily="49" charset="0"/>
                <a:cs typeface="Courier New" panose="02070309020205020404" pitchFamily="49" charset="0"/>
              </a:rPr>
              <a:t>Nz</a:t>
            </a:r>
            <a:r>
              <a:rPr lang="en-US" sz="2500" dirty="0">
                <a:latin typeface="Courier New" panose="02070309020205020404" pitchFamily="49" charset="0"/>
                <a:cs typeface="Courier New" panose="02070309020205020404" pitchFamily="49" charset="0"/>
              </a:rPr>
              <a:t>_{b} (</a:t>
            </a:r>
            <a:r>
              <a:rPr lang="en-US" sz="2500" dirty="0" err="1">
                <a:latin typeface="Courier New" panose="02070309020205020404" pitchFamily="49" charset="0"/>
                <a:cs typeface="Courier New" panose="02070309020205020404" pitchFamily="49" charset="0"/>
              </a:rPr>
              <a:t>g''s</a:t>
            </a:r>
            <a:r>
              <a:rPr lang="en-US" sz="2500" dirty="0">
                <a:latin typeface="Courier New" panose="02070309020205020404" pitchFamily="49" charset="0"/>
                <a:cs typeface="Courier New" panose="02070309020205020404" pitchFamily="49" charset="0"/>
              </a:rPr>
              <a:t>)');</a:t>
            </a:r>
          </a:p>
        </p:txBody>
      </p:sp>
      <p:sp>
        <p:nvSpPr>
          <p:cNvPr id="18" name="Rectangle 17">
            <a:extLst>
              <a:ext uri="{FF2B5EF4-FFF2-40B4-BE49-F238E27FC236}">
                <a16:creationId xmlns:a16="http://schemas.microsoft.com/office/drawing/2014/main" id="{9C0616B7-7E71-4864-88AA-0534C1A730DA}"/>
              </a:ext>
            </a:extLst>
          </p:cNvPr>
          <p:cNvSpPr/>
          <p:nvPr/>
        </p:nvSpPr>
        <p:spPr>
          <a:xfrm>
            <a:off x="8209940" y="1049952"/>
            <a:ext cx="2851762" cy="3001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Simulation output, input, and operating conditions are an input to the post simulation method</a:t>
            </a:r>
          </a:p>
        </p:txBody>
      </p:sp>
      <p:sp>
        <p:nvSpPr>
          <p:cNvPr id="19" name="Rectangle 18">
            <a:extLst>
              <a:ext uri="{FF2B5EF4-FFF2-40B4-BE49-F238E27FC236}">
                <a16:creationId xmlns:a16="http://schemas.microsoft.com/office/drawing/2014/main" id="{C3387C5D-F3EC-4A9E-8DB7-53A9B15E99AE}"/>
              </a:ext>
            </a:extLst>
          </p:cNvPr>
          <p:cNvSpPr/>
          <p:nvPr/>
        </p:nvSpPr>
        <p:spPr>
          <a:xfrm>
            <a:off x="8203590" y="1583352"/>
            <a:ext cx="2851762" cy="5629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User can perform any operations on the trim conditions, linear models, and simulation input, and output</a:t>
            </a:r>
          </a:p>
        </p:txBody>
      </p:sp>
      <p:sp>
        <p:nvSpPr>
          <p:cNvPr id="22" name="Rectangle 21">
            <a:extLst>
              <a:ext uri="{FF2B5EF4-FFF2-40B4-BE49-F238E27FC236}">
                <a16:creationId xmlns:a16="http://schemas.microsoft.com/office/drawing/2014/main" id="{4E5D1CF0-A1A6-491F-BF78-83EDAC6E6BC7}"/>
              </a:ext>
            </a:extLst>
          </p:cNvPr>
          <p:cNvSpPr/>
          <p:nvPr/>
        </p:nvSpPr>
        <p:spPr>
          <a:xfrm>
            <a:off x="8209940" y="2516802"/>
            <a:ext cx="2851762" cy="5629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This example shows a method to compare the linear vs nonlinear model response.</a:t>
            </a:r>
          </a:p>
        </p:txBody>
      </p:sp>
    </p:spTree>
    <p:extLst>
      <p:ext uri="{BB962C8B-B14F-4D97-AF65-F5344CB8AC3E}">
        <p14:creationId xmlns:p14="http://schemas.microsoft.com/office/powerpoint/2010/main" val="270438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err="1"/>
              <a:t>Requirements.NewLineCollection</a:t>
            </a:r>
            <a:endParaRPr lang="en-US" dirty="0"/>
          </a:p>
        </p:txBody>
      </p:sp>
      <p:sp>
        <p:nvSpPr>
          <p:cNvPr id="7" name="Rectangle 6">
            <a:extLst>
              <a:ext uri="{FF2B5EF4-FFF2-40B4-BE49-F238E27FC236}">
                <a16:creationId xmlns:a16="http://schemas.microsoft.com/office/drawing/2014/main" id="{E9A08C24-EE63-4019-83B6-C3C7683A9CA8}"/>
              </a:ext>
            </a:extLst>
          </p:cNvPr>
          <p:cNvSpPr/>
          <p:nvPr/>
        </p:nvSpPr>
        <p:spPr>
          <a:xfrm>
            <a:off x="648593" y="1366358"/>
            <a:ext cx="10894814" cy="1477328"/>
          </a:xfrm>
          <a:prstGeom prst="rect">
            <a:avLst/>
          </a:prstGeom>
        </p:spPr>
        <p:txBody>
          <a:bodyPr wrap="square">
            <a:spAutoFit/>
          </a:bodyPr>
          <a:lstStyle/>
          <a:p>
            <a:r>
              <a:rPr lang="en-US" dirty="0"/>
              <a:t>Constructor</a:t>
            </a:r>
          </a:p>
          <a:p>
            <a:r>
              <a:rPr lang="en-US" dirty="0"/>
              <a:t>Any properties can be used as name value pairs.</a:t>
            </a:r>
          </a:p>
          <a:p>
            <a:r>
              <a:rPr lang="en-US" dirty="0"/>
              <a:t>Ex&gt;   </a:t>
            </a:r>
            <a:r>
              <a:rPr lang="en-US" dirty="0" err="1"/>
              <a:t>Requirements.NewLineCollection</a:t>
            </a:r>
            <a:r>
              <a:rPr lang="en-US" dirty="0"/>
              <a:t>(</a:t>
            </a:r>
            <a:r>
              <a:rPr lang="en-US" dirty="0" err="1"/>
              <a:t>line,'Title','Angle</a:t>
            </a:r>
            <a:r>
              <a:rPr lang="en-US" dirty="0"/>
              <a:t> of Attack','</a:t>
            </a:r>
            <a:r>
              <a:rPr lang="en-US" dirty="0" err="1"/>
              <a:t>XLabel</a:t>
            </a:r>
            <a:r>
              <a:rPr lang="en-US" dirty="0"/>
              <a:t>','Time','</a:t>
            </a:r>
            <a:r>
              <a:rPr lang="en-US" dirty="0" err="1"/>
              <a:t>YLabel</a:t>
            </a:r>
            <a:r>
              <a:rPr lang="en-US" dirty="0"/>
              <a:t>','\alpha (deg)’)</a:t>
            </a:r>
          </a:p>
          <a:p>
            <a:r>
              <a:rPr lang="en-US" dirty="0"/>
              <a:t>** Use in Post Simulation methods only</a:t>
            </a:r>
          </a:p>
          <a:p>
            <a:endParaRPr lang="en-US" dirty="0"/>
          </a:p>
        </p:txBody>
      </p:sp>
      <p:graphicFrame>
        <p:nvGraphicFramePr>
          <p:cNvPr id="2" name="Table 1">
            <a:extLst>
              <a:ext uri="{FF2B5EF4-FFF2-40B4-BE49-F238E27FC236}">
                <a16:creationId xmlns:a16="http://schemas.microsoft.com/office/drawing/2014/main" id="{12E6E518-DDCD-4E28-9123-3CB53A7D63FF}"/>
              </a:ext>
            </a:extLst>
          </p:cNvPr>
          <p:cNvGraphicFramePr>
            <a:graphicFrameLocks noGrp="1"/>
          </p:cNvGraphicFramePr>
          <p:nvPr>
            <p:extLst>
              <p:ext uri="{D42A27DB-BD31-4B8C-83A1-F6EECF244321}">
                <p14:modId xmlns:p14="http://schemas.microsoft.com/office/powerpoint/2010/main" val="3098481920"/>
              </p:ext>
            </p:extLst>
          </p:nvPr>
        </p:nvGraphicFramePr>
        <p:xfrm>
          <a:off x="742949" y="3296285"/>
          <a:ext cx="6235700" cy="2724150"/>
        </p:xfrm>
        <a:graphic>
          <a:graphicData uri="http://schemas.openxmlformats.org/drawingml/2006/table">
            <a:tbl>
              <a:tblPr>
                <a:tableStyleId>{5C22544A-7EE6-4342-B048-85BDC9FD1C3A}</a:tableStyleId>
              </a:tblPr>
              <a:tblGrid>
                <a:gridCol w="1651000">
                  <a:extLst>
                    <a:ext uri="{9D8B030D-6E8A-4147-A177-3AD203B41FA5}">
                      <a16:colId xmlns:a16="http://schemas.microsoft.com/office/drawing/2014/main" val="827049695"/>
                    </a:ext>
                  </a:extLst>
                </a:gridCol>
                <a:gridCol w="1841500">
                  <a:extLst>
                    <a:ext uri="{9D8B030D-6E8A-4147-A177-3AD203B41FA5}">
                      <a16:colId xmlns:a16="http://schemas.microsoft.com/office/drawing/2014/main" val="199346865"/>
                    </a:ext>
                  </a:extLst>
                </a:gridCol>
                <a:gridCol w="2743200">
                  <a:extLst>
                    <a:ext uri="{9D8B030D-6E8A-4147-A177-3AD203B41FA5}">
                      <a16:colId xmlns:a16="http://schemas.microsoft.com/office/drawing/2014/main" val="2553920668"/>
                    </a:ext>
                  </a:extLst>
                </a:gridCol>
              </a:tblGrid>
              <a:tr h="238125">
                <a:tc>
                  <a:txBody>
                    <a:bodyPr/>
                    <a:lstStyle/>
                    <a:p>
                      <a:pPr algn="l" rtl="0" fontAlgn="b"/>
                      <a:r>
                        <a:rPr lang="en-US" sz="1400" b="1" u="none" strike="noStrike">
                          <a:effectLst/>
                        </a:rPr>
                        <a: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a:effectLst/>
                        </a:rPr>
                        <a:t>Class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6967371"/>
                  </a:ext>
                </a:extLst>
              </a:tr>
              <a:tr h="190500">
                <a:tc>
                  <a:txBody>
                    <a:bodyPr/>
                    <a:lstStyle/>
                    <a:p>
                      <a:pPr algn="l" fontAlgn="b"/>
                      <a:r>
                        <a:rPr lang="en-US" sz="1100" u="none" strike="noStrike">
                          <a:effectLst/>
                        </a:rPr>
                        <a:t>        NewLine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Requirements.NewLine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Array of new line objects that can be plotted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246185"/>
                  </a:ext>
                </a:extLst>
              </a:tr>
              <a:tr h="190500">
                <a:tc>
                  <a:txBody>
                    <a:bodyPr/>
                    <a:lstStyle/>
                    <a:p>
                      <a:pPr algn="l" fontAlgn="b"/>
                      <a:r>
                        <a:rPr lang="en-US" sz="1100" u="none" strike="noStrike">
                          <a:effectLst/>
                        </a:rPr>
                        <a:t>        XLim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double [1x2]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limit of the x-axis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6852575"/>
                  </a:ext>
                </a:extLst>
              </a:tr>
              <a:tr h="190500">
                <a:tc>
                  <a:txBody>
                    <a:bodyPr/>
                    <a:lstStyle/>
                    <a:p>
                      <a:pPr algn="l" fontAlgn="b"/>
                      <a:r>
                        <a:rPr lang="en-US" sz="1100" u="none" strike="noStrike">
                          <a:effectLst/>
                        </a:rPr>
                        <a:t>        YLim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double [1x2]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limit of the y-axis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7437525"/>
                  </a:ext>
                </a:extLst>
              </a:tr>
              <a:tr h="190500">
                <a:tc>
                  <a:txBody>
                    <a:bodyPr/>
                    <a:lstStyle/>
                    <a:p>
                      <a:pPr algn="l" fontAlgn="b"/>
                      <a:r>
                        <a:rPr lang="en-US" sz="1100" u="none" strike="noStrike">
                          <a:effectLst/>
                        </a:rPr>
                        <a:t>        ZLim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double [1x2]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limit of the z-axis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715690"/>
                  </a:ext>
                </a:extLst>
              </a:tr>
              <a:tr h="190500">
                <a:tc>
                  <a:txBody>
                    <a:bodyPr/>
                    <a:lstStyle/>
                    <a:p>
                      <a:pPr algn="l" fontAlgn="b"/>
                      <a:r>
                        <a:rPr lang="en-US" sz="1100" u="none" strike="noStrike">
                          <a:effectLst/>
                        </a:rPr>
                        <a:t>        XLabel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label of the x axis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9836256"/>
                  </a:ext>
                </a:extLst>
              </a:tr>
              <a:tr h="190500">
                <a:tc>
                  <a:txBody>
                    <a:bodyPr/>
                    <a:lstStyle/>
                    <a:p>
                      <a:pPr algn="l" fontAlgn="b"/>
                      <a:r>
                        <a:rPr lang="en-US" sz="1100" u="none" strike="noStrike">
                          <a:effectLst/>
                        </a:rPr>
                        <a:t>        YLabel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label of the y axis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2634857"/>
                  </a:ext>
                </a:extLst>
              </a:tr>
              <a:tr h="190500">
                <a:tc>
                  <a:txBody>
                    <a:bodyPr/>
                    <a:lstStyle/>
                    <a:p>
                      <a:pPr algn="l" fontAlgn="b"/>
                      <a:r>
                        <a:rPr lang="en-US" sz="1100" u="none" strike="noStrike">
                          <a:effectLst/>
                        </a:rPr>
                        <a:t>        yAxisLocation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location of the y axis display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9790977"/>
                  </a:ext>
                </a:extLst>
              </a:tr>
              <a:tr h="190500">
                <a:tc>
                  <a:txBody>
                    <a:bodyPr/>
                    <a:lstStyle/>
                    <a:p>
                      <a:pPr algn="l" fontAlgn="b"/>
                      <a:r>
                        <a:rPr lang="en-US" sz="1100" u="none" strike="noStrike">
                          <a:effectLst/>
                        </a:rPr>
                        <a:t>        GridFunction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funhandle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method to set up a grid on the axes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9975551"/>
                  </a:ext>
                </a:extLst>
              </a:tr>
              <a:tr h="190500">
                <a:tc>
                  <a:txBody>
                    <a:bodyPr/>
                    <a:lstStyle/>
                    <a:p>
                      <a:pPr algn="l" fontAlgn="b"/>
                      <a:r>
                        <a:rPr lang="en-US" sz="1100" u="none" strike="noStrike">
                          <a:effectLst/>
                        </a:rPr>
                        <a:t>        Grid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show grid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9514492"/>
                  </a:ext>
                </a:extLst>
              </a:tr>
              <a:tr h="190500">
                <a:tc>
                  <a:txBody>
                    <a:bodyPr/>
                    <a:lstStyle/>
                    <a:p>
                      <a:pPr algn="l" fontAlgn="b"/>
                      <a:r>
                        <a:rPr lang="en-US" sz="1100" u="none" strike="noStrike">
                          <a:effectLst/>
                        </a:rPr>
                        <a:t>        XScale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x axis scaling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4183072"/>
                  </a:ext>
                </a:extLst>
              </a:tr>
              <a:tr h="190500">
                <a:tc>
                  <a:txBody>
                    <a:bodyPr/>
                    <a:lstStyle/>
                    <a:p>
                      <a:pPr algn="l" fontAlgn="b"/>
                      <a:r>
                        <a:rPr lang="en-US" sz="1100" u="none" strike="noStrike">
                          <a:effectLst/>
                        </a:rPr>
                        <a:t>        YScale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y axis scaling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0894371"/>
                  </a:ext>
                </a:extLst>
              </a:tr>
              <a:tr h="190500">
                <a:tc>
                  <a:txBody>
                    <a:bodyPr/>
                    <a:lstStyle/>
                    <a:p>
                      <a:pPr algn="l" fontAlgn="b"/>
                      <a:r>
                        <a:rPr lang="en-US" sz="1100" u="none" strike="noStrike">
                          <a:effectLst/>
                        </a:rPr>
                        <a:t>        ZScale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z axis scaling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9840130"/>
                  </a:ext>
                </a:extLst>
              </a:tr>
              <a:tr h="200025">
                <a:tc>
                  <a:txBody>
                    <a:bodyPr/>
                    <a:lstStyle/>
                    <a:p>
                      <a:pPr algn="l" fontAlgn="b"/>
                      <a:r>
                        <a:rPr lang="en-US" sz="1100" u="none" strike="noStrike">
                          <a:effectLst/>
                        </a:rPr>
                        <a:t>        Title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title of the axis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3548687"/>
                  </a:ext>
                </a:extLst>
              </a:tr>
            </a:tbl>
          </a:graphicData>
        </a:graphic>
      </p:graphicFrame>
      <p:sp>
        <p:nvSpPr>
          <p:cNvPr id="10" name="TextBox 9">
            <a:extLst>
              <a:ext uri="{FF2B5EF4-FFF2-40B4-BE49-F238E27FC236}">
                <a16:creationId xmlns:a16="http://schemas.microsoft.com/office/drawing/2014/main" id="{45F21782-7764-4E68-987C-25ECC7ACEDE7}"/>
              </a:ext>
            </a:extLst>
          </p:cNvPr>
          <p:cNvSpPr txBox="1"/>
          <p:nvPr/>
        </p:nvSpPr>
        <p:spPr>
          <a:xfrm>
            <a:off x="475047" y="2843686"/>
            <a:ext cx="6771503" cy="369332"/>
          </a:xfrm>
          <a:prstGeom prst="rect">
            <a:avLst/>
          </a:prstGeom>
          <a:noFill/>
        </p:spPr>
        <p:txBody>
          <a:bodyPr wrap="square" rtlCol="0">
            <a:spAutoFit/>
          </a:bodyPr>
          <a:lstStyle/>
          <a:p>
            <a:pPr marL="285750" indent="-285750">
              <a:buFontTx/>
              <a:buChar char="-"/>
            </a:pPr>
            <a:r>
              <a:rPr lang="en-US" b="1" dirty="0"/>
              <a:t>Important Properties</a:t>
            </a:r>
          </a:p>
        </p:txBody>
      </p:sp>
    </p:spTree>
    <p:extLst>
      <p:ext uri="{BB962C8B-B14F-4D97-AF65-F5344CB8AC3E}">
        <p14:creationId xmlns:p14="http://schemas.microsoft.com/office/powerpoint/2010/main" val="40435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Setup Analysis Task</a:t>
            </a:r>
          </a:p>
        </p:txBody>
      </p:sp>
      <p:sp>
        <p:nvSpPr>
          <p:cNvPr id="18" name="Rectangle 17">
            <a:extLst>
              <a:ext uri="{FF2B5EF4-FFF2-40B4-BE49-F238E27FC236}">
                <a16:creationId xmlns:a16="http://schemas.microsoft.com/office/drawing/2014/main" id="{9C0616B7-7E71-4864-88AA-0534C1A730DA}"/>
              </a:ext>
            </a:extLst>
          </p:cNvPr>
          <p:cNvSpPr/>
          <p:nvPr/>
        </p:nvSpPr>
        <p:spPr>
          <a:xfrm>
            <a:off x="1447193" y="5883817"/>
            <a:ext cx="954083" cy="3001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Linear model definitions</a:t>
            </a:r>
          </a:p>
        </p:txBody>
      </p:sp>
      <p:sp>
        <p:nvSpPr>
          <p:cNvPr id="19" name="Rectangle 18">
            <a:extLst>
              <a:ext uri="{FF2B5EF4-FFF2-40B4-BE49-F238E27FC236}">
                <a16:creationId xmlns:a16="http://schemas.microsoft.com/office/drawing/2014/main" id="{C3387C5D-F3EC-4A9E-8DB7-53A9B15E99AE}"/>
              </a:ext>
            </a:extLst>
          </p:cNvPr>
          <p:cNvSpPr/>
          <p:nvPr/>
        </p:nvSpPr>
        <p:spPr>
          <a:xfrm>
            <a:off x="4363629" y="1831099"/>
            <a:ext cx="1232510" cy="2200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Trim Definition</a:t>
            </a:r>
          </a:p>
        </p:txBody>
      </p:sp>
      <p:sp>
        <p:nvSpPr>
          <p:cNvPr id="22" name="Rectangle 21">
            <a:extLst>
              <a:ext uri="{FF2B5EF4-FFF2-40B4-BE49-F238E27FC236}">
                <a16:creationId xmlns:a16="http://schemas.microsoft.com/office/drawing/2014/main" id="{4E5D1CF0-A1A6-491F-BF78-83EDAC6E6BC7}"/>
              </a:ext>
            </a:extLst>
          </p:cNvPr>
          <p:cNvSpPr/>
          <p:nvPr/>
        </p:nvSpPr>
        <p:spPr>
          <a:xfrm>
            <a:off x="4363628" y="2256273"/>
            <a:ext cx="1732372" cy="2200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Mass Properties (ASCII file)</a:t>
            </a:r>
          </a:p>
        </p:txBody>
      </p:sp>
      <p:pic>
        <p:nvPicPr>
          <p:cNvPr id="2" name="Picture 1">
            <a:extLst>
              <a:ext uri="{FF2B5EF4-FFF2-40B4-BE49-F238E27FC236}">
                <a16:creationId xmlns:a16="http://schemas.microsoft.com/office/drawing/2014/main" id="{4474BA6E-7DB7-4C5F-83A8-E307747D36A4}"/>
              </a:ext>
            </a:extLst>
          </p:cNvPr>
          <p:cNvPicPr>
            <a:picLocks noChangeAspect="1"/>
          </p:cNvPicPr>
          <p:nvPr/>
        </p:nvPicPr>
        <p:blipFill>
          <a:blip r:embed="rId2"/>
          <a:stretch>
            <a:fillRect/>
          </a:stretch>
        </p:blipFill>
        <p:spPr>
          <a:xfrm>
            <a:off x="746419" y="1056122"/>
            <a:ext cx="3309715" cy="4521246"/>
          </a:xfrm>
          <a:prstGeom prst="rect">
            <a:avLst/>
          </a:prstGeom>
        </p:spPr>
      </p:pic>
      <p:sp>
        <p:nvSpPr>
          <p:cNvPr id="8" name="Rectangle 7">
            <a:extLst>
              <a:ext uri="{FF2B5EF4-FFF2-40B4-BE49-F238E27FC236}">
                <a16:creationId xmlns:a16="http://schemas.microsoft.com/office/drawing/2014/main" id="{98EC1698-7EB5-4D6D-870F-20C4B02CE6CF}"/>
              </a:ext>
            </a:extLst>
          </p:cNvPr>
          <p:cNvSpPr/>
          <p:nvPr/>
        </p:nvSpPr>
        <p:spPr>
          <a:xfrm>
            <a:off x="2548478" y="5733737"/>
            <a:ext cx="660062" cy="3001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Methods</a:t>
            </a:r>
          </a:p>
        </p:txBody>
      </p:sp>
      <p:sp>
        <p:nvSpPr>
          <p:cNvPr id="9" name="Rectangle 8">
            <a:extLst>
              <a:ext uri="{FF2B5EF4-FFF2-40B4-BE49-F238E27FC236}">
                <a16:creationId xmlns:a16="http://schemas.microsoft.com/office/drawing/2014/main" id="{CE3C7414-3CD3-4BA2-BED7-005966F50BEA}"/>
              </a:ext>
            </a:extLst>
          </p:cNvPr>
          <p:cNvSpPr/>
          <p:nvPr/>
        </p:nvSpPr>
        <p:spPr>
          <a:xfrm>
            <a:off x="3307743" y="5868662"/>
            <a:ext cx="954083" cy="30015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Simulations</a:t>
            </a:r>
          </a:p>
        </p:txBody>
      </p:sp>
      <p:cxnSp>
        <p:nvCxnSpPr>
          <p:cNvPr id="10" name="Connector: Curved 9">
            <a:extLst>
              <a:ext uri="{FF2B5EF4-FFF2-40B4-BE49-F238E27FC236}">
                <a16:creationId xmlns:a16="http://schemas.microsoft.com/office/drawing/2014/main" id="{A2B45CFA-42C6-4276-897B-2953D67DED6D}"/>
              </a:ext>
            </a:extLst>
          </p:cNvPr>
          <p:cNvCxnSpPr>
            <a:cxnSpLocks/>
            <a:stCxn id="9" idx="0"/>
          </p:cNvCxnSpPr>
          <p:nvPr/>
        </p:nvCxnSpPr>
        <p:spPr>
          <a:xfrm rot="16200000" flipV="1">
            <a:off x="3523177" y="5607054"/>
            <a:ext cx="452292" cy="70924"/>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61166B00-BFD1-4F1E-8025-C8763E4F772A}"/>
              </a:ext>
            </a:extLst>
          </p:cNvPr>
          <p:cNvCxnSpPr>
            <a:cxnSpLocks/>
          </p:cNvCxnSpPr>
          <p:nvPr/>
        </p:nvCxnSpPr>
        <p:spPr>
          <a:xfrm rot="16200000" flipV="1">
            <a:off x="2752331" y="5542550"/>
            <a:ext cx="306643" cy="54285"/>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C0F2F578-B52B-41A4-82A5-C6E3FFE9F51E}"/>
              </a:ext>
            </a:extLst>
          </p:cNvPr>
          <p:cNvCxnSpPr>
            <a:cxnSpLocks/>
          </p:cNvCxnSpPr>
          <p:nvPr/>
        </p:nvCxnSpPr>
        <p:spPr>
          <a:xfrm rot="16200000" flipV="1">
            <a:off x="1716306" y="5624297"/>
            <a:ext cx="467448" cy="51592"/>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B3F0CB18-E1C1-4181-A0B5-331E900BDDD0}"/>
              </a:ext>
            </a:extLst>
          </p:cNvPr>
          <p:cNvCxnSpPr>
            <a:cxnSpLocks/>
            <a:stCxn id="19" idx="1"/>
          </p:cNvCxnSpPr>
          <p:nvPr/>
        </p:nvCxnSpPr>
        <p:spPr>
          <a:xfrm rot="10800000" flipV="1">
            <a:off x="3970539" y="1941123"/>
            <a:ext cx="393090" cy="211348"/>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8D8221F5-C40A-402C-B938-E836EF4E70EE}"/>
              </a:ext>
            </a:extLst>
          </p:cNvPr>
          <p:cNvCxnSpPr>
            <a:cxnSpLocks/>
            <a:stCxn id="22" idx="1"/>
          </p:cNvCxnSpPr>
          <p:nvPr/>
        </p:nvCxnSpPr>
        <p:spPr>
          <a:xfrm rot="10800000">
            <a:off x="3970546" y="2256273"/>
            <a:ext cx="393083" cy="110024"/>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6BE72508-5257-4C05-AED8-AD447CB6293E}"/>
              </a:ext>
            </a:extLst>
          </p:cNvPr>
          <p:cNvSpPr txBox="1">
            <a:spLocks/>
          </p:cNvSpPr>
          <p:nvPr/>
        </p:nvSpPr>
        <p:spPr>
          <a:xfrm>
            <a:off x="4363629" y="2475772"/>
            <a:ext cx="7377521" cy="1531078"/>
          </a:xfrm>
          <a:prstGeom prst="rect">
            <a:avLst/>
          </a:prstGeom>
          <a:ln>
            <a:solidFill>
              <a:schemeClr val="tx1"/>
            </a:solidFill>
          </a:ln>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pt-BR" sz="1000" dirty="0">
                <a:latin typeface="Courier New" panose="02070309020205020404" pitchFamily="49" charset="0"/>
                <a:cs typeface="Courier New" panose="02070309020205020404" pitchFamily="49" charset="0"/>
              </a:rPr>
              <a:t>WeightCode   Label      Wt      xCG    yCG     zCG     Ixx      Iyy    Izz    Ixz</a:t>
            </a:r>
          </a:p>
          <a:p>
            <a:pPr marL="457200" lvl="1" indent="0">
              <a:buNone/>
            </a:pPr>
            <a:r>
              <a:rPr lang="pt-BR" sz="1000" dirty="0">
                <a:latin typeface="Courier New" panose="02070309020205020404" pitchFamily="49" charset="0"/>
                <a:cs typeface="Courier New" panose="02070309020205020404" pitchFamily="49" charset="0"/>
              </a:rPr>
              <a:t>&lt;STRING&gt;     &lt;STRING&gt; &lt;Value&gt; &lt;Value&gt; &lt;Value&gt; &lt;Value&gt; &lt;Value&gt; &lt;Value&gt; &lt;Value&gt; &lt;Value&gt;</a:t>
            </a:r>
          </a:p>
          <a:p>
            <a:pPr marL="457200" lvl="1" indent="0">
              <a:buNone/>
            </a:pPr>
            <a:r>
              <a:rPr lang="pt-BR" sz="1000" dirty="0">
                <a:latin typeface="Courier New" panose="02070309020205020404" pitchFamily="49" charset="0"/>
                <a:cs typeface="Courier New" panose="02070309020205020404" pitchFamily="49" charset="0"/>
              </a:rPr>
              <a:t>&lt;STRING&gt;     &lt;STRING&gt; &lt;Value&gt; &lt;Value&gt; &lt;Value&gt; &lt;Value&gt; &lt;Value&gt; &lt;Value&gt; &lt;Value&gt; &lt;Value&gt; </a:t>
            </a:r>
          </a:p>
          <a:p>
            <a:pPr marL="457200" lvl="1" indent="0">
              <a:buNone/>
            </a:pPr>
            <a:r>
              <a:rPr lang="pt-BR" sz="1000" dirty="0">
                <a:latin typeface="Courier New" panose="02070309020205020404" pitchFamily="49" charset="0"/>
                <a:cs typeface="Courier New" panose="02070309020205020404" pitchFamily="49" charset="0"/>
              </a:rPr>
              <a:t>...</a:t>
            </a:r>
          </a:p>
          <a:p>
            <a:pPr marL="457200" lvl="1" indent="0">
              <a:buNone/>
            </a:pPr>
            <a:r>
              <a:rPr lang="pt-BR" sz="1000" dirty="0">
                <a:latin typeface="Courier New" panose="02070309020205020404" pitchFamily="49" charset="0"/>
                <a:cs typeface="Courier New" panose="02070309020205020404" pitchFamily="49" charset="0"/>
              </a:rPr>
              <a:t>&lt;STRING&gt;     &lt;STRING&gt; &lt;Value&gt; &lt;Value&gt; &lt;Value&gt; &lt;Value&gt; &lt;Value&gt; &lt;Value&gt; &lt;Value&gt; &lt;Value&gt; </a:t>
            </a:r>
          </a:p>
          <a:p>
            <a:pPr marL="457200" lvl="1" indent="0">
              <a:buNone/>
            </a:pPr>
            <a:r>
              <a:rPr lang="pt-BR" sz="1000" dirty="0">
                <a:latin typeface="Courier New" panose="02070309020205020404" pitchFamily="49" charset="0"/>
                <a:cs typeface="Courier New" panose="02070309020205020404" pitchFamily="49" charset="0"/>
              </a:rPr>
              <a:t> </a:t>
            </a:r>
          </a:p>
        </p:txBody>
      </p:sp>
      <p:sp>
        <p:nvSpPr>
          <p:cNvPr id="26" name="Rectangle 25">
            <a:extLst>
              <a:ext uri="{FF2B5EF4-FFF2-40B4-BE49-F238E27FC236}">
                <a16:creationId xmlns:a16="http://schemas.microsoft.com/office/drawing/2014/main" id="{FDEBD26E-1859-4A3D-8373-B70649F2EC23}"/>
              </a:ext>
            </a:extLst>
          </p:cNvPr>
          <p:cNvSpPr/>
          <p:nvPr/>
        </p:nvSpPr>
        <p:spPr>
          <a:xfrm>
            <a:off x="6909979" y="1611051"/>
            <a:ext cx="3309716" cy="22004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Names should match with input ports for proper mapping</a:t>
            </a:r>
          </a:p>
        </p:txBody>
      </p:sp>
      <p:cxnSp>
        <p:nvCxnSpPr>
          <p:cNvPr id="27" name="Connector: Curved 26">
            <a:extLst>
              <a:ext uri="{FF2B5EF4-FFF2-40B4-BE49-F238E27FC236}">
                <a16:creationId xmlns:a16="http://schemas.microsoft.com/office/drawing/2014/main" id="{B522872E-A85F-4DE9-AD9E-C5089E3AB376}"/>
              </a:ext>
            </a:extLst>
          </p:cNvPr>
          <p:cNvCxnSpPr>
            <a:cxnSpLocks/>
          </p:cNvCxnSpPr>
          <p:nvPr/>
        </p:nvCxnSpPr>
        <p:spPr>
          <a:xfrm rot="10800000" flipV="1">
            <a:off x="3970539" y="1942088"/>
            <a:ext cx="393090" cy="211348"/>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C7A194-C38F-4D3F-AD99-5DD4893B9F1E}"/>
              </a:ext>
            </a:extLst>
          </p:cNvPr>
          <p:cNvCxnSpPr>
            <a:stCxn id="26" idx="2"/>
          </p:cNvCxnSpPr>
          <p:nvPr/>
        </p:nvCxnSpPr>
        <p:spPr>
          <a:xfrm flipH="1">
            <a:off x="6845300" y="1831099"/>
            <a:ext cx="1719537"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C8C5CA8-103F-41A4-9051-96984EC2C362}"/>
              </a:ext>
            </a:extLst>
          </p:cNvPr>
          <p:cNvCxnSpPr>
            <a:stCxn id="26" idx="2"/>
          </p:cNvCxnSpPr>
          <p:nvPr/>
        </p:nvCxnSpPr>
        <p:spPr>
          <a:xfrm flipH="1">
            <a:off x="7537450" y="1831099"/>
            <a:ext cx="1027387"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6C3C88B-8355-4DDE-B07D-A33AF75939F5}"/>
              </a:ext>
            </a:extLst>
          </p:cNvPr>
          <p:cNvCxnSpPr>
            <a:cxnSpLocks/>
            <a:stCxn id="26" idx="2"/>
            <a:endCxn id="25" idx="0"/>
          </p:cNvCxnSpPr>
          <p:nvPr/>
        </p:nvCxnSpPr>
        <p:spPr>
          <a:xfrm flipH="1">
            <a:off x="8052390" y="1831099"/>
            <a:ext cx="512447"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A0062D-6206-4B23-B9F2-BFF9CB15565B}"/>
              </a:ext>
            </a:extLst>
          </p:cNvPr>
          <p:cNvCxnSpPr>
            <a:stCxn id="26" idx="2"/>
          </p:cNvCxnSpPr>
          <p:nvPr/>
        </p:nvCxnSpPr>
        <p:spPr>
          <a:xfrm>
            <a:off x="8564837" y="1831099"/>
            <a:ext cx="0"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69504D9-4DC9-4D4A-90DB-DE9B3EFAD0AE}"/>
              </a:ext>
            </a:extLst>
          </p:cNvPr>
          <p:cNvCxnSpPr>
            <a:stCxn id="26" idx="2"/>
          </p:cNvCxnSpPr>
          <p:nvPr/>
        </p:nvCxnSpPr>
        <p:spPr>
          <a:xfrm>
            <a:off x="8564837" y="1831099"/>
            <a:ext cx="661713"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6B55626-7823-40FD-86D2-5EB3ECCE6FB1}"/>
              </a:ext>
            </a:extLst>
          </p:cNvPr>
          <p:cNvCxnSpPr>
            <a:stCxn id="26" idx="2"/>
          </p:cNvCxnSpPr>
          <p:nvPr/>
        </p:nvCxnSpPr>
        <p:spPr>
          <a:xfrm>
            <a:off x="8564837" y="1831099"/>
            <a:ext cx="1324002"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6D0FE9F-9174-47E9-9476-784F70D582CF}"/>
              </a:ext>
            </a:extLst>
          </p:cNvPr>
          <p:cNvCxnSpPr>
            <a:stCxn id="26" idx="2"/>
          </p:cNvCxnSpPr>
          <p:nvPr/>
        </p:nvCxnSpPr>
        <p:spPr>
          <a:xfrm>
            <a:off x="8564837" y="1831099"/>
            <a:ext cx="1785663"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18433B-BB7E-461D-B40C-8FBA2F52F69B}"/>
              </a:ext>
            </a:extLst>
          </p:cNvPr>
          <p:cNvCxnSpPr>
            <a:stCxn id="26" idx="2"/>
          </p:cNvCxnSpPr>
          <p:nvPr/>
        </p:nvCxnSpPr>
        <p:spPr>
          <a:xfrm>
            <a:off x="8564837" y="1831099"/>
            <a:ext cx="2282329" cy="64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62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Key Features</a:t>
            </a:r>
          </a:p>
        </p:txBody>
      </p:sp>
      <p:sp>
        <p:nvSpPr>
          <p:cNvPr id="11" name="Content Placeholder 4">
            <a:extLst>
              <a:ext uri="{FF2B5EF4-FFF2-40B4-BE49-F238E27FC236}">
                <a16:creationId xmlns:a16="http://schemas.microsoft.com/office/drawing/2014/main" id="{E578435D-021B-48C3-9DF0-FFDA42183ED5}"/>
              </a:ext>
            </a:extLst>
          </p:cNvPr>
          <p:cNvSpPr>
            <a:spLocks noGrp="1"/>
          </p:cNvSpPr>
          <p:nvPr>
            <p:ph sz="half" idx="1"/>
          </p:nvPr>
        </p:nvSpPr>
        <p:spPr>
          <a:xfrm>
            <a:off x="1451311" y="1477018"/>
            <a:ext cx="9191289" cy="4351338"/>
          </a:xfrm>
        </p:spPr>
        <p:txBody>
          <a:bodyPr>
            <a:normAutofit fontScale="92500" lnSpcReduction="20000"/>
          </a:bodyPr>
          <a:lstStyle/>
          <a:p>
            <a:pPr lvl="1"/>
            <a:r>
              <a:rPr lang="en-US" sz="2000" dirty="0"/>
              <a:t>Automated fast and accurate trimming, and linear model generation</a:t>
            </a:r>
          </a:p>
          <a:p>
            <a:pPr lvl="1"/>
            <a:endParaRPr lang="en-US" sz="2000" dirty="0"/>
          </a:p>
          <a:p>
            <a:pPr lvl="1"/>
            <a:r>
              <a:rPr lang="en-US" sz="2000" dirty="0"/>
              <a:t>Automated trim database generation throughout flight envelope</a:t>
            </a:r>
          </a:p>
          <a:p>
            <a:pPr lvl="1"/>
            <a:endParaRPr lang="en-US" sz="2000" dirty="0"/>
          </a:p>
          <a:p>
            <a:pPr lvl="1"/>
            <a:r>
              <a:rPr lang="en-US" sz="2000" dirty="0"/>
              <a:t>Linear versus nonlinear simulation comparison</a:t>
            </a:r>
          </a:p>
          <a:p>
            <a:pPr lvl="1"/>
            <a:endParaRPr lang="en-US" sz="2000" dirty="0"/>
          </a:p>
          <a:p>
            <a:pPr lvl="1"/>
            <a:r>
              <a:rPr lang="en-US" sz="2000" dirty="0"/>
              <a:t>Automated nonlinear flight dynamics simulation analysis</a:t>
            </a:r>
          </a:p>
          <a:p>
            <a:pPr lvl="1"/>
            <a:endParaRPr lang="en-US" sz="2000" dirty="0"/>
          </a:p>
          <a:p>
            <a:pPr lvl="1"/>
            <a:r>
              <a:rPr lang="en-US" sz="2000" dirty="0"/>
              <a:t>Flying qualities analysis</a:t>
            </a:r>
          </a:p>
          <a:p>
            <a:pPr lvl="1"/>
            <a:endParaRPr lang="en-US" sz="2000" dirty="0"/>
          </a:p>
          <a:p>
            <a:pPr lvl="1"/>
            <a:r>
              <a:rPr lang="en-US" sz="2000" dirty="0"/>
              <a:t>Longitudinal stability &amp; control analysis</a:t>
            </a:r>
          </a:p>
          <a:p>
            <a:pPr lvl="1"/>
            <a:endParaRPr lang="en-US" sz="2000" dirty="0"/>
          </a:p>
          <a:p>
            <a:pPr lvl="1"/>
            <a:r>
              <a:rPr lang="en-US" sz="2000" dirty="0"/>
              <a:t>Lateral-Directional stability &amp; control analysis</a:t>
            </a:r>
          </a:p>
          <a:p>
            <a:pPr lvl="1"/>
            <a:endParaRPr lang="en-US" sz="2000" dirty="0"/>
          </a:p>
          <a:p>
            <a:pPr lvl="1"/>
            <a:r>
              <a:rPr lang="en-US" sz="2000" dirty="0"/>
              <a:t>User defined trim, linearization and simulation types</a:t>
            </a:r>
            <a:endParaRPr lang="en-US" sz="2000" b="1" dirty="0"/>
          </a:p>
        </p:txBody>
      </p:sp>
    </p:spTree>
    <p:extLst>
      <p:ext uri="{BB962C8B-B14F-4D97-AF65-F5344CB8AC3E}">
        <p14:creationId xmlns:p14="http://schemas.microsoft.com/office/powerpoint/2010/main" val="152891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Loading Project</a:t>
            </a:r>
          </a:p>
        </p:txBody>
      </p:sp>
      <p:pic>
        <p:nvPicPr>
          <p:cNvPr id="6" name="Picture 5">
            <a:extLst>
              <a:ext uri="{FF2B5EF4-FFF2-40B4-BE49-F238E27FC236}">
                <a16:creationId xmlns:a16="http://schemas.microsoft.com/office/drawing/2014/main" id="{0EBEFBCF-827F-4069-BD41-F7F83C281DA5}"/>
              </a:ext>
            </a:extLst>
          </p:cNvPr>
          <p:cNvPicPr/>
          <p:nvPr/>
        </p:nvPicPr>
        <p:blipFill>
          <a:blip r:embed="rId2"/>
          <a:stretch>
            <a:fillRect/>
          </a:stretch>
        </p:blipFill>
        <p:spPr>
          <a:xfrm>
            <a:off x="3636234" y="904875"/>
            <a:ext cx="4400550" cy="2686050"/>
          </a:xfrm>
          <a:prstGeom prst="rect">
            <a:avLst/>
          </a:prstGeom>
          <a:effectLst>
            <a:outerShdw blurRad="50800" dist="50800" dir="5400000" sx="97000" sy="97000" algn="ctr" rotWithShape="0">
              <a:srgbClr val="000000"/>
            </a:outerShdw>
          </a:effectLst>
        </p:spPr>
      </p:pic>
      <p:sp>
        <p:nvSpPr>
          <p:cNvPr id="3" name="Rectangle 2">
            <a:extLst>
              <a:ext uri="{FF2B5EF4-FFF2-40B4-BE49-F238E27FC236}">
                <a16:creationId xmlns:a16="http://schemas.microsoft.com/office/drawing/2014/main" id="{330FB25B-478B-4D91-B1A1-7E1608C66CA9}"/>
              </a:ext>
            </a:extLst>
          </p:cNvPr>
          <p:cNvSpPr/>
          <p:nvPr/>
        </p:nvSpPr>
        <p:spPr>
          <a:xfrm>
            <a:off x="1625171" y="3807695"/>
            <a:ext cx="8941657" cy="2630335"/>
          </a:xfrm>
          <a:prstGeom prst="rect">
            <a:avLst/>
          </a:prstGeom>
        </p:spPr>
        <p:txBody>
          <a:bodyPr wrap="square">
            <a:spAutoFit/>
          </a:bodyPr>
          <a:lstStyle/>
          <a:p>
            <a:pPr>
              <a:spcAft>
                <a:spcPts val="800"/>
              </a:spcAft>
            </a:pPr>
            <a:r>
              <a:rPr lang="en-US" dirty="0">
                <a:ea typeface="Calibri" panose="020F0502020204030204" pitchFamily="34" charset="0"/>
                <a:cs typeface="Times New Roman" panose="02020603050405020304" pitchFamily="18" charset="0"/>
              </a:rPr>
              <a:t>The list box on the left-hand-side shows all the previous projects which were loaded into the FLIGHT Dynamics software. The user has three options:</a:t>
            </a:r>
          </a:p>
          <a:p>
            <a:pPr marL="342900" marR="0" lvl="0" indent="-342900">
              <a:lnSpc>
                <a:spcPct val="115000"/>
              </a:lnSpc>
              <a:spcBef>
                <a:spcPts val="0"/>
              </a:spcBef>
              <a:spcAft>
                <a:spcPts val="0"/>
              </a:spcAft>
              <a:buFont typeface="+mj-lt"/>
              <a:buAutoNum type="arabicPeriod"/>
            </a:pPr>
            <a:r>
              <a:rPr lang="en-US" b="1" dirty="0">
                <a:ea typeface="Times New Roman" panose="02020603050405020304" pitchFamily="18" charset="0"/>
                <a:cs typeface="Times New Roman" panose="02020603050405020304" pitchFamily="18" charset="0"/>
              </a:rPr>
              <a:t>Create New Project</a:t>
            </a:r>
            <a:r>
              <a:rPr lang="en-US" dirty="0">
                <a:ea typeface="Times New Roman" panose="02020603050405020304" pitchFamily="18" charset="0"/>
                <a:cs typeface="Times New Roman" panose="02020603050405020304" pitchFamily="18" charset="0"/>
              </a:rPr>
              <a:t>: By selecting this option the file browser will pop up and the user can navigate to and specify the new project file name.</a:t>
            </a:r>
          </a:p>
          <a:p>
            <a:pPr marL="342900" marR="0" lvl="0" indent="-342900">
              <a:lnSpc>
                <a:spcPct val="115000"/>
              </a:lnSpc>
              <a:spcBef>
                <a:spcPts val="0"/>
              </a:spcBef>
              <a:spcAft>
                <a:spcPts val="0"/>
              </a:spcAft>
              <a:buFont typeface="+mj-lt"/>
              <a:buAutoNum type="arabicPeriod"/>
            </a:pPr>
            <a:r>
              <a:rPr lang="en-US" b="1" dirty="0">
                <a:ea typeface="Times New Roman" panose="02020603050405020304" pitchFamily="18" charset="0"/>
                <a:cs typeface="Times New Roman" panose="02020603050405020304" pitchFamily="18" charset="0"/>
              </a:rPr>
              <a:t>Load Existing Project</a:t>
            </a:r>
            <a:r>
              <a:rPr lang="en-US" dirty="0">
                <a:ea typeface="Times New Roman" panose="02020603050405020304" pitchFamily="18" charset="0"/>
                <a:cs typeface="Times New Roman" panose="02020603050405020304" pitchFamily="18" charset="0"/>
              </a:rPr>
              <a:t>: By selecting this option the file browser will pop up and the user can navigate to and select the project file.</a:t>
            </a:r>
          </a:p>
          <a:p>
            <a:pPr marL="342900" marR="0" lvl="0" indent="-342900">
              <a:lnSpc>
                <a:spcPct val="115000"/>
              </a:lnSpc>
              <a:spcBef>
                <a:spcPts val="0"/>
              </a:spcBef>
              <a:spcAft>
                <a:spcPts val="1000"/>
              </a:spcAft>
              <a:buFont typeface="+mj-lt"/>
              <a:buAutoNum type="arabicPeriod"/>
            </a:pPr>
            <a:r>
              <a:rPr lang="en-US" b="1" dirty="0">
                <a:ea typeface="Times New Roman" panose="02020603050405020304" pitchFamily="18" charset="0"/>
                <a:cs typeface="Times New Roman" panose="02020603050405020304" pitchFamily="18" charset="0"/>
              </a:rPr>
              <a:t>Clear All Projects</a:t>
            </a:r>
            <a:r>
              <a:rPr lang="en-US" dirty="0">
                <a:ea typeface="Times New Roman" panose="02020603050405020304" pitchFamily="18" charset="0"/>
                <a:cs typeface="Times New Roman" panose="02020603050405020304" pitchFamily="18" charset="0"/>
              </a:rPr>
              <a:t>: By selecting this option the previous projects list, if any, will be cleared from the list box on the left-hand-side. Note, the actual project files will not be deleted.</a:t>
            </a:r>
          </a:p>
        </p:txBody>
      </p:sp>
    </p:spTree>
    <p:extLst>
      <p:ext uri="{BB962C8B-B14F-4D97-AF65-F5344CB8AC3E}">
        <p14:creationId xmlns:p14="http://schemas.microsoft.com/office/powerpoint/2010/main" val="2098923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Analysis Task</a:t>
            </a:r>
          </a:p>
        </p:txBody>
      </p:sp>
      <p:pic>
        <p:nvPicPr>
          <p:cNvPr id="7" name="Picture 6">
            <a:extLst>
              <a:ext uri="{FF2B5EF4-FFF2-40B4-BE49-F238E27FC236}">
                <a16:creationId xmlns:a16="http://schemas.microsoft.com/office/drawing/2014/main" id="{EE6E7E9D-D392-4D2F-A060-830AE18480DE}"/>
              </a:ext>
            </a:extLst>
          </p:cNvPr>
          <p:cNvPicPr/>
          <p:nvPr/>
        </p:nvPicPr>
        <p:blipFill>
          <a:blip r:embed="rId2"/>
          <a:stretch>
            <a:fillRect/>
          </a:stretch>
        </p:blipFill>
        <p:spPr>
          <a:xfrm>
            <a:off x="3982377" y="1059334"/>
            <a:ext cx="3305810" cy="4390081"/>
          </a:xfrm>
          <a:prstGeom prst="rect">
            <a:avLst/>
          </a:prstGeom>
        </p:spPr>
      </p:pic>
      <p:pic>
        <p:nvPicPr>
          <p:cNvPr id="8" name="Picture 7">
            <a:extLst>
              <a:ext uri="{FF2B5EF4-FFF2-40B4-BE49-F238E27FC236}">
                <a16:creationId xmlns:a16="http://schemas.microsoft.com/office/drawing/2014/main" id="{5EB73A47-290F-4138-9267-B70204CFB287}"/>
              </a:ext>
            </a:extLst>
          </p:cNvPr>
          <p:cNvPicPr/>
          <p:nvPr/>
        </p:nvPicPr>
        <p:blipFill>
          <a:blip r:embed="rId3"/>
          <a:stretch>
            <a:fillRect/>
          </a:stretch>
        </p:blipFill>
        <p:spPr>
          <a:xfrm>
            <a:off x="8701137" y="751650"/>
            <a:ext cx="2129673" cy="2078047"/>
          </a:xfrm>
          <a:prstGeom prst="rect">
            <a:avLst/>
          </a:prstGeom>
        </p:spPr>
      </p:pic>
      <p:pic>
        <p:nvPicPr>
          <p:cNvPr id="9" name="Picture 8">
            <a:extLst>
              <a:ext uri="{FF2B5EF4-FFF2-40B4-BE49-F238E27FC236}">
                <a16:creationId xmlns:a16="http://schemas.microsoft.com/office/drawing/2014/main" id="{5A578E00-B72C-4A63-A8FB-6B154C954E8E}"/>
              </a:ext>
            </a:extLst>
          </p:cNvPr>
          <p:cNvPicPr/>
          <p:nvPr/>
        </p:nvPicPr>
        <p:blipFill>
          <a:blip r:embed="rId4"/>
          <a:stretch>
            <a:fillRect/>
          </a:stretch>
        </p:blipFill>
        <p:spPr>
          <a:xfrm>
            <a:off x="679718" y="3743633"/>
            <a:ext cx="2298164" cy="2596533"/>
          </a:xfrm>
          <a:prstGeom prst="rect">
            <a:avLst/>
          </a:prstGeom>
        </p:spPr>
      </p:pic>
      <p:cxnSp>
        <p:nvCxnSpPr>
          <p:cNvPr id="4" name="Straight Arrow Connector 3">
            <a:extLst>
              <a:ext uri="{FF2B5EF4-FFF2-40B4-BE49-F238E27FC236}">
                <a16:creationId xmlns:a16="http://schemas.microsoft.com/office/drawing/2014/main" id="{96D66F5F-442A-43E9-8D44-2E9BE1732FCF}"/>
              </a:ext>
            </a:extLst>
          </p:cNvPr>
          <p:cNvCxnSpPr>
            <a:cxnSpLocks/>
          </p:cNvCxnSpPr>
          <p:nvPr/>
        </p:nvCxnSpPr>
        <p:spPr>
          <a:xfrm flipH="1">
            <a:off x="6556720" y="1399831"/>
            <a:ext cx="2130080" cy="74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69E46CD3-6070-4CCD-AB23-803126C1616F}"/>
              </a:ext>
            </a:extLst>
          </p:cNvPr>
          <p:cNvPicPr/>
          <p:nvPr/>
        </p:nvPicPr>
        <p:blipFill>
          <a:blip r:embed="rId5"/>
          <a:stretch>
            <a:fillRect/>
          </a:stretch>
        </p:blipFill>
        <p:spPr>
          <a:xfrm>
            <a:off x="732746" y="612400"/>
            <a:ext cx="2298164" cy="2940881"/>
          </a:xfrm>
          <a:prstGeom prst="rect">
            <a:avLst/>
          </a:prstGeom>
        </p:spPr>
      </p:pic>
      <p:pic>
        <p:nvPicPr>
          <p:cNvPr id="23" name="Picture 22">
            <a:extLst>
              <a:ext uri="{FF2B5EF4-FFF2-40B4-BE49-F238E27FC236}">
                <a16:creationId xmlns:a16="http://schemas.microsoft.com/office/drawing/2014/main" id="{4E69363D-FD26-4E4C-B72C-3124E1C0D3A2}"/>
              </a:ext>
            </a:extLst>
          </p:cNvPr>
          <p:cNvPicPr/>
          <p:nvPr/>
        </p:nvPicPr>
        <p:blipFill>
          <a:blip r:embed="rId6"/>
          <a:stretch>
            <a:fillRect/>
          </a:stretch>
        </p:blipFill>
        <p:spPr>
          <a:xfrm>
            <a:off x="8727257" y="3116477"/>
            <a:ext cx="2129673" cy="2590913"/>
          </a:xfrm>
          <a:prstGeom prst="rect">
            <a:avLst/>
          </a:prstGeom>
        </p:spPr>
      </p:pic>
      <p:cxnSp>
        <p:nvCxnSpPr>
          <p:cNvPr id="24" name="Straight Arrow Connector 23">
            <a:extLst>
              <a:ext uri="{FF2B5EF4-FFF2-40B4-BE49-F238E27FC236}">
                <a16:creationId xmlns:a16="http://schemas.microsoft.com/office/drawing/2014/main" id="{BA12AB74-50A5-4CE3-9EF2-27C842E988E7}"/>
              </a:ext>
            </a:extLst>
          </p:cNvPr>
          <p:cNvCxnSpPr>
            <a:cxnSpLocks/>
            <a:stCxn id="23" idx="1"/>
          </p:cNvCxnSpPr>
          <p:nvPr/>
        </p:nvCxnSpPr>
        <p:spPr>
          <a:xfrm flipH="1" flipV="1">
            <a:off x="6972301" y="2709556"/>
            <a:ext cx="1754956" cy="1702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FA7BAE9-BCAF-41B0-993B-B7DA1856D008}"/>
              </a:ext>
            </a:extLst>
          </p:cNvPr>
          <p:cNvSpPr/>
          <p:nvPr/>
        </p:nvSpPr>
        <p:spPr>
          <a:xfrm>
            <a:off x="5739704" y="2198960"/>
            <a:ext cx="356296" cy="103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712052-3D49-4E61-AD5A-EEE13AD060B9}"/>
              </a:ext>
            </a:extLst>
          </p:cNvPr>
          <p:cNvSpPr/>
          <p:nvPr/>
        </p:nvSpPr>
        <p:spPr>
          <a:xfrm>
            <a:off x="732746" y="4509557"/>
            <a:ext cx="118752" cy="12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5900728-7536-44C0-ABE6-783FBDEA46A3}"/>
              </a:ext>
            </a:extLst>
          </p:cNvPr>
          <p:cNvCxnSpPr>
            <a:stCxn id="19" idx="3"/>
          </p:cNvCxnSpPr>
          <p:nvPr/>
        </p:nvCxnSpPr>
        <p:spPr>
          <a:xfrm>
            <a:off x="3030910" y="2082841"/>
            <a:ext cx="2604372" cy="52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2EF159E-021C-436F-80B8-28476D102649}"/>
              </a:ext>
            </a:extLst>
          </p:cNvPr>
          <p:cNvCxnSpPr>
            <a:stCxn id="9" idx="3"/>
          </p:cNvCxnSpPr>
          <p:nvPr/>
        </p:nvCxnSpPr>
        <p:spPr>
          <a:xfrm flipV="1">
            <a:off x="2977882" y="2709556"/>
            <a:ext cx="2070368" cy="233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688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Project Tree</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9B519074-30FB-4BE7-BA47-896862FC0513}"/>
              </a:ext>
            </a:extLst>
          </p:cNvPr>
          <p:cNvSpPr>
            <a:spLocks noChangeArrowheads="1"/>
          </p:cNvSpPr>
          <p:nvPr/>
        </p:nvSpPr>
        <p:spPr bwMode="auto">
          <a:xfrm>
            <a:off x="2481647" y="5077566"/>
            <a:ext cx="73799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Select the analysis task that you want to run.  In this example “Closed-Loop Sim” analysis task is selected.  If you included a Simulation select/deselect it.</a:t>
            </a:r>
            <a:endParaRPr kumimoji="0" lang="en-US" altLang="en-US" sz="16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F009ED74-F059-4C5C-86A2-751D45A9C440}"/>
              </a:ext>
            </a:extLst>
          </p:cNvPr>
          <p:cNvSpPr/>
          <p:nvPr/>
        </p:nvSpPr>
        <p:spPr>
          <a:xfrm>
            <a:off x="4857235" y="2223873"/>
            <a:ext cx="308919" cy="234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A987A1-9C25-4867-AB37-2E4154ADEE17}"/>
              </a:ext>
            </a:extLst>
          </p:cNvPr>
          <p:cNvSpPr/>
          <p:nvPr/>
        </p:nvSpPr>
        <p:spPr>
          <a:xfrm>
            <a:off x="4814329" y="3476000"/>
            <a:ext cx="308919" cy="234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41AADA3-9FC5-4305-A53A-351695287DDD}"/>
              </a:ext>
            </a:extLst>
          </p:cNvPr>
          <p:cNvPicPr>
            <a:picLocks noChangeAspect="1"/>
          </p:cNvPicPr>
          <p:nvPr/>
        </p:nvPicPr>
        <p:blipFill>
          <a:blip r:embed="rId2"/>
          <a:stretch>
            <a:fillRect/>
          </a:stretch>
        </p:blipFill>
        <p:spPr>
          <a:xfrm>
            <a:off x="3420749" y="746999"/>
            <a:ext cx="1886213" cy="3924848"/>
          </a:xfrm>
          <a:prstGeom prst="rect">
            <a:avLst/>
          </a:prstGeom>
        </p:spPr>
      </p:pic>
    </p:spTree>
    <p:extLst>
      <p:ext uri="{BB962C8B-B14F-4D97-AF65-F5344CB8AC3E}">
        <p14:creationId xmlns:p14="http://schemas.microsoft.com/office/powerpoint/2010/main" val="671163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Flight Condition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71858AEA-5052-490D-809C-1689540830A2}"/>
              </a:ext>
            </a:extLst>
          </p:cNvPr>
          <p:cNvSpPr/>
          <p:nvPr/>
        </p:nvSpPr>
        <p:spPr>
          <a:xfrm>
            <a:off x="1729770" y="4023054"/>
            <a:ext cx="8157180" cy="1173463"/>
          </a:xfrm>
          <a:prstGeom prst="rect">
            <a:avLst/>
          </a:prstGeom>
        </p:spPr>
        <p:txBody>
          <a:bodyPr wrap="square">
            <a:spAutoFit/>
          </a:bodyPr>
          <a:lstStyle/>
          <a:p>
            <a:pPr marR="0" lvl="0">
              <a:lnSpc>
                <a:spcPct val="107000"/>
              </a:lnSpc>
              <a:spcBef>
                <a:spcPts val="0"/>
              </a:spcBef>
              <a:spcAft>
                <a:spcPts val="800"/>
              </a:spcAft>
            </a:pPr>
            <a:r>
              <a:rPr lang="en-US" b="1" dirty="0">
                <a:ea typeface="Times New Roman" panose="02020603050405020304" pitchFamily="18" charset="0"/>
                <a:cs typeface="Times New Roman" panose="02020603050405020304" pitchFamily="18" charset="0"/>
              </a:rPr>
              <a:t>Flight condition</a:t>
            </a:r>
          </a:p>
          <a:p>
            <a:pPr marL="742950" marR="0" lvl="1" indent="-285750">
              <a:lnSpc>
                <a:spcPct val="107000"/>
              </a:lnSpc>
              <a:spcBef>
                <a:spcPts val="0"/>
              </a:spcBef>
              <a:spcAft>
                <a:spcPts val="800"/>
              </a:spcAft>
              <a:buFont typeface="+mj-lt"/>
              <a:buAutoNum type="alphaLcPeriod"/>
            </a:pPr>
            <a:r>
              <a:rPr lang="en-US" dirty="0">
                <a:ea typeface="Times New Roman" panose="02020603050405020304" pitchFamily="18" charset="0"/>
                <a:cs typeface="Times New Roman" panose="02020603050405020304" pitchFamily="18" charset="0"/>
              </a:rPr>
              <a:t>Select the flight condition units.</a:t>
            </a:r>
          </a:p>
          <a:p>
            <a:pPr marL="742950" marR="0" lvl="1" indent="-285750">
              <a:lnSpc>
                <a:spcPct val="107000"/>
              </a:lnSpc>
              <a:spcBef>
                <a:spcPts val="0"/>
              </a:spcBef>
              <a:spcAft>
                <a:spcPts val="800"/>
              </a:spcAft>
              <a:buFont typeface="+mj-lt"/>
              <a:buAutoNum type="alphaLcPeriod"/>
            </a:pPr>
            <a:r>
              <a:rPr lang="en-US" dirty="0">
                <a:ea typeface="Times New Roman" panose="02020603050405020304" pitchFamily="18" charset="0"/>
                <a:cs typeface="Times New Roman" panose="02020603050405020304" pitchFamily="18" charset="0"/>
              </a:rPr>
              <a:t>Input the flight condition using a scalar or standard Matlab vector format. </a:t>
            </a:r>
            <a:endParaRPr lang="en-US" dirty="0">
              <a:effectLst/>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D8C48EF-E900-457C-891B-F1A48EC96C26}"/>
              </a:ext>
            </a:extLst>
          </p:cNvPr>
          <p:cNvPicPr/>
          <p:nvPr/>
        </p:nvPicPr>
        <p:blipFill>
          <a:blip r:embed="rId2"/>
          <a:stretch>
            <a:fillRect/>
          </a:stretch>
        </p:blipFill>
        <p:spPr>
          <a:xfrm>
            <a:off x="2583336" y="996950"/>
            <a:ext cx="6580143" cy="2177636"/>
          </a:xfrm>
          <a:prstGeom prst="rect">
            <a:avLst/>
          </a:prstGeom>
        </p:spPr>
      </p:pic>
    </p:spTree>
    <p:extLst>
      <p:ext uri="{BB962C8B-B14F-4D97-AF65-F5344CB8AC3E}">
        <p14:creationId xmlns:p14="http://schemas.microsoft.com/office/powerpoint/2010/main" val="2976732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Flap and Gear</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B38F442-C4BD-4F93-B767-C5A2BBC59A6C}"/>
              </a:ext>
            </a:extLst>
          </p:cNvPr>
          <p:cNvSpPr/>
          <p:nvPr/>
        </p:nvSpPr>
        <p:spPr>
          <a:xfrm>
            <a:off x="2372496" y="3926819"/>
            <a:ext cx="7092950" cy="1070871"/>
          </a:xfrm>
          <a:prstGeom prst="rect">
            <a:avLst/>
          </a:prstGeom>
        </p:spPr>
        <p:txBody>
          <a:bodyPr wrap="square">
            <a:spAutoFit/>
          </a:bodyPr>
          <a:lstStyle/>
          <a:p>
            <a:pPr marR="0" lvl="0">
              <a:lnSpc>
                <a:spcPct val="107000"/>
              </a:lnSpc>
              <a:spcBef>
                <a:spcPts val="0"/>
              </a:spcBef>
              <a:spcAft>
                <a:spcPts val="800"/>
              </a:spcAft>
            </a:pPr>
            <a:r>
              <a:rPr lang="en-US" b="1" dirty="0">
                <a:ea typeface="Times New Roman" panose="02020603050405020304" pitchFamily="18" charset="0"/>
                <a:cs typeface="Times New Roman" panose="02020603050405020304" pitchFamily="18" charset="0"/>
              </a:rPr>
              <a:t>Input flap and gear settings</a:t>
            </a:r>
          </a:p>
          <a:p>
            <a:pPr marL="285750" marR="0" lvl="0" indent="-285750">
              <a:lnSpc>
                <a:spcPct val="107000"/>
              </a:lnSpc>
              <a:spcBef>
                <a:spcPts val="0"/>
              </a:spcBef>
              <a:spcAft>
                <a:spcPts val="800"/>
              </a:spcAft>
              <a:buFont typeface="Arial" panose="020B0604020202020204" pitchFamily="34" charset="0"/>
              <a:buChar char="•"/>
            </a:pPr>
            <a:r>
              <a:rPr lang="en-US" dirty="0">
                <a:ea typeface="Times New Roman" panose="02020603050405020304" pitchFamily="18" charset="0"/>
                <a:cs typeface="Times New Roman" panose="02020603050405020304" pitchFamily="18" charset="0"/>
              </a:rPr>
              <a:t>Gear is grayed out when no variable is attached to the gear selector in the trim definition editor. </a:t>
            </a:r>
          </a:p>
        </p:txBody>
      </p:sp>
      <p:pic>
        <p:nvPicPr>
          <p:cNvPr id="9" name="Picture 8">
            <a:extLst>
              <a:ext uri="{FF2B5EF4-FFF2-40B4-BE49-F238E27FC236}">
                <a16:creationId xmlns:a16="http://schemas.microsoft.com/office/drawing/2014/main" id="{1F061E28-8BFC-4051-BC01-1C3560CFDDB9}"/>
              </a:ext>
            </a:extLst>
          </p:cNvPr>
          <p:cNvPicPr/>
          <p:nvPr/>
        </p:nvPicPr>
        <p:blipFill>
          <a:blip r:embed="rId2"/>
          <a:stretch>
            <a:fillRect/>
          </a:stretch>
        </p:blipFill>
        <p:spPr>
          <a:xfrm>
            <a:off x="2755900" y="1793544"/>
            <a:ext cx="5577573" cy="1108406"/>
          </a:xfrm>
          <a:prstGeom prst="rect">
            <a:avLst/>
          </a:prstGeom>
        </p:spPr>
      </p:pic>
    </p:spTree>
    <p:extLst>
      <p:ext uri="{BB962C8B-B14F-4D97-AF65-F5344CB8AC3E}">
        <p14:creationId xmlns:p14="http://schemas.microsoft.com/office/powerpoint/2010/main" val="4249084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Mass Properties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3E22B432-2BB3-4AFB-88CB-FCD09BEDBD73}"/>
              </a:ext>
            </a:extLst>
          </p:cNvPr>
          <p:cNvSpPr>
            <a:spLocks noChangeArrowheads="1"/>
          </p:cNvSpPr>
          <p:nvPr/>
        </p:nvSpPr>
        <p:spPr bwMode="auto">
          <a:xfrm>
            <a:off x="2479246" y="4970758"/>
            <a:ext cx="73886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Select the mass properties that will be used for the trim  </a:t>
            </a:r>
          </a:p>
          <a:p>
            <a:pPr marL="0" marR="0" lvl="0" indent="0" algn="l" defTabSz="914400" rtl="0" eaLnBrk="0" fontAlgn="base" latinLnBrk="0" hangingPunct="0">
              <a:lnSpc>
                <a:spcPct val="100000"/>
              </a:lnSpc>
              <a:spcBef>
                <a:spcPct val="0"/>
              </a:spcBef>
              <a:spcAft>
                <a:spcPct val="0"/>
              </a:spcAft>
              <a:buClrTx/>
              <a:buSzTx/>
              <a:tabLst/>
            </a:pPr>
            <a:endParaRPr lang="en-US" altLang="en-US" dirty="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Note: </a:t>
            </a: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Column labels are dependent on your mass properties file definition.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pic>
        <p:nvPicPr>
          <p:cNvPr id="2049" name="Picture 30">
            <a:extLst>
              <a:ext uri="{FF2B5EF4-FFF2-40B4-BE49-F238E27FC236}">
                <a16:creationId xmlns:a16="http://schemas.microsoft.com/office/drawing/2014/main" id="{C919436B-36E6-42A6-B31E-5327A5BBD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122" y="1010763"/>
            <a:ext cx="4519228" cy="320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18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Analysis Task Workflow</a:t>
            </a:r>
          </a:p>
        </p:txBody>
      </p:sp>
      <p:sp>
        <p:nvSpPr>
          <p:cNvPr id="5" name="Rectangle: Rounded Corners 4">
            <a:extLst>
              <a:ext uri="{FF2B5EF4-FFF2-40B4-BE49-F238E27FC236}">
                <a16:creationId xmlns:a16="http://schemas.microsoft.com/office/drawing/2014/main" id="{D52567D7-8D87-4828-AE88-4DBC1F3071A4}"/>
              </a:ext>
            </a:extLst>
          </p:cNvPr>
          <p:cNvSpPr/>
          <p:nvPr/>
        </p:nvSpPr>
        <p:spPr>
          <a:xfrm>
            <a:off x="3232150" y="1748706"/>
            <a:ext cx="4641850" cy="429014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EE4C66-8A43-451F-A8D4-FBA82AA31DC2}"/>
              </a:ext>
            </a:extLst>
          </p:cNvPr>
          <p:cNvPicPr>
            <a:picLocks noChangeAspect="1"/>
          </p:cNvPicPr>
          <p:nvPr/>
        </p:nvPicPr>
        <p:blipFill>
          <a:blip r:embed="rId2"/>
          <a:stretch>
            <a:fillRect/>
          </a:stretch>
        </p:blipFill>
        <p:spPr>
          <a:xfrm>
            <a:off x="8749798" y="1148158"/>
            <a:ext cx="3103620" cy="1332952"/>
          </a:xfrm>
          <a:prstGeom prst="rect">
            <a:avLst/>
          </a:prstGeom>
        </p:spPr>
        <p:style>
          <a:lnRef idx="2">
            <a:schemeClr val="dk1"/>
          </a:lnRef>
          <a:fillRef idx="1">
            <a:schemeClr val="lt1"/>
          </a:fillRef>
          <a:effectRef idx="0">
            <a:schemeClr val="dk1"/>
          </a:effectRef>
          <a:fontRef idx="minor">
            <a:schemeClr val="dk1"/>
          </a:fontRef>
        </p:style>
      </p:pic>
      <p:cxnSp>
        <p:nvCxnSpPr>
          <p:cNvPr id="8" name="Connector: Curved 7">
            <a:extLst>
              <a:ext uri="{FF2B5EF4-FFF2-40B4-BE49-F238E27FC236}">
                <a16:creationId xmlns:a16="http://schemas.microsoft.com/office/drawing/2014/main" id="{665676E9-707E-4A29-8DBA-7C047693C775}"/>
              </a:ext>
            </a:extLst>
          </p:cNvPr>
          <p:cNvCxnSpPr>
            <a:cxnSpLocks/>
            <a:stCxn id="6" idx="1"/>
          </p:cNvCxnSpPr>
          <p:nvPr/>
        </p:nvCxnSpPr>
        <p:spPr>
          <a:xfrm rot="10800000" flipV="1">
            <a:off x="7853568" y="1814633"/>
            <a:ext cx="896231" cy="441483"/>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A4C826-1AE0-46F5-9CE0-E3D420A9734B}"/>
              </a:ext>
            </a:extLst>
          </p:cNvPr>
          <p:cNvSpPr/>
          <p:nvPr/>
        </p:nvSpPr>
        <p:spPr>
          <a:xfrm>
            <a:off x="8749799" y="921226"/>
            <a:ext cx="236943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Nonlinear Flight Dynamics Simulink Model</a:t>
            </a:r>
          </a:p>
        </p:txBody>
      </p:sp>
      <p:sp>
        <p:nvSpPr>
          <p:cNvPr id="12" name="Rectangle 11">
            <a:extLst>
              <a:ext uri="{FF2B5EF4-FFF2-40B4-BE49-F238E27FC236}">
                <a16:creationId xmlns:a16="http://schemas.microsoft.com/office/drawing/2014/main" id="{D2EF706A-A3C3-42D0-A292-7124CD7141C5}"/>
              </a:ext>
            </a:extLst>
          </p:cNvPr>
          <p:cNvSpPr/>
          <p:nvPr/>
        </p:nvSpPr>
        <p:spPr>
          <a:xfrm>
            <a:off x="4555243" y="2071448"/>
            <a:ext cx="2099186" cy="4605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Trim nonlinear model</a:t>
            </a:r>
          </a:p>
        </p:txBody>
      </p:sp>
      <p:sp>
        <p:nvSpPr>
          <p:cNvPr id="13" name="Rectangle 12">
            <a:extLst>
              <a:ext uri="{FF2B5EF4-FFF2-40B4-BE49-F238E27FC236}">
                <a16:creationId xmlns:a16="http://schemas.microsoft.com/office/drawing/2014/main" id="{1ACCA3B4-A01D-4720-94DA-2E57DCC160FA}"/>
              </a:ext>
            </a:extLst>
          </p:cNvPr>
          <p:cNvSpPr/>
          <p:nvPr/>
        </p:nvSpPr>
        <p:spPr>
          <a:xfrm>
            <a:off x="4555243" y="2856033"/>
            <a:ext cx="2099186" cy="4605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Generate linear state-space models</a:t>
            </a:r>
          </a:p>
        </p:txBody>
      </p:sp>
      <p:sp>
        <p:nvSpPr>
          <p:cNvPr id="14" name="Rectangle 13">
            <a:extLst>
              <a:ext uri="{FF2B5EF4-FFF2-40B4-BE49-F238E27FC236}">
                <a16:creationId xmlns:a16="http://schemas.microsoft.com/office/drawing/2014/main" id="{914D24B8-5DD3-469E-8B4B-7F2355254049}"/>
              </a:ext>
            </a:extLst>
          </p:cNvPr>
          <p:cNvSpPr/>
          <p:nvPr/>
        </p:nvSpPr>
        <p:spPr>
          <a:xfrm>
            <a:off x="4555243" y="3640618"/>
            <a:ext cx="2099186" cy="4605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Perform Analysis on Trims and/or linear models</a:t>
            </a:r>
          </a:p>
        </p:txBody>
      </p:sp>
      <p:cxnSp>
        <p:nvCxnSpPr>
          <p:cNvPr id="16" name="Straight Arrow Connector 15">
            <a:extLst>
              <a:ext uri="{FF2B5EF4-FFF2-40B4-BE49-F238E27FC236}">
                <a16:creationId xmlns:a16="http://schemas.microsoft.com/office/drawing/2014/main" id="{355656E7-40E0-49F6-805E-C9D11316F3D8}"/>
              </a:ext>
            </a:extLst>
          </p:cNvPr>
          <p:cNvCxnSpPr>
            <a:stCxn id="12" idx="2"/>
            <a:endCxn id="13" idx="0"/>
          </p:cNvCxnSpPr>
          <p:nvPr/>
        </p:nvCxnSpPr>
        <p:spPr>
          <a:xfrm>
            <a:off x="5604836" y="2531985"/>
            <a:ext cx="0" cy="324048"/>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9378C66-41B5-41BB-B887-E92E5BC217DA}"/>
              </a:ext>
            </a:extLst>
          </p:cNvPr>
          <p:cNvCxnSpPr/>
          <p:nvPr/>
        </p:nvCxnSpPr>
        <p:spPr>
          <a:xfrm>
            <a:off x="5609806" y="3316570"/>
            <a:ext cx="0" cy="324048"/>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012C726-C1FE-42A3-8867-B87799C1E04B}"/>
              </a:ext>
            </a:extLst>
          </p:cNvPr>
          <p:cNvSpPr/>
          <p:nvPr/>
        </p:nvSpPr>
        <p:spPr>
          <a:xfrm>
            <a:off x="4555243" y="4442409"/>
            <a:ext cx="2099186" cy="4605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 Nonlinear Simulations</a:t>
            </a:r>
          </a:p>
        </p:txBody>
      </p:sp>
      <p:cxnSp>
        <p:nvCxnSpPr>
          <p:cNvPr id="19" name="Straight Arrow Connector 18">
            <a:extLst>
              <a:ext uri="{FF2B5EF4-FFF2-40B4-BE49-F238E27FC236}">
                <a16:creationId xmlns:a16="http://schemas.microsoft.com/office/drawing/2014/main" id="{281CA84B-36CA-4261-9F00-7046ED43A4BF}"/>
              </a:ext>
            </a:extLst>
          </p:cNvPr>
          <p:cNvCxnSpPr>
            <a:cxnSpLocks/>
          </p:cNvCxnSpPr>
          <p:nvPr/>
        </p:nvCxnSpPr>
        <p:spPr>
          <a:xfrm>
            <a:off x="5628125" y="4101155"/>
            <a:ext cx="0" cy="341254"/>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DE72308-F3EE-4B91-8AE5-FBFAE7499451}"/>
              </a:ext>
            </a:extLst>
          </p:cNvPr>
          <p:cNvSpPr/>
          <p:nvPr/>
        </p:nvSpPr>
        <p:spPr>
          <a:xfrm>
            <a:off x="4555243" y="5243341"/>
            <a:ext cx="2099186" cy="46053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Perform post-simulation analysis</a:t>
            </a:r>
          </a:p>
        </p:txBody>
      </p:sp>
      <p:cxnSp>
        <p:nvCxnSpPr>
          <p:cNvPr id="24" name="Connector: Elbow 23">
            <a:extLst>
              <a:ext uri="{FF2B5EF4-FFF2-40B4-BE49-F238E27FC236}">
                <a16:creationId xmlns:a16="http://schemas.microsoft.com/office/drawing/2014/main" id="{C25F8E0C-3144-4FCD-A65E-895BD5F24A10}"/>
              </a:ext>
            </a:extLst>
          </p:cNvPr>
          <p:cNvCxnSpPr>
            <a:cxnSpLocks/>
            <a:stCxn id="12" idx="1"/>
            <a:endCxn id="21" idx="1"/>
          </p:cNvCxnSpPr>
          <p:nvPr/>
        </p:nvCxnSpPr>
        <p:spPr>
          <a:xfrm rot="10800000" flipV="1">
            <a:off x="4555243" y="2301716"/>
            <a:ext cx="12700" cy="3171893"/>
          </a:xfrm>
          <a:prstGeom prst="bentConnector3">
            <a:avLst>
              <a:gd name="adj1" fmla="val 3481748"/>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2C2AA2-0ADE-42A5-88A7-BBF5277ED898}"/>
              </a:ext>
            </a:extLst>
          </p:cNvPr>
          <p:cNvCxnSpPr>
            <a:cxnSpLocks/>
          </p:cNvCxnSpPr>
          <p:nvPr/>
        </p:nvCxnSpPr>
        <p:spPr>
          <a:xfrm>
            <a:off x="4131486" y="3870886"/>
            <a:ext cx="423756" cy="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DD47FD3-09FF-427F-AA1F-272A4F540DC5}"/>
              </a:ext>
            </a:extLst>
          </p:cNvPr>
          <p:cNvCxnSpPr>
            <a:cxnSpLocks/>
          </p:cNvCxnSpPr>
          <p:nvPr/>
        </p:nvCxnSpPr>
        <p:spPr>
          <a:xfrm>
            <a:off x="4137836" y="4672677"/>
            <a:ext cx="423756" cy="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D8090C-D65D-4734-857C-DB552B7FC220}"/>
              </a:ext>
            </a:extLst>
          </p:cNvPr>
          <p:cNvCxnSpPr>
            <a:cxnSpLocks/>
          </p:cNvCxnSpPr>
          <p:nvPr/>
        </p:nvCxnSpPr>
        <p:spPr>
          <a:xfrm>
            <a:off x="6654429" y="3152880"/>
            <a:ext cx="12700" cy="2387308"/>
          </a:xfrm>
          <a:prstGeom prst="bentConnector3">
            <a:avLst>
              <a:gd name="adj1" fmla="val 2903646"/>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DA0BEA-AB78-4803-AE17-807A21689ADF}"/>
              </a:ext>
            </a:extLst>
          </p:cNvPr>
          <p:cNvCxnSpPr>
            <a:cxnSpLocks/>
          </p:cNvCxnSpPr>
          <p:nvPr/>
        </p:nvCxnSpPr>
        <p:spPr>
          <a:xfrm>
            <a:off x="5604836" y="4902946"/>
            <a:ext cx="0" cy="341254"/>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00CC58F-3183-4641-AC97-CF76FC13EC51}"/>
              </a:ext>
            </a:extLst>
          </p:cNvPr>
          <p:cNvCxnSpPr>
            <a:cxnSpLocks/>
          </p:cNvCxnSpPr>
          <p:nvPr/>
        </p:nvCxnSpPr>
        <p:spPr>
          <a:xfrm flipH="1">
            <a:off x="6641082" y="4770016"/>
            <a:ext cx="373770" cy="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853C4057-72F8-40DD-8DF3-9792DCA52CA2}"/>
              </a:ext>
            </a:extLst>
          </p:cNvPr>
          <p:cNvPicPr>
            <a:picLocks noChangeAspect="1"/>
          </p:cNvPicPr>
          <p:nvPr/>
        </p:nvPicPr>
        <p:blipFill>
          <a:blip r:embed="rId3"/>
          <a:stretch>
            <a:fillRect/>
          </a:stretch>
        </p:blipFill>
        <p:spPr>
          <a:xfrm>
            <a:off x="851004" y="1164399"/>
            <a:ext cx="1452217" cy="1666326"/>
          </a:xfrm>
          <a:prstGeom prst="rect">
            <a:avLst/>
          </a:prstGeom>
          <a:ln>
            <a:solidFill>
              <a:schemeClr val="tx1"/>
            </a:solidFill>
          </a:ln>
        </p:spPr>
      </p:pic>
      <p:sp>
        <p:nvSpPr>
          <p:cNvPr id="51" name="Rectangle 50">
            <a:extLst>
              <a:ext uri="{FF2B5EF4-FFF2-40B4-BE49-F238E27FC236}">
                <a16:creationId xmlns:a16="http://schemas.microsoft.com/office/drawing/2014/main" id="{4768C267-1AFE-4182-BD27-313B5948C072}"/>
              </a:ext>
            </a:extLst>
          </p:cNvPr>
          <p:cNvSpPr/>
          <p:nvPr/>
        </p:nvSpPr>
        <p:spPr>
          <a:xfrm>
            <a:off x="851004" y="937467"/>
            <a:ext cx="1452217"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Trim Definition</a:t>
            </a:r>
          </a:p>
        </p:txBody>
      </p:sp>
      <p:cxnSp>
        <p:nvCxnSpPr>
          <p:cNvPr id="52" name="Connector: Curved 51">
            <a:extLst>
              <a:ext uri="{FF2B5EF4-FFF2-40B4-BE49-F238E27FC236}">
                <a16:creationId xmlns:a16="http://schemas.microsoft.com/office/drawing/2014/main" id="{9ADFF864-6BFC-47F8-A8E2-C188A87228E6}"/>
              </a:ext>
            </a:extLst>
          </p:cNvPr>
          <p:cNvCxnSpPr>
            <a:cxnSpLocks/>
            <a:stCxn id="50" idx="3"/>
          </p:cNvCxnSpPr>
          <p:nvPr/>
        </p:nvCxnSpPr>
        <p:spPr>
          <a:xfrm>
            <a:off x="2303221" y="1997562"/>
            <a:ext cx="926911" cy="415785"/>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9943D6B9-0E6A-46D6-9367-81A69B829DA4}"/>
              </a:ext>
            </a:extLst>
          </p:cNvPr>
          <p:cNvPicPr>
            <a:picLocks noChangeAspect="1"/>
          </p:cNvPicPr>
          <p:nvPr/>
        </p:nvPicPr>
        <p:blipFill>
          <a:blip r:embed="rId4"/>
          <a:stretch>
            <a:fillRect/>
          </a:stretch>
        </p:blipFill>
        <p:spPr>
          <a:xfrm>
            <a:off x="851004" y="3158924"/>
            <a:ext cx="1477828" cy="1510975"/>
          </a:xfrm>
          <a:prstGeom prst="rect">
            <a:avLst/>
          </a:prstGeom>
          <a:ln>
            <a:solidFill>
              <a:schemeClr val="tx1"/>
            </a:solidFill>
          </a:ln>
        </p:spPr>
      </p:pic>
      <p:sp>
        <p:nvSpPr>
          <p:cNvPr id="62" name="Rectangle 61">
            <a:extLst>
              <a:ext uri="{FF2B5EF4-FFF2-40B4-BE49-F238E27FC236}">
                <a16:creationId xmlns:a16="http://schemas.microsoft.com/office/drawing/2014/main" id="{DBD1A2D9-0831-4E3B-8525-9F23AAD10057}"/>
              </a:ext>
            </a:extLst>
          </p:cNvPr>
          <p:cNvSpPr/>
          <p:nvPr/>
        </p:nvSpPr>
        <p:spPr>
          <a:xfrm>
            <a:off x="851004" y="2925948"/>
            <a:ext cx="1488831"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Linear Model Definition</a:t>
            </a:r>
          </a:p>
        </p:txBody>
      </p:sp>
      <p:cxnSp>
        <p:nvCxnSpPr>
          <p:cNvPr id="63" name="Connector: Curved 62">
            <a:extLst>
              <a:ext uri="{FF2B5EF4-FFF2-40B4-BE49-F238E27FC236}">
                <a16:creationId xmlns:a16="http://schemas.microsoft.com/office/drawing/2014/main" id="{A089E7F9-9F6A-49C2-BE8A-7C0F15EB0C32}"/>
              </a:ext>
            </a:extLst>
          </p:cNvPr>
          <p:cNvCxnSpPr>
            <a:cxnSpLocks/>
            <a:stCxn id="61" idx="3"/>
          </p:cNvCxnSpPr>
          <p:nvPr/>
        </p:nvCxnSpPr>
        <p:spPr>
          <a:xfrm flipV="1">
            <a:off x="2328832" y="3210412"/>
            <a:ext cx="890618" cy="704000"/>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E39FD56A-302F-4B69-9259-11C3FA1CE03E}"/>
              </a:ext>
            </a:extLst>
          </p:cNvPr>
          <p:cNvSpPr/>
          <p:nvPr/>
        </p:nvSpPr>
        <p:spPr>
          <a:xfrm>
            <a:off x="4513698" y="1282770"/>
            <a:ext cx="2099186" cy="460537"/>
          </a:xfrm>
          <a:prstGeom prst="rect">
            <a:avLst/>
          </a:prstGeom>
          <a:solidFill>
            <a:schemeClr val="accent4">
              <a:lumMod val="20000"/>
              <a:lumOff val="8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ANALYSIS TASK</a:t>
            </a:r>
          </a:p>
        </p:txBody>
      </p:sp>
      <p:pic>
        <p:nvPicPr>
          <p:cNvPr id="69" name="Picture 68">
            <a:extLst>
              <a:ext uri="{FF2B5EF4-FFF2-40B4-BE49-F238E27FC236}">
                <a16:creationId xmlns:a16="http://schemas.microsoft.com/office/drawing/2014/main" id="{6C499CF5-0913-4587-A67B-E981A2C930F4}"/>
              </a:ext>
            </a:extLst>
          </p:cNvPr>
          <p:cNvPicPr>
            <a:picLocks noChangeAspect="1"/>
          </p:cNvPicPr>
          <p:nvPr/>
        </p:nvPicPr>
        <p:blipFill>
          <a:blip r:embed="rId5"/>
          <a:stretch>
            <a:fillRect/>
          </a:stretch>
        </p:blipFill>
        <p:spPr>
          <a:xfrm>
            <a:off x="8766315" y="3010308"/>
            <a:ext cx="1451387" cy="1659591"/>
          </a:xfrm>
          <a:prstGeom prst="rect">
            <a:avLst/>
          </a:prstGeom>
        </p:spPr>
      </p:pic>
      <p:sp>
        <p:nvSpPr>
          <p:cNvPr id="70" name="Rectangle 69">
            <a:extLst>
              <a:ext uri="{FF2B5EF4-FFF2-40B4-BE49-F238E27FC236}">
                <a16:creationId xmlns:a16="http://schemas.microsoft.com/office/drawing/2014/main" id="{657406BD-3159-4F19-B95F-F1F038A156B1}"/>
              </a:ext>
            </a:extLst>
          </p:cNvPr>
          <p:cNvSpPr/>
          <p:nvPr/>
        </p:nvSpPr>
        <p:spPr>
          <a:xfrm>
            <a:off x="8766315" y="2783376"/>
            <a:ext cx="1451387"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Trim/Linear Analysis Method</a:t>
            </a:r>
          </a:p>
        </p:txBody>
      </p:sp>
      <p:cxnSp>
        <p:nvCxnSpPr>
          <p:cNvPr id="71" name="Connector: Curved 70">
            <a:extLst>
              <a:ext uri="{FF2B5EF4-FFF2-40B4-BE49-F238E27FC236}">
                <a16:creationId xmlns:a16="http://schemas.microsoft.com/office/drawing/2014/main" id="{F31CF455-624D-4604-9145-A72D687E35E7}"/>
              </a:ext>
            </a:extLst>
          </p:cNvPr>
          <p:cNvCxnSpPr>
            <a:cxnSpLocks/>
            <a:endCxn id="5" idx="3"/>
          </p:cNvCxnSpPr>
          <p:nvPr/>
        </p:nvCxnSpPr>
        <p:spPr>
          <a:xfrm rot="10800000" flipV="1">
            <a:off x="7874001" y="3640618"/>
            <a:ext cx="892317" cy="253160"/>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6DDB5015-C784-4793-8F8C-69DF446A3FD2}"/>
              </a:ext>
            </a:extLst>
          </p:cNvPr>
          <p:cNvPicPr>
            <a:picLocks noChangeAspect="1"/>
          </p:cNvPicPr>
          <p:nvPr/>
        </p:nvPicPr>
        <p:blipFill>
          <a:blip r:embed="rId6"/>
          <a:stretch>
            <a:fillRect/>
          </a:stretch>
        </p:blipFill>
        <p:spPr>
          <a:xfrm>
            <a:off x="8777318" y="5175397"/>
            <a:ext cx="2506716" cy="395527"/>
          </a:xfrm>
          <a:prstGeom prst="rect">
            <a:avLst/>
          </a:prstGeom>
        </p:spPr>
      </p:pic>
      <p:sp>
        <p:nvSpPr>
          <p:cNvPr id="81" name="Rectangle 80">
            <a:extLst>
              <a:ext uri="{FF2B5EF4-FFF2-40B4-BE49-F238E27FC236}">
                <a16:creationId xmlns:a16="http://schemas.microsoft.com/office/drawing/2014/main" id="{225D5BCC-4926-4214-AC3F-B56B0D13D10E}"/>
              </a:ext>
            </a:extLst>
          </p:cNvPr>
          <p:cNvSpPr/>
          <p:nvPr/>
        </p:nvSpPr>
        <p:spPr>
          <a:xfrm>
            <a:off x="8766314" y="4937253"/>
            <a:ext cx="2517720"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Simulation Method/Post-Sim Method</a:t>
            </a:r>
          </a:p>
        </p:txBody>
      </p:sp>
      <p:cxnSp>
        <p:nvCxnSpPr>
          <p:cNvPr id="82" name="Connector: Curved 81">
            <a:extLst>
              <a:ext uri="{FF2B5EF4-FFF2-40B4-BE49-F238E27FC236}">
                <a16:creationId xmlns:a16="http://schemas.microsoft.com/office/drawing/2014/main" id="{E3129905-6F0B-4F39-9F8E-A52692D5FA4F}"/>
              </a:ext>
            </a:extLst>
          </p:cNvPr>
          <p:cNvCxnSpPr>
            <a:cxnSpLocks/>
            <a:stCxn id="80" idx="1"/>
          </p:cNvCxnSpPr>
          <p:nvPr/>
        </p:nvCxnSpPr>
        <p:spPr>
          <a:xfrm rot="10800000">
            <a:off x="7865742" y="5301977"/>
            <a:ext cx="911576" cy="71184"/>
          </a:xfrm>
          <a:prstGeom prst="curvedConnector3">
            <a:avLst>
              <a:gd name="adj1" fmla="val 50000"/>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2088AEE-3E41-4DD6-9E92-66AFC718369B}"/>
              </a:ext>
            </a:extLst>
          </p:cNvPr>
          <p:cNvCxnSpPr>
            <a:cxnSpLocks/>
          </p:cNvCxnSpPr>
          <p:nvPr/>
        </p:nvCxnSpPr>
        <p:spPr>
          <a:xfrm>
            <a:off x="4137836" y="3086301"/>
            <a:ext cx="423756" cy="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89AC40A-6BE7-40E8-8F36-328ECAE95E5E}"/>
              </a:ext>
            </a:extLst>
          </p:cNvPr>
          <p:cNvSpPr txBox="1"/>
          <p:nvPr/>
        </p:nvSpPr>
        <p:spPr>
          <a:xfrm rot="16200000">
            <a:off x="3600246" y="3720321"/>
            <a:ext cx="760453" cy="276999"/>
          </a:xfrm>
          <a:prstGeom prst="rect">
            <a:avLst/>
          </a:prstGeom>
          <a:noFill/>
        </p:spPr>
        <p:txBody>
          <a:bodyPr wrap="square" rtlCol="0">
            <a:spAutoFit/>
          </a:bodyPr>
          <a:lstStyle/>
          <a:p>
            <a:r>
              <a:rPr lang="en-US" sz="1200" b="1" dirty="0">
                <a:solidFill>
                  <a:schemeClr val="accent1">
                    <a:lumMod val="50000"/>
                  </a:schemeClr>
                </a:solidFill>
              </a:rPr>
              <a:t>dataflow</a:t>
            </a:r>
          </a:p>
        </p:txBody>
      </p:sp>
      <p:sp>
        <p:nvSpPr>
          <p:cNvPr id="86" name="Rectangle 85">
            <a:extLst>
              <a:ext uri="{FF2B5EF4-FFF2-40B4-BE49-F238E27FC236}">
                <a16:creationId xmlns:a16="http://schemas.microsoft.com/office/drawing/2014/main" id="{62F27029-2A40-4F60-845D-66E02F5FD7DB}"/>
              </a:ext>
            </a:extLst>
          </p:cNvPr>
          <p:cNvSpPr/>
          <p:nvPr/>
        </p:nvSpPr>
        <p:spPr>
          <a:xfrm>
            <a:off x="7188385" y="2071448"/>
            <a:ext cx="428797" cy="36324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Output</a:t>
            </a:r>
          </a:p>
        </p:txBody>
      </p:sp>
      <p:sp>
        <p:nvSpPr>
          <p:cNvPr id="87" name="Arrow: Right 86">
            <a:extLst>
              <a:ext uri="{FF2B5EF4-FFF2-40B4-BE49-F238E27FC236}">
                <a16:creationId xmlns:a16="http://schemas.microsoft.com/office/drawing/2014/main" id="{B89A6765-D8C7-44A1-88B0-4AA4063223CE}"/>
              </a:ext>
            </a:extLst>
          </p:cNvPr>
          <p:cNvSpPr/>
          <p:nvPr/>
        </p:nvSpPr>
        <p:spPr>
          <a:xfrm>
            <a:off x="6667129" y="2205454"/>
            <a:ext cx="521255" cy="20786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Right 87">
            <a:extLst>
              <a:ext uri="{FF2B5EF4-FFF2-40B4-BE49-F238E27FC236}">
                <a16:creationId xmlns:a16="http://schemas.microsoft.com/office/drawing/2014/main" id="{77C3F0AC-1AB5-43F3-A95D-9EA89E2B5B3F}"/>
              </a:ext>
            </a:extLst>
          </p:cNvPr>
          <p:cNvSpPr/>
          <p:nvPr/>
        </p:nvSpPr>
        <p:spPr>
          <a:xfrm>
            <a:off x="6641082" y="2820346"/>
            <a:ext cx="521255" cy="20786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Right 88">
            <a:extLst>
              <a:ext uri="{FF2B5EF4-FFF2-40B4-BE49-F238E27FC236}">
                <a16:creationId xmlns:a16="http://schemas.microsoft.com/office/drawing/2014/main" id="{5CD209EB-1285-4E8D-AED4-07B5D21EDF3F}"/>
              </a:ext>
            </a:extLst>
          </p:cNvPr>
          <p:cNvSpPr/>
          <p:nvPr/>
        </p:nvSpPr>
        <p:spPr>
          <a:xfrm>
            <a:off x="6654430" y="3762259"/>
            <a:ext cx="521255" cy="20786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a:extLst>
              <a:ext uri="{FF2B5EF4-FFF2-40B4-BE49-F238E27FC236}">
                <a16:creationId xmlns:a16="http://schemas.microsoft.com/office/drawing/2014/main" id="{54810014-D91D-4791-B3B2-0C6379B7DC7E}"/>
              </a:ext>
            </a:extLst>
          </p:cNvPr>
          <p:cNvSpPr/>
          <p:nvPr/>
        </p:nvSpPr>
        <p:spPr>
          <a:xfrm>
            <a:off x="6667129" y="4436855"/>
            <a:ext cx="521255" cy="20786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Right 90">
            <a:extLst>
              <a:ext uri="{FF2B5EF4-FFF2-40B4-BE49-F238E27FC236}">
                <a16:creationId xmlns:a16="http://schemas.microsoft.com/office/drawing/2014/main" id="{D72FD2AA-B50A-4A72-95DD-C7095EB0C6D7}"/>
              </a:ext>
            </a:extLst>
          </p:cNvPr>
          <p:cNvSpPr/>
          <p:nvPr/>
        </p:nvSpPr>
        <p:spPr>
          <a:xfrm>
            <a:off x="6660779" y="5231948"/>
            <a:ext cx="521255" cy="20786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23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Set Conditions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71C4FE1-7397-4288-8D89-B0569FF9A15C}"/>
              </a:ext>
            </a:extLst>
          </p:cNvPr>
          <p:cNvSpPr/>
          <p:nvPr/>
        </p:nvSpPr>
        <p:spPr>
          <a:xfrm>
            <a:off x="2729386" y="4677886"/>
            <a:ext cx="6096000" cy="1200329"/>
          </a:xfrm>
          <a:prstGeom prst="rect">
            <a:avLst/>
          </a:prstGeom>
        </p:spPr>
        <p:txBody>
          <a:bodyPr>
            <a:spAutoFit/>
          </a:bodyPr>
          <a:lstStyle/>
          <a:p>
            <a:r>
              <a:rPr lang="en-US" dirty="0">
                <a:ea typeface="Calibri" panose="020F0502020204030204" pitchFamily="34" charset="0"/>
                <a:cs typeface="Times New Roman" panose="02020603050405020304" pitchFamily="18" charset="0"/>
              </a:rPr>
              <a:t>Set fix the inputs, outputs, states, and/or state derivatives</a:t>
            </a:r>
          </a:p>
          <a:p>
            <a:endParaRPr lang="en-US" dirty="0">
              <a:cs typeface="Times New Roman" panose="02020603050405020304" pitchFamily="18" charset="0"/>
            </a:endParaRPr>
          </a:p>
          <a:p>
            <a:r>
              <a:rPr lang="en-US" b="1" dirty="0">
                <a:cs typeface="Times New Roman" panose="02020603050405020304" pitchFamily="18" charset="0"/>
              </a:rPr>
              <a:t>Note</a:t>
            </a:r>
            <a:r>
              <a:rPr lang="en-US" dirty="0">
                <a:cs typeface="Times New Roman" panose="02020603050405020304" pitchFamily="18" charset="0"/>
              </a:rPr>
              <a:t>: the number of trim variables should be equal to the number of trim equations</a:t>
            </a:r>
            <a:endParaRPr lang="en-US" dirty="0"/>
          </a:p>
        </p:txBody>
      </p:sp>
      <p:pic>
        <p:nvPicPr>
          <p:cNvPr id="4" name="Picture 3">
            <a:extLst>
              <a:ext uri="{FF2B5EF4-FFF2-40B4-BE49-F238E27FC236}">
                <a16:creationId xmlns:a16="http://schemas.microsoft.com/office/drawing/2014/main" id="{64AA791C-5C17-48D8-AEB4-166526A64D0C}"/>
              </a:ext>
            </a:extLst>
          </p:cNvPr>
          <p:cNvPicPr>
            <a:picLocks noChangeAspect="1"/>
          </p:cNvPicPr>
          <p:nvPr/>
        </p:nvPicPr>
        <p:blipFill>
          <a:blip r:embed="rId2"/>
          <a:stretch>
            <a:fillRect/>
          </a:stretch>
        </p:blipFill>
        <p:spPr>
          <a:xfrm>
            <a:off x="2882900" y="764839"/>
            <a:ext cx="4982054" cy="3685554"/>
          </a:xfrm>
          <a:prstGeom prst="rect">
            <a:avLst/>
          </a:prstGeom>
        </p:spPr>
      </p:pic>
    </p:spTree>
    <p:extLst>
      <p:ext uri="{BB962C8B-B14F-4D97-AF65-F5344CB8AC3E}">
        <p14:creationId xmlns:p14="http://schemas.microsoft.com/office/powerpoint/2010/main" val="2211701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Basic Trim Settings – Label and Run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3" name="Picture 31">
            <a:extLst>
              <a:ext uri="{FF2B5EF4-FFF2-40B4-BE49-F238E27FC236}">
                <a16:creationId xmlns:a16="http://schemas.microsoft.com/office/drawing/2014/main" id="{20E2148E-637B-4A2E-A731-5B412BA36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1675368"/>
            <a:ext cx="6332030" cy="60305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3">
            <a:extLst>
              <a:ext uri="{FF2B5EF4-FFF2-40B4-BE49-F238E27FC236}">
                <a16:creationId xmlns:a16="http://schemas.microsoft.com/office/drawing/2014/main" id="{AD1D26B0-FE73-4829-9134-D8CC1B975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626" y="4977279"/>
            <a:ext cx="2064674" cy="3720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62F2DE8-A777-4AE4-B050-1ACA2506B8C8}"/>
              </a:ext>
            </a:extLst>
          </p:cNvPr>
          <p:cNvSpPr txBox="1"/>
          <p:nvPr/>
        </p:nvSpPr>
        <p:spPr>
          <a:xfrm>
            <a:off x="3947983" y="2687880"/>
            <a:ext cx="3842951" cy="369332"/>
          </a:xfrm>
          <a:prstGeom prst="rect">
            <a:avLst/>
          </a:prstGeom>
          <a:noFill/>
        </p:spPr>
        <p:txBody>
          <a:bodyPr wrap="square" rtlCol="0">
            <a:spAutoFit/>
          </a:bodyPr>
          <a:lstStyle/>
          <a:p>
            <a:r>
              <a:rPr lang="en-US" dirty="0"/>
              <a:t>Add a label to the current run</a:t>
            </a:r>
          </a:p>
        </p:txBody>
      </p:sp>
      <p:sp>
        <p:nvSpPr>
          <p:cNvPr id="12" name="Rectangle 9">
            <a:extLst>
              <a:ext uri="{FF2B5EF4-FFF2-40B4-BE49-F238E27FC236}">
                <a16:creationId xmlns:a16="http://schemas.microsoft.com/office/drawing/2014/main" id="{84E21D4B-54C2-421E-9C17-1AEDE14B500E}"/>
              </a:ext>
            </a:extLst>
          </p:cNvPr>
          <p:cNvSpPr>
            <a:spLocks noChangeArrowheads="1"/>
          </p:cNvSpPr>
          <p:nvPr/>
        </p:nvSpPr>
        <p:spPr bwMode="auto">
          <a:xfrm>
            <a:off x="1097693" y="3797979"/>
            <a:ext cx="4128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If you are ready to run hit the “Run” </a:t>
            </a:r>
            <a:endParaRPr kumimoji="0" lang="en-US" altLang="en-US" b="0" i="0" u="none" strike="noStrike" cap="none" normalizeH="0" baseline="0" dirty="0">
              <a:ln>
                <a:noFill/>
              </a:ln>
              <a:solidFill>
                <a:schemeClr val="tx1"/>
              </a:solidFill>
              <a:effectLst/>
            </a:endParaRPr>
          </a:p>
        </p:txBody>
      </p:sp>
      <p:pic>
        <p:nvPicPr>
          <p:cNvPr id="5128" name="Picture 32">
            <a:extLst>
              <a:ext uri="{FF2B5EF4-FFF2-40B4-BE49-F238E27FC236}">
                <a16:creationId xmlns:a16="http://schemas.microsoft.com/office/drawing/2014/main" id="{3846FD9D-C639-43F2-8BD5-2A54AF217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084" y="3622336"/>
            <a:ext cx="610031" cy="79078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1EEA0B1F-544E-4C56-86F1-91C31C70D50B}"/>
              </a:ext>
            </a:extLst>
          </p:cNvPr>
          <p:cNvSpPr>
            <a:spLocks noChangeArrowheads="1"/>
          </p:cNvSpPr>
          <p:nvPr/>
        </p:nvSpPr>
        <p:spPr bwMode="auto">
          <a:xfrm>
            <a:off x="5797550" y="3810686"/>
            <a:ext cx="27625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button in the tool bar </a:t>
            </a:r>
            <a:endParaRPr kumimoji="0" lang="en-US" altLang="en-US" b="0" i="0" u="none" strike="noStrike" cap="none" normalizeH="0" baseline="0" dirty="0">
              <a:ln>
                <a:noFill/>
              </a:ln>
              <a:solidFill>
                <a:schemeClr val="tx1"/>
              </a:solidFill>
              <a:effectLst/>
            </a:endParaRPr>
          </a:p>
        </p:txBody>
      </p:sp>
      <p:sp>
        <p:nvSpPr>
          <p:cNvPr id="15" name="TextBox 14">
            <a:extLst>
              <a:ext uri="{FF2B5EF4-FFF2-40B4-BE49-F238E27FC236}">
                <a16:creationId xmlns:a16="http://schemas.microsoft.com/office/drawing/2014/main" id="{0F966A01-798F-43A2-9EB8-55B9AEA14092}"/>
              </a:ext>
            </a:extLst>
          </p:cNvPr>
          <p:cNvSpPr txBox="1"/>
          <p:nvPr/>
        </p:nvSpPr>
        <p:spPr>
          <a:xfrm>
            <a:off x="942858" y="4979960"/>
            <a:ext cx="5506444" cy="369332"/>
          </a:xfrm>
          <a:prstGeom prst="rect">
            <a:avLst/>
          </a:prstGeom>
          <a:noFill/>
        </p:spPr>
        <p:txBody>
          <a:bodyPr wrap="none" rtlCol="0">
            <a:spAutoFit/>
          </a:bodyPr>
          <a:lstStyle/>
          <a:p>
            <a:r>
              <a:rPr lang="en-US" dirty="0"/>
              <a:t>Or hit Add run cases to continue to building cases to run.</a:t>
            </a:r>
          </a:p>
        </p:txBody>
      </p:sp>
    </p:spTree>
    <p:extLst>
      <p:ext uri="{BB962C8B-B14F-4D97-AF65-F5344CB8AC3E}">
        <p14:creationId xmlns:p14="http://schemas.microsoft.com/office/powerpoint/2010/main" val="2453821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Advanced Trim Settings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 name="Picture 14">
            <a:extLst>
              <a:ext uri="{FF2B5EF4-FFF2-40B4-BE49-F238E27FC236}">
                <a16:creationId xmlns:a16="http://schemas.microsoft.com/office/drawing/2014/main" id="{223A7A03-36BD-4409-91B1-87360312EF1E}"/>
              </a:ext>
            </a:extLst>
          </p:cNvPr>
          <p:cNvPicPr/>
          <p:nvPr/>
        </p:nvPicPr>
        <p:blipFill>
          <a:blip r:embed="rId2"/>
          <a:stretch>
            <a:fillRect/>
          </a:stretch>
        </p:blipFill>
        <p:spPr>
          <a:xfrm>
            <a:off x="596744" y="760095"/>
            <a:ext cx="3176270" cy="5132706"/>
          </a:xfrm>
          <a:prstGeom prst="rect">
            <a:avLst/>
          </a:prstGeom>
        </p:spPr>
      </p:pic>
      <p:sp>
        <p:nvSpPr>
          <p:cNvPr id="3" name="Rectangle 2">
            <a:extLst>
              <a:ext uri="{FF2B5EF4-FFF2-40B4-BE49-F238E27FC236}">
                <a16:creationId xmlns:a16="http://schemas.microsoft.com/office/drawing/2014/main" id="{CE7CC9FF-0515-4B7D-8AE3-200F83CBB3F4}"/>
              </a:ext>
            </a:extLst>
          </p:cNvPr>
          <p:cNvSpPr/>
          <p:nvPr/>
        </p:nvSpPr>
        <p:spPr>
          <a:xfrm>
            <a:off x="4375150" y="939800"/>
            <a:ext cx="7075170" cy="3477875"/>
          </a:xfrm>
          <a:prstGeom prst="rect">
            <a:avLst/>
          </a:prstGeom>
        </p:spPr>
        <p:txBody>
          <a:bodyPr wrap="square">
            <a:spAutoFit/>
          </a:bodyPr>
          <a:lstStyle/>
          <a:p>
            <a:pPr marL="342900" indent="-342900">
              <a:spcAft>
                <a:spcPts val="80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In the advanced section the user may use any configuration. </a:t>
            </a:r>
          </a:p>
          <a:p>
            <a:pPr marL="342900" indent="-342900">
              <a:spcAft>
                <a:spcPts val="80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It is divided up into two main trim tabs and each trim tab is then divided into four sections (Inputs, Outputs, States, State Derivatives), the parameters in each section correspond to their respective location withing the Simulink model.</a:t>
            </a:r>
          </a:p>
          <a:p>
            <a:pPr marL="342900" indent="-342900">
              <a:spcAft>
                <a:spcPts val="80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Again, The values may be scalar or standard Matlab vector format.</a:t>
            </a:r>
          </a:p>
          <a:p>
            <a:pPr marL="342900" indent="-342900">
              <a:spcAft>
                <a:spcPts val="80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To assist the user in selecting the correct number of trim equations, the selected number of Trim Variables and Trim equations are displayed. They must be equal.</a:t>
            </a:r>
          </a:p>
        </p:txBody>
      </p:sp>
    </p:spTree>
    <p:extLst>
      <p:ext uri="{BB962C8B-B14F-4D97-AF65-F5344CB8AC3E}">
        <p14:creationId xmlns:p14="http://schemas.microsoft.com/office/powerpoint/2010/main" val="2155565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Table</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811B52C0-F5ED-406E-9E82-E8A4461751DD}"/>
              </a:ext>
            </a:extLst>
          </p:cNvPr>
          <p:cNvPicPr/>
          <p:nvPr/>
        </p:nvPicPr>
        <p:blipFill>
          <a:blip r:embed="rId2"/>
          <a:stretch>
            <a:fillRect/>
          </a:stretch>
        </p:blipFill>
        <p:spPr>
          <a:xfrm>
            <a:off x="3432715" y="1003299"/>
            <a:ext cx="4657185" cy="5268277"/>
          </a:xfrm>
          <a:prstGeom prst="rect">
            <a:avLst/>
          </a:prstGeom>
        </p:spPr>
      </p:pic>
    </p:spTree>
    <p:extLst>
      <p:ext uri="{BB962C8B-B14F-4D97-AF65-F5344CB8AC3E}">
        <p14:creationId xmlns:p14="http://schemas.microsoft.com/office/powerpoint/2010/main" val="176096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Table - Plotting</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8F6C63B1-347A-4056-B6ED-979A787F29BD}"/>
              </a:ext>
            </a:extLst>
          </p:cNvPr>
          <p:cNvPicPr>
            <a:picLocks noChangeAspect="1"/>
          </p:cNvPicPr>
          <p:nvPr/>
        </p:nvPicPr>
        <p:blipFill>
          <a:blip r:embed="rId2"/>
          <a:stretch>
            <a:fillRect/>
          </a:stretch>
        </p:blipFill>
        <p:spPr>
          <a:xfrm>
            <a:off x="395181" y="605554"/>
            <a:ext cx="5724591" cy="3194286"/>
          </a:xfrm>
          <a:prstGeom prst="rect">
            <a:avLst/>
          </a:prstGeom>
        </p:spPr>
      </p:pic>
      <p:pic>
        <p:nvPicPr>
          <p:cNvPr id="5" name="Picture 4">
            <a:extLst>
              <a:ext uri="{FF2B5EF4-FFF2-40B4-BE49-F238E27FC236}">
                <a16:creationId xmlns:a16="http://schemas.microsoft.com/office/drawing/2014/main" id="{998CE4E2-511F-4BA8-88B2-A1758D735AA9}"/>
              </a:ext>
            </a:extLst>
          </p:cNvPr>
          <p:cNvPicPr>
            <a:picLocks noChangeAspect="1"/>
          </p:cNvPicPr>
          <p:nvPr/>
        </p:nvPicPr>
        <p:blipFill>
          <a:blip r:embed="rId3"/>
          <a:stretch>
            <a:fillRect/>
          </a:stretch>
        </p:blipFill>
        <p:spPr>
          <a:xfrm>
            <a:off x="6172756" y="2499400"/>
            <a:ext cx="5963482" cy="3972479"/>
          </a:xfrm>
          <a:prstGeom prst="rect">
            <a:avLst/>
          </a:prstGeom>
        </p:spPr>
      </p:pic>
    </p:spTree>
    <p:extLst>
      <p:ext uri="{BB962C8B-B14F-4D97-AF65-F5344CB8AC3E}">
        <p14:creationId xmlns:p14="http://schemas.microsoft.com/office/powerpoint/2010/main" val="2892949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Quick Plotting</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305E009B-04D4-406F-B96E-19E29F7CA746}"/>
              </a:ext>
            </a:extLst>
          </p:cNvPr>
          <p:cNvSpPr/>
          <p:nvPr/>
        </p:nvSpPr>
        <p:spPr>
          <a:xfrm>
            <a:off x="2305050" y="895767"/>
            <a:ext cx="7626350" cy="5292474"/>
          </a:xfrm>
          <a:prstGeom prst="rect">
            <a:avLst/>
          </a:prstGeom>
        </p:spPr>
        <p:txBody>
          <a:bodyPr wrap="square">
            <a:spAutoFit/>
          </a:bodyPr>
          <a:lstStyle/>
          <a:p>
            <a:pPr>
              <a:spcAft>
                <a:spcPts val="800"/>
              </a:spcAft>
            </a:pPr>
            <a:r>
              <a:rPr lang="en-US" b="1" dirty="0">
                <a:ea typeface="Calibri" panose="020F0502020204030204" pitchFamily="34" charset="0"/>
                <a:cs typeface="Times New Roman" panose="02020603050405020304" pitchFamily="18" charset="0"/>
              </a:rPr>
              <a:t>Plotting Results</a:t>
            </a:r>
          </a:p>
          <a:p>
            <a:pPr>
              <a:spcAft>
                <a:spcPts val="800"/>
              </a:spcAft>
            </a:pPr>
            <a:r>
              <a:rPr lang="en-US" dirty="0">
                <a:ea typeface="Calibri" panose="020F0502020204030204" pitchFamily="34" charset="0"/>
                <a:cs typeface="Times New Roman" panose="02020603050405020304" pitchFamily="18" charset="0"/>
              </a:rPr>
              <a:t>The results can be plotted in several ways:</a:t>
            </a:r>
          </a:p>
          <a:p>
            <a:pPr marL="342900" marR="0" lvl="0" indent="-342900">
              <a:lnSpc>
                <a:spcPct val="115000"/>
              </a:lnSpc>
              <a:spcBef>
                <a:spcPts val="0"/>
              </a:spcBef>
              <a:spcAft>
                <a:spcPts val="0"/>
              </a:spcAft>
              <a:buFont typeface="+mj-lt"/>
              <a:buAutoNum type="arabicParenR"/>
            </a:pPr>
            <a:r>
              <a:rPr lang="en-US" dirty="0">
                <a:ea typeface="Times New Roman" panose="02020603050405020304" pitchFamily="18" charset="0"/>
                <a:cs typeface="Times New Roman" panose="02020603050405020304" pitchFamily="18" charset="0"/>
              </a:rPr>
              <a:t>Select 1 row and right click the selected row and choose “Plot”.</a:t>
            </a:r>
          </a:p>
          <a:p>
            <a:pPr marL="342900" marR="0" lvl="0" indent="-342900">
              <a:lnSpc>
                <a:spcPct val="115000"/>
              </a:lnSpc>
              <a:spcBef>
                <a:spcPts val="0"/>
              </a:spcBef>
              <a:spcAft>
                <a:spcPts val="0"/>
              </a:spcAft>
              <a:buFont typeface="+mj-lt"/>
              <a:buAutoNum type="arabicParenR"/>
            </a:pPr>
            <a:endParaRPr lang="en-US" dirty="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dirty="0">
                <a:ea typeface="Times New Roman" panose="02020603050405020304" pitchFamily="18" charset="0"/>
                <a:cs typeface="Times New Roman" panose="02020603050405020304" pitchFamily="18" charset="0"/>
              </a:rPr>
              <a:t>Select 2 rows by holding down shift and selecting, then choose “Plot”. The first will be the independent variable (x) in the plot and the second selected will be the dependent variable (y).</a:t>
            </a:r>
          </a:p>
          <a:p>
            <a:pPr marL="342900" marR="0" lvl="0" indent="-342900">
              <a:lnSpc>
                <a:spcPct val="115000"/>
              </a:lnSpc>
              <a:spcBef>
                <a:spcPts val="0"/>
              </a:spcBef>
              <a:spcAft>
                <a:spcPts val="0"/>
              </a:spcAft>
              <a:buFont typeface="+mj-lt"/>
              <a:buAutoNum type="arabicParenR"/>
            </a:pPr>
            <a:endParaRPr lang="en-US" dirty="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dirty="0">
                <a:ea typeface="Times New Roman" panose="02020603050405020304" pitchFamily="18" charset="0"/>
                <a:cs typeface="Times New Roman" panose="02020603050405020304" pitchFamily="18" charset="0"/>
              </a:rPr>
              <a:t>Select 3 or more rows by holding down shift and selecting, then choose “Plot”. The first will be the independent variable (x) in the plot and the remaining selected variables will be the dependent variables (y).</a:t>
            </a:r>
          </a:p>
          <a:p>
            <a:pPr marL="342900" marR="0" lvl="0" indent="-342900">
              <a:lnSpc>
                <a:spcPct val="115000"/>
              </a:lnSpc>
              <a:spcBef>
                <a:spcPts val="0"/>
              </a:spcBef>
              <a:spcAft>
                <a:spcPts val="0"/>
              </a:spcAft>
              <a:buFont typeface="+mj-lt"/>
              <a:buAutoNum type="arabicParenR"/>
            </a:pPr>
            <a:endParaRPr lang="en-US" dirty="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arenR"/>
            </a:pPr>
            <a:r>
              <a:rPr lang="en-US" dirty="0">
                <a:ea typeface="Times New Roman" panose="02020603050405020304" pitchFamily="18" charset="0"/>
                <a:cs typeface="Times New Roman" panose="02020603050405020304" pitchFamily="18" charset="0"/>
              </a:rPr>
              <a:t>Select 3 rows by holding down shift and selecting, then choose “ Carpet Plot”. The first will be the independent variable (x) in the plot and the second selected will be the dependent variable (y) and third will be the independent variable (legend).</a:t>
            </a:r>
          </a:p>
        </p:txBody>
      </p:sp>
    </p:spTree>
    <p:extLst>
      <p:ext uri="{BB962C8B-B14F-4D97-AF65-F5344CB8AC3E}">
        <p14:creationId xmlns:p14="http://schemas.microsoft.com/office/powerpoint/2010/main" val="4249151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Filtering</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D6DA7BE-062D-40A9-8DCD-7DA0EED68AE6}"/>
              </a:ext>
            </a:extLst>
          </p:cNvPr>
          <p:cNvPicPr/>
          <p:nvPr/>
        </p:nvPicPr>
        <p:blipFill>
          <a:blip r:embed="rId2"/>
          <a:stretch>
            <a:fillRect/>
          </a:stretch>
        </p:blipFill>
        <p:spPr>
          <a:xfrm>
            <a:off x="1143298" y="781050"/>
            <a:ext cx="1685027" cy="2343150"/>
          </a:xfrm>
          <a:prstGeom prst="rect">
            <a:avLst/>
          </a:prstGeom>
        </p:spPr>
      </p:pic>
      <p:sp>
        <p:nvSpPr>
          <p:cNvPr id="4" name="Rectangle 3">
            <a:extLst>
              <a:ext uri="{FF2B5EF4-FFF2-40B4-BE49-F238E27FC236}">
                <a16:creationId xmlns:a16="http://schemas.microsoft.com/office/drawing/2014/main" id="{9848FD11-51F4-4EEC-93D5-E49FBD960CE8}"/>
              </a:ext>
            </a:extLst>
          </p:cNvPr>
          <p:cNvSpPr/>
          <p:nvPr/>
        </p:nvSpPr>
        <p:spPr>
          <a:xfrm>
            <a:off x="3369275" y="1368848"/>
            <a:ext cx="6096000" cy="646331"/>
          </a:xfrm>
          <a:prstGeom prst="rect">
            <a:avLst/>
          </a:prstGeom>
        </p:spPr>
        <p:txBody>
          <a:bodyPr>
            <a:spAutoFit/>
          </a:bodyPr>
          <a:lstStyle/>
          <a:p>
            <a:pPr>
              <a:spcAft>
                <a:spcPts val="800"/>
              </a:spcAft>
            </a:pPr>
            <a:r>
              <a:rPr lang="en-US" dirty="0">
                <a:ea typeface="Calibri" panose="020F0502020204030204" pitchFamily="34" charset="0"/>
                <a:cs typeface="Times New Roman" panose="02020603050405020304" pitchFamily="18" charset="0"/>
              </a:rPr>
              <a:t>It’s also possible to filter  the results. The Variable Selection panel (shown below) selects the visible rows in the table.</a:t>
            </a:r>
          </a:p>
        </p:txBody>
      </p:sp>
      <p:pic>
        <p:nvPicPr>
          <p:cNvPr id="9" name="Picture 8">
            <a:extLst>
              <a:ext uri="{FF2B5EF4-FFF2-40B4-BE49-F238E27FC236}">
                <a16:creationId xmlns:a16="http://schemas.microsoft.com/office/drawing/2014/main" id="{215AFA54-56DD-4E6B-B56A-5DB8215EA133}"/>
              </a:ext>
            </a:extLst>
          </p:cNvPr>
          <p:cNvPicPr/>
          <p:nvPr/>
        </p:nvPicPr>
        <p:blipFill>
          <a:blip r:embed="rId3"/>
          <a:stretch>
            <a:fillRect/>
          </a:stretch>
        </p:blipFill>
        <p:spPr>
          <a:xfrm>
            <a:off x="1143298" y="3317875"/>
            <a:ext cx="1685027" cy="2759075"/>
          </a:xfrm>
          <a:prstGeom prst="rect">
            <a:avLst/>
          </a:prstGeom>
        </p:spPr>
      </p:pic>
      <p:sp>
        <p:nvSpPr>
          <p:cNvPr id="12" name="Rectangle 11">
            <a:extLst>
              <a:ext uri="{FF2B5EF4-FFF2-40B4-BE49-F238E27FC236}">
                <a16:creationId xmlns:a16="http://schemas.microsoft.com/office/drawing/2014/main" id="{C92B7754-C776-41E3-89AB-2C5696C44617}"/>
              </a:ext>
            </a:extLst>
          </p:cNvPr>
          <p:cNvSpPr/>
          <p:nvPr/>
        </p:nvSpPr>
        <p:spPr>
          <a:xfrm>
            <a:off x="3455773" y="4396253"/>
            <a:ext cx="6096000" cy="646331"/>
          </a:xfrm>
          <a:prstGeom prst="rect">
            <a:avLst/>
          </a:prstGeom>
        </p:spPr>
        <p:txBody>
          <a:bodyPr>
            <a:spAutoFit/>
          </a:bodyPr>
          <a:lstStyle/>
          <a:p>
            <a:pPr>
              <a:spcAft>
                <a:spcPts val="800"/>
              </a:spcAft>
            </a:pPr>
            <a:r>
              <a:rPr lang="en-US" dirty="0">
                <a:ea typeface="Calibri" panose="020F0502020204030204" pitchFamily="34" charset="0"/>
                <a:cs typeface="Times New Roman" panose="02020603050405020304" pitchFamily="18" charset="0"/>
              </a:rPr>
              <a:t>The Column filter allow you to filter columns out by numerical value.  First select a variable to filter on.  Next select a value.</a:t>
            </a:r>
          </a:p>
        </p:txBody>
      </p:sp>
    </p:spTree>
    <p:extLst>
      <p:ext uri="{BB962C8B-B14F-4D97-AF65-F5344CB8AC3E}">
        <p14:creationId xmlns:p14="http://schemas.microsoft.com/office/powerpoint/2010/main" val="1300349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Requirement Plots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3" name="Picture 12">
            <a:extLst>
              <a:ext uri="{FF2B5EF4-FFF2-40B4-BE49-F238E27FC236}">
                <a16:creationId xmlns:a16="http://schemas.microsoft.com/office/drawing/2014/main" id="{86010E75-4A71-47AA-A7A5-9648881F04E3}"/>
              </a:ext>
            </a:extLst>
          </p:cNvPr>
          <p:cNvPicPr/>
          <p:nvPr/>
        </p:nvPicPr>
        <p:blipFill>
          <a:blip r:embed="rId2"/>
          <a:stretch>
            <a:fillRect/>
          </a:stretch>
        </p:blipFill>
        <p:spPr>
          <a:xfrm>
            <a:off x="3221818" y="1069022"/>
            <a:ext cx="5303520" cy="4719955"/>
          </a:xfrm>
          <a:prstGeom prst="rect">
            <a:avLst/>
          </a:prstGeom>
        </p:spPr>
      </p:pic>
    </p:spTree>
    <p:extLst>
      <p:ext uri="{BB962C8B-B14F-4D97-AF65-F5344CB8AC3E}">
        <p14:creationId xmlns:p14="http://schemas.microsoft.com/office/powerpoint/2010/main" val="3789802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Simulation Plots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74DE13D-801E-4C24-AC65-A8571F7E072F}"/>
              </a:ext>
            </a:extLst>
          </p:cNvPr>
          <p:cNvPicPr/>
          <p:nvPr/>
        </p:nvPicPr>
        <p:blipFill>
          <a:blip r:embed="rId2"/>
          <a:stretch>
            <a:fillRect/>
          </a:stretch>
        </p:blipFill>
        <p:spPr>
          <a:xfrm>
            <a:off x="3444240" y="1069022"/>
            <a:ext cx="5303520" cy="4719955"/>
          </a:xfrm>
          <a:prstGeom prst="rect">
            <a:avLst/>
          </a:prstGeom>
        </p:spPr>
      </p:pic>
    </p:spTree>
    <p:extLst>
      <p:ext uri="{BB962C8B-B14F-4D97-AF65-F5344CB8AC3E}">
        <p14:creationId xmlns:p14="http://schemas.microsoft.com/office/powerpoint/2010/main" val="1357677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Post Simulation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6D05B39-D178-489D-BC8D-BFD6F3593E05}"/>
              </a:ext>
            </a:extLst>
          </p:cNvPr>
          <p:cNvPicPr/>
          <p:nvPr/>
        </p:nvPicPr>
        <p:blipFill>
          <a:blip r:embed="rId2"/>
          <a:stretch>
            <a:fillRect/>
          </a:stretch>
        </p:blipFill>
        <p:spPr>
          <a:xfrm>
            <a:off x="3444240" y="1059815"/>
            <a:ext cx="5303520" cy="4738370"/>
          </a:xfrm>
          <a:prstGeom prst="rect">
            <a:avLst/>
          </a:prstGeom>
        </p:spPr>
      </p:pic>
    </p:spTree>
    <p:extLst>
      <p:ext uri="{BB962C8B-B14F-4D97-AF65-F5344CB8AC3E}">
        <p14:creationId xmlns:p14="http://schemas.microsoft.com/office/powerpoint/2010/main" val="79613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Setup</a:t>
            </a:r>
          </a:p>
        </p:txBody>
      </p:sp>
      <p:sp>
        <p:nvSpPr>
          <p:cNvPr id="11" name="Content Placeholder 4">
            <a:extLst>
              <a:ext uri="{FF2B5EF4-FFF2-40B4-BE49-F238E27FC236}">
                <a16:creationId xmlns:a16="http://schemas.microsoft.com/office/drawing/2014/main" id="{E578435D-021B-48C3-9DF0-FFDA42183ED5}"/>
              </a:ext>
            </a:extLst>
          </p:cNvPr>
          <p:cNvSpPr>
            <a:spLocks noGrp="1"/>
          </p:cNvSpPr>
          <p:nvPr>
            <p:ph sz="half" idx="1"/>
          </p:nvPr>
        </p:nvSpPr>
        <p:spPr>
          <a:xfrm>
            <a:off x="3419811" y="1699268"/>
            <a:ext cx="5352377" cy="4351338"/>
          </a:xfrm>
        </p:spPr>
        <p:txBody>
          <a:bodyPr>
            <a:normAutofit/>
          </a:bodyPr>
          <a:lstStyle/>
          <a:p>
            <a:pPr lvl="1"/>
            <a:r>
              <a:rPr lang="en-US" sz="2000" dirty="0"/>
              <a:t>Trim Definitions</a:t>
            </a:r>
          </a:p>
          <a:p>
            <a:pPr lvl="1"/>
            <a:endParaRPr lang="en-US" sz="2000" dirty="0"/>
          </a:p>
          <a:p>
            <a:pPr lvl="1"/>
            <a:r>
              <a:rPr lang="en-US" sz="2000" dirty="0"/>
              <a:t>Linear Model Definitions</a:t>
            </a:r>
          </a:p>
          <a:p>
            <a:pPr lvl="1"/>
            <a:endParaRPr lang="en-US" sz="2000" dirty="0"/>
          </a:p>
          <a:p>
            <a:pPr lvl="1"/>
            <a:r>
              <a:rPr lang="en-US" sz="2000" dirty="0"/>
              <a:t>Methods</a:t>
            </a:r>
          </a:p>
          <a:p>
            <a:pPr lvl="1"/>
            <a:endParaRPr lang="en-US" sz="2000" dirty="0"/>
          </a:p>
          <a:p>
            <a:pPr lvl="1"/>
            <a:r>
              <a:rPr lang="en-US" sz="2000" dirty="0"/>
              <a:t>Simulations</a:t>
            </a:r>
          </a:p>
          <a:p>
            <a:pPr lvl="1"/>
            <a:endParaRPr lang="en-US" sz="2000" dirty="0"/>
          </a:p>
          <a:p>
            <a:pPr lvl="1"/>
            <a:r>
              <a:rPr lang="en-US" sz="2000" dirty="0"/>
              <a:t>Analysis Tasks</a:t>
            </a:r>
          </a:p>
        </p:txBody>
      </p:sp>
    </p:spTree>
    <p:extLst>
      <p:ext uri="{BB962C8B-B14F-4D97-AF65-F5344CB8AC3E}">
        <p14:creationId xmlns:p14="http://schemas.microsoft.com/office/powerpoint/2010/main" val="318828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Results – Parameters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0409DB9B-FE2E-4D41-A2D2-57F8B71B7B18}"/>
              </a:ext>
            </a:extLst>
          </p:cNvPr>
          <p:cNvPicPr>
            <a:picLocks noChangeAspect="1"/>
          </p:cNvPicPr>
          <p:nvPr/>
        </p:nvPicPr>
        <p:blipFill>
          <a:blip r:embed="rId2"/>
          <a:stretch>
            <a:fillRect/>
          </a:stretch>
        </p:blipFill>
        <p:spPr>
          <a:xfrm>
            <a:off x="7858125" y="1223962"/>
            <a:ext cx="2876550" cy="4733925"/>
          </a:xfrm>
          <a:prstGeom prst="rect">
            <a:avLst/>
          </a:prstGeom>
        </p:spPr>
      </p:pic>
      <p:pic>
        <p:nvPicPr>
          <p:cNvPr id="5" name="Picture 4">
            <a:extLst>
              <a:ext uri="{FF2B5EF4-FFF2-40B4-BE49-F238E27FC236}">
                <a16:creationId xmlns:a16="http://schemas.microsoft.com/office/drawing/2014/main" id="{95F8DC9D-635D-4335-BA96-169B8BF00C8A}"/>
              </a:ext>
            </a:extLst>
          </p:cNvPr>
          <p:cNvPicPr>
            <a:picLocks noChangeAspect="1"/>
          </p:cNvPicPr>
          <p:nvPr/>
        </p:nvPicPr>
        <p:blipFill>
          <a:blip r:embed="rId3"/>
          <a:stretch>
            <a:fillRect/>
          </a:stretch>
        </p:blipFill>
        <p:spPr>
          <a:xfrm>
            <a:off x="535723" y="722870"/>
            <a:ext cx="2613071" cy="5412259"/>
          </a:xfrm>
          <a:prstGeom prst="rect">
            <a:avLst/>
          </a:prstGeom>
        </p:spPr>
      </p:pic>
      <p:sp>
        <p:nvSpPr>
          <p:cNvPr id="6" name="TextBox 5">
            <a:extLst>
              <a:ext uri="{FF2B5EF4-FFF2-40B4-BE49-F238E27FC236}">
                <a16:creationId xmlns:a16="http://schemas.microsoft.com/office/drawing/2014/main" id="{0E428623-CA32-437B-B18E-7D906A2CCE5D}"/>
              </a:ext>
            </a:extLst>
          </p:cNvPr>
          <p:cNvSpPr txBox="1"/>
          <p:nvPr/>
        </p:nvSpPr>
        <p:spPr>
          <a:xfrm>
            <a:off x="3531004" y="5047557"/>
            <a:ext cx="3521676" cy="923330"/>
          </a:xfrm>
          <a:prstGeom prst="rect">
            <a:avLst/>
          </a:prstGeom>
          <a:noFill/>
        </p:spPr>
        <p:txBody>
          <a:bodyPr wrap="square" rtlCol="0">
            <a:spAutoFit/>
          </a:bodyPr>
          <a:lstStyle/>
          <a:p>
            <a:r>
              <a:rPr lang="en-US" dirty="0"/>
              <a:t>Selecting the “Edit” button opens a popup GUI containing the constant parameters</a:t>
            </a:r>
          </a:p>
        </p:txBody>
      </p:sp>
      <p:sp>
        <p:nvSpPr>
          <p:cNvPr id="12" name="TextBox 11">
            <a:extLst>
              <a:ext uri="{FF2B5EF4-FFF2-40B4-BE49-F238E27FC236}">
                <a16:creationId xmlns:a16="http://schemas.microsoft.com/office/drawing/2014/main" id="{C0B168F4-5145-4608-976F-4070FCCF262B}"/>
              </a:ext>
            </a:extLst>
          </p:cNvPr>
          <p:cNvSpPr txBox="1"/>
          <p:nvPr/>
        </p:nvSpPr>
        <p:spPr>
          <a:xfrm>
            <a:off x="4083522" y="2205930"/>
            <a:ext cx="3521676" cy="923330"/>
          </a:xfrm>
          <a:prstGeom prst="rect">
            <a:avLst/>
          </a:prstGeom>
          <a:noFill/>
        </p:spPr>
        <p:txBody>
          <a:bodyPr wrap="square" rtlCol="0">
            <a:spAutoFit/>
          </a:bodyPr>
          <a:lstStyle/>
          <a:p>
            <a:r>
              <a:rPr lang="en-US" dirty="0"/>
              <a:t>Selecting the “D” column allow the parameter to be viewed and changed in the main window.</a:t>
            </a:r>
          </a:p>
        </p:txBody>
      </p:sp>
      <p:cxnSp>
        <p:nvCxnSpPr>
          <p:cNvPr id="9" name="Straight Arrow Connector 8">
            <a:extLst>
              <a:ext uri="{FF2B5EF4-FFF2-40B4-BE49-F238E27FC236}">
                <a16:creationId xmlns:a16="http://schemas.microsoft.com/office/drawing/2014/main" id="{FEB40D42-689B-4246-AB86-FBDF2E3CD94E}"/>
              </a:ext>
            </a:extLst>
          </p:cNvPr>
          <p:cNvCxnSpPr>
            <a:stCxn id="6" idx="1"/>
          </p:cNvCxnSpPr>
          <p:nvPr/>
        </p:nvCxnSpPr>
        <p:spPr>
          <a:xfrm flipH="1">
            <a:off x="1680519" y="5509222"/>
            <a:ext cx="1850485" cy="42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85CDD2-31A0-4136-B1EF-30D305F3133F}"/>
              </a:ext>
            </a:extLst>
          </p:cNvPr>
          <p:cNvCxnSpPr/>
          <p:nvPr/>
        </p:nvCxnSpPr>
        <p:spPr>
          <a:xfrm flipV="1">
            <a:off x="7414054" y="1902941"/>
            <a:ext cx="444071" cy="21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25C046-4FE5-463A-880A-0B3065BF1511}"/>
              </a:ext>
            </a:extLst>
          </p:cNvPr>
          <p:cNvSpPr txBox="1"/>
          <p:nvPr/>
        </p:nvSpPr>
        <p:spPr>
          <a:xfrm>
            <a:off x="4077804" y="702612"/>
            <a:ext cx="3039762" cy="1200329"/>
          </a:xfrm>
          <a:prstGeom prst="rect">
            <a:avLst/>
          </a:prstGeom>
          <a:noFill/>
        </p:spPr>
        <p:txBody>
          <a:bodyPr wrap="square" rtlCol="0">
            <a:spAutoFit/>
          </a:bodyPr>
          <a:lstStyle/>
          <a:p>
            <a:r>
              <a:rPr lang="en-US" b="1" dirty="0"/>
              <a:t>All Parameters shown here are written to the base workspace at run time.</a:t>
            </a:r>
          </a:p>
          <a:p>
            <a:endParaRPr lang="en-US" dirty="0"/>
          </a:p>
        </p:txBody>
      </p:sp>
    </p:spTree>
    <p:extLst>
      <p:ext uri="{BB962C8B-B14F-4D97-AF65-F5344CB8AC3E}">
        <p14:creationId xmlns:p14="http://schemas.microsoft.com/office/powerpoint/2010/main" val="41135991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Operating Condition Class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88CFF128-D695-4C45-B596-8F26A609EFE5}"/>
              </a:ext>
            </a:extLst>
          </p:cNvPr>
          <p:cNvSpPr txBox="1"/>
          <p:nvPr/>
        </p:nvSpPr>
        <p:spPr>
          <a:xfrm>
            <a:off x="671426" y="641905"/>
            <a:ext cx="6771503" cy="369332"/>
          </a:xfrm>
          <a:prstGeom prst="rect">
            <a:avLst/>
          </a:prstGeom>
          <a:noFill/>
        </p:spPr>
        <p:txBody>
          <a:bodyPr wrap="square" rtlCol="0">
            <a:spAutoFit/>
          </a:bodyPr>
          <a:lstStyle/>
          <a:p>
            <a:pPr marL="285750" indent="-285750">
              <a:buFontTx/>
              <a:buChar char="-"/>
            </a:pPr>
            <a:r>
              <a:rPr lang="en-US" b="1" dirty="0"/>
              <a:t>Important Properties</a:t>
            </a:r>
          </a:p>
        </p:txBody>
      </p:sp>
      <p:graphicFrame>
        <p:nvGraphicFramePr>
          <p:cNvPr id="4" name="Table 3">
            <a:extLst>
              <a:ext uri="{FF2B5EF4-FFF2-40B4-BE49-F238E27FC236}">
                <a16:creationId xmlns:a16="http://schemas.microsoft.com/office/drawing/2014/main" id="{884DE5E2-AAF9-4809-9066-A7E2A983A512}"/>
              </a:ext>
            </a:extLst>
          </p:cNvPr>
          <p:cNvGraphicFramePr>
            <a:graphicFrameLocks noGrp="1"/>
          </p:cNvGraphicFramePr>
          <p:nvPr/>
        </p:nvGraphicFramePr>
        <p:xfrm>
          <a:off x="776544" y="1126092"/>
          <a:ext cx="10792425" cy="2780008"/>
        </p:xfrm>
        <a:graphic>
          <a:graphicData uri="http://schemas.openxmlformats.org/drawingml/2006/table">
            <a:tbl>
              <a:tblPr>
                <a:tableStyleId>{5C22544A-7EE6-4342-B048-85BDC9FD1C3A}</a:tableStyleId>
              </a:tblPr>
              <a:tblGrid>
                <a:gridCol w="1419959">
                  <a:extLst>
                    <a:ext uri="{9D8B030D-6E8A-4147-A177-3AD203B41FA5}">
                      <a16:colId xmlns:a16="http://schemas.microsoft.com/office/drawing/2014/main" val="2614054106"/>
                    </a:ext>
                  </a:extLst>
                </a:gridCol>
                <a:gridCol w="1613923">
                  <a:extLst>
                    <a:ext uri="{9D8B030D-6E8A-4147-A177-3AD203B41FA5}">
                      <a16:colId xmlns:a16="http://schemas.microsoft.com/office/drawing/2014/main" val="3183341780"/>
                    </a:ext>
                  </a:extLst>
                </a:gridCol>
                <a:gridCol w="7758543">
                  <a:extLst>
                    <a:ext uri="{9D8B030D-6E8A-4147-A177-3AD203B41FA5}">
                      <a16:colId xmlns:a16="http://schemas.microsoft.com/office/drawing/2014/main" val="3501800051"/>
                    </a:ext>
                  </a:extLst>
                </a:gridCol>
              </a:tblGrid>
              <a:tr h="252728">
                <a:tc>
                  <a:txBody>
                    <a:bodyPr/>
                    <a:lstStyle/>
                    <a:p>
                      <a:pPr algn="l" fontAlgn="b"/>
                      <a:r>
                        <a:rPr lang="en-US" sz="1400" b="1" u="none" strike="noStrike" dirty="0">
                          <a:effectLst/>
                        </a:rPr>
                        <a:t>Name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Class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3225227"/>
                  </a:ext>
                </a:extLst>
              </a:tr>
              <a:tr h="252728">
                <a:tc>
                  <a:txBody>
                    <a:bodyPr/>
                    <a:lstStyle/>
                    <a:p>
                      <a:pPr algn="l" fontAlgn="b"/>
                      <a:r>
                        <a:rPr lang="en-US" sz="1100" u="none" strike="noStrike" dirty="0">
                          <a:effectLst/>
                        </a:rPr>
                        <a:t>Label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User Defined Label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3709324"/>
                  </a:ext>
                </a:extLst>
              </a:tr>
              <a:tr h="252728">
                <a:tc>
                  <a:txBody>
                    <a:bodyPr/>
                    <a:lstStyle/>
                    <a:p>
                      <a:pPr algn="l" fontAlgn="b"/>
                      <a:r>
                        <a:rPr lang="en-US" sz="1100" u="none" strike="noStrike">
                          <a:effectLst/>
                        </a:rPr>
                        <a:t>ModelName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char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Simulink Model used to create the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0574860"/>
                  </a:ext>
                </a:extLst>
              </a:tr>
              <a:tr h="252728">
                <a:tc>
                  <a:txBody>
                    <a:bodyPr/>
                    <a:lstStyle/>
                    <a:p>
                      <a:pPr algn="l" fontAlgn="b"/>
                      <a:r>
                        <a:rPr lang="en-US" sz="1100" u="none" strike="noStrike">
                          <a:effectLst/>
                        </a:rPr>
                        <a:t>States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lacm.Condition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States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2912273"/>
                  </a:ext>
                </a:extLst>
              </a:tr>
              <a:tr h="252728">
                <a:tc>
                  <a:txBody>
                    <a:bodyPr/>
                    <a:lstStyle/>
                    <a:p>
                      <a:pPr algn="l" fontAlgn="b"/>
                      <a:r>
                        <a:rPr lang="en-US" sz="1100" u="none" strike="noStrike">
                          <a:effectLst/>
                        </a:rPr>
                        <a:t>Inputs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Inputs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1238145"/>
                  </a:ext>
                </a:extLst>
              </a:tr>
              <a:tr h="252728">
                <a:tc>
                  <a:txBody>
                    <a:bodyPr/>
                    <a:lstStyle/>
                    <a:p>
                      <a:pPr algn="l" fontAlgn="b"/>
                      <a:r>
                        <a:rPr lang="en-US" sz="1100" u="none" strike="noStrike">
                          <a:effectLst/>
                        </a:rPr>
                        <a:t>Outputs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Outputs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010509"/>
                  </a:ext>
                </a:extLst>
              </a:tr>
              <a:tr h="252728">
                <a:tc>
                  <a:txBody>
                    <a:bodyPr/>
                    <a:lstStyle/>
                    <a:p>
                      <a:pPr algn="l" fontAlgn="b"/>
                      <a:r>
                        <a:rPr lang="en-US" sz="1100" u="none" strike="noStrike">
                          <a:effectLst/>
                        </a:rPr>
                        <a:t>StateDerivs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State Derivatives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123286"/>
                  </a:ext>
                </a:extLst>
              </a:tr>
              <a:tr h="252728">
                <a:tc>
                  <a:txBody>
                    <a:bodyPr/>
                    <a:lstStyle/>
                    <a:p>
                      <a:pPr algn="l" fontAlgn="b"/>
                      <a:r>
                        <a:rPr lang="en-US" sz="1100" u="none" strike="noStrike">
                          <a:effectLst/>
                        </a:rPr>
                        <a:t>FlightCondition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lacm.FlightCondition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Flight Condition for operating point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9711589"/>
                  </a:ext>
                </a:extLst>
              </a:tr>
              <a:tr h="252728">
                <a:tc>
                  <a:txBody>
                    <a:bodyPr/>
                    <a:lstStyle/>
                    <a:p>
                      <a:pPr algn="l" fontAlgn="b"/>
                      <a:r>
                        <a:rPr lang="en-US" sz="1100" u="none" strike="noStrike">
                          <a:effectLst/>
                        </a:rPr>
                        <a:t>MassProperties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lacm.MassProperties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properties for operating point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8590981"/>
                  </a:ext>
                </a:extLst>
              </a:tr>
              <a:tr h="252728">
                <a:tc>
                  <a:txBody>
                    <a:bodyPr/>
                    <a:lstStyle/>
                    <a:p>
                      <a:pPr algn="l" fontAlgn="b"/>
                      <a:r>
                        <a:rPr lang="en-US" sz="1100" u="none" strike="noStrike">
                          <a:effectLst/>
                        </a:rPr>
                        <a:t>LinearModel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lacm.LinearModel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Linearized model around the operating point ( This also includes the settings used to create the linear model)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4703757"/>
                  </a:ext>
                </a:extLst>
              </a:tr>
              <a:tr h="252728">
                <a:tc>
                  <a:txBody>
                    <a:bodyPr/>
                    <a:lstStyle/>
                    <a:p>
                      <a:pPr algn="l" fontAlgn="b"/>
                      <a:r>
                        <a:rPr lang="en-US" sz="1100" u="none" strike="noStrike">
                          <a:effectLst/>
                        </a:rPr>
                        <a:t>TrimSettings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lacm.TrimSettings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Settings used to create the trim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88360"/>
                  </a:ext>
                </a:extLst>
              </a:tr>
            </a:tbl>
          </a:graphicData>
        </a:graphic>
      </p:graphicFrame>
      <p:sp>
        <p:nvSpPr>
          <p:cNvPr id="8" name="TextBox 7">
            <a:extLst>
              <a:ext uri="{FF2B5EF4-FFF2-40B4-BE49-F238E27FC236}">
                <a16:creationId xmlns:a16="http://schemas.microsoft.com/office/drawing/2014/main" id="{050F56DA-FFC3-46B2-9A09-35C6234C65B3}"/>
              </a:ext>
            </a:extLst>
          </p:cNvPr>
          <p:cNvSpPr txBox="1"/>
          <p:nvPr/>
        </p:nvSpPr>
        <p:spPr>
          <a:xfrm>
            <a:off x="776544" y="4135810"/>
            <a:ext cx="6771503" cy="369332"/>
          </a:xfrm>
          <a:prstGeom prst="rect">
            <a:avLst/>
          </a:prstGeom>
          <a:noFill/>
        </p:spPr>
        <p:txBody>
          <a:bodyPr wrap="square" rtlCol="0">
            <a:spAutoFit/>
          </a:bodyPr>
          <a:lstStyle/>
          <a:p>
            <a:pPr marL="285750" indent="-285750">
              <a:buFontTx/>
              <a:buChar char="-"/>
            </a:pPr>
            <a:r>
              <a:rPr lang="en-US" b="1" dirty="0"/>
              <a:t>Methods</a:t>
            </a:r>
          </a:p>
        </p:txBody>
      </p:sp>
      <p:graphicFrame>
        <p:nvGraphicFramePr>
          <p:cNvPr id="5" name="Table 4">
            <a:extLst>
              <a:ext uri="{FF2B5EF4-FFF2-40B4-BE49-F238E27FC236}">
                <a16:creationId xmlns:a16="http://schemas.microsoft.com/office/drawing/2014/main" id="{EF9B064C-2379-4E2F-9B86-5DBECD4627B9}"/>
              </a:ext>
            </a:extLst>
          </p:cNvPr>
          <p:cNvGraphicFramePr>
            <a:graphicFrameLocks noGrp="1"/>
          </p:cNvGraphicFramePr>
          <p:nvPr>
            <p:extLst>
              <p:ext uri="{D42A27DB-BD31-4B8C-83A1-F6EECF244321}">
                <p14:modId xmlns:p14="http://schemas.microsoft.com/office/powerpoint/2010/main" val="2996944784"/>
              </p:ext>
            </p:extLst>
          </p:nvPr>
        </p:nvGraphicFramePr>
        <p:xfrm>
          <a:off x="838200" y="4610501"/>
          <a:ext cx="10515600" cy="552288"/>
        </p:xfrm>
        <a:graphic>
          <a:graphicData uri="http://schemas.openxmlformats.org/drawingml/2006/table">
            <a:tbl>
              <a:tblPr>
                <a:tableStyleId>{5C22544A-7EE6-4342-B048-85BDC9FD1C3A}</a:tableStyleId>
              </a:tblPr>
              <a:tblGrid>
                <a:gridCol w="2004068">
                  <a:extLst>
                    <a:ext uri="{9D8B030D-6E8A-4147-A177-3AD203B41FA5}">
                      <a16:colId xmlns:a16="http://schemas.microsoft.com/office/drawing/2014/main" val="1601194056"/>
                    </a:ext>
                  </a:extLst>
                </a:gridCol>
                <a:gridCol w="8511532">
                  <a:extLst>
                    <a:ext uri="{9D8B030D-6E8A-4147-A177-3AD203B41FA5}">
                      <a16:colId xmlns:a16="http://schemas.microsoft.com/office/drawing/2014/main" val="2178490858"/>
                    </a:ext>
                  </a:extLst>
                </a:gridCol>
              </a:tblGrid>
              <a:tr h="151919">
                <a:tc>
                  <a:txBody>
                    <a:bodyPr/>
                    <a:lstStyle/>
                    <a:p>
                      <a:pPr algn="l" rtl="0" fontAlgn="b"/>
                      <a:r>
                        <a:rPr lang="en-US" sz="1300" b="1" u="none" strike="noStrike">
                          <a:effectLst/>
                        </a:rPr>
                        <a:t>Name</a:t>
                      </a:r>
                      <a:endParaRPr lang="en-US" sz="1300" b="1" i="0" u="none" strike="noStrike">
                        <a:solidFill>
                          <a:srgbClr val="000000"/>
                        </a:solidFill>
                        <a:effectLst/>
                        <a:latin typeface="Calibri" panose="020F0502020204030204" pitchFamily="34" charset="0"/>
                      </a:endParaRPr>
                    </a:p>
                  </a:txBody>
                  <a:tcPr marL="8638" marR="8638" marT="8638" marB="0" anchor="b"/>
                </a:tc>
                <a:tc>
                  <a:txBody>
                    <a:bodyPr/>
                    <a:lstStyle/>
                    <a:p>
                      <a:pPr algn="l" rtl="0" fontAlgn="b"/>
                      <a:r>
                        <a:rPr lang="en-US" sz="1300" b="1" u="none" strike="noStrike" dirty="0">
                          <a:effectLst/>
                        </a:rPr>
                        <a:t>Description</a:t>
                      </a:r>
                      <a:endParaRPr lang="en-US" sz="1300" b="1"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11980740"/>
                  </a:ext>
                </a:extLst>
              </a:tr>
              <a:tr h="172765">
                <a:tc>
                  <a:txBody>
                    <a:bodyPr/>
                    <a:lstStyle/>
                    <a:p>
                      <a:pPr algn="l" fontAlgn="b"/>
                      <a:r>
                        <a:rPr lang="en-US" sz="1000" u="none" strike="noStrike">
                          <a:effectLst/>
                        </a:rPr>
                        <a:t>eq ( == )</a:t>
                      </a:r>
                      <a:endParaRPr lang="en-US" sz="1000" b="0" i="0" u="none" strike="noStrike">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Compare operating condition object to each other.  By definition they are equal if the flight conditions are equal and the mass properties are equal. </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86899587"/>
                  </a:ext>
                </a:extLst>
              </a:tr>
              <a:tr h="172765">
                <a:tc>
                  <a:txBody>
                    <a:bodyPr/>
                    <a:lstStyle/>
                    <a:p>
                      <a:pPr algn="l" fontAlgn="b"/>
                      <a:r>
                        <a:rPr lang="en-US" sz="1000" u="none" strike="noStrike" dirty="0" err="1">
                          <a:effectLst/>
                        </a:rPr>
                        <a:t>setdiff</a:t>
                      </a:r>
                      <a:endParaRPr lang="en-US" sz="1000" b="0" i="0" u="none" strike="noStrike" dirty="0">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Overrides the built in Matlab </a:t>
                      </a:r>
                      <a:r>
                        <a:rPr lang="en-US" sz="1000" u="none" strike="noStrike" dirty="0" err="1">
                          <a:effectLst/>
                        </a:rPr>
                        <a:t>setdiff</a:t>
                      </a:r>
                      <a:r>
                        <a:rPr lang="en-US" sz="1000" u="none" strike="noStrike" dirty="0">
                          <a:effectLst/>
                        </a:rPr>
                        <a:t>, compares flight condition and mass properties.</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1818968919"/>
                  </a:ext>
                </a:extLst>
              </a:tr>
            </a:tbl>
          </a:graphicData>
        </a:graphic>
      </p:graphicFrame>
    </p:spTree>
    <p:extLst>
      <p:ext uri="{BB962C8B-B14F-4D97-AF65-F5344CB8AC3E}">
        <p14:creationId xmlns:p14="http://schemas.microsoft.com/office/powerpoint/2010/main" val="3299977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Flight Condition Class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88CFF128-D695-4C45-B596-8F26A609EFE5}"/>
              </a:ext>
            </a:extLst>
          </p:cNvPr>
          <p:cNvSpPr txBox="1"/>
          <p:nvPr/>
        </p:nvSpPr>
        <p:spPr>
          <a:xfrm>
            <a:off x="671426" y="641905"/>
            <a:ext cx="6771503" cy="369332"/>
          </a:xfrm>
          <a:prstGeom prst="rect">
            <a:avLst/>
          </a:prstGeom>
          <a:noFill/>
        </p:spPr>
        <p:txBody>
          <a:bodyPr wrap="square" rtlCol="0">
            <a:spAutoFit/>
          </a:bodyPr>
          <a:lstStyle/>
          <a:p>
            <a:pPr marL="285750" indent="-285750">
              <a:buFontTx/>
              <a:buChar char="-"/>
            </a:pPr>
            <a:r>
              <a:rPr lang="en-US" b="1" dirty="0"/>
              <a:t>Important Properties</a:t>
            </a:r>
          </a:p>
        </p:txBody>
      </p:sp>
      <p:graphicFrame>
        <p:nvGraphicFramePr>
          <p:cNvPr id="6" name="Table 5">
            <a:extLst>
              <a:ext uri="{FF2B5EF4-FFF2-40B4-BE49-F238E27FC236}">
                <a16:creationId xmlns:a16="http://schemas.microsoft.com/office/drawing/2014/main" id="{956C2FE8-AE6E-4645-9CD2-832E74BE9604}"/>
              </a:ext>
            </a:extLst>
          </p:cNvPr>
          <p:cNvGraphicFramePr>
            <a:graphicFrameLocks noGrp="1"/>
          </p:cNvGraphicFramePr>
          <p:nvPr/>
        </p:nvGraphicFramePr>
        <p:xfrm>
          <a:off x="996215" y="1230329"/>
          <a:ext cx="7619999" cy="1047750"/>
        </p:xfrm>
        <a:graphic>
          <a:graphicData uri="http://schemas.openxmlformats.org/drawingml/2006/table">
            <a:tbl>
              <a:tblPr>
                <a:tableStyleId>{5C22544A-7EE6-4342-B048-85BDC9FD1C3A}</a:tableStyleId>
              </a:tblPr>
              <a:tblGrid>
                <a:gridCol w="1218692">
                  <a:extLst>
                    <a:ext uri="{9D8B030D-6E8A-4147-A177-3AD203B41FA5}">
                      <a16:colId xmlns:a16="http://schemas.microsoft.com/office/drawing/2014/main" val="700875896"/>
                    </a:ext>
                  </a:extLst>
                </a:gridCol>
                <a:gridCol w="1247255">
                  <a:extLst>
                    <a:ext uri="{9D8B030D-6E8A-4147-A177-3AD203B41FA5}">
                      <a16:colId xmlns:a16="http://schemas.microsoft.com/office/drawing/2014/main" val="219884189"/>
                    </a:ext>
                  </a:extLst>
                </a:gridCol>
                <a:gridCol w="5154052">
                  <a:extLst>
                    <a:ext uri="{9D8B030D-6E8A-4147-A177-3AD203B41FA5}">
                      <a16:colId xmlns:a16="http://schemas.microsoft.com/office/drawing/2014/main" val="3171045207"/>
                    </a:ext>
                  </a:extLst>
                </a:gridCol>
              </a:tblGrid>
              <a:tr h="247650">
                <a:tc>
                  <a:txBody>
                    <a:bodyPr/>
                    <a:lstStyle/>
                    <a:p>
                      <a:pPr algn="l" rtl="0" fontAlgn="b"/>
                      <a:r>
                        <a:rPr lang="en-US" sz="1400" b="1" u="none" strike="noStrike">
                          <a:effectLst/>
                        </a:rPr>
                        <a: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a:effectLst/>
                        </a:rPr>
                        <a:t>Class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5228632"/>
                  </a:ext>
                </a:extLst>
              </a:tr>
              <a:tr h="200025">
                <a:tc>
                  <a:txBody>
                    <a:bodyPr/>
                    <a:lstStyle/>
                    <a:p>
                      <a:pPr algn="l" rtl="0" fontAlgn="b"/>
                      <a:r>
                        <a:rPr lang="en-US" sz="1100" u="none" strike="noStrike">
                          <a:effectLst/>
                        </a:rPr>
                        <a:t>Mach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Mach number for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2986904"/>
                  </a:ext>
                </a:extLst>
              </a:tr>
              <a:tr h="200025">
                <a:tc>
                  <a:txBody>
                    <a:bodyPr/>
                    <a:lstStyle/>
                    <a:p>
                      <a:pPr algn="l" rtl="0" fontAlgn="b"/>
                      <a:r>
                        <a:rPr lang="en-US" sz="1100" u="none" strike="noStrike">
                          <a:effectLst/>
                        </a:rPr>
                        <a:t>Qbar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Dynamic Pressure for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0986506"/>
                  </a:ext>
                </a:extLst>
              </a:tr>
              <a:tr h="200025">
                <a:tc>
                  <a:txBody>
                    <a:bodyPr/>
                    <a:lstStyle/>
                    <a:p>
                      <a:pPr algn="l" rtl="0" fontAlgn="b"/>
                      <a:r>
                        <a:rPr lang="en-US" sz="1100" u="none" strike="noStrike">
                          <a:effectLst/>
                        </a:rPr>
                        <a:t>Alt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Altitude  for operating condition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2357060"/>
                  </a:ext>
                </a:extLst>
              </a:tr>
              <a:tr h="200025">
                <a:tc>
                  <a:txBody>
                    <a:bodyPr/>
                    <a:lstStyle/>
                    <a:p>
                      <a:pPr algn="l" rtl="0" fontAlgn="b"/>
                      <a:r>
                        <a:rPr lang="en-US" sz="1100" u="none" strike="noStrike">
                          <a:effectLst/>
                        </a:rPr>
                        <a:t>KCAS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dirty="0">
                          <a:effectLst/>
                        </a:rPr>
                        <a:t>Knots of calibrated airspeed for operating condition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6267347"/>
                  </a:ext>
                </a:extLst>
              </a:tr>
            </a:tbl>
          </a:graphicData>
        </a:graphic>
      </p:graphicFrame>
      <p:sp>
        <p:nvSpPr>
          <p:cNvPr id="12" name="TextBox 11">
            <a:extLst>
              <a:ext uri="{FF2B5EF4-FFF2-40B4-BE49-F238E27FC236}">
                <a16:creationId xmlns:a16="http://schemas.microsoft.com/office/drawing/2014/main" id="{98B31CC5-B46A-4F1C-9AC3-EABDB03FCF6F}"/>
              </a:ext>
            </a:extLst>
          </p:cNvPr>
          <p:cNvSpPr txBox="1"/>
          <p:nvPr/>
        </p:nvSpPr>
        <p:spPr>
          <a:xfrm>
            <a:off x="671426" y="2580826"/>
            <a:ext cx="6771503" cy="369332"/>
          </a:xfrm>
          <a:prstGeom prst="rect">
            <a:avLst/>
          </a:prstGeom>
          <a:noFill/>
        </p:spPr>
        <p:txBody>
          <a:bodyPr wrap="square" rtlCol="0">
            <a:spAutoFit/>
          </a:bodyPr>
          <a:lstStyle/>
          <a:p>
            <a:pPr marL="285750" indent="-285750">
              <a:buFontTx/>
              <a:buChar char="-"/>
            </a:pPr>
            <a:r>
              <a:rPr lang="en-US" b="1" dirty="0"/>
              <a:t>Methods</a:t>
            </a:r>
          </a:p>
        </p:txBody>
      </p:sp>
      <p:graphicFrame>
        <p:nvGraphicFramePr>
          <p:cNvPr id="13" name="Table 12">
            <a:extLst>
              <a:ext uri="{FF2B5EF4-FFF2-40B4-BE49-F238E27FC236}">
                <a16:creationId xmlns:a16="http://schemas.microsoft.com/office/drawing/2014/main" id="{6D8A8F66-DF23-4242-9755-DE2DF7B3B27E}"/>
              </a:ext>
            </a:extLst>
          </p:cNvPr>
          <p:cNvGraphicFramePr>
            <a:graphicFrameLocks noGrp="1"/>
          </p:cNvGraphicFramePr>
          <p:nvPr/>
        </p:nvGraphicFramePr>
        <p:xfrm>
          <a:off x="733082" y="3055517"/>
          <a:ext cx="10515600" cy="379523"/>
        </p:xfrm>
        <a:graphic>
          <a:graphicData uri="http://schemas.openxmlformats.org/drawingml/2006/table">
            <a:tbl>
              <a:tblPr>
                <a:tableStyleId>{5C22544A-7EE6-4342-B048-85BDC9FD1C3A}</a:tableStyleId>
              </a:tblPr>
              <a:tblGrid>
                <a:gridCol w="2004068">
                  <a:extLst>
                    <a:ext uri="{9D8B030D-6E8A-4147-A177-3AD203B41FA5}">
                      <a16:colId xmlns:a16="http://schemas.microsoft.com/office/drawing/2014/main" val="1601194056"/>
                    </a:ext>
                  </a:extLst>
                </a:gridCol>
                <a:gridCol w="8511532">
                  <a:extLst>
                    <a:ext uri="{9D8B030D-6E8A-4147-A177-3AD203B41FA5}">
                      <a16:colId xmlns:a16="http://schemas.microsoft.com/office/drawing/2014/main" val="2178490858"/>
                    </a:ext>
                  </a:extLst>
                </a:gridCol>
              </a:tblGrid>
              <a:tr h="151919">
                <a:tc>
                  <a:txBody>
                    <a:bodyPr/>
                    <a:lstStyle/>
                    <a:p>
                      <a:pPr algn="l" rtl="0" fontAlgn="b"/>
                      <a:r>
                        <a:rPr lang="en-US" sz="1300" b="1" u="none" strike="noStrike" dirty="0">
                          <a:effectLst/>
                        </a:rPr>
                        <a:t>Name</a:t>
                      </a:r>
                      <a:endParaRPr lang="en-US" sz="1300" b="1" i="0" u="none" strike="noStrike" dirty="0">
                        <a:solidFill>
                          <a:srgbClr val="000000"/>
                        </a:solidFill>
                        <a:effectLst/>
                        <a:latin typeface="Calibri" panose="020F0502020204030204" pitchFamily="34" charset="0"/>
                      </a:endParaRPr>
                    </a:p>
                  </a:txBody>
                  <a:tcPr marL="8638" marR="8638" marT="8638" marB="0" anchor="b"/>
                </a:tc>
                <a:tc>
                  <a:txBody>
                    <a:bodyPr/>
                    <a:lstStyle/>
                    <a:p>
                      <a:pPr algn="l" rtl="0" fontAlgn="b"/>
                      <a:r>
                        <a:rPr lang="en-US" sz="1300" b="1" u="none" strike="noStrike" dirty="0">
                          <a:effectLst/>
                        </a:rPr>
                        <a:t>Description</a:t>
                      </a:r>
                      <a:endParaRPr lang="en-US" sz="1300" b="1"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11980740"/>
                  </a:ext>
                </a:extLst>
              </a:tr>
              <a:tr h="172765">
                <a:tc>
                  <a:txBody>
                    <a:bodyPr/>
                    <a:lstStyle/>
                    <a:p>
                      <a:pPr algn="l" fontAlgn="b"/>
                      <a:r>
                        <a:rPr lang="en-US" sz="1000" u="none" strike="noStrike">
                          <a:effectLst/>
                        </a:rPr>
                        <a:t>eq ( == )</a:t>
                      </a:r>
                      <a:endParaRPr lang="en-US" sz="1000" b="0" i="0" u="none" strike="noStrike">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Compare flight condition object to each other.  By definition they are equal if all the properties are equal.</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86899587"/>
                  </a:ext>
                </a:extLst>
              </a:tr>
            </a:tbl>
          </a:graphicData>
        </a:graphic>
      </p:graphicFrame>
    </p:spTree>
    <p:extLst>
      <p:ext uri="{BB962C8B-B14F-4D97-AF65-F5344CB8AC3E}">
        <p14:creationId xmlns:p14="http://schemas.microsoft.com/office/powerpoint/2010/main" val="1088797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Mass Properties Class</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88CFF128-D695-4C45-B596-8F26A609EFE5}"/>
              </a:ext>
            </a:extLst>
          </p:cNvPr>
          <p:cNvSpPr txBox="1"/>
          <p:nvPr/>
        </p:nvSpPr>
        <p:spPr>
          <a:xfrm>
            <a:off x="671426" y="641905"/>
            <a:ext cx="6771503" cy="369332"/>
          </a:xfrm>
          <a:prstGeom prst="rect">
            <a:avLst/>
          </a:prstGeom>
          <a:noFill/>
        </p:spPr>
        <p:txBody>
          <a:bodyPr wrap="square" rtlCol="0">
            <a:spAutoFit/>
          </a:bodyPr>
          <a:lstStyle/>
          <a:p>
            <a:pPr marL="285750" indent="-285750">
              <a:buFontTx/>
              <a:buChar char="-"/>
            </a:pPr>
            <a:r>
              <a:rPr lang="en-US" b="1" dirty="0"/>
              <a:t>Important Properties</a:t>
            </a:r>
          </a:p>
        </p:txBody>
      </p:sp>
      <p:graphicFrame>
        <p:nvGraphicFramePr>
          <p:cNvPr id="4" name="Table 3">
            <a:extLst>
              <a:ext uri="{FF2B5EF4-FFF2-40B4-BE49-F238E27FC236}">
                <a16:creationId xmlns:a16="http://schemas.microsoft.com/office/drawing/2014/main" id="{A3616EE5-1B58-42AF-AE6B-EABCB9CED60F}"/>
              </a:ext>
            </a:extLst>
          </p:cNvPr>
          <p:cNvGraphicFramePr>
            <a:graphicFrameLocks noGrp="1"/>
          </p:cNvGraphicFramePr>
          <p:nvPr/>
        </p:nvGraphicFramePr>
        <p:xfrm>
          <a:off x="745958" y="1126092"/>
          <a:ext cx="7619999" cy="847725"/>
        </p:xfrm>
        <a:graphic>
          <a:graphicData uri="http://schemas.openxmlformats.org/drawingml/2006/table">
            <a:tbl>
              <a:tblPr>
                <a:tableStyleId>{5C22544A-7EE6-4342-B048-85BDC9FD1C3A}</a:tableStyleId>
              </a:tblPr>
              <a:tblGrid>
                <a:gridCol w="1218692">
                  <a:extLst>
                    <a:ext uri="{9D8B030D-6E8A-4147-A177-3AD203B41FA5}">
                      <a16:colId xmlns:a16="http://schemas.microsoft.com/office/drawing/2014/main" val="2267336455"/>
                    </a:ext>
                  </a:extLst>
                </a:gridCol>
                <a:gridCol w="1247255">
                  <a:extLst>
                    <a:ext uri="{9D8B030D-6E8A-4147-A177-3AD203B41FA5}">
                      <a16:colId xmlns:a16="http://schemas.microsoft.com/office/drawing/2014/main" val="1814587747"/>
                    </a:ext>
                  </a:extLst>
                </a:gridCol>
                <a:gridCol w="5154052">
                  <a:extLst>
                    <a:ext uri="{9D8B030D-6E8A-4147-A177-3AD203B41FA5}">
                      <a16:colId xmlns:a16="http://schemas.microsoft.com/office/drawing/2014/main" val="3440302745"/>
                    </a:ext>
                  </a:extLst>
                </a:gridCol>
              </a:tblGrid>
              <a:tr h="247650">
                <a:tc>
                  <a:txBody>
                    <a:bodyPr/>
                    <a:lstStyle/>
                    <a:p>
                      <a:pPr algn="l" rtl="0" fontAlgn="b"/>
                      <a:r>
                        <a:rPr lang="en-US" sz="1400" b="1" u="none" strike="noStrike">
                          <a:effectLst/>
                        </a:rPr>
                        <a: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a:effectLst/>
                        </a:rPr>
                        <a:t>Class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400" b="1"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6018950"/>
                  </a:ext>
                </a:extLst>
              </a:tr>
              <a:tr h="200025">
                <a:tc>
                  <a:txBody>
                    <a:bodyPr/>
                    <a:lstStyle/>
                    <a:p>
                      <a:pPr algn="l" rtl="0" fontAlgn="b"/>
                      <a:r>
                        <a:rPr lang="en-US" sz="1100" u="none" strike="noStrike">
                          <a:effectLst/>
                        </a:rPr>
                        <a:t>Label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Label for the mass properties- user defined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5656328"/>
                  </a:ext>
                </a:extLst>
              </a:tr>
              <a:tr h="200025">
                <a:tc>
                  <a:txBody>
                    <a:bodyPr/>
                    <a:lstStyle/>
                    <a:p>
                      <a:pPr algn="l" rtl="0" fontAlgn="b"/>
                      <a:r>
                        <a:rPr lang="en-US" sz="1100" u="none" strike="noStrike">
                          <a:effectLst/>
                        </a:rPr>
                        <a:t>WeightCode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char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Additional label for mass properties - user defined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720600"/>
                  </a:ext>
                </a:extLst>
              </a:tr>
              <a:tr h="200025">
                <a:tc>
                  <a:txBody>
                    <a:bodyPr/>
                    <a:lstStyle/>
                    <a:p>
                      <a:pPr algn="l" rtl="0" fontAlgn="b"/>
                      <a:r>
                        <a:rPr lang="en-US" sz="1100" u="none" strike="noStrike">
                          <a:effectLst/>
                        </a:rPr>
                        <a:t>Parameter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a:effectLst/>
                        </a:rPr>
                        <a:t>lacm.Condition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b"/>
                      <a:r>
                        <a:rPr lang="en-US" sz="1100" u="none" strike="noStrike" dirty="0">
                          <a:effectLst/>
                        </a:rPr>
                        <a:t>Any additional parameters such as weights and inertias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8806364"/>
                  </a:ext>
                </a:extLst>
              </a:tr>
            </a:tbl>
          </a:graphicData>
        </a:graphic>
      </p:graphicFrame>
      <p:sp>
        <p:nvSpPr>
          <p:cNvPr id="9" name="TextBox 8">
            <a:extLst>
              <a:ext uri="{FF2B5EF4-FFF2-40B4-BE49-F238E27FC236}">
                <a16:creationId xmlns:a16="http://schemas.microsoft.com/office/drawing/2014/main" id="{7A6CEC3B-3947-4BEA-955D-28F936CCF54A}"/>
              </a:ext>
            </a:extLst>
          </p:cNvPr>
          <p:cNvSpPr txBox="1"/>
          <p:nvPr/>
        </p:nvSpPr>
        <p:spPr>
          <a:xfrm>
            <a:off x="745958" y="3164165"/>
            <a:ext cx="6771503" cy="369332"/>
          </a:xfrm>
          <a:prstGeom prst="rect">
            <a:avLst/>
          </a:prstGeom>
          <a:noFill/>
        </p:spPr>
        <p:txBody>
          <a:bodyPr wrap="square" rtlCol="0">
            <a:spAutoFit/>
          </a:bodyPr>
          <a:lstStyle/>
          <a:p>
            <a:pPr marL="285750" indent="-285750">
              <a:buFontTx/>
              <a:buChar char="-"/>
            </a:pPr>
            <a:r>
              <a:rPr lang="en-US" b="1" dirty="0"/>
              <a:t>Methods</a:t>
            </a:r>
          </a:p>
        </p:txBody>
      </p:sp>
      <p:graphicFrame>
        <p:nvGraphicFramePr>
          <p:cNvPr id="12" name="Table 11">
            <a:extLst>
              <a:ext uri="{FF2B5EF4-FFF2-40B4-BE49-F238E27FC236}">
                <a16:creationId xmlns:a16="http://schemas.microsoft.com/office/drawing/2014/main" id="{9D345E44-9FB2-4DF8-A606-0A7FA2E625EA}"/>
              </a:ext>
            </a:extLst>
          </p:cNvPr>
          <p:cNvGraphicFramePr>
            <a:graphicFrameLocks noGrp="1"/>
          </p:cNvGraphicFramePr>
          <p:nvPr/>
        </p:nvGraphicFramePr>
        <p:xfrm>
          <a:off x="671426" y="3648353"/>
          <a:ext cx="10515600" cy="552288"/>
        </p:xfrm>
        <a:graphic>
          <a:graphicData uri="http://schemas.openxmlformats.org/drawingml/2006/table">
            <a:tbl>
              <a:tblPr>
                <a:tableStyleId>{5C22544A-7EE6-4342-B048-85BDC9FD1C3A}</a:tableStyleId>
              </a:tblPr>
              <a:tblGrid>
                <a:gridCol w="2004068">
                  <a:extLst>
                    <a:ext uri="{9D8B030D-6E8A-4147-A177-3AD203B41FA5}">
                      <a16:colId xmlns:a16="http://schemas.microsoft.com/office/drawing/2014/main" val="1601194056"/>
                    </a:ext>
                  </a:extLst>
                </a:gridCol>
                <a:gridCol w="8511532">
                  <a:extLst>
                    <a:ext uri="{9D8B030D-6E8A-4147-A177-3AD203B41FA5}">
                      <a16:colId xmlns:a16="http://schemas.microsoft.com/office/drawing/2014/main" val="2178490858"/>
                    </a:ext>
                  </a:extLst>
                </a:gridCol>
              </a:tblGrid>
              <a:tr h="151919">
                <a:tc>
                  <a:txBody>
                    <a:bodyPr/>
                    <a:lstStyle/>
                    <a:p>
                      <a:pPr algn="l" rtl="0" fontAlgn="b"/>
                      <a:r>
                        <a:rPr lang="en-US" sz="1300" b="1" u="none" strike="noStrike">
                          <a:effectLst/>
                        </a:rPr>
                        <a:t>Name</a:t>
                      </a:r>
                      <a:endParaRPr lang="en-US" sz="1300" b="1" i="0" u="none" strike="noStrike">
                        <a:solidFill>
                          <a:srgbClr val="000000"/>
                        </a:solidFill>
                        <a:effectLst/>
                        <a:latin typeface="Calibri" panose="020F0502020204030204" pitchFamily="34" charset="0"/>
                      </a:endParaRPr>
                    </a:p>
                  </a:txBody>
                  <a:tcPr marL="8638" marR="8638" marT="8638" marB="0" anchor="b"/>
                </a:tc>
                <a:tc>
                  <a:txBody>
                    <a:bodyPr/>
                    <a:lstStyle/>
                    <a:p>
                      <a:pPr algn="l" rtl="0" fontAlgn="b"/>
                      <a:r>
                        <a:rPr lang="en-US" sz="1300" b="1" u="none" strike="noStrike" dirty="0">
                          <a:effectLst/>
                        </a:rPr>
                        <a:t>Description</a:t>
                      </a:r>
                      <a:endParaRPr lang="en-US" sz="1300" b="1"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311980740"/>
                  </a:ext>
                </a:extLst>
              </a:tr>
              <a:tr h="172765">
                <a:tc>
                  <a:txBody>
                    <a:bodyPr/>
                    <a:lstStyle/>
                    <a:p>
                      <a:pPr algn="l" fontAlgn="b"/>
                      <a:r>
                        <a:rPr lang="en-US" sz="1000" u="none" strike="noStrike" dirty="0">
                          <a:effectLst/>
                        </a:rPr>
                        <a:t>get</a:t>
                      </a:r>
                      <a:endParaRPr lang="en-US" sz="1000" b="0" i="0" u="none" strike="noStrike" dirty="0">
                        <a:solidFill>
                          <a:srgbClr val="000000"/>
                        </a:solidFill>
                        <a:effectLst/>
                        <a:latin typeface="Calibri" panose="020F0502020204030204" pitchFamily="34" charset="0"/>
                      </a:endParaRPr>
                    </a:p>
                  </a:txBody>
                  <a:tcPr marL="8638" marR="8638" marT="8638" marB="0" anchor="b"/>
                </a:tc>
                <a:tc>
                  <a:txBody>
                    <a:bodyPr/>
                    <a:lstStyle/>
                    <a:p>
                      <a:pPr algn="l" fontAlgn="b"/>
                      <a:r>
                        <a:rPr lang="en-US" sz="1000" b="0" i="0" u="none" strike="noStrike" dirty="0">
                          <a:solidFill>
                            <a:srgbClr val="000000"/>
                          </a:solidFill>
                          <a:effectLst/>
                          <a:latin typeface="Calibri" panose="020F0502020204030204" pitchFamily="34" charset="0"/>
                        </a:rPr>
                        <a:t>Returns the value of any parameter in the mass properties object  Ex&gt;  w = </a:t>
                      </a:r>
                      <a:r>
                        <a:rPr lang="en-US" sz="1000" b="0" i="0" u="none" strike="noStrike" dirty="0" err="1">
                          <a:solidFill>
                            <a:srgbClr val="000000"/>
                          </a:solidFill>
                          <a:effectLst/>
                          <a:latin typeface="Calibri" panose="020F0502020204030204" pitchFamily="34" charset="0"/>
                        </a:rPr>
                        <a:t>massProp.get</a:t>
                      </a:r>
                      <a:r>
                        <a:rPr lang="en-US" sz="1000" b="0" i="0" u="none" strike="noStrike" dirty="0">
                          <a:solidFill>
                            <a:srgbClr val="000000"/>
                          </a:solidFill>
                          <a:effectLst/>
                          <a:latin typeface="Calibri" panose="020F0502020204030204" pitchFamily="34" charset="0"/>
                        </a:rPr>
                        <a:t>(‘Weight’)</a:t>
                      </a:r>
                    </a:p>
                  </a:txBody>
                  <a:tcPr marL="8638" marR="8638" marT="8638" marB="0" anchor="b"/>
                </a:tc>
                <a:extLst>
                  <a:ext uri="{0D108BD9-81ED-4DB2-BD59-A6C34878D82A}">
                    <a16:rowId xmlns:a16="http://schemas.microsoft.com/office/drawing/2014/main" val="386899587"/>
                  </a:ext>
                </a:extLst>
              </a:tr>
              <a:tr h="172765">
                <a:tc>
                  <a:txBody>
                    <a:bodyPr/>
                    <a:lstStyle/>
                    <a:p>
                      <a:pPr algn="l" fontAlgn="b"/>
                      <a:r>
                        <a:rPr lang="en-US" sz="1000" u="none" strike="noStrike" dirty="0" err="1">
                          <a:effectLst/>
                        </a:rPr>
                        <a:t>setdiff</a:t>
                      </a:r>
                      <a:endParaRPr lang="en-US" sz="1000" b="0" i="0" u="none" strike="noStrike" dirty="0">
                        <a:solidFill>
                          <a:srgbClr val="000000"/>
                        </a:solidFill>
                        <a:effectLst/>
                        <a:latin typeface="Calibri" panose="020F0502020204030204" pitchFamily="34" charset="0"/>
                      </a:endParaRPr>
                    </a:p>
                  </a:txBody>
                  <a:tcPr marL="8638" marR="8638" marT="8638" marB="0" anchor="b"/>
                </a:tc>
                <a:tc>
                  <a:txBody>
                    <a:bodyPr/>
                    <a:lstStyle/>
                    <a:p>
                      <a:pPr algn="l" fontAlgn="b"/>
                      <a:r>
                        <a:rPr lang="en-US" sz="1000" u="none" strike="noStrike" dirty="0">
                          <a:effectLst/>
                        </a:rPr>
                        <a:t>Overrides the built in Matlab </a:t>
                      </a:r>
                      <a:r>
                        <a:rPr lang="en-US" sz="1000" u="none" strike="noStrike" dirty="0" err="1">
                          <a:effectLst/>
                        </a:rPr>
                        <a:t>setdiff</a:t>
                      </a:r>
                      <a:r>
                        <a:rPr lang="en-US" sz="1000" u="none" strike="noStrike" dirty="0">
                          <a:effectLst/>
                        </a:rPr>
                        <a:t>, compares flight condition and mass properties.</a:t>
                      </a:r>
                      <a:endParaRPr lang="en-US" sz="1000" b="0" i="0" u="none" strike="noStrike" dirty="0">
                        <a:solidFill>
                          <a:srgbClr val="000000"/>
                        </a:solidFill>
                        <a:effectLst/>
                        <a:latin typeface="Calibri" panose="020F0502020204030204" pitchFamily="34" charset="0"/>
                      </a:endParaRPr>
                    </a:p>
                  </a:txBody>
                  <a:tcPr marL="8638" marR="8638" marT="8638" marB="0" anchor="b"/>
                </a:tc>
                <a:extLst>
                  <a:ext uri="{0D108BD9-81ED-4DB2-BD59-A6C34878D82A}">
                    <a16:rowId xmlns:a16="http://schemas.microsoft.com/office/drawing/2014/main" val="1818968919"/>
                  </a:ext>
                </a:extLst>
              </a:tr>
            </a:tbl>
          </a:graphicData>
        </a:graphic>
      </p:graphicFrame>
    </p:spTree>
    <p:extLst>
      <p:ext uri="{BB962C8B-B14F-4D97-AF65-F5344CB8AC3E}">
        <p14:creationId xmlns:p14="http://schemas.microsoft.com/office/powerpoint/2010/main" val="118377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Tool Ribbon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1839E6D-5503-4F2C-9572-4E7658CC88AA}"/>
              </a:ext>
            </a:extLst>
          </p:cNvPr>
          <p:cNvPicPr>
            <a:picLocks noChangeAspect="1"/>
          </p:cNvPicPr>
          <p:nvPr/>
        </p:nvPicPr>
        <p:blipFill>
          <a:blip r:embed="rId2"/>
          <a:stretch>
            <a:fillRect/>
          </a:stretch>
        </p:blipFill>
        <p:spPr>
          <a:xfrm>
            <a:off x="1472203" y="1643903"/>
            <a:ext cx="8135485" cy="876422"/>
          </a:xfrm>
          <a:prstGeom prst="rect">
            <a:avLst/>
          </a:prstGeom>
        </p:spPr>
      </p:pic>
      <p:sp>
        <p:nvSpPr>
          <p:cNvPr id="7" name="TextBox 6">
            <a:extLst>
              <a:ext uri="{FF2B5EF4-FFF2-40B4-BE49-F238E27FC236}">
                <a16:creationId xmlns:a16="http://schemas.microsoft.com/office/drawing/2014/main" id="{2FC1C75D-295B-428E-A301-8F484EFD8B62}"/>
              </a:ext>
            </a:extLst>
          </p:cNvPr>
          <p:cNvSpPr txBox="1"/>
          <p:nvPr/>
        </p:nvSpPr>
        <p:spPr>
          <a:xfrm>
            <a:off x="1309816"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1</a:t>
            </a:r>
          </a:p>
        </p:txBody>
      </p:sp>
      <p:cxnSp>
        <p:nvCxnSpPr>
          <p:cNvPr id="13" name="Straight Arrow Connector 12">
            <a:extLst>
              <a:ext uri="{FF2B5EF4-FFF2-40B4-BE49-F238E27FC236}">
                <a16:creationId xmlns:a16="http://schemas.microsoft.com/office/drawing/2014/main" id="{783A57AA-F7F2-4E3F-920D-2509E40E35D3}"/>
              </a:ext>
            </a:extLst>
          </p:cNvPr>
          <p:cNvCxnSpPr>
            <a:stCxn id="7" idx="2"/>
          </p:cNvCxnSpPr>
          <p:nvPr/>
        </p:nvCxnSpPr>
        <p:spPr>
          <a:xfrm>
            <a:off x="1439562" y="1401465"/>
            <a:ext cx="129746" cy="2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408A14F-FF95-45C4-8166-4C5E3DE208A4}"/>
              </a:ext>
            </a:extLst>
          </p:cNvPr>
          <p:cNvSpPr txBox="1"/>
          <p:nvPr/>
        </p:nvSpPr>
        <p:spPr>
          <a:xfrm>
            <a:off x="1754659" y="1149180"/>
            <a:ext cx="259492" cy="276999"/>
          </a:xfrm>
          <a:prstGeom prst="rect">
            <a:avLst/>
          </a:prstGeom>
          <a:noFill/>
          <a:ln>
            <a:solidFill>
              <a:schemeClr val="tx1">
                <a:lumMod val="95000"/>
                <a:lumOff val="5000"/>
              </a:schemeClr>
            </a:solidFill>
          </a:ln>
        </p:spPr>
        <p:txBody>
          <a:bodyPr wrap="square" rtlCol="0">
            <a:spAutoFit/>
          </a:bodyPr>
          <a:lstStyle/>
          <a:p>
            <a:r>
              <a:rPr lang="en-US" sz="1200" dirty="0"/>
              <a:t>2</a:t>
            </a:r>
          </a:p>
        </p:txBody>
      </p:sp>
      <p:sp>
        <p:nvSpPr>
          <p:cNvPr id="18" name="TextBox 17">
            <a:extLst>
              <a:ext uri="{FF2B5EF4-FFF2-40B4-BE49-F238E27FC236}">
                <a16:creationId xmlns:a16="http://schemas.microsoft.com/office/drawing/2014/main" id="{7895E11E-8E50-4A9E-A77D-DDC99B16A0BE}"/>
              </a:ext>
            </a:extLst>
          </p:cNvPr>
          <p:cNvSpPr txBox="1"/>
          <p:nvPr/>
        </p:nvSpPr>
        <p:spPr>
          <a:xfrm>
            <a:off x="2242750"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3</a:t>
            </a:r>
          </a:p>
        </p:txBody>
      </p:sp>
      <p:sp>
        <p:nvSpPr>
          <p:cNvPr id="19" name="TextBox 18">
            <a:extLst>
              <a:ext uri="{FF2B5EF4-FFF2-40B4-BE49-F238E27FC236}">
                <a16:creationId xmlns:a16="http://schemas.microsoft.com/office/drawing/2014/main" id="{A6FD41DE-DF60-4D89-8683-A0B70F022CE9}"/>
              </a:ext>
            </a:extLst>
          </p:cNvPr>
          <p:cNvSpPr txBox="1"/>
          <p:nvPr/>
        </p:nvSpPr>
        <p:spPr>
          <a:xfrm>
            <a:off x="2693771"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4</a:t>
            </a:r>
          </a:p>
        </p:txBody>
      </p:sp>
      <p:sp>
        <p:nvSpPr>
          <p:cNvPr id="20" name="TextBox 19">
            <a:extLst>
              <a:ext uri="{FF2B5EF4-FFF2-40B4-BE49-F238E27FC236}">
                <a16:creationId xmlns:a16="http://schemas.microsoft.com/office/drawing/2014/main" id="{A6623612-E6D5-45ED-AF83-3D4E7990C9CF}"/>
              </a:ext>
            </a:extLst>
          </p:cNvPr>
          <p:cNvSpPr txBox="1"/>
          <p:nvPr/>
        </p:nvSpPr>
        <p:spPr>
          <a:xfrm>
            <a:off x="3169507" y="1119543"/>
            <a:ext cx="259492" cy="276999"/>
          </a:xfrm>
          <a:prstGeom prst="rect">
            <a:avLst/>
          </a:prstGeom>
          <a:noFill/>
          <a:ln>
            <a:solidFill>
              <a:schemeClr val="tx1">
                <a:lumMod val="95000"/>
                <a:lumOff val="5000"/>
              </a:schemeClr>
            </a:solidFill>
          </a:ln>
        </p:spPr>
        <p:txBody>
          <a:bodyPr wrap="square" rtlCol="0">
            <a:spAutoFit/>
          </a:bodyPr>
          <a:lstStyle/>
          <a:p>
            <a:r>
              <a:rPr lang="en-US" sz="1200" dirty="0"/>
              <a:t>5</a:t>
            </a:r>
          </a:p>
        </p:txBody>
      </p:sp>
      <p:sp>
        <p:nvSpPr>
          <p:cNvPr id="21" name="TextBox 20">
            <a:extLst>
              <a:ext uri="{FF2B5EF4-FFF2-40B4-BE49-F238E27FC236}">
                <a16:creationId xmlns:a16="http://schemas.microsoft.com/office/drawing/2014/main" id="{CD72261B-0FAC-4605-B28A-2489D93273F3}"/>
              </a:ext>
            </a:extLst>
          </p:cNvPr>
          <p:cNvSpPr txBox="1"/>
          <p:nvPr/>
        </p:nvSpPr>
        <p:spPr>
          <a:xfrm>
            <a:off x="3713204" y="1151691"/>
            <a:ext cx="259492" cy="276999"/>
          </a:xfrm>
          <a:prstGeom prst="rect">
            <a:avLst/>
          </a:prstGeom>
          <a:noFill/>
          <a:ln>
            <a:solidFill>
              <a:schemeClr val="tx1">
                <a:lumMod val="95000"/>
                <a:lumOff val="5000"/>
              </a:schemeClr>
            </a:solidFill>
          </a:ln>
        </p:spPr>
        <p:txBody>
          <a:bodyPr wrap="square" rtlCol="0">
            <a:spAutoFit/>
          </a:bodyPr>
          <a:lstStyle/>
          <a:p>
            <a:r>
              <a:rPr lang="en-US" sz="1200" dirty="0"/>
              <a:t>6</a:t>
            </a:r>
          </a:p>
        </p:txBody>
      </p:sp>
      <p:cxnSp>
        <p:nvCxnSpPr>
          <p:cNvPr id="24" name="Straight Arrow Connector 23">
            <a:extLst>
              <a:ext uri="{FF2B5EF4-FFF2-40B4-BE49-F238E27FC236}">
                <a16:creationId xmlns:a16="http://schemas.microsoft.com/office/drawing/2014/main" id="{2EA67F3D-3903-4CAD-8288-54CA67D8C0B9}"/>
              </a:ext>
            </a:extLst>
          </p:cNvPr>
          <p:cNvCxnSpPr>
            <a:stCxn id="17" idx="2"/>
          </p:cNvCxnSpPr>
          <p:nvPr/>
        </p:nvCxnSpPr>
        <p:spPr>
          <a:xfrm>
            <a:off x="1884405" y="1426179"/>
            <a:ext cx="129746"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7566C2-7B9E-4D78-90FA-1CE8918CC007}"/>
              </a:ext>
            </a:extLst>
          </p:cNvPr>
          <p:cNvCxnSpPr>
            <a:stCxn id="18" idx="2"/>
          </p:cNvCxnSpPr>
          <p:nvPr/>
        </p:nvCxnSpPr>
        <p:spPr>
          <a:xfrm>
            <a:off x="2372496" y="1401465"/>
            <a:ext cx="0" cy="2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7C9AF4-EF99-417C-8670-27E165342F70}"/>
              </a:ext>
            </a:extLst>
          </p:cNvPr>
          <p:cNvCxnSpPr>
            <a:stCxn id="19" idx="2"/>
          </p:cNvCxnSpPr>
          <p:nvPr/>
        </p:nvCxnSpPr>
        <p:spPr>
          <a:xfrm flipH="1">
            <a:off x="2817340" y="1401465"/>
            <a:ext cx="6177" cy="17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57FE88-2429-46AC-A1B7-6BB566F93E96}"/>
              </a:ext>
            </a:extLst>
          </p:cNvPr>
          <p:cNvCxnSpPr>
            <a:stCxn id="20" idx="2"/>
          </p:cNvCxnSpPr>
          <p:nvPr/>
        </p:nvCxnSpPr>
        <p:spPr>
          <a:xfrm>
            <a:off x="3299253" y="1396542"/>
            <a:ext cx="0" cy="24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9C4714D-B6CE-474C-85AE-EAF2EB2B12C9}"/>
              </a:ext>
            </a:extLst>
          </p:cNvPr>
          <p:cNvCxnSpPr>
            <a:stCxn id="21" idx="2"/>
          </p:cNvCxnSpPr>
          <p:nvPr/>
        </p:nvCxnSpPr>
        <p:spPr>
          <a:xfrm>
            <a:off x="3842950" y="1428690"/>
            <a:ext cx="253314" cy="21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5CA055B-DA0E-40A2-B5DF-E254F0A3A9A1}"/>
              </a:ext>
            </a:extLst>
          </p:cNvPr>
          <p:cNvSpPr txBox="1"/>
          <p:nvPr/>
        </p:nvSpPr>
        <p:spPr>
          <a:xfrm>
            <a:off x="4096264" y="2735538"/>
            <a:ext cx="259492" cy="276999"/>
          </a:xfrm>
          <a:prstGeom prst="rect">
            <a:avLst/>
          </a:prstGeom>
          <a:noFill/>
          <a:ln>
            <a:solidFill>
              <a:schemeClr val="tx1">
                <a:lumMod val="95000"/>
                <a:lumOff val="5000"/>
              </a:schemeClr>
            </a:solidFill>
          </a:ln>
        </p:spPr>
        <p:txBody>
          <a:bodyPr wrap="square" rtlCol="0">
            <a:spAutoFit/>
          </a:bodyPr>
          <a:lstStyle/>
          <a:p>
            <a:r>
              <a:rPr lang="en-US" sz="1200" dirty="0"/>
              <a:t>7</a:t>
            </a:r>
          </a:p>
        </p:txBody>
      </p:sp>
      <p:cxnSp>
        <p:nvCxnSpPr>
          <p:cNvPr id="38" name="Straight Arrow Connector 37">
            <a:extLst>
              <a:ext uri="{FF2B5EF4-FFF2-40B4-BE49-F238E27FC236}">
                <a16:creationId xmlns:a16="http://schemas.microsoft.com/office/drawing/2014/main" id="{0EDE1DEC-5ECB-44A9-89D5-0FA985E1FFD1}"/>
              </a:ext>
            </a:extLst>
          </p:cNvPr>
          <p:cNvCxnSpPr>
            <a:stCxn id="36" idx="0"/>
          </p:cNvCxnSpPr>
          <p:nvPr/>
        </p:nvCxnSpPr>
        <p:spPr>
          <a:xfrm flipV="1">
            <a:off x="4226010" y="2187146"/>
            <a:ext cx="0" cy="54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D14071-383A-46FE-A325-88690FE7E293}"/>
              </a:ext>
            </a:extLst>
          </p:cNvPr>
          <p:cNvSpPr txBox="1"/>
          <p:nvPr/>
        </p:nvSpPr>
        <p:spPr>
          <a:xfrm>
            <a:off x="4819288" y="1149180"/>
            <a:ext cx="259492" cy="276999"/>
          </a:xfrm>
          <a:prstGeom prst="rect">
            <a:avLst/>
          </a:prstGeom>
          <a:noFill/>
          <a:ln>
            <a:solidFill>
              <a:schemeClr val="tx1">
                <a:lumMod val="95000"/>
                <a:lumOff val="5000"/>
              </a:schemeClr>
            </a:solidFill>
          </a:ln>
        </p:spPr>
        <p:txBody>
          <a:bodyPr wrap="square" rtlCol="0">
            <a:spAutoFit/>
          </a:bodyPr>
          <a:lstStyle/>
          <a:p>
            <a:r>
              <a:rPr lang="en-US" sz="1200" dirty="0"/>
              <a:t>8</a:t>
            </a:r>
          </a:p>
        </p:txBody>
      </p:sp>
      <p:sp>
        <p:nvSpPr>
          <p:cNvPr id="40" name="TextBox 39">
            <a:extLst>
              <a:ext uri="{FF2B5EF4-FFF2-40B4-BE49-F238E27FC236}">
                <a16:creationId xmlns:a16="http://schemas.microsoft.com/office/drawing/2014/main" id="{FA5E85FA-A156-4988-A852-0C564B1039EC}"/>
              </a:ext>
            </a:extLst>
          </p:cNvPr>
          <p:cNvSpPr txBox="1"/>
          <p:nvPr/>
        </p:nvSpPr>
        <p:spPr>
          <a:xfrm>
            <a:off x="5258745" y="1119543"/>
            <a:ext cx="259492" cy="276999"/>
          </a:xfrm>
          <a:prstGeom prst="rect">
            <a:avLst/>
          </a:prstGeom>
          <a:noFill/>
          <a:ln>
            <a:solidFill>
              <a:schemeClr val="tx1">
                <a:lumMod val="95000"/>
                <a:lumOff val="5000"/>
              </a:schemeClr>
            </a:solidFill>
          </a:ln>
        </p:spPr>
        <p:txBody>
          <a:bodyPr wrap="square" rtlCol="0">
            <a:spAutoFit/>
          </a:bodyPr>
          <a:lstStyle/>
          <a:p>
            <a:r>
              <a:rPr lang="en-US" sz="1200" dirty="0"/>
              <a:t>9</a:t>
            </a:r>
          </a:p>
        </p:txBody>
      </p:sp>
      <p:sp>
        <p:nvSpPr>
          <p:cNvPr id="41" name="TextBox 40">
            <a:extLst>
              <a:ext uri="{FF2B5EF4-FFF2-40B4-BE49-F238E27FC236}">
                <a16:creationId xmlns:a16="http://schemas.microsoft.com/office/drawing/2014/main" id="{1147553D-B1C9-477E-92F1-FE1C5099BFB9}"/>
              </a:ext>
            </a:extLst>
          </p:cNvPr>
          <p:cNvSpPr txBox="1"/>
          <p:nvPr/>
        </p:nvSpPr>
        <p:spPr>
          <a:xfrm>
            <a:off x="5672057" y="1149180"/>
            <a:ext cx="396523" cy="276999"/>
          </a:xfrm>
          <a:prstGeom prst="rect">
            <a:avLst/>
          </a:prstGeom>
          <a:noFill/>
          <a:ln>
            <a:solidFill>
              <a:schemeClr val="tx1">
                <a:lumMod val="95000"/>
                <a:lumOff val="5000"/>
              </a:schemeClr>
            </a:solidFill>
          </a:ln>
        </p:spPr>
        <p:txBody>
          <a:bodyPr wrap="square" rtlCol="0">
            <a:spAutoFit/>
          </a:bodyPr>
          <a:lstStyle/>
          <a:p>
            <a:r>
              <a:rPr lang="en-US" sz="1200" dirty="0"/>
              <a:t>10</a:t>
            </a:r>
          </a:p>
        </p:txBody>
      </p:sp>
      <p:sp>
        <p:nvSpPr>
          <p:cNvPr id="48" name="TextBox 47">
            <a:extLst>
              <a:ext uri="{FF2B5EF4-FFF2-40B4-BE49-F238E27FC236}">
                <a16:creationId xmlns:a16="http://schemas.microsoft.com/office/drawing/2014/main" id="{F5119B74-A71C-4051-9D39-920FB4920008}"/>
              </a:ext>
            </a:extLst>
          </p:cNvPr>
          <p:cNvSpPr txBox="1"/>
          <p:nvPr/>
        </p:nvSpPr>
        <p:spPr>
          <a:xfrm>
            <a:off x="6191206" y="1147789"/>
            <a:ext cx="396523" cy="276999"/>
          </a:xfrm>
          <a:prstGeom prst="rect">
            <a:avLst/>
          </a:prstGeom>
          <a:noFill/>
          <a:ln>
            <a:solidFill>
              <a:schemeClr val="tx1">
                <a:lumMod val="95000"/>
                <a:lumOff val="5000"/>
              </a:schemeClr>
            </a:solidFill>
          </a:ln>
        </p:spPr>
        <p:txBody>
          <a:bodyPr wrap="square" rtlCol="0">
            <a:spAutoFit/>
          </a:bodyPr>
          <a:lstStyle/>
          <a:p>
            <a:r>
              <a:rPr lang="en-US" sz="1200" dirty="0"/>
              <a:t>11</a:t>
            </a:r>
          </a:p>
        </p:txBody>
      </p:sp>
      <p:sp>
        <p:nvSpPr>
          <p:cNvPr id="49" name="TextBox 48">
            <a:extLst>
              <a:ext uri="{FF2B5EF4-FFF2-40B4-BE49-F238E27FC236}">
                <a16:creationId xmlns:a16="http://schemas.microsoft.com/office/drawing/2014/main" id="{F03F67FE-56DA-439A-BBEF-E9CAF6F70383}"/>
              </a:ext>
            </a:extLst>
          </p:cNvPr>
          <p:cNvSpPr txBox="1"/>
          <p:nvPr/>
        </p:nvSpPr>
        <p:spPr>
          <a:xfrm>
            <a:off x="6391050" y="2624263"/>
            <a:ext cx="396523" cy="276999"/>
          </a:xfrm>
          <a:prstGeom prst="rect">
            <a:avLst/>
          </a:prstGeom>
          <a:noFill/>
          <a:ln>
            <a:solidFill>
              <a:schemeClr val="tx1">
                <a:lumMod val="95000"/>
                <a:lumOff val="5000"/>
              </a:schemeClr>
            </a:solidFill>
          </a:ln>
        </p:spPr>
        <p:txBody>
          <a:bodyPr wrap="square" rtlCol="0">
            <a:spAutoFit/>
          </a:bodyPr>
          <a:lstStyle/>
          <a:p>
            <a:r>
              <a:rPr lang="en-US" sz="1200" dirty="0"/>
              <a:t>12</a:t>
            </a:r>
          </a:p>
        </p:txBody>
      </p:sp>
      <p:sp>
        <p:nvSpPr>
          <p:cNvPr id="50" name="TextBox 49">
            <a:extLst>
              <a:ext uri="{FF2B5EF4-FFF2-40B4-BE49-F238E27FC236}">
                <a16:creationId xmlns:a16="http://schemas.microsoft.com/office/drawing/2014/main" id="{B3F7DC8A-500E-4430-961F-5CBC6BC11EDA}"/>
              </a:ext>
            </a:extLst>
          </p:cNvPr>
          <p:cNvSpPr txBox="1"/>
          <p:nvPr/>
        </p:nvSpPr>
        <p:spPr>
          <a:xfrm>
            <a:off x="7347983" y="1193480"/>
            <a:ext cx="396523" cy="276999"/>
          </a:xfrm>
          <a:prstGeom prst="rect">
            <a:avLst/>
          </a:prstGeom>
          <a:noFill/>
          <a:ln>
            <a:solidFill>
              <a:schemeClr val="tx1">
                <a:lumMod val="95000"/>
                <a:lumOff val="5000"/>
              </a:schemeClr>
            </a:solidFill>
          </a:ln>
        </p:spPr>
        <p:txBody>
          <a:bodyPr wrap="square" rtlCol="0">
            <a:spAutoFit/>
          </a:bodyPr>
          <a:lstStyle/>
          <a:p>
            <a:r>
              <a:rPr lang="en-US" sz="1200" dirty="0"/>
              <a:t>13</a:t>
            </a:r>
          </a:p>
        </p:txBody>
      </p:sp>
      <p:sp>
        <p:nvSpPr>
          <p:cNvPr id="51" name="TextBox 50">
            <a:extLst>
              <a:ext uri="{FF2B5EF4-FFF2-40B4-BE49-F238E27FC236}">
                <a16:creationId xmlns:a16="http://schemas.microsoft.com/office/drawing/2014/main" id="{5163CD80-C3C8-48E9-8722-080B334D7D34}"/>
              </a:ext>
            </a:extLst>
          </p:cNvPr>
          <p:cNvSpPr txBox="1"/>
          <p:nvPr/>
        </p:nvSpPr>
        <p:spPr>
          <a:xfrm>
            <a:off x="7374205" y="2624491"/>
            <a:ext cx="396523" cy="276999"/>
          </a:xfrm>
          <a:prstGeom prst="rect">
            <a:avLst/>
          </a:prstGeom>
          <a:noFill/>
          <a:ln>
            <a:solidFill>
              <a:schemeClr val="tx1">
                <a:lumMod val="95000"/>
                <a:lumOff val="5000"/>
              </a:schemeClr>
            </a:solidFill>
          </a:ln>
        </p:spPr>
        <p:txBody>
          <a:bodyPr wrap="square" rtlCol="0">
            <a:spAutoFit/>
          </a:bodyPr>
          <a:lstStyle/>
          <a:p>
            <a:r>
              <a:rPr lang="en-US" sz="1200" dirty="0"/>
              <a:t>14</a:t>
            </a:r>
          </a:p>
        </p:txBody>
      </p:sp>
      <p:sp>
        <p:nvSpPr>
          <p:cNvPr id="52" name="TextBox 51">
            <a:extLst>
              <a:ext uri="{FF2B5EF4-FFF2-40B4-BE49-F238E27FC236}">
                <a16:creationId xmlns:a16="http://schemas.microsoft.com/office/drawing/2014/main" id="{A1EDB959-B3AF-4D46-ACE4-98F75AE4FAD4}"/>
              </a:ext>
            </a:extLst>
          </p:cNvPr>
          <p:cNvSpPr txBox="1"/>
          <p:nvPr/>
        </p:nvSpPr>
        <p:spPr>
          <a:xfrm>
            <a:off x="8978137" y="1149180"/>
            <a:ext cx="396523" cy="276999"/>
          </a:xfrm>
          <a:prstGeom prst="rect">
            <a:avLst/>
          </a:prstGeom>
          <a:noFill/>
          <a:ln>
            <a:solidFill>
              <a:schemeClr val="tx1">
                <a:lumMod val="95000"/>
                <a:lumOff val="5000"/>
              </a:schemeClr>
            </a:solidFill>
          </a:ln>
        </p:spPr>
        <p:txBody>
          <a:bodyPr wrap="square" rtlCol="0">
            <a:spAutoFit/>
          </a:bodyPr>
          <a:lstStyle/>
          <a:p>
            <a:r>
              <a:rPr lang="en-US" sz="1200" dirty="0"/>
              <a:t>15</a:t>
            </a:r>
          </a:p>
        </p:txBody>
      </p:sp>
      <p:cxnSp>
        <p:nvCxnSpPr>
          <p:cNvPr id="55" name="Straight Arrow Connector 54">
            <a:extLst>
              <a:ext uri="{FF2B5EF4-FFF2-40B4-BE49-F238E27FC236}">
                <a16:creationId xmlns:a16="http://schemas.microsoft.com/office/drawing/2014/main" id="{D52E7071-03F6-4552-B945-376373EE838B}"/>
              </a:ext>
            </a:extLst>
          </p:cNvPr>
          <p:cNvCxnSpPr>
            <a:stCxn id="39" idx="2"/>
          </p:cNvCxnSpPr>
          <p:nvPr/>
        </p:nvCxnSpPr>
        <p:spPr>
          <a:xfrm>
            <a:off x="4949034" y="1426179"/>
            <a:ext cx="0"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673CA3C-5BD0-4341-B6D7-F39E70633448}"/>
              </a:ext>
            </a:extLst>
          </p:cNvPr>
          <p:cNvCxnSpPr>
            <a:stCxn id="40" idx="2"/>
          </p:cNvCxnSpPr>
          <p:nvPr/>
        </p:nvCxnSpPr>
        <p:spPr>
          <a:xfrm>
            <a:off x="5388491" y="1396542"/>
            <a:ext cx="0" cy="24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BF8C58-C361-49C1-A509-2AE1999A9F9C}"/>
              </a:ext>
            </a:extLst>
          </p:cNvPr>
          <p:cNvCxnSpPr>
            <a:stCxn id="41" idx="2"/>
          </p:cNvCxnSpPr>
          <p:nvPr/>
        </p:nvCxnSpPr>
        <p:spPr>
          <a:xfrm flipH="1">
            <a:off x="5770605" y="1426179"/>
            <a:ext cx="99714"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D0A219-71B4-48B9-B90F-9F68CF4F07D6}"/>
              </a:ext>
            </a:extLst>
          </p:cNvPr>
          <p:cNvCxnSpPr>
            <a:stCxn id="48" idx="2"/>
          </p:cNvCxnSpPr>
          <p:nvPr/>
        </p:nvCxnSpPr>
        <p:spPr>
          <a:xfrm flipH="1">
            <a:off x="6191206" y="1424788"/>
            <a:ext cx="198262" cy="219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0EB9E1D-526C-480E-A4BC-E7856E2F4651}"/>
              </a:ext>
            </a:extLst>
          </p:cNvPr>
          <p:cNvCxnSpPr>
            <a:stCxn id="49" idx="0"/>
          </p:cNvCxnSpPr>
          <p:nvPr/>
        </p:nvCxnSpPr>
        <p:spPr>
          <a:xfrm flipH="1" flipV="1">
            <a:off x="6586264" y="2224411"/>
            <a:ext cx="3048" cy="399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97A3E90-F71B-4401-85D0-058B0F67ADD5}"/>
              </a:ext>
            </a:extLst>
          </p:cNvPr>
          <p:cNvCxnSpPr>
            <a:stCxn id="50" idx="2"/>
          </p:cNvCxnSpPr>
          <p:nvPr/>
        </p:nvCxnSpPr>
        <p:spPr>
          <a:xfrm flipH="1">
            <a:off x="7374205" y="1470479"/>
            <a:ext cx="172040" cy="19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24BEB09-1117-4BA8-B508-7F277E1C4F06}"/>
              </a:ext>
            </a:extLst>
          </p:cNvPr>
          <p:cNvCxnSpPr>
            <a:stCxn id="51" idx="0"/>
          </p:cNvCxnSpPr>
          <p:nvPr/>
        </p:nvCxnSpPr>
        <p:spPr>
          <a:xfrm flipH="1" flipV="1">
            <a:off x="7282247" y="1952368"/>
            <a:ext cx="290220" cy="6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CB2D3AF-2C9C-4FFF-8953-39D56C915687}"/>
              </a:ext>
            </a:extLst>
          </p:cNvPr>
          <p:cNvCxnSpPr>
            <a:stCxn id="52" idx="2"/>
          </p:cNvCxnSpPr>
          <p:nvPr/>
        </p:nvCxnSpPr>
        <p:spPr>
          <a:xfrm flipH="1">
            <a:off x="9021128" y="1426179"/>
            <a:ext cx="155271" cy="241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31A3003-7DAD-46E0-8A12-0171249E1BE1}"/>
              </a:ext>
            </a:extLst>
          </p:cNvPr>
          <p:cNvSpPr txBox="1"/>
          <p:nvPr/>
        </p:nvSpPr>
        <p:spPr>
          <a:xfrm>
            <a:off x="1183076" y="3064551"/>
            <a:ext cx="8670322" cy="3970318"/>
          </a:xfrm>
          <a:prstGeom prst="rect">
            <a:avLst/>
          </a:prstGeom>
          <a:noFill/>
        </p:spPr>
        <p:txBody>
          <a:bodyPr wrap="none" rtlCol="0">
            <a:spAutoFit/>
          </a:bodyPr>
          <a:lstStyle/>
          <a:p>
            <a:pPr marL="342900" indent="-342900">
              <a:buAutoNum type="arabicParenR"/>
            </a:pPr>
            <a:r>
              <a:rPr lang="en-US" dirty="0"/>
              <a:t>New – Create a new Requirement (Task, Trim, Linear Model, Requirement, Simulation)</a:t>
            </a:r>
          </a:p>
          <a:p>
            <a:pPr marL="342900" indent="-342900">
              <a:buFontTx/>
              <a:buAutoNum type="arabicParenR"/>
            </a:pPr>
            <a:r>
              <a:rPr lang="en-US" dirty="0"/>
              <a:t>Open – Open a Requirement (Task, Trim, Linear Model, Requirement, Simulation)</a:t>
            </a:r>
          </a:p>
          <a:p>
            <a:pPr marL="342900" indent="-342900">
              <a:buFontTx/>
              <a:buAutoNum type="arabicParenR"/>
            </a:pPr>
            <a:r>
              <a:rPr lang="en-US" dirty="0"/>
              <a:t>Load – Loads an existing project</a:t>
            </a:r>
          </a:p>
          <a:p>
            <a:pPr marL="342900" indent="-342900">
              <a:buFontTx/>
              <a:buAutoNum type="arabicParenR"/>
            </a:pPr>
            <a:r>
              <a:rPr lang="en-US" dirty="0"/>
              <a:t>Save – Save the project or save the operating conditions</a:t>
            </a:r>
          </a:p>
          <a:p>
            <a:pPr marL="342900" indent="-342900">
              <a:buFontTx/>
              <a:buAutoNum type="arabicParenR"/>
            </a:pPr>
            <a:r>
              <a:rPr lang="en-US" dirty="0"/>
              <a:t>Run – Run all Tasks selected in the tree.</a:t>
            </a:r>
          </a:p>
          <a:p>
            <a:pPr marL="342900" indent="-342900">
              <a:buFontTx/>
              <a:buAutoNum type="arabicParenR"/>
            </a:pPr>
            <a:r>
              <a:rPr lang="en-US" dirty="0"/>
              <a:t>Add New Run Case – </a:t>
            </a:r>
            <a:r>
              <a:rPr lang="en-US" dirty="0" err="1"/>
              <a:t>Addeds</a:t>
            </a:r>
            <a:r>
              <a:rPr lang="en-US" dirty="0"/>
              <a:t> new run case using the current settings in the manual tab</a:t>
            </a:r>
          </a:p>
          <a:p>
            <a:pPr marL="342900" indent="-342900">
              <a:buFontTx/>
              <a:buAutoNum type="arabicParenR"/>
            </a:pPr>
            <a:r>
              <a:rPr lang="en-US" dirty="0"/>
              <a:t>Table Options – Allows the user to clear the table or export it as a .csv</a:t>
            </a:r>
          </a:p>
          <a:p>
            <a:pPr marL="342900" indent="-342900">
              <a:buFontTx/>
              <a:buAutoNum type="arabicParenR"/>
            </a:pPr>
            <a:r>
              <a:rPr lang="en-US" dirty="0"/>
              <a:t>Opens the Analysis Task Editor</a:t>
            </a:r>
          </a:p>
          <a:p>
            <a:pPr marL="342900" indent="-342900">
              <a:buFontTx/>
              <a:buAutoNum type="arabicParenR"/>
            </a:pPr>
            <a:r>
              <a:rPr lang="en-US" dirty="0"/>
              <a:t>Opens the Trim Task Editor</a:t>
            </a:r>
          </a:p>
          <a:p>
            <a:pPr marL="342900" indent="-342900">
              <a:buFontTx/>
              <a:buAutoNum type="arabicParenR"/>
            </a:pPr>
            <a:r>
              <a:rPr lang="en-US" dirty="0"/>
              <a:t>Opens the Linear Model Editor</a:t>
            </a:r>
          </a:p>
          <a:p>
            <a:pPr marL="342900" indent="-342900">
              <a:buFontTx/>
              <a:buAutoNum type="arabicParenR"/>
            </a:pPr>
            <a:r>
              <a:rPr lang="en-US" dirty="0"/>
              <a:t>Opens the Requirement Editor</a:t>
            </a:r>
          </a:p>
          <a:p>
            <a:pPr marL="342900" indent="-342900">
              <a:buFontTx/>
              <a:buAutoNum type="arabicParenR"/>
            </a:pPr>
            <a:r>
              <a:rPr lang="en-US" dirty="0"/>
              <a:t>Opens the Simulation Editor</a:t>
            </a:r>
          </a:p>
          <a:p>
            <a:pPr marL="342900" indent="-342900">
              <a:buFontTx/>
              <a:buAutoNum type="arabicParenR"/>
            </a:pPr>
            <a:endParaRPr lang="en-US" dirty="0"/>
          </a:p>
          <a:p>
            <a:pPr marL="342900" indent="-342900">
              <a:buAutoNum type="arabicParenR"/>
            </a:pPr>
            <a:endParaRPr lang="en-US" dirty="0"/>
          </a:p>
        </p:txBody>
      </p:sp>
    </p:spTree>
    <p:extLst>
      <p:ext uri="{BB962C8B-B14F-4D97-AF65-F5344CB8AC3E}">
        <p14:creationId xmlns:p14="http://schemas.microsoft.com/office/powerpoint/2010/main" val="649001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654800"/>
            <a:ext cx="12192000" cy="203200"/>
          </a:xfrm>
          <a:prstGeom prst="rect">
            <a:avLst/>
          </a:prstGeom>
          <a:gradFill flip="none" rotWithShape="1">
            <a:gsLst>
              <a:gs pos="0">
                <a:schemeClr val="accent1">
                  <a:lumMod val="5000"/>
                  <a:lumOff val="95000"/>
                  <a:alpha val="50000"/>
                </a:schemeClr>
              </a:gs>
              <a:gs pos="53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flipV="1">
            <a:off x="-3352244" y="3352244"/>
            <a:ext cx="6858000" cy="153512"/>
          </a:xfrm>
          <a:prstGeom prst="rect">
            <a:avLst/>
          </a:prstGeom>
          <a:gradFill flip="none" rotWithShape="1">
            <a:gsLst>
              <a:gs pos="0">
                <a:schemeClr val="accent1">
                  <a:lumMod val="5000"/>
                  <a:lumOff val="95000"/>
                  <a:alpha val="50000"/>
                </a:schemeClr>
              </a:gs>
              <a:gs pos="61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77500-7E5E-4097-B846-52AEC0279D7A}"/>
              </a:ext>
            </a:extLst>
          </p:cNvPr>
          <p:cNvSpPr txBox="1"/>
          <p:nvPr/>
        </p:nvSpPr>
        <p:spPr>
          <a:xfrm>
            <a:off x="153513" y="0"/>
            <a:ext cx="12038487" cy="527050"/>
          </a:xfrm>
          <a:prstGeom prst="rect">
            <a:avLst/>
          </a:prstGeom>
          <a:gradFill>
            <a:gsLst>
              <a:gs pos="100000">
                <a:schemeClr val="accent1">
                  <a:lumMod val="50000"/>
                </a:schemeClr>
              </a:gs>
              <a:gs pos="100000">
                <a:schemeClr val="bg1"/>
              </a:gs>
            </a:gsLst>
            <a:lin ang="0" scaled="1"/>
          </a:grad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Tool Ribbon</a:t>
            </a:r>
          </a:p>
        </p:txBody>
      </p:sp>
      <p:sp>
        <p:nvSpPr>
          <p:cNvPr id="2" name="Rectangle 2">
            <a:extLst>
              <a:ext uri="{FF2B5EF4-FFF2-40B4-BE49-F238E27FC236}">
                <a16:creationId xmlns:a16="http://schemas.microsoft.com/office/drawing/2014/main" id="{EED5B77B-2772-4B41-9B30-0D16E602141C}"/>
              </a:ext>
            </a:extLst>
          </p:cNvPr>
          <p:cNvSpPr>
            <a:spLocks noChangeArrowheads="1"/>
          </p:cNvSpPr>
          <p:nvPr/>
        </p:nvSpPr>
        <p:spPr bwMode="auto">
          <a:xfrm>
            <a:off x="2372496" y="0"/>
            <a:ext cx="98195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1839E6D-5503-4F2C-9572-4E7658CC88AA}"/>
              </a:ext>
            </a:extLst>
          </p:cNvPr>
          <p:cNvPicPr>
            <a:picLocks noChangeAspect="1"/>
          </p:cNvPicPr>
          <p:nvPr/>
        </p:nvPicPr>
        <p:blipFill>
          <a:blip r:embed="rId2"/>
          <a:stretch>
            <a:fillRect/>
          </a:stretch>
        </p:blipFill>
        <p:spPr>
          <a:xfrm>
            <a:off x="1472203" y="1643903"/>
            <a:ext cx="8135485" cy="876422"/>
          </a:xfrm>
          <a:prstGeom prst="rect">
            <a:avLst/>
          </a:prstGeom>
        </p:spPr>
      </p:pic>
      <p:sp>
        <p:nvSpPr>
          <p:cNvPr id="7" name="TextBox 6">
            <a:extLst>
              <a:ext uri="{FF2B5EF4-FFF2-40B4-BE49-F238E27FC236}">
                <a16:creationId xmlns:a16="http://schemas.microsoft.com/office/drawing/2014/main" id="{2FC1C75D-295B-428E-A301-8F484EFD8B62}"/>
              </a:ext>
            </a:extLst>
          </p:cNvPr>
          <p:cNvSpPr txBox="1"/>
          <p:nvPr/>
        </p:nvSpPr>
        <p:spPr>
          <a:xfrm>
            <a:off x="1309816"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1</a:t>
            </a:r>
          </a:p>
        </p:txBody>
      </p:sp>
      <p:cxnSp>
        <p:nvCxnSpPr>
          <p:cNvPr id="13" name="Straight Arrow Connector 12">
            <a:extLst>
              <a:ext uri="{FF2B5EF4-FFF2-40B4-BE49-F238E27FC236}">
                <a16:creationId xmlns:a16="http://schemas.microsoft.com/office/drawing/2014/main" id="{783A57AA-F7F2-4E3F-920D-2509E40E35D3}"/>
              </a:ext>
            </a:extLst>
          </p:cNvPr>
          <p:cNvCxnSpPr>
            <a:stCxn id="7" idx="2"/>
          </p:cNvCxnSpPr>
          <p:nvPr/>
        </p:nvCxnSpPr>
        <p:spPr>
          <a:xfrm>
            <a:off x="1439562" y="1401465"/>
            <a:ext cx="129746" cy="2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408A14F-FF95-45C4-8166-4C5E3DE208A4}"/>
              </a:ext>
            </a:extLst>
          </p:cNvPr>
          <p:cNvSpPr txBox="1"/>
          <p:nvPr/>
        </p:nvSpPr>
        <p:spPr>
          <a:xfrm>
            <a:off x="1754659" y="1149180"/>
            <a:ext cx="259492" cy="276999"/>
          </a:xfrm>
          <a:prstGeom prst="rect">
            <a:avLst/>
          </a:prstGeom>
          <a:noFill/>
          <a:ln>
            <a:solidFill>
              <a:schemeClr val="tx1">
                <a:lumMod val="95000"/>
                <a:lumOff val="5000"/>
              </a:schemeClr>
            </a:solidFill>
          </a:ln>
        </p:spPr>
        <p:txBody>
          <a:bodyPr wrap="square" rtlCol="0">
            <a:spAutoFit/>
          </a:bodyPr>
          <a:lstStyle/>
          <a:p>
            <a:r>
              <a:rPr lang="en-US" sz="1200" dirty="0"/>
              <a:t>2</a:t>
            </a:r>
          </a:p>
        </p:txBody>
      </p:sp>
      <p:sp>
        <p:nvSpPr>
          <p:cNvPr id="18" name="TextBox 17">
            <a:extLst>
              <a:ext uri="{FF2B5EF4-FFF2-40B4-BE49-F238E27FC236}">
                <a16:creationId xmlns:a16="http://schemas.microsoft.com/office/drawing/2014/main" id="{7895E11E-8E50-4A9E-A77D-DDC99B16A0BE}"/>
              </a:ext>
            </a:extLst>
          </p:cNvPr>
          <p:cNvSpPr txBox="1"/>
          <p:nvPr/>
        </p:nvSpPr>
        <p:spPr>
          <a:xfrm>
            <a:off x="2242750"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3</a:t>
            </a:r>
          </a:p>
        </p:txBody>
      </p:sp>
      <p:sp>
        <p:nvSpPr>
          <p:cNvPr id="19" name="TextBox 18">
            <a:extLst>
              <a:ext uri="{FF2B5EF4-FFF2-40B4-BE49-F238E27FC236}">
                <a16:creationId xmlns:a16="http://schemas.microsoft.com/office/drawing/2014/main" id="{A6FD41DE-DF60-4D89-8683-A0B70F022CE9}"/>
              </a:ext>
            </a:extLst>
          </p:cNvPr>
          <p:cNvSpPr txBox="1"/>
          <p:nvPr/>
        </p:nvSpPr>
        <p:spPr>
          <a:xfrm>
            <a:off x="2693771" y="1124466"/>
            <a:ext cx="259492" cy="276999"/>
          </a:xfrm>
          <a:prstGeom prst="rect">
            <a:avLst/>
          </a:prstGeom>
          <a:noFill/>
          <a:ln>
            <a:solidFill>
              <a:schemeClr val="tx1">
                <a:lumMod val="95000"/>
                <a:lumOff val="5000"/>
              </a:schemeClr>
            </a:solidFill>
          </a:ln>
        </p:spPr>
        <p:txBody>
          <a:bodyPr wrap="square" rtlCol="0">
            <a:spAutoFit/>
          </a:bodyPr>
          <a:lstStyle/>
          <a:p>
            <a:r>
              <a:rPr lang="en-US" sz="1200" dirty="0"/>
              <a:t>4</a:t>
            </a:r>
          </a:p>
        </p:txBody>
      </p:sp>
      <p:sp>
        <p:nvSpPr>
          <p:cNvPr id="20" name="TextBox 19">
            <a:extLst>
              <a:ext uri="{FF2B5EF4-FFF2-40B4-BE49-F238E27FC236}">
                <a16:creationId xmlns:a16="http://schemas.microsoft.com/office/drawing/2014/main" id="{A6623612-E6D5-45ED-AF83-3D4E7990C9CF}"/>
              </a:ext>
            </a:extLst>
          </p:cNvPr>
          <p:cNvSpPr txBox="1"/>
          <p:nvPr/>
        </p:nvSpPr>
        <p:spPr>
          <a:xfrm>
            <a:off x="3169507" y="1119543"/>
            <a:ext cx="259492" cy="276999"/>
          </a:xfrm>
          <a:prstGeom prst="rect">
            <a:avLst/>
          </a:prstGeom>
          <a:noFill/>
          <a:ln>
            <a:solidFill>
              <a:schemeClr val="tx1">
                <a:lumMod val="95000"/>
                <a:lumOff val="5000"/>
              </a:schemeClr>
            </a:solidFill>
          </a:ln>
        </p:spPr>
        <p:txBody>
          <a:bodyPr wrap="square" rtlCol="0">
            <a:spAutoFit/>
          </a:bodyPr>
          <a:lstStyle/>
          <a:p>
            <a:r>
              <a:rPr lang="en-US" sz="1200" dirty="0"/>
              <a:t>5</a:t>
            </a:r>
          </a:p>
        </p:txBody>
      </p:sp>
      <p:sp>
        <p:nvSpPr>
          <p:cNvPr id="21" name="TextBox 20">
            <a:extLst>
              <a:ext uri="{FF2B5EF4-FFF2-40B4-BE49-F238E27FC236}">
                <a16:creationId xmlns:a16="http://schemas.microsoft.com/office/drawing/2014/main" id="{CD72261B-0FAC-4605-B28A-2489D93273F3}"/>
              </a:ext>
            </a:extLst>
          </p:cNvPr>
          <p:cNvSpPr txBox="1"/>
          <p:nvPr/>
        </p:nvSpPr>
        <p:spPr>
          <a:xfrm>
            <a:off x="3713204" y="1151691"/>
            <a:ext cx="259492" cy="276999"/>
          </a:xfrm>
          <a:prstGeom prst="rect">
            <a:avLst/>
          </a:prstGeom>
          <a:noFill/>
          <a:ln>
            <a:solidFill>
              <a:schemeClr val="tx1">
                <a:lumMod val="95000"/>
                <a:lumOff val="5000"/>
              </a:schemeClr>
            </a:solidFill>
          </a:ln>
        </p:spPr>
        <p:txBody>
          <a:bodyPr wrap="square" rtlCol="0">
            <a:spAutoFit/>
          </a:bodyPr>
          <a:lstStyle/>
          <a:p>
            <a:r>
              <a:rPr lang="en-US" sz="1200" dirty="0"/>
              <a:t>6</a:t>
            </a:r>
          </a:p>
        </p:txBody>
      </p:sp>
      <p:cxnSp>
        <p:nvCxnSpPr>
          <p:cNvPr id="24" name="Straight Arrow Connector 23">
            <a:extLst>
              <a:ext uri="{FF2B5EF4-FFF2-40B4-BE49-F238E27FC236}">
                <a16:creationId xmlns:a16="http://schemas.microsoft.com/office/drawing/2014/main" id="{2EA67F3D-3903-4CAD-8288-54CA67D8C0B9}"/>
              </a:ext>
            </a:extLst>
          </p:cNvPr>
          <p:cNvCxnSpPr>
            <a:stCxn id="17" idx="2"/>
          </p:cNvCxnSpPr>
          <p:nvPr/>
        </p:nvCxnSpPr>
        <p:spPr>
          <a:xfrm>
            <a:off x="1884405" y="1426179"/>
            <a:ext cx="129746"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7566C2-7B9E-4D78-90FA-1CE8918CC007}"/>
              </a:ext>
            </a:extLst>
          </p:cNvPr>
          <p:cNvCxnSpPr>
            <a:stCxn id="18" idx="2"/>
          </p:cNvCxnSpPr>
          <p:nvPr/>
        </p:nvCxnSpPr>
        <p:spPr>
          <a:xfrm>
            <a:off x="2372496" y="1401465"/>
            <a:ext cx="0" cy="2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7C9AF4-EF99-417C-8670-27E165342F70}"/>
              </a:ext>
            </a:extLst>
          </p:cNvPr>
          <p:cNvCxnSpPr>
            <a:stCxn id="19" idx="2"/>
          </p:cNvCxnSpPr>
          <p:nvPr/>
        </p:nvCxnSpPr>
        <p:spPr>
          <a:xfrm flipH="1">
            <a:off x="2817340" y="1401465"/>
            <a:ext cx="6177" cy="17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57FE88-2429-46AC-A1B7-6BB566F93E96}"/>
              </a:ext>
            </a:extLst>
          </p:cNvPr>
          <p:cNvCxnSpPr>
            <a:stCxn id="20" idx="2"/>
          </p:cNvCxnSpPr>
          <p:nvPr/>
        </p:nvCxnSpPr>
        <p:spPr>
          <a:xfrm>
            <a:off x="3299253" y="1396542"/>
            <a:ext cx="0" cy="24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9C4714D-B6CE-474C-85AE-EAF2EB2B12C9}"/>
              </a:ext>
            </a:extLst>
          </p:cNvPr>
          <p:cNvCxnSpPr>
            <a:stCxn id="21" idx="2"/>
          </p:cNvCxnSpPr>
          <p:nvPr/>
        </p:nvCxnSpPr>
        <p:spPr>
          <a:xfrm>
            <a:off x="3842950" y="1428690"/>
            <a:ext cx="253314" cy="21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5CA055B-DA0E-40A2-B5DF-E254F0A3A9A1}"/>
              </a:ext>
            </a:extLst>
          </p:cNvPr>
          <p:cNvSpPr txBox="1"/>
          <p:nvPr/>
        </p:nvSpPr>
        <p:spPr>
          <a:xfrm>
            <a:off x="4096264" y="2735538"/>
            <a:ext cx="259492" cy="276999"/>
          </a:xfrm>
          <a:prstGeom prst="rect">
            <a:avLst/>
          </a:prstGeom>
          <a:noFill/>
          <a:ln>
            <a:solidFill>
              <a:schemeClr val="tx1">
                <a:lumMod val="95000"/>
                <a:lumOff val="5000"/>
              </a:schemeClr>
            </a:solidFill>
          </a:ln>
        </p:spPr>
        <p:txBody>
          <a:bodyPr wrap="square" rtlCol="0">
            <a:spAutoFit/>
          </a:bodyPr>
          <a:lstStyle/>
          <a:p>
            <a:r>
              <a:rPr lang="en-US" sz="1200" dirty="0"/>
              <a:t>7</a:t>
            </a:r>
          </a:p>
        </p:txBody>
      </p:sp>
      <p:cxnSp>
        <p:nvCxnSpPr>
          <p:cNvPr id="38" name="Straight Arrow Connector 37">
            <a:extLst>
              <a:ext uri="{FF2B5EF4-FFF2-40B4-BE49-F238E27FC236}">
                <a16:creationId xmlns:a16="http://schemas.microsoft.com/office/drawing/2014/main" id="{0EDE1DEC-5ECB-44A9-89D5-0FA985E1FFD1}"/>
              </a:ext>
            </a:extLst>
          </p:cNvPr>
          <p:cNvCxnSpPr>
            <a:stCxn id="36" idx="0"/>
          </p:cNvCxnSpPr>
          <p:nvPr/>
        </p:nvCxnSpPr>
        <p:spPr>
          <a:xfrm flipV="1">
            <a:off x="4226010" y="2187146"/>
            <a:ext cx="0" cy="54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D14071-383A-46FE-A325-88690FE7E293}"/>
              </a:ext>
            </a:extLst>
          </p:cNvPr>
          <p:cNvSpPr txBox="1"/>
          <p:nvPr/>
        </p:nvSpPr>
        <p:spPr>
          <a:xfrm>
            <a:off x="4819288" y="1149180"/>
            <a:ext cx="259492" cy="276999"/>
          </a:xfrm>
          <a:prstGeom prst="rect">
            <a:avLst/>
          </a:prstGeom>
          <a:noFill/>
          <a:ln>
            <a:solidFill>
              <a:schemeClr val="tx1">
                <a:lumMod val="95000"/>
                <a:lumOff val="5000"/>
              </a:schemeClr>
            </a:solidFill>
          </a:ln>
        </p:spPr>
        <p:txBody>
          <a:bodyPr wrap="square" rtlCol="0">
            <a:spAutoFit/>
          </a:bodyPr>
          <a:lstStyle/>
          <a:p>
            <a:r>
              <a:rPr lang="en-US" sz="1200" dirty="0"/>
              <a:t>8</a:t>
            </a:r>
          </a:p>
        </p:txBody>
      </p:sp>
      <p:sp>
        <p:nvSpPr>
          <p:cNvPr id="40" name="TextBox 39">
            <a:extLst>
              <a:ext uri="{FF2B5EF4-FFF2-40B4-BE49-F238E27FC236}">
                <a16:creationId xmlns:a16="http://schemas.microsoft.com/office/drawing/2014/main" id="{FA5E85FA-A156-4988-A852-0C564B1039EC}"/>
              </a:ext>
            </a:extLst>
          </p:cNvPr>
          <p:cNvSpPr txBox="1"/>
          <p:nvPr/>
        </p:nvSpPr>
        <p:spPr>
          <a:xfrm>
            <a:off x="5258745" y="1119543"/>
            <a:ext cx="259492" cy="276999"/>
          </a:xfrm>
          <a:prstGeom prst="rect">
            <a:avLst/>
          </a:prstGeom>
          <a:noFill/>
          <a:ln>
            <a:solidFill>
              <a:schemeClr val="tx1">
                <a:lumMod val="95000"/>
                <a:lumOff val="5000"/>
              </a:schemeClr>
            </a:solidFill>
          </a:ln>
        </p:spPr>
        <p:txBody>
          <a:bodyPr wrap="square" rtlCol="0">
            <a:spAutoFit/>
          </a:bodyPr>
          <a:lstStyle/>
          <a:p>
            <a:r>
              <a:rPr lang="en-US" sz="1200" dirty="0"/>
              <a:t>9</a:t>
            </a:r>
          </a:p>
        </p:txBody>
      </p:sp>
      <p:sp>
        <p:nvSpPr>
          <p:cNvPr id="41" name="TextBox 40">
            <a:extLst>
              <a:ext uri="{FF2B5EF4-FFF2-40B4-BE49-F238E27FC236}">
                <a16:creationId xmlns:a16="http://schemas.microsoft.com/office/drawing/2014/main" id="{1147553D-B1C9-477E-92F1-FE1C5099BFB9}"/>
              </a:ext>
            </a:extLst>
          </p:cNvPr>
          <p:cNvSpPr txBox="1"/>
          <p:nvPr/>
        </p:nvSpPr>
        <p:spPr>
          <a:xfrm>
            <a:off x="5672057" y="1149180"/>
            <a:ext cx="396523" cy="276999"/>
          </a:xfrm>
          <a:prstGeom prst="rect">
            <a:avLst/>
          </a:prstGeom>
          <a:noFill/>
          <a:ln>
            <a:solidFill>
              <a:schemeClr val="tx1">
                <a:lumMod val="95000"/>
                <a:lumOff val="5000"/>
              </a:schemeClr>
            </a:solidFill>
          </a:ln>
        </p:spPr>
        <p:txBody>
          <a:bodyPr wrap="square" rtlCol="0">
            <a:spAutoFit/>
          </a:bodyPr>
          <a:lstStyle/>
          <a:p>
            <a:r>
              <a:rPr lang="en-US" sz="1200" dirty="0"/>
              <a:t>10</a:t>
            </a:r>
          </a:p>
        </p:txBody>
      </p:sp>
      <p:sp>
        <p:nvSpPr>
          <p:cNvPr id="48" name="TextBox 47">
            <a:extLst>
              <a:ext uri="{FF2B5EF4-FFF2-40B4-BE49-F238E27FC236}">
                <a16:creationId xmlns:a16="http://schemas.microsoft.com/office/drawing/2014/main" id="{F5119B74-A71C-4051-9D39-920FB4920008}"/>
              </a:ext>
            </a:extLst>
          </p:cNvPr>
          <p:cNvSpPr txBox="1"/>
          <p:nvPr/>
        </p:nvSpPr>
        <p:spPr>
          <a:xfrm>
            <a:off x="6191206" y="1147789"/>
            <a:ext cx="396523" cy="276999"/>
          </a:xfrm>
          <a:prstGeom prst="rect">
            <a:avLst/>
          </a:prstGeom>
          <a:noFill/>
          <a:ln>
            <a:solidFill>
              <a:schemeClr val="tx1">
                <a:lumMod val="95000"/>
                <a:lumOff val="5000"/>
              </a:schemeClr>
            </a:solidFill>
          </a:ln>
        </p:spPr>
        <p:txBody>
          <a:bodyPr wrap="square" rtlCol="0">
            <a:spAutoFit/>
          </a:bodyPr>
          <a:lstStyle/>
          <a:p>
            <a:r>
              <a:rPr lang="en-US" sz="1200" dirty="0"/>
              <a:t>11</a:t>
            </a:r>
          </a:p>
        </p:txBody>
      </p:sp>
      <p:sp>
        <p:nvSpPr>
          <p:cNvPr id="49" name="TextBox 48">
            <a:extLst>
              <a:ext uri="{FF2B5EF4-FFF2-40B4-BE49-F238E27FC236}">
                <a16:creationId xmlns:a16="http://schemas.microsoft.com/office/drawing/2014/main" id="{F03F67FE-56DA-439A-BBEF-E9CAF6F70383}"/>
              </a:ext>
            </a:extLst>
          </p:cNvPr>
          <p:cNvSpPr txBox="1"/>
          <p:nvPr/>
        </p:nvSpPr>
        <p:spPr>
          <a:xfrm>
            <a:off x="6391050" y="2624263"/>
            <a:ext cx="396523" cy="276999"/>
          </a:xfrm>
          <a:prstGeom prst="rect">
            <a:avLst/>
          </a:prstGeom>
          <a:noFill/>
          <a:ln>
            <a:solidFill>
              <a:schemeClr val="tx1">
                <a:lumMod val="95000"/>
                <a:lumOff val="5000"/>
              </a:schemeClr>
            </a:solidFill>
          </a:ln>
        </p:spPr>
        <p:txBody>
          <a:bodyPr wrap="square" rtlCol="0">
            <a:spAutoFit/>
          </a:bodyPr>
          <a:lstStyle/>
          <a:p>
            <a:r>
              <a:rPr lang="en-US" sz="1200" dirty="0"/>
              <a:t>12</a:t>
            </a:r>
          </a:p>
        </p:txBody>
      </p:sp>
      <p:sp>
        <p:nvSpPr>
          <p:cNvPr id="50" name="TextBox 49">
            <a:extLst>
              <a:ext uri="{FF2B5EF4-FFF2-40B4-BE49-F238E27FC236}">
                <a16:creationId xmlns:a16="http://schemas.microsoft.com/office/drawing/2014/main" id="{B3F7DC8A-500E-4430-961F-5CBC6BC11EDA}"/>
              </a:ext>
            </a:extLst>
          </p:cNvPr>
          <p:cNvSpPr txBox="1"/>
          <p:nvPr/>
        </p:nvSpPr>
        <p:spPr>
          <a:xfrm>
            <a:off x="7347983" y="1193480"/>
            <a:ext cx="396523" cy="276999"/>
          </a:xfrm>
          <a:prstGeom prst="rect">
            <a:avLst/>
          </a:prstGeom>
          <a:noFill/>
          <a:ln>
            <a:solidFill>
              <a:schemeClr val="tx1">
                <a:lumMod val="95000"/>
                <a:lumOff val="5000"/>
              </a:schemeClr>
            </a:solidFill>
          </a:ln>
        </p:spPr>
        <p:txBody>
          <a:bodyPr wrap="square" rtlCol="0">
            <a:spAutoFit/>
          </a:bodyPr>
          <a:lstStyle/>
          <a:p>
            <a:r>
              <a:rPr lang="en-US" sz="1200" dirty="0"/>
              <a:t>13</a:t>
            </a:r>
          </a:p>
        </p:txBody>
      </p:sp>
      <p:sp>
        <p:nvSpPr>
          <p:cNvPr id="51" name="TextBox 50">
            <a:extLst>
              <a:ext uri="{FF2B5EF4-FFF2-40B4-BE49-F238E27FC236}">
                <a16:creationId xmlns:a16="http://schemas.microsoft.com/office/drawing/2014/main" id="{5163CD80-C3C8-48E9-8722-080B334D7D34}"/>
              </a:ext>
            </a:extLst>
          </p:cNvPr>
          <p:cNvSpPr txBox="1"/>
          <p:nvPr/>
        </p:nvSpPr>
        <p:spPr>
          <a:xfrm>
            <a:off x="7374205" y="2624491"/>
            <a:ext cx="396523" cy="276999"/>
          </a:xfrm>
          <a:prstGeom prst="rect">
            <a:avLst/>
          </a:prstGeom>
          <a:noFill/>
          <a:ln>
            <a:solidFill>
              <a:schemeClr val="tx1">
                <a:lumMod val="95000"/>
                <a:lumOff val="5000"/>
              </a:schemeClr>
            </a:solidFill>
          </a:ln>
        </p:spPr>
        <p:txBody>
          <a:bodyPr wrap="square" rtlCol="0">
            <a:spAutoFit/>
          </a:bodyPr>
          <a:lstStyle/>
          <a:p>
            <a:r>
              <a:rPr lang="en-US" sz="1200" dirty="0"/>
              <a:t>14</a:t>
            </a:r>
          </a:p>
        </p:txBody>
      </p:sp>
      <p:sp>
        <p:nvSpPr>
          <p:cNvPr id="52" name="TextBox 51">
            <a:extLst>
              <a:ext uri="{FF2B5EF4-FFF2-40B4-BE49-F238E27FC236}">
                <a16:creationId xmlns:a16="http://schemas.microsoft.com/office/drawing/2014/main" id="{A1EDB959-B3AF-4D46-ACE4-98F75AE4FAD4}"/>
              </a:ext>
            </a:extLst>
          </p:cNvPr>
          <p:cNvSpPr txBox="1"/>
          <p:nvPr/>
        </p:nvSpPr>
        <p:spPr>
          <a:xfrm>
            <a:off x="8978137" y="1149180"/>
            <a:ext cx="396523" cy="276999"/>
          </a:xfrm>
          <a:prstGeom prst="rect">
            <a:avLst/>
          </a:prstGeom>
          <a:noFill/>
          <a:ln>
            <a:solidFill>
              <a:schemeClr val="tx1">
                <a:lumMod val="95000"/>
                <a:lumOff val="5000"/>
              </a:schemeClr>
            </a:solidFill>
          </a:ln>
        </p:spPr>
        <p:txBody>
          <a:bodyPr wrap="square" rtlCol="0">
            <a:spAutoFit/>
          </a:bodyPr>
          <a:lstStyle/>
          <a:p>
            <a:r>
              <a:rPr lang="en-US" sz="1200" dirty="0"/>
              <a:t>15</a:t>
            </a:r>
          </a:p>
        </p:txBody>
      </p:sp>
      <p:cxnSp>
        <p:nvCxnSpPr>
          <p:cNvPr id="55" name="Straight Arrow Connector 54">
            <a:extLst>
              <a:ext uri="{FF2B5EF4-FFF2-40B4-BE49-F238E27FC236}">
                <a16:creationId xmlns:a16="http://schemas.microsoft.com/office/drawing/2014/main" id="{D52E7071-03F6-4552-B945-376373EE838B}"/>
              </a:ext>
            </a:extLst>
          </p:cNvPr>
          <p:cNvCxnSpPr>
            <a:stCxn id="39" idx="2"/>
          </p:cNvCxnSpPr>
          <p:nvPr/>
        </p:nvCxnSpPr>
        <p:spPr>
          <a:xfrm>
            <a:off x="4949034" y="1426179"/>
            <a:ext cx="0"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673CA3C-5BD0-4341-B6D7-F39E70633448}"/>
              </a:ext>
            </a:extLst>
          </p:cNvPr>
          <p:cNvCxnSpPr>
            <a:stCxn id="40" idx="2"/>
          </p:cNvCxnSpPr>
          <p:nvPr/>
        </p:nvCxnSpPr>
        <p:spPr>
          <a:xfrm>
            <a:off x="5388491" y="1396542"/>
            <a:ext cx="0" cy="24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BF8C58-C361-49C1-A509-2AE1999A9F9C}"/>
              </a:ext>
            </a:extLst>
          </p:cNvPr>
          <p:cNvCxnSpPr>
            <a:stCxn id="41" idx="2"/>
          </p:cNvCxnSpPr>
          <p:nvPr/>
        </p:nvCxnSpPr>
        <p:spPr>
          <a:xfrm flipH="1">
            <a:off x="5770605" y="1426179"/>
            <a:ext cx="99714" cy="21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D0A219-71B4-48B9-B90F-9F68CF4F07D6}"/>
              </a:ext>
            </a:extLst>
          </p:cNvPr>
          <p:cNvCxnSpPr>
            <a:stCxn id="48" idx="2"/>
          </p:cNvCxnSpPr>
          <p:nvPr/>
        </p:nvCxnSpPr>
        <p:spPr>
          <a:xfrm flipH="1">
            <a:off x="6191206" y="1424788"/>
            <a:ext cx="198262" cy="219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0EB9E1D-526C-480E-A4BC-E7856E2F4651}"/>
              </a:ext>
            </a:extLst>
          </p:cNvPr>
          <p:cNvCxnSpPr>
            <a:stCxn id="49" idx="0"/>
          </p:cNvCxnSpPr>
          <p:nvPr/>
        </p:nvCxnSpPr>
        <p:spPr>
          <a:xfrm flipH="1" flipV="1">
            <a:off x="6586264" y="2224411"/>
            <a:ext cx="3048" cy="399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97A3E90-F71B-4401-85D0-058B0F67ADD5}"/>
              </a:ext>
            </a:extLst>
          </p:cNvPr>
          <p:cNvCxnSpPr>
            <a:stCxn id="50" idx="2"/>
          </p:cNvCxnSpPr>
          <p:nvPr/>
        </p:nvCxnSpPr>
        <p:spPr>
          <a:xfrm flipH="1">
            <a:off x="7374205" y="1470479"/>
            <a:ext cx="172040" cy="19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24BEB09-1117-4BA8-B508-7F277E1C4F06}"/>
              </a:ext>
            </a:extLst>
          </p:cNvPr>
          <p:cNvCxnSpPr>
            <a:stCxn id="51" idx="0"/>
          </p:cNvCxnSpPr>
          <p:nvPr/>
        </p:nvCxnSpPr>
        <p:spPr>
          <a:xfrm flipH="1" flipV="1">
            <a:off x="7282247" y="1952368"/>
            <a:ext cx="290220" cy="6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CB2D3AF-2C9C-4FFF-8953-39D56C915687}"/>
              </a:ext>
            </a:extLst>
          </p:cNvPr>
          <p:cNvCxnSpPr>
            <a:stCxn id="52" idx="2"/>
          </p:cNvCxnSpPr>
          <p:nvPr/>
        </p:nvCxnSpPr>
        <p:spPr>
          <a:xfrm flipH="1">
            <a:off x="9021128" y="1426179"/>
            <a:ext cx="155271" cy="241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31A3003-7DAD-46E0-8A12-0171249E1BE1}"/>
              </a:ext>
            </a:extLst>
          </p:cNvPr>
          <p:cNvSpPr txBox="1"/>
          <p:nvPr/>
        </p:nvSpPr>
        <p:spPr>
          <a:xfrm>
            <a:off x="1183076" y="3167505"/>
            <a:ext cx="10765084" cy="2031325"/>
          </a:xfrm>
          <a:prstGeom prst="rect">
            <a:avLst/>
          </a:prstGeom>
          <a:noFill/>
        </p:spPr>
        <p:txBody>
          <a:bodyPr wrap="square" rtlCol="0">
            <a:spAutoFit/>
          </a:bodyPr>
          <a:lstStyle/>
          <a:p>
            <a:pPr marL="342900" indent="-342900">
              <a:buAutoNum type="arabicParenR" startAt="13"/>
            </a:pPr>
            <a:r>
              <a:rPr lang="en-US" dirty="0"/>
              <a:t>Show Invalid Trims - Invalid trims will populate the table along with valid trims</a:t>
            </a:r>
          </a:p>
          <a:p>
            <a:pPr marL="342900" indent="-342900">
              <a:buAutoNum type="arabicParenR" startAt="13"/>
            </a:pPr>
            <a:r>
              <a:rPr lang="en-US" dirty="0"/>
              <a:t>Display Logged Signals - Shows internally logged signals from inside the Simulink model.  (This requires additional time to run)</a:t>
            </a:r>
          </a:p>
          <a:p>
            <a:pPr marL="342900" indent="-342900">
              <a:buAutoNum type="arabicParenR" startAt="13"/>
            </a:pPr>
            <a:r>
              <a:rPr lang="en-US" dirty="0"/>
              <a:t>Units – </a:t>
            </a:r>
            <a:r>
              <a:rPr lang="en-US" dirty="0" err="1"/>
              <a:t>Detemines</a:t>
            </a:r>
            <a:r>
              <a:rPr lang="en-US" dirty="0"/>
              <a:t> if the units will be in metric or English.  This directly affect the EOM.</a:t>
            </a:r>
          </a:p>
          <a:p>
            <a:endParaRPr lang="en-US" dirty="0"/>
          </a:p>
          <a:p>
            <a:pPr marL="342900" indent="-342900">
              <a:buFontTx/>
              <a:buAutoNum type="arabicParenR"/>
            </a:pPr>
            <a:endParaRPr lang="en-US" dirty="0"/>
          </a:p>
          <a:p>
            <a:pPr marL="342900" indent="-342900">
              <a:buAutoNum type="arabicParenR"/>
            </a:pPr>
            <a:endParaRPr lang="en-US" dirty="0"/>
          </a:p>
        </p:txBody>
      </p:sp>
    </p:spTree>
    <p:extLst>
      <p:ext uri="{BB962C8B-B14F-4D97-AF65-F5344CB8AC3E}">
        <p14:creationId xmlns:p14="http://schemas.microsoft.com/office/powerpoint/2010/main" val="125219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General Trim Problem</a:t>
            </a:r>
          </a:p>
        </p:txBody>
      </p:sp>
      <p:pic>
        <p:nvPicPr>
          <p:cNvPr id="5" name="Picture 4">
            <a:extLst>
              <a:ext uri="{FF2B5EF4-FFF2-40B4-BE49-F238E27FC236}">
                <a16:creationId xmlns:a16="http://schemas.microsoft.com/office/drawing/2014/main" id="{657882D9-2768-4840-8B87-46C25C5257F7}"/>
              </a:ext>
            </a:extLst>
          </p:cNvPr>
          <p:cNvPicPr>
            <a:picLocks noChangeAspect="1"/>
          </p:cNvPicPr>
          <p:nvPr/>
        </p:nvPicPr>
        <p:blipFill>
          <a:blip r:embed="rId2"/>
          <a:stretch>
            <a:fillRect/>
          </a:stretch>
        </p:blipFill>
        <p:spPr>
          <a:xfrm>
            <a:off x="4396761" y="1467353"/>
            <a:ext cx="3126954" cy="899070"/>
          </a:xfrm>
          <a:prstGeom prst="rect">
            <a:avLst/>
          </a:prstGeom>
        </p:spPr>
      </p:pic>
      <p:sp>
        <p:nvSpPr>
          <p:cNvPr id="7" name="Content Placeholder 4">
            <a:extLst>
              <a:ext uri="{FF2B5EF4-FFF2-40B4-BE49-F238E27FC236}">
                <a16:creationId xmlns:a16="http://schemas.microsoft.com/office/drawing/2014/main" id="{E220CC91-CE9D-4B59-879D-33B31E59B121}"/>
              </a:ext>
            </a:extLst>
          </p:cNvPr>
          <p:cNvSpPr>
            <a:spLocks noGrp="1"/>
          </p:cNvSpPr>
          <p:nvPr>
            <p:ph sz="half" idx="1"/>
          </p:nvPr>
        </p:nvSpPr>
        <p:spPr>
          <a:xfrm>
            <a:off x="742511" y="1111917"/>
            <a:ext cx="10851013" cy="436556"/>
          </a:xfrm>
        </p:spPr>
        <p:txBody>
          <a:bodyPr>
            <a:normAutofit/>
          </a:bodyPr>
          <a:lstStyle/>
          <a:p>
            <a:pPr marL="457200" lvl="1" indent="0">
              <a:buNone/>
            </a:pPr>
            <a:r>
              <a:rPr lang="en-US" sz="2000" dirty="0"/>
              <a:t>Air vehicle state equations can be expressed by the following </a:t>
            </a:r>
            <a:r>
              <a:rPr lang="en-US" sz="2000" i="1" dirty="0"/>
              <a:t>implicit</a:t>
            </a:r>
            <a:r>
              <a:rPr lang="en-US" sz="2000" dirty="0"/>
              <a:t> set of equations:</a:t>
            </a:r>
          </a:p>
        </p:txBody>
      </p:sp>
      <p:pic>
        <p:nvPicPr>
          <p:cNvPr id="6" name="Picture 5">
            <a:extLst>
              <a:ext uri="{FF2B5EF4-FFF2-40B4-BE49-F238E27FC236}">
                <a16:creationId xmlns:a16="http://schemas.microsoft.com/office/drawing/2014/main" id="{C152EE25-07CA-4DDF-B463-FF008061FAE2}"/>
              </a:ext>
            </a:extLst>
          </p:cNvPr>
          <p:cNvPicPr>
            <a:picLocks noChangeAspect="1"/>
          </p:cNvPicPr>
          <p:nvPr/>
        </p:nvPicPr>
        <p:blipFill>
          <a:blip r:embed="rId3"/>
          <a:stretch>
            <a:fillRect/>
          </a:stretch>
        </p:blipFill>
        <p:spPr>
          <a:xfrm>
            <a:off x="2870014" y="2419110"/>
            <a:ext cx="6340730" cy="240179"/>
          </a:xfrm>
          <a:prstGeom prst="rect">
            <a:avLst/>
          </a:prstGeom>
        </p:spPr>
      </p:pic>
      <p:pic>
        <p:nvPicPr>
          <p:cNvPr id="8" name="Picture 7">
            <a:extLst>
              <a:ext uri="{FF2B5EF4-FFF2-40B4-BE49-F238E27FC236}">
                <a16:creationId xmlns:a16="http://schemas.microsoft.com/office/drawing/2014/main" id="{5D0FA1CE-9F69-42D4-A24A-F4DD8AEC0A1F}"/>
              </a:ext>
            </a:extLst>
          </p:cNvPr>
          <p:cNvPicPr>
            <a:picLocks noChangeAspect="1"/>
          </p:cNvPicPr>
          <p:nvPr/>
        </p:nvPicPr>
        <p:blipFill>
          <a:blip r:embed="rId4"/>
          <a:stretch>
            <a:fillRect/>
          </a:stretch>
        </p:blipFill>
        <p:spPr>
          <a:xfrm>
            <a:off x="2870014" y="2632542"/>
            <a:ext cx="3280702" cy="200295"/>
          </a:xfrm>
          <a:prstGeom prst="rect">
            <a:avLst/>
          </a:prstGeom>
        </p:spPr>
      </p:pic>
      <p:sp>
        <p:nvSpPr>
          <p:cNvPr id="10" name="Content Placeholder 4">
            <a:extLst>
              <a:ext uri="{FF2B5EF4-FFF2-40B4-BE49-F238E27FC236}">
                <a16:creationId xmlns:a16="http://schemas.microsoft.com/office/drawing/2014/main" id="{EEE2C5AB-01A1-4D76-988B-861182A5014C}"/>
              </a:ext>
            </a:extLst>
          </p:cNvPr>
          <p:cNvSpPr txBox="1">
            <a:spLocks/>
          </p:cNvSpPr>
          <p:nvPr/>
        </p:nvSpPr>
        <p:spPr>
          <a:xfrm>
            <a:off x="670493" y="3334510"/>
            <a:ext cx="10851013" cy="4365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Equilibrium point or trim point is defined when:</a:t>
            </a:r>
          </a:p>
        </p:txBody>
      </p:sp>
      <p:pic>
        <p:nvPicPr>
          <p:cNvPr id="9" name="Picture 8">
            <a:extLst>
              <a:ext uri="{FF2B5EF4-FFF2-40B4-BE49-F238E27FC236}">
                <a16:creationId xmlns:a16="http://schemas.microsoft.com/office/drawing/2014/main" id="{37F8CDBF-0EE1-47D0-84F3-5688B84954BE}"/>
              </a:ext>
            </a:extLst>
          </p:cNvPr>
          <p:cNvPicPr>
            <a:picLocks noChangeAspect="1"/>
          </p:cNvPicPr>
          <p:nvPr/>
        </p:nvPicPr>
        <p:blipFill>
          <a:blip r:embed="rId5"/>
          <a:stretch>
            <a:fillRect/>
          </a:stretch>
        </p:blipFill>
        <p:spPr>
          <a:xfrm>
            <a:off x="1829912" y="3854584"/>
            <a:ext cx="8922631" cy="822363"/>
          </a:xfrm>
          <a:prstGeom prst="rect">
            <a:avLst/>
          </a:prstGeom>
        </p:spPr>
      </p:pic>
      <p:sp>
        <p:nvSpPr>
          <p:cNvPr id="12" name="TextBox 11">
            <a:extLst>
              <a:ext uri="{FF2B5EF4-FFF2-40B4-BE49-F238E27FC236}">
                <a16:creationId xmlns:a16="http://schemas.microsoft.com/office/drawing/2014/main" id="{A24C4C8A-D5B0-45F9-A405-2A5BC13B784D}"/>
              </a:ext>
            </a:extLst>
          </p:cNvPr>
          <p:cNvSpPr txBox="1"/>
          <p:nvPr/>
        </p:nvSpPr>
        <p:spPr>
          <a:xfrm>
            <a:off x="2255964" y="5664113"/>
            <a:ext cx="8549974" cy="523220"/>
          </a:xfrm>
          <a:prstGeom prst="rect">
            <a:avLst/>
          </a:prstGeom>
          <a:solidFill>
            <a:schemeClr val="accent1">
              <a:lumMod val="50000"/>
            </a:schemeClr>
          </a:solidFill>
        </p:spPr>
        <p:txBody>
          <a:bodyPr wrap="square" rtlCol="0">
            <a:spAutoFit/>
          </a:bodyPr>
          <a:lstStyle/>
          <a:p>
            <a:r>
              <a:rPr lang="en-US" sz="2800" b="1" dirty="0">
                <a:solidFill>
                  <a:schemeClr val="bg1"/>
                </a:solidFill>
              </a:rPr>
              <a:t>Number of Trim Equations </a:t>
            </a:r>
            <a:r>
              <a:rPr lang="en-US" sz="2800" b="1" dirty="0">
                <a:solidFill>
                  <a:schemeClr val="bg1"/>
                </a:solidFill>
                <a:sym typeface="Symbol" panose="05050102010706020507" pitchFamily="18" charset="2"/>
              </a:rPr>
              <a:t> Number of Trim Variables</a:t>
            </a:r>
            <a:endParaRPr lang="en-US" sz="2800" b="1" dirty="0">
              <a:solidFill>
                <a:schemeClr val="bg1"/>
              </a:solidFill>
            </a:endParaRPr>
          </a:p>
        </p:txBody>
      </p:sp>
      <p:sp>
        <p:nvSpPr>
          <p:cNvPr id="13" name="Content Placeholder 4">
            <a:extLst>
              <a:ext uri="{FF2B5EF4-FFF2-40B4-BE49-F238E27FC236}">
                <a16:creationId xmlns:a16="http://schemas.microsoft.com/office/drawing/2014/main" id="{96E61759-8F28-4BE1-AD5F-E93C287E5723}"/>
              </a:ext>
            </a:extLst>
          </p:cNvPr>
          <p:cNvSpPr txBox="1">
            <a:spLocks/>
          </p:cNvSpPr>
          <p:nvPr/>
        </p:nvSpPr>
        <p:spPr>
          <a:xfrm>
            <a:off x="670493" y="4975087"/>
            <a:ext cx="10851013" cy="5820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dirty="0"/>
              <a:t>Tool includes a gradient search method which finds the trim condition if it is feasible</a:t>
            </a:r>
          </a:p>
        </p:txBody>
      </p:sp>
    </p:spTree>
    <p:extLst>
      <p:ext uri="{BB962C8B-B14F-4D97-AF65-F5344CB8AC3E}">
        <p14:creationId xmlns:p14="http://schemas.microsoft.com/office/powerpoint/2010/main" val="4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Air Vehicle Equations of Motion</a:t>
            </a:r>
          </a:p>
        </p:txBody>
      </p:sp>
      <p:pic>
        <p:nvPicPr>
          <p:cNvPr id="11" name="Picture 10">
            <a:extLst>
              <a:ext uri="{FF2B5EF4-FFF2-40B4-BE49-F238E27FC236}">
                <a16:creationId xmlns:a16="http://schemas.microsoft.com/office/drawing/2014/main" id="{5520CFDA-8101-48FC-A92B-EE7808162255}"/>
              </a:ext>
            </a:extLst>
          </p:cNvPr>
          <p:cNvPicPr>
            <a:picLocks noChangeAspect="1"/>
          </p:cNvPicPr>
          <p:nvPr/>
        </p:nvPicPr>
        <p:blipFill rotWithShape="1">
          <a:blip r:embed="rId2"/>
          <a:srcRect l="3051"/>
          <a:stretch/>
        </p:blipFill>
        <p:spPr>
          <a:xfrm>
            <a:off x="925524" y="1275101"/>
            <a:ext cx="5302845" cy="2317053"/>
          </a:xfrm>
          <a:prstGeom prst="rect">
            <a:avLst/>
          </a:prstGeom>
          <a:ln>
            <a:solidFill>
              <a:schemeClr val="tx1"/>
            </a:solidFill>
          </a:ln>
        </p:spPr>
      </p:pic>
      <p:pic>
        <p:nvPicPr>
          <p:cNvPr id="13" name="Picture 12">
            <a:extLst>
              <a:ext uri="{FF2B5EF4-FFF2-40B4-BE49-F238E27FC236}">
                <a16:creationId xmlns:a16="http://schemas.microsoft.com/office/drawing/2014/main" id="{23DA55B9-77DB-4BF5-A3D7-243C7A99CD56}"/>
              </a:ext>
            </a:extLst>
          </p:cNvPr>
          <p:cNvPicPr>
            <a:picLocks noChangeAspect="1"/>
          </p:cNvPicPr>
          <p:nvPr/>
        </p:nvPicPr>
        <p:blipFill>
          <a:blip r:embed="rId3"/>
          <a:stretch>
            <a:fillRect/>
          </a:stretch>
        </p:blipFill>
        <p:spPr>
          <a:xfrm>
            <a:off x="925524" y="4202594"/>
            <a:ext cx="5301002" cy="1988656"/>
          </a:xfrm>
          <a:prstGeom prst="rect">
            <a:avLst/>
          </a:prstGeom>
          <a:ln>
            <a:solidFill>
              <a:schemeClr val="tx1"/>
            </a:solidFill>
          </a:ln>
        </p:spPr>
      </p:pic>
      <p:pic>
        <p:nvPicPr>
          <p:cNvPr id="14" name="Picture 13">
            <a:extLst>
              <a:ext uri="{FF2B5EF4-FFF2-40B4-BE49-F238E27FC236}">
                <a16:creationId xmlns:a16="http://schemas.microsoft.com/office/drawing/2014/main" id="{9ACAE478-F5DB-4A5D-BEAA-079EBB561A09}"/>
              </a:ext>
            </a:extLst>
          </p:cNvPr>
          <p:cNvPicPr>
            <a:picLocks noChangeAspect="1"/>
          </p:cNvPicPr>
          <p:nvPr/>
        </p:nvPicPr>
        <p:blipFill>
          <a:blip r:embed="rId4"/>
          <a:stretch>
            <a:fillRect/>
          </a:stretch>
        </p:blipFill>
        <p:spPr>
          <a:xfrm>
            <a:off x="7060597" y="1275100"/>
            <a:ext cx="3909092" cy="1283949"/>
          </a:xfrm>
          <a:prstGeom prst="rect">
            <a:avLst/>
          </a:prstGeom>
          <a:ln>
            <a:solidFill>
              <a:schemeClr val="tx1"/>
            </a:solidFill>
          </a:ln>
        </p:spPr>
      </p:pic>
      <p:pic>
        <p:nvPicPr>
          <p:cNvPr id="15" name="Picture 14">
            <a:extLst>
              <a:ext uri="{FF2B5EF4-FFF2-40B4-BE49-F238E27FC236}">
                <a16:creationId xmlns:a16="http://schemas.microsoft.com/office/drawing/2014/main" id="{565733FA-831B-4742-9215-3FFFEAAB4E1D}"/>
              </a:ext>
            </a:extLst>
          </p:cNvPr>
          <p:cNvPicPr>
            <a:picLocks noChangeAspect="1"/>
          </p:cNvPicPr>
          <p:nvPr/>
        </p:nvPicPr>
        <p:blipFill>
          <a:blip r:embed="rId5"/>
          <a:stretch>
            <a:fillRect/>
          </a:stretch>
        </p:blipFill>
        <p:spPr>
          <a:xfrm>
            <a:off x="7060597" y="3285493"/>
            <a:ext cx="4782269" cy="1380338"/>
          </a:xfrm>
          <a:prstGeom prst="rect">
            <a:avLst/>
          </a:prstGeom>
          <a:ln>
            <a:solidFill>
              <a:schemeClr val="tx1"/>
            </a:solidFill>
          </a:ln>
        </p:spPr>
      </p:pic>
      <p:sp>
        <p:nvSpPr>
          <p:cNvPr id="16" name="Rectangle 15">
            <a:extLst>
              <a:ext uri="{FF2B5EF4-FFF2-40B4-BE49-F238E27FC236}">
                <a16:creationId xmlns:a16="http://schemas.microsoft.com/office/drawing/2014/main" id="{C53895BA-E3D1-4B5E-B47F-2B6D44325520}"/>
              </a:ext>
            </a:extLst>
          </p:cNvPr>
          <p:cNvSpPr/>
          <p:nvPr/>
        </p:nvSpPr>
        <p:spPr>
          <a:xfrm>
            <a:off x="925524" y="1048169"/>
            <a:ext cx="1452217"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Force Equations</a:t>
            </a:r>
          </a:p>
        </p:txBody>
      </p:sp>
      <p:sp>
        <p:nvSpPr>
          <p:cNvPr id="17" name="Rectangle 16">
            <a:extLst>
              <a:ext uri="{FF2B5EF4-FFF2-40B4-BE49-F238E27FC236}">
                <a16:creationId xmlns:a16="http://schemas.microsoft.com/office/drawing/2014/main" id="{78E06F95-2149-48F8-9B6B-D4C0D1B8EA63}"/>
              </a:ext>
            </a:extLst>
          </p:cNvPr>
          <p:cNvSpPr/>
          <p:nvPr/>
        </p:nvSpPr>
        <p:spPr>
          <a:xfrm>
            <a:off x="925524" y="3975662"/>
            <a:ext cx="1452217"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Moment Equations</a:t>
            </a:r>
          </a:p>
        </p:txBody>
      </p:sp>
      <p:sp>
        <p:nvSpPr>
          <p:cNvPr id="18" name="Rectangle 17">
            <a:extLst>
              <a:ext uri="{FF2B5EF4-FFF2-40B4-BE49-F238E27FC236}">
                <a16:creationId xmlns:a16="http://schemas.microsoft.com/office/drawing/2014/main" id="{04608837-201B-4571-98A4-5994D019AF76}"/>
              </a:ext>
            </a:extLst>
          </p:cNvPr>
          <p:cNvSpPr/>
          <p:nvPr/>
        </p:nvSpPr>
        <p:spPr>
          <a:xfrm>
            <a:off x="7060597" y="1048168"/>
            <a:ext cx="1452217"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Kinematic Equations</a:t>
            </a:r>
          </a:p>
        </p:txBody>
      </p:sp>
      <p:sp>
        <p:nvSpPr>
          <p:cNvPr id="19" name="Rectangle 18">
            <a:extLst>
              <a:ext uri="{FF2B5EF4-FFF2-40B4-BE49-F238E27FC236}">
                <a16:creationId xmlns:a16="http://schemas.microsoft.com/office/drawing/2014/main" id="{750031F6-7860-42CC-88A0-8D1738F5D30A}"/>
              </a:ext>
            </a:extLst>
          </p:cNvPr>
          <p:cNvSpPr/>
          <p:nvPr/>
        </p:nvSpPr>
        <p:spPr>
          <a:xfrm>
            <a:off x="7060597" y="3058561"/>
            <a:ext cx="1969103" cy="2269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Navigation/Position Equations</a:t>
            </a:r>
          </a:p>
        </p:txBody>
      </p:sp>
    </p:spTree>
    <p:extLst>
      <p:ext uri="{BB962C8B-B14F-4D97-AF65-F5344CB8AC3E}">
        <p14:creationId xmlns:p14="http://schemas.microsoft.com/office/powerpoint/2010/main" val="27504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Straight and Level Flight Trim</a:t>
            </a:r>
          </a:p>
        </p:txBody>
      </p:sp>
      <p:pic>
        <p:nvPicPr>
          <p:cNvPr id="2" name="Picture 1">
            <a:extLst>
              <a:ext uri="{FF2B5EF4-FFF2-40B4-BE49-F238E27FC236}">
                <a16:creationId xmlns:a16="http://schemas.microsoft.com/office/drawing/2014/main" id="{B3384866-DF90-46AA-AB68-4D7E26DF582D}"/>
              </a:ext>
            </a:extLst>
          </p:cNvPr>
          <p:cNvPicPr>
            <a:picLocks noChangeAspect="1"/>
          </p:cNvPicPr>
          <p:nvPr/>
        </p:nvPicPr>
        <p:blipFill>
          <a:blip r:embed="rId2"/>
          <a:stretch>
            <a:fillRect/>
          </a:stretch>
        </p:blipFill>
        <p:spPr>
          <a:xfrm>
            <a:off x="1301518" y="1455031"/>
            <a:ext cx="10013877" cy="4171533"/>
          </a:xfrm>
          <a:prstGeom prst="rect">
            <a:avLst/>
          </a:prstGeom>
        </p:spPr>
      </p:pic>
      <p:sp>
        <p:nvSpPr>
          <p:cNvPr id="3" name="Rectangle 2">
            <a:extLst>
              <a:ext uri="{FF2B5EF4-FFF2-40B4-BE49-F238E27FC236}">
                <a16:creationId xmlns:a16="http://schemas.microsoft.com/office/drawing/2014/main" id="{D6CEF163-BC38-4A7A-9703-CBD50C007D8B}"/>
              </a:ext>
            </a:extLst>
          </p:cNvPr>
          <p:cNvSpPr/>
          <p:nvPr/>
        </p:nvSpPr>
        <p:spPr>
          <a:xfrm>
            <a:off x="1455031" y="3604204"/>
            <a:ext cx="2522943" cy="42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BACEC6-FBEE-4AC1-8C88-A22C3A7526CD}"/>
              </a:ext>
            </a:extLst>
          </p:cNvPr>
          <p:cNvSpPr>
            <a:spLocks noGrp="1"/>
          </p:cNvSpPr>
          <p:nvPr>
            <p:ph idx="11"/>
          </p:nvPr>
        </p:nvSpPr>
        <p:spPr>
          <a:xfrm>
            <a:off x="304800" y="133902"/>
            <a:ext cx="11887200" cy="609600"/>
          </a:xfrm>
        </p:spPr>
        <p:txBody>
          <a:bodyPr/>
          <a:lstStyle/>
          <a:p>
            <a:r>
              <a:rPr lang="en-US" dirty="0"/>
              <a:t>Push Over/Pull-Up</a:t>
            </a:r>
          </a:p>
        </p:txBody>
      </p:sp>
      <p:sp>
        <p:nvSpPr>
          <p:cNvPr id="3" name="Rectangle 2">
            <a:extLst>
              <a:ext uri="{FF2B5EF4-FFF2-40B4-BE49-F238E27FC236}">
                <a16:creationId xmlns:a16="http://schemas.microsoft.com/office/drawing/2014/main" id="{D6CEF163-BC38-4A7A-9703-CBD50C007D8B}"/>
              </a:ext>
            </a:extLst>
          </p:cNvPr>
          <p:cNvSpPr/>
          <p:nvPr/>
        </p:nvSpPr>
        <p:spPr>
          <a:xfrm>
            <a:off x="1455031" y="3604204"/>
            <a:ext cx="2522943" cy="42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8FB0179-08AE-4A54-94CE-26E509C741AB}"/>
              </a:ext>
            </a:extLst>
          </p:cNvPr>
          <p:cNvPicPr>
            <a:picLocks noChangeAspect="1"/>
          </p:cNvPicPr>
          <p:nvPr/>
        </p:nvPicPr>
        <p:blipFill rotWithShape="1">
          <a:blip r:embed="rId2"/>
          <a:srcRect r="721" b="5788"/>
          <a:stretch/>
        </p:blipFill>
        <p:spPr>
          <a:xfrm>
            <a:off x="1387174" y="1174008"/>
            <a:ext cx="9349796" cy="4579092"/>
          </a:xfrm>
          <a:prstGeom prst="rect">
            <a:avLst/>
          </a:prstGeom>
        </p:spPr>
      </p:pic>
      <p:sp>
        <p:nvSpPr>
          <p:cNvPr id="6" name="Rectangle 5">
            <a:extLst>
              <a:ext uri="{FF2B5EF4-FFF2-40B4-BE49-F238E27FC236}">
                <a16:creationId xmlns:a16="http://schemas.microsoft.com/office/drawing/2014/main" id="{8F71BD39-C78B-4C9A-AFC0-8FBD388E8197}"/>
              </a:ext>
            </a:extLst>
          </p:cNvPr>
          <p:cNvSpPr/>
          <p:nvPr/>
        </p:nvSpPr>
        <p:spPr>
          <a:xfrm>
            <a:off x="1615219" y="3036315"/>
            <a:ext cx="1835474" cy="274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1BA063-DF17-4202-B19D-B53DE83D8F4D}"/>
              </a:ext>
            </a:extLst>
          </p:cNvPr>
          <p:cNvSpPr/>
          <p:nvPr/>
        </p:nvSpPr>
        <p:spPr>
          <a:xfrm>
            <a:off x="1635242" y="3677066"/>
            <a:ext cx="2123958" cy="274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074DFD-BFA6-4A39-AB39-A0260ADDBF34}"/>
              </a:ext>
            </a:extLst>
          </p:cNvPr>
          <p:cNvSpPr/>
          <p:nvPr/>
        </p:nvSpPr>
        <p:spPr>
          <a:xfrm>
            <a:off x="3229092" y="1784766"/>
            <a:ext cx="295158" cy="2747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10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3462</Words>
  <Application>Microsoft Office PowerPoint</Application>
  <PresentationFormat>Widescreen</PresentationFormat>
  <Paragraphs>576</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Calisto MT</vt:lpstr>
      <vt:lpstr>Cambria Math</vt:lpstr>
      <vt:lpstr>Courier New</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Jim Blight</dc:title>
  <dc:creator>James Blight</dc:creator>
  <cp:lastModifiedBy>Matthew Mangano</cp:lastModifiedBy>
  <cp:revision>173</cp:revision>
  <dcterms:created xsi:type="dcterms:W3CDTF">2018-05-08T15:01:59Z</dcterms:created>
  <dcterms:modified xsi:type="dcterms:W3CDTF">2019-12-10T01:47:44Z</dcterms:modified>
</cp:coreProperties>
</file>