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67" r:id="rId2"/>
    <p:sldId id="293" r:id="rId3"/>
    <p:sldId id="268" r:id="rId4"/>
    <p:sldId id="269" r:id="rId5"/>
    <p:sldId id="270" r:id="rId6"/>
    <p:sldId id="271" r:id="rId7"/>
    <p:sldId id="273" r:id="rId8"/>
    <p:sldId id="274" r:id="rId9"/>
    <p:sldId id="275" r:id="rId10"/>
    <p:sldId id="272" r:id="rId11"/>
    <p:sldId id="276" r:id="rId12"/>
    <p:sldId id="277" r:id="rId13"/>
    <p:sldId id="278" r:id="rId14"/>
    <p:sldId id="279" r:id="rId15"/>
    <p:sldId id="280" r:id="rId16"/>
    <p:sldId id="281" r:id="rId17"/>
    <p:sldId id="282" r:id="rId18"/>
    <p:sldId id="283" r:id="rId19"/>
    <p:sldId id="284" r:id="rId20"/>
    <p:sldId id="285" r:id="rId21"/>
    <p:sldId id="286" r:id="rId22"/>
    <p:sldId id="287" r:id="rId23"/>
    <p:sldId id="288" r:id="rId24"/>
    <p:sldId id="289" r:id="rId25"/>
    <p:sldId id="290" r:id="rId26"/>
    <p:sldId id="294" r:id="rId27"/>
    <p:sldId id="295" r:id="rId28"/>
    <p:sldId id="296" r:id="rId29"/>
    <p:sldId id="291" r:id="rId30"/>
    <p:sldId id="292"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99" d="100"/>
          <a:sy n="99" d="100"/>
        </p:scale>
        <p:origin x="38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80C5F44-45EB-4CB3-9321-2A80F5FEC9FD}" type="datetimeFigureOut">
              <a:rPr lang="en-US" smtClean="0"/>
              <a:t>12/9/2019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59D184C-2A21-4F03-84F9-899673562154}" type="slidenum">
              <a:rPr lang="en-US" smtClean="0"/>
              <a:t>‹#›</a:t>
            </a:fld>
            <a:endParaRPr lang="en-US"/>
          </a:p>
        </p:txBody>
      </p:sp>
    </p:spTree>
    <p:extLst>
      <p:ext uri="{BB962C8B-B14F-4D97-AF65-F5344CB8AC3E}">
        <p14:creationId xmlns:p14="http://schemas.microsoft.com/office/powerpoint/2010/main" val="15056325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2A4ABF05-E799-43CC-B72E-D1883C34AF72}" type="datetime1">
              <a:rPr lang="en-US" smtClean="0"/>
              <a:t>12/9/2019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A1FE75-2475-41F1-A599-843A551F004F}" type="slidenum">
              <a:rPr lang="en-US" smtClean="0"/>
              <a:t>‹#›</a:t>
            </a:fld>
            <a:endParaRPr lang="en-US"/>
          </a:p>
        </p:txBody>
      </p:sp>
    </p:spTree>
    <p:extLst>
      <p:ext uri="{BB962C8B-B14F-4D97-AF65-F5344CB8AC3E}">
        <p14:creationId xmlns:p14="http://schemas.microsoft.com/office/powerpoint/2010/main" val="39391612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3143DC9-E1E4-410B-88A7-38D6902E0802}" type="datetime1">
              <a:rPr lang="en-US" smtClean="0"/>
              <a:t>12/9/2019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A1FE75-2475-41F1-A599-843A551F004F}" type="slidenum">
              <a:rPr lang="en-US" smtClean="0"/>
              <a:t>‹#›</a:t>
            </a:fld>
            <a:endParaRPr lang="en-US"/>
          </a:p>
        </p:txBody>
      </p:sp>
    </p:spTree>
    <p:extLst>
      <p:ext uri="{BB962C8B-B14F-4D97-AF65-F5344CB8AC3E}">
        <p14:creationId xmlns:p14="http://schemas.microsoft.com/office/powerpoint/2010/main" val="22024797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7AC4ACB-FEC4-476F-A023-30236A8E899C}" type="datetime1">
              <a:rPr lang="en-US" smtClean="0"/>
              <a:t>12/9/2019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A1FE75-2475-41F1-A599-843A551F004F}" type="slidenum">
              <a:rPr lang="en-US" smtClean="0"/>
              <a:t>‹#›</a:t>
            </a:fld>
            <a:endParaRPr lang="en-US"/>
          </a:p>
        </p:txBody>
      </p:sp>
    </p:spTree>
    <p:extLst>
      <p:ext uri="{BB962C8B-B14F-4D97-AF65-F5344CB8AC3E}">
        <p14:creationId xmlns:p14="http://schemas.microsoft.com/office/powerpoint/2010/main" val="383689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84FBF7A-2BE6-4CF0-AC7C-1846BD925E51}" type="datetime1">
              <a:rPr lang="en-US" smtClean="0"/>
              <a:t>12/9/2019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A1FE75-2475-41F1-A599-843A551F004F}" type="slidenum">
              <a:rPr lang="en-US" smtClean="0"/>
              <a:t>‹#›</a:t>
            </a:fld>
            <a:endParaRPr lang="en-US"/>
          </a:p>
        </p:txBody>
      </p:sp>
    </p:spTree>
    <p:extLst>
      <p:ext uri="{BB962C8B-B14F-4D97-AF65-F5344CB8AC3E}">
        <p14:creationId xmlns:p14="http://schemas.microsoft.com/office/powerpoint/2010/main" val="21702708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65B7998-3587-4C80-A0D3-EA294EAE1E9E}" type="datetime1">
              <a:rPr lang="en-US" smtClean="0"/>
              <a:t>12/9/2019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A1FE75-2475-41F1-A599-843A551F004F}" type="slidenum">
              <a:rPr lang="en-US" smtClean="0"/>
              <a:t>‹#›</a:t>
            </a:fld>
            <a:endParaRPr lang="en-US"/>
          </a:p>
        </p:txBody>
      </p:sp>
    </p:spTree>
    <p:extLst>
      <p:ext uri="{BB962C8B-B14F-4D97-AF65-F5344CB8AC3E}">
        <p14:creationId xmlns:p14="http://schemas.microsoft.com/office/powerpoint/2010/main" val="31404926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6564961-8B6E-4214-B8C5-761586A629F0}" type="datetime1">
              <a:rPr lang="en-US" smtClean="0"/>
              <a:t>12/9/2019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EA1FE75-2475-41F1-A599-843A551F004F}" type="slidenum">
              <a:rPr lang="en-US" smtClean="0"/>
              <a:t>‹#›</a:t>
            </a:fld>
            <a:endParaRPr lang="en-US"/>
          </a:p>
        </p:txBody>
      </p:sp>
    </p:spTree>
    <p:extLst>
      <p:ext uri="{BB962C8B-B14F-4D97-AF65-F5344CB8AC3E}">
        <p14:creationId xmlns:p14="http://schemas.microsoft.com/office/powerpoint/2010/main" val="9888852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295421B-32E3-408B-B33B-93C8C5276378}" type="datetime1">
              <a:rPr lang="en-US" smtClean="0"/>
              <a:t>12/9/2019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EA1FE75-2475-41F1-A599-843A551F004F}" type="slidenum">
              <a:rPr lang="en-US" smtClean="0"/>
              <a:t>‹#›</a:t>
            </a:fld>
            <a:endParaRPr lang="en-US"/>
          </a:p>
        </p:txBody>
      </p:sp>
    </p:spTree>
    <p:extLst>
      <p:ext uri="{BB962C8B-B14F-4D97-AF65-F5344CB8AC3E}">
        <p14:creationId xmlns:p14="http://schemas.microsoft.com/office/powerpoint/2010/main" val="8279241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A3EDE9B-BC6E-40D3-BC4F-595443FC288E}" type="datetime1">
              <a:rPr lang="en-US" smtClean="0"/>
              <a:t>12/9/2019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EA1FE75-2475-41F1-A599-843A551F004F}" type="slidenum">
              <a:rPr lang="en-US" smtClean="0"/>
              <a:t>‹#›</a:t>
            </a:fld>
            <a:endParaRPr lang="en-US"/>
          </a:p>
        </p:txBody>
      </p:sp>
    </p:spTree>
    <p:extLst>
      <p:ext uri="{BB962C8B-B14F-4D97-AF65-F5344CB8AC3E}">
        <p14:creationId xmlns:p14="http://schemas.microsoft.com/office/powerpoint/2010/main" val="26583872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3F021F9-B79B-4C3D-99D7-D76A9A884B08}" type="datetime1">
              <a:rPr lang="en-US" smtClean="0"/>
              <a:t>12/9/2019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EA1FE75-2475-41F1-A599-843A551F004F}" type="slidenum">
              <a:rPr lang="en-US" smtClean="0"/>
              <a:t>‹#›</a:t>
            </a:fld>
            <a:endParaRPr lang="en-US"/>
          </a:p>
        </p:txBody>
      </p:sp>
    </p:spTree>
    <p:extLst>
      <p:ext uri="{BB962C8B-B14F-4D97-AF65-F5344CB8AC3E}">
        <p14:creationId xmlns:p14="http://schemas.microsoft.com/office/powerpoint/2010/main" val="17873951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B328DA7-35D0-45B4-A27F-D4A69A7824F3}" type="datetime1">
              <a:rPr lang="en-US" smtClean="0"/>
              <a:t>12/9/2019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EA1FE75-2475-41F1-A599-843A551F004F}" type="slidenum">
              <a:rPr lang="en-US" smtClean="0"/>
              <a:t>‹#›</a:t>
            </a:fld>
            <a:endParaRPr lang="en-US"/>
          </a:p>
        </p:txBody>
      </p:sp>
    </p:spTree>
    <p:extLst>
      <p:ext uri="{BB962C8B-B14F-4D97-AF65-F5344CB8AC3E}">
        <p14:creationId xmlns:p14="http://schemas.microsoft.com/office/powerpoint/2010/main" val="40306423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62BA89A-5138-4C38-B70C-5E6799C32433}" type="datetime1">
              <a:rPr lang="en-US" smtClean="0"/>
              <a:t>12/9/2019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EA1FE75-2475-41F1-A599-843A551F004F}" type="slidenum">
              <a:rPr lang="en-US" smtClean="0"/>
              <a:t>‹#›</a:t>
            </a:fld>
            <a:endParaRPr lang="en-US"/>
          </a:p>
        </p:txBody>
      </p:sp>
    </p:spTree>
    <p:extLst>
      <p:ext uri="{BB962C8B-B14F-4D97-AF65-F5344CB8AC3E}">
        <p14:creationId xmlns:p14="http://schemas.microsoft.com/office/powerpoint/2010/main" val="13986735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5C33CB4-5104-47AF-B822-4DAC1E710DB9}" type="datetime1">
              <a:rPr lang="en-US" smtClean="0"/>
              <a:t>12/9/2019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EA1FE75-2475-41F1-A599-843A551F004F}" type="slidenum">
              <a:rPr lang="en-US" smtClean="0"/>
              <a:t>‹#›</a:t>
            </a:fld>
            <a:endParaRPr lang="en-US"/>
          </a:p>
        </p:txBody>
      </p:sp>
    </p:spTree>
    <p:extLst>
      <p:ext uri="{BB962C8B-B14F-4D97-AF65-F5344CB8AC3E}">
        <p14:creationId xmlns:p14="http://schemas.microsoft.com/office/powerpoint/2010/main" val="2511946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p:txBody>
          <a:bodyPr/>
          <a:lstStyle/>
          <a:p>
            <a:fld id="{2EA1FE75-2475-41F1-A599-843A551F004F}" type="slidenum">
              <a:rPr lang="en-US" smtClean="0"/>
              <a:t>1</a:t>
            </a:fld>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78507" y="5453088"/>
            <a:ext cx="2234985" cy="797155"/>
          </a:xfrm>
          <a:prstGeom prst="rect">
            <a:avLst/>
          </a:prstGeom>
        </p:spPr>
      </p:pic>
      <p:sp>
        <p:nvSpPr>
          <p:cNvPr id="10" name="Rectangle 9"/>
          <p:cNvSpPr/>
          <p:nvPr/>
        </p:nvSpPr>
        <p:spPr>
          <a:xfrm>
            <a:off x="0" y="6654800"/>
            <a:ext cx="12192000" cy="203200"/>
          </a:xfrm>
          <a:prstGeom prst="rect">
            <a:avLst/>
          </a:prstGeom>
          <a:gradFill flip="none" rotWithShape="1">
            <a:gsLst>
              <a:gs pos="0">
                <a:schemeClr val="accent1">
                  <a:lumMod val="5000"/>
                  <a:lumOff val="95000"/>
                  <a:alpha val="50000"/>
                </a:schemeClr>
              </a:gs>
              <a:gs pos="53000">
                <a:schemeClr val="accent1">
                  <a:lumMod val="5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rot="16200000" flipV="1">
            <a:off x="-3352244" y="3352244"/>
            <a:ext cx="6858000" cy="153512"/>
          </a:xfrm>
          <a:prstGeom prst="rect">
            <a:avLst/>
          </a:prstGeom>
          <a:gradFill flip="none" rotWithShape="1">
            <a:gsLst>
              <a:gs pos="0">
                <a:schemeClr val="accent1">
                  <a:lumMod val="5000"/>
                  <a:lumOff val="95000"/>
                  <a:alpha val="50000"/>
                </a:schemeClr>
              </a:gs>
              <a:gs pos="61000">
                <a:schemeClr val="accent1">
                  <a:lumMod val="5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153512" y="1817538"/>
            <a:ext cx="11200287" cy="523220"/>
          </a:xfrm>
          <a:prstGeom prst="rect">
            <a:avLst/>
          </a:prstGeom>
          <a:gradFill>
            <a:gsLst>
              <a:gs pos="100000">
                <a:schemeClr val="accent1">
                  <a:lumMod val="50000"/>
                </a:schemeClr>
              </a:gs>
              <a:gs pos="100000">
                <a:schemeClr val="bg1"/>
              </a:gs>
            </a:gsLst>
            <a:lin ang="0" scaled="1"/>
          </a:gradFill>
        </p:spPr>
        <p:txBody>
          <a:bodyPr wrap="square" rtlCol="0">
            <a:spAutoFit/>
          </a:bodyPr>
          <a:lstStyle/>
          <a:p>
            <a:pPr algn="r"/>
            <a:r>
              <a:rPr lang="en-US" sz="2800" b="1">
                <a:solidFill>
                  <a:schemeClr val="bg1"/>
                </a:solidFill>
                <a:latin typeface="Arial" panose="020B0604020202020204" pitchFamily="34" charset="0"/>
                <a:cs typeface="Arial" panose="020B0604020202020204" pitchFamily="34" charset="0"/>
              </a:rPr>
              <a:t>FLIGHTdynamics Manual</a:t>
            </a:r>
            <a:endParaRPr lang="en-US" sz="2800"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062527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6654800"/>
            <a:ext cx="12192000" cy="203200"/>
          </a:xfrm>
          <a:prstGeom prst="rect">
            <a:avLst/>
          </a:prstGeom>
          <a:gradFill flip="none" rotWithShape="1">
            <a:gsLst>
              <a:gs pos="0">
                <a:schemeClr val="accent1">
                  <a:lumMod val="5000"/>
                  <a:lumOff val="95000"/>
                  <a:alpha val="50000"/>
                </a:schemeClr>
              </a:gs>
              <a:gs pos="53000">
                <a:schemeClr val="accent1">
                  <a:lumMod val="5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rot="16200000" flipV="1">
            <a:off x="-3352244" y="3352244"/>
            <a:ext cx="6858000" cy="153512"/>
          </a:xfrm>
          <a:prstGeom prst="rect">
            <a:avLst/>
          </a:prstGeom>
          <a:gradFill flip="none" rotWithShape="1">
            <a:gsLst>
              <a:gs pos="0">
                <a:schemeClr val="accent1">
                  <a:lumMod val="5000"/>
                  <a:lumOff val="95000"/>
                  <a:alpha val="50000"/>
                </a:schemeClr>
              </a:gs>
              <a:gs pos="61000">
                <a:schemeClr val="accent1">
                  <a:lumMod val="5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FD677500-7E5E-4097-B846-52AEC0279D7A}"/>
              </a:ext>
            </a:extLst>
          </p:cNvPr>
          <p:cNvSpPr txBox="1"/>
          <p:nvPr/>
        </p:nvSpPr>
        <p:spPr>
          <a:xfrm>
            <a:off x="153513" y="0"/>
            <a:ext cx="12038487" cy="527050"/>
          </a:xfrm>
          <a:prstGeom prst="rect">
            <a:avLst/>
          </a:prstGeom>
          <a:gradFill>
            <a:gsLst>
              <a:gs pos="100000">
                <a:schemeClr val="accent1">
                  <a:lumMod val="50000"/>
                </a:schemeClr>
              </a:gs>
              <a:gs pos="100000">
                <a:schemeClr val="bg1"/>
              </a:gs>
            </a:gsLst>
            <a:lin ang="0" scaled="1"/>
          </a:gradFill>
        </p:spPr>
        <p:txBody>
          <a:bodyPr wrap="square" rtlCol="0">
            <a:spAutoFit/>
          </a:bodyPr>
          <a:lstStyle/>
          <a:p>
            <a:r>
              <a:rPr lang="en-US" sz="2800" b="1" dirty="0">
                <a:solidFill>
                  <a:schemeClr val="bg1"/>
                </a:solidFill>
                <a:latin typeface="Arial" panose="020B0604020202020204" pitchFamily="34" charset="0"/>
                <a:cs typeface="Arial" panose="020B0604020202020204" pitchFamily="34" charset="0"/>
              </a:rPr>
              <a:t>Methods – Simulation - Example</a:t>
            </a:r>
          </a:p>
        </p:txBody>
      </p:sp>
      <p:pic>
        <p:nvPicPr>
          <p:cNvPr id="2" name="Picture 1">
            <a:extLst>
              <a:ext uri="{FF2B5EF4-FFF2-40B4-BE49-F238E27FC236}">
                <a16:creationId xmlns:a16="http://schemas.microsoft.com/office/drawing/2014/main" id="{5FCC4FE8-A6E5-48E8-9399-27F5CCFAEED3}"/>
              </a:ext>
            </a:extLst>
          </p:cNvPr>
          <p:cNvPicPr>
            <a:picLocks noChangeAspect="1"/>
          </p:cNvPicPr>
          <p:nvPr/>
        </p:nvPicPr>
        <p:blipFill>
          <a:blip r:embed="rId2"/>
          <a:stretch>
            <a:fillRect/>
          </a:stretch>
        </p:blipFill>
        <p:spPr>
          <a:xfrm>
            <a:off x="1940010" y="1358684"/>
            <a:ext cx="6764619" cy="4491264"/>
          </a:xfrm>
          <a:prstGeom prst="rect">
            <a:avLst/>
          </a:prstGeom>
        </p:spPr>
      </p:pic>
    </p:spTree>
    <p:extLst>
      <p:ext uri="{BB962C8B-B14F-4D97-AF65-F5344CB8AC3E}">
        <p14:creationId xmlns:p14="http://schemas.microsoft.com/office/powerpoint/2010/main" val="21711326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6654800"/>
            <a:ext cx="12192000" cy="203200"/>
          </a:xfrm>
          <a:prstGeom prst="rect">
            <a:avLst/>
          </a:prstGeom>
          <a:gradFill flip="none" rotWithShape="1">
            <a:gsLst>
              <a:gs pos="0">
                <a:schemeClr val="accent1">
                  <a:lumMod val="5000"/>
                  <a:lumOff val="95000"/>
                  <a:alpha val="50000"/>
                </a:schemeClr>
              </a:gs>
              <a:gs pos="53000">
                <a:schemeClr val="accent1">
                  <a:lumMod val="5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rot="16200000" flipV="1">
            <a:off x="-3352244" y="3352244"/>
            <a:ext cx="6858000" cy="153512"/>
          </a:xfrm>
          <a:prstGeom prst="rect">
            <a:avLst/>
          </a:prstGeom>
          <a:gradFill flip="none" rotWithShape="1">
            <a:gsLst>
              <a:gs pos="0">
                <a:schemeClr val="accent1">
                  <a:lumMod val="5000"/>
                  <a:lumOff val="95000"/>
                  <a:alpha val="50000"/>
                </a:schemeClr>
              </a:gs>
              <a:gs pos="61000">
                <a:schemeClr val="accent1">
                  <a:lumMod val="5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FD677500-7E5E-4097-B846-52AEC0279D7A}"/>
              </a:ext>
            </a:extLst>
          </p:cNvPr>
          <p:cNvSpPr txBox="1"/>
          <p:nvPr/>
        </p:nvSpPr>
        <p:spPr>
          <a:xfrm>
            <a:off x="153513" y="0"/>
            <a:ext cx="12038487" cy="527050"/>
          </a:xfrm>
          <a:prstGeom prst="rect">
            <a:avLst/>
          </a:prstGeom>
          <a:gradFill>
            <a:gsLst>
              <a:gs pos="100000">
                <a:schemeClr val="accent1">
                  <a:lumMod val="50000"/>
                </a:schemeClr>
              </a:gs>
              <a:gs pos="100000">
                <a:schemeClr val="bg1"/>
              </a:gs>
            </a:gsLst>
            <a:lin ang="0" scaled="1"/>
          </a:gradFill>
        </p:spPr>
        <p:txBody>
          <a:bodyPr wrap="square" rtlCol="0">
            <a:spAutoFit/>
          </a:bodyPr>
          <a:lstStyle/>
          <a:p>
            <a:r>
              <a:rPr lang="en-US" sz="2800" b="1" dirty="0">
                <a:solidFill>
                  <a:schemeClr val="bg1"/>
                </a:solidFill>
                <a:latin typeface="Arial" panose="020B0604020202020204" pitchFamily="34" charset="0"/>
                <a:cs typeface="Arial" panose="020B0604020202020204" pitchFamily="34" charset="0"/>
              </a:rPr>
              <a:t>Loading Project</a:t>
            </a:r>
          </a:p>
        </p:txBody>
      </p:sp>
      <p:pic>
        <p:nvPicPr>
          <p:cNvPr id="6" name="Picture 5">
            <a:extLst>
              <a:ext uri="{FF2B5EF4-FFF2-40B4-BE49-F238E27FC236}">
                <a16:creationId xmlns:a16="http://schemas.microsoft.com/office/drawing/2014/main" id="{0EBEFBCF-827F-4069-BD41-F7F83C281DA5}"/>
              </a:ext>
            </a:extLst>
          </p:cNvPr>
          <p:cNvPicPr/>
          <p:nvPr/>
        </p:nvPicPr>
        <p:blipFill>
          <a:blip r:embed="rId2"/>
          <a:stretch>
            <a:fillRect/>
          </a:stretch>
        </p:blipFill>
        <p:spPr>
          <a:xfrm>
            <a:off x="3636234" y="904875"/>
            <a:ext cx="4400550" cy="2686050"/>
          </a:xfrm>
          <a:prstGeom prst="rect">
            <a:avLst/>
          </a:prstGeom>
          <a:effectLst>
            <a:outerShdw blurRad="50800" dist="50800" dir="5400000" sx="97000" sy="97000" algn="ctr" rotWithShape="0">
              <a:srgbClr val="000000"/>
            </a:outerShdw>
          </a:effectLst>
        </p:spPr>
      </p:pic>
      <p:sp>
        <p:nvSpPr>
          <p:cNvPr id="3" name="Rectangle 2">
            <a:extLst>
              <a:ext uri="{FF2B5EF4-FFF2-40B4-BE49-F238E27FC236}">
                <a16:creationId xmlns:a16="http://schemas.microsoft.com/office/drawing/2014/main" id="{330FB25B-478B-4D91-B1A1-7E1608C66CA9}"/>
              </a:ext>
            </a:extLst>
          </p:cNvPr>
          <p:cNvSpPr/>
          <p:nvPr/>
        </p:nvSpPr>
        <p:spPr>
          <a:xfrm>
            <a:off x="259493" y="3968750"/>
            <a:ext cx="11837772" cy="2630335"/>
          </a:xfrm>
          <a:prstGeom prst="rect">
            <a:avLst/>
          </a:prstGeom>
        </p:spPr>
        <p:txBody>
          <a:bodyPr wrap="square">
            <a:spAutoFit/>
          </a:bodyPr>
          <a:lstStyle/>
          <a:p>
            <a:pPr>
              <a:spcAft>
                <a:spcPts val="800"/>
              </a:spcAft>
            </a:pPr>
            <a:r>
              <a:rPr lang="en-US" dirty="0">
                <a:latin typeface="Century Schoolbook" panose="02040604050505020304" pitchFamily="18" charset="0"/>
                <a:ea typeface="Calibri" panose="020F0502020204030204" pitchFamily="34" charset="0"/>
                <a:cs typeface="Times New Roman" panose="02020603050405020304" pitchFamily="18" charset="0"/>
              </a:rPr>
              <a:t>The list box on the left-hand-side shows all the previous projects which were loaded into the FLIGHT Dynamics software. The user has three options:</a:t>
            </a:r>
          </a:p>
          <a:p>
            <a:pPr marL="342900" marR="0" lvl="0" indent="-342900">
              <a:lnSpc>
                <a:spcPct val="115000"/>
              </a:lnSpc>
              <a:spcBef>
                <a:spcPts val="0"/>
              </a:spcBef>
              <a:spcAft>
                <a:spcPts val="0"/>
              </a:spcAft>
              <a:buFont typeface="+mj-lt"/>
              <a:buAutoNum type="arabicPeriod"/>
            </a:pPr>
            <a:r>
              <a:rPr lang="en-US" b="1" dirty="0">
                <a:latin typeface="Century Schoolbook" panose="02040604050505020304" pitchFamily="18" charset="0"/>
                <a:ea typeface="Times New Roman" panose="02020603050405020304" pitchFamily="18" charset="0"/>
                <a:cs typeface="Times New Roman" panose="02020603050405020304" pitchFamily="18" charset="0"/>
              </a:rPr>
              <a:t>Create New Project</a:t>
            </a:r>
            <a:r>
              <a:rPr lang="en-US" dirty="0">
                <a:latin typeface="Century Schoolbook" panose="02040604050505020304" pitchFamily="18" charset="0"/>
                <a:ea typeface="Times New Roman" panose="02020603050405020304" pitchFamily="18" charset="0"/>
                <a:cs typeface="Times New Roman" panose="02020603050405020304" pitchFamily="18" charset="0"/>
              </a:rPr>
              <a:t>: By selecting this option the file browser will pop up and the user can navigate to and specify the new project file name.</a:t>
            </a:r>
          </a:p>
          <a:p>
            <a:pPr marL="342900" marR="0" lvl="0" indent="-342900">
              <a:lnSpc>
                <a:spcPct val="115000"/>
              </a:lnSpc>
              <a:spcBef>
                <a:spcPts val="0"/>
              </a:spcBef>
              <a:spcAft>
                <a:spcPts val="0"/>
              </a:spcAft>
              <a:buFont typeface="+mj-lt"/>
              <a:buAutoNum type="arabicPeriod"/>
            </a:pPr>
            <a:r>
              <a:rPr lang="en-US" b="1" dirty="0">
                <a:latin typeface="Century Schoolbook" panose="02040604050505020304" pitchFamily="18" charset="0"/>
                <a:ea typeface="Times New Roman" panose="02020603050405020304" pitchFamily="18" charset="0"/>
                <a:cs typeface="Times New Roman" panose="02020603050405020304" pitchFamily="18" charset="0"/>
              </a:rPr>
              <a:t>Load Existing Project</a:t>
            </a:r>
            <a:r>
              <a:rPr lang="en-US" dirty="0">
                <a:latin typeface="Century Schoolbook" panose="02040604050505020304" pitchFamily="18" charset="0"/>
                <a:ea typeface="Times New Roman" panose="02020603050405020304" pitchFamily="18" charset="0"/>
                <a:cs typeface="Times New Roman" panose="02020603050405020304" pitchFamily="18" charset="0"/>
              </a:rPr>
              <a:t>: By selecting this option the file browser will pop up and the user can navigate to and select the project file.</a:t>
            </a:r>
          </a:p>
          <a:p>
            <a:pPr marL="342900" marR="0" lvl="0" indent="-342900">
              <a:lnSpc>
                <a:spcPct val="115000"/>
              </a:lnSpc>
              <a:spcBef>
                <a:spcPts val="0"/>
              </a:spcBef>
              <a:spcAft>
                <a:spcPts val="1000"/>
              </a:spcAft>
              <a:buFont typeface="+mj-lt"/>
              <a:buAutoNum type="arabicPeriod"/>
            </a:pPr>
            <a:r>
              <a:rPr lang="en-US" b="1" dirty="0">
                <a:latin typeface="Century Schoolbook" panose="02040604050505020304" pitchFamily="18" charset="0"/>
                <a:ea typeface="Times New Roman" panose="02020603050405020304" pitchFamily="18" charset="0"/>
                <a:cs typeface="Times New Roman" panose="02020603050405020304" pitchFamily="18" charset="0"/>
              </a:rPr>
              <a:t>Clear All Projects</a:t>
            </a:r>
            <a:r>
              <a:rPr lang="en-US" dirty="0">
                <a:latin typeface="Century Schoolbook" panose="02040604050505020304" pitchFamily="18" charset="0"/>
                <a:ea typeface="Times New Roman" panose="02020603050405020304" pitchFamily="18" charset="0"/>
                <a:cs typeface="Times New Roman" panose="02020603050405020304" pitchFamily="18" charset="0"/>
              </a:rPr>
              <a:t>: By selecting this option the previous projects list, if any, will be cleared from the list box on the left-hand-side. Note, the actual project files will not be deleted.</a:t>
            </a:r>
          </a:p>
        </p:txBody>
      </p:sp>
    </p:spTree>
    <p:extLst>
      <p:ext uri="{BB962C8B-B14F-4D97-AF65-F5344CB8AC3E}">
        <p14:creationId xmlns:p14="http://schemas.microsoft.com/office/powerpoint/2010/main" val="20989236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6654800"/>
            <a:ext cx="12192000" cy="203200"/>
          </a:xfrm>
          <a:prstGeom prst="rect">
            <a:avLst/>
          </a:prstGeom>
          <a:gradFill flip="none" rotWithShape="1">
            <a:gsLst>
              <a:gs pos="0">
                <a:schemeClr val="accent1">
                  <a:lumMod val="5000"/>
                  <a:lumOff val="95000"/>
                  <a:alpha val="50000"/>
                </a:schemeClr>
              </a:gs>
              <a:gs pos="53000">
                <a:schemeClr val="accent1">
                  <a:lumMod val="5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rot="16200000" flipV="1">
            <a:off x="-3352244" y="3352244"/>
            <a:ext cx="6858000" cy="153512"/>
          </a:xfrm>
          <a:prstGeom prst="rect">
            <a:avLst/>
          </a:prstGeom>
          <a:gradFill flip="none" rotWithShape="1">
            <a:gsLst>
              <a:gs pos="0">
                <a:schemeClr val="accent1">
                  <a:lumMod val="5000"/>
                  <a:lumOff val="95000"/>
                  <a:alpha val="50000"/>
                </a:schemeClr>
              </a:gs>
              <a:gs pos="61000">
                <a:schemeClr val="accent1">
                  <a:lumMod val="5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FD677500-7E5E-4097-B846-52AEC0279D7A}"/>
              </a:ext>
            </a:extLst>
          </p:cNvPr>
          <p:cNvSpPr txBox="1"/>
          <p:nvPr/>
        </p:nvSpPr>
        <p:spPr>
          <a:xfrm>
            <a:off x="153513" y="0"/>
            <a:ext cx="12038487" cy="527050"/>
          </a:xfrm>
          <a:prstGeom prst="rect">
            <a:avLst/>
          </a:prstGeom>
          <a:gradFill>
            <a:gsLst>
              <a:gs pos="100000">
                <a:schemeClr val="accent1">
                  <a:lumMod val="50000"/>
                </a:schemeClr>
              </a:gs>
              <a:gs pos="100000">
                <a:schemeClr val="bg1"/>
              </a:gs>
            </a:gsLst>
            <a:lin ang="0" scaled="1"/>
          </a:gradFill>
        </p:spPr>
        <p:txBody>
          <a:bodyPr wrap="square" rtlCol="0">
            <a:spAutoFit/>
          </a:bodyPr>
          <a:lstStyle/>
          <a:p>
            <a:r>
              <a:rPr lang="en-US" sz="2800" b="1" dirty="0">
                <a:solidFill>
                  <a:schemeClr val="bg1"/>
                </a:solidFill>
                <a:latin typeface="Arial" panose="020B0604020202020204" pitchFamily="34" charset="0"/>
                <a:cs typeface="Arial" panose="020B0604020202020204" pitchFamily="34" charset="0"/>
              </a:rPr>
              <a:t>Analysis Task</a:t>
            </a:r>
          </a:p>
        </p:txBody>
      </p:sp>
      <p:pic>
        <p:nvPicPr>
          <p:cNvPr id="7" name="Picture 6">
            <a:extLst>
              <a:ext uri="{FF2B5EF4-FFF2-40B4-BE49-F238E27FC236}">
                <a16:creationId xmlns:a16="http://schemas.microsoft.com/office/drawing/2014/main" id="{EE6E7E9D-D392-4D2F-A060-830AE18480DE}"/>
              </a:ext>
            </a:extLst>
          </p:cNvPr>
          <p:cNvPicPr/>
          <p:nvPr/>
        </p:nvPicPr>
        <p:blipFill>
          <a:blip r:embed="rId2"/>
          <a:stretch>
            <a:fillRect/>
          </a:stretch>
        </p:blipFill>
        <p:spPr>
          <a:xfrm>
            <a:off x="4443095" y="1395884"/>
            <a:ext cx="3305810" cy="4390081"/>
          </a:xfrm>
          <a:prstGeom prst="rect">
            <a:avLst/>
          </a:prstGeom>
        </p:spPr>
      </p:pic>
      <p:pic>
        <p:nvPicPr>
          <p:cNvPr id="8" name="Picture 7">
            <a:extLst>
              <a:ext uri="{FF2B5EF4-FFF2-40B4-BE49-F238E27FC236}">
                <a16:creationId xmlns:a16="http://schemas.microsoft.com/office/drawing/2014/main" id="{5EB73A47-290F-4138-9267-B70204CFB287}"/>
              </a:ext>
            </a:extLst>
          </p:cNvPr>
          <p:cNvPicPr/>
          <p:nvPr/>
        </p:nvPicPr>
        <p:blipFill>
          <a:blip r:embed="rId3"/>
          <a:stretch>
            <a:fillRect/>
          </a:stretch>
        </p:blipFill>
        <p:spPr>
          <a:xfrm>
            <a:off x="8701137" y="751650"/>
            <a:ext cx="2129673" cy="2078047"/>
          </a:xfrm>
          <a:prstGeom prst="rect">
            <a:avLst/>
          </a:prstGeom>
        </p:spPr>
      </p:pic>
      <p:pic>
        <p:nvPicPr>
          <p:cNvPr id="9" name="Picture 8">
            <a:extLst>
              <a:ext uri="{FF2B5EF4-FFF2-40B4-BE49-F238E27FC236}">
                <a16:creationId xmlns:a16="http://schemas.microsoft.com/office/drawing/2014/main" id="{5A578E00-B72C-4A63-A8FB-6B154C954E8E}"/>
              </a:ext>
            </a:extLst>
          </p:cNvPr>
          <p:cNvPicPr/>
          <p:nvPr/>
        </p:nvPicPr>
        <p:blipFill>
          <a:blip r:embed="rId4"/>
          <a:stretch>
            <a:fillRect/>
          </a:stretch>
        </p:blipFill>
        <p:spPr>
          <a:xfrm>
            <a:off x="679718" y="3743633"/>
            <a:ext cx="2298164" cy="2596533"/>
          </a:xfrm>
          <a:prstGeom prst="rect">
            <a:avLst/>
          </a:prstGeom>
        </p:spPr>
      </p:pic>
      <p:cxnSp>
        <p:nvCxnSpPr>
          <p:cNvPr id="4" name="Straight Arrow Connector 3">
            <a:extLst>
              <a:ext uri="{FF2B5EF4-FFF2-40B4-BE49-F238E27FC236}">
                <a16:creationId xmlns:a16="http://schemas.microsoft.com/office/drawing/2014/main" id="{96D66F5F-442A-43E9-8D44-2E9BE1732FCF}"/>
              </a:ext>
            </a:extLst>
          </p:cNvPr>
          <p:cNvCxnSpPr>
            <a:cxnSpLocks/>
          </p:cNvCxnSpPr>
          <p:nvPr/>
        </p:nvCxnSpPr>
        <p:spPr>
          <a:xfrm flipH="1">
            <a:off x="7599405" y="1399831"/>
            <a:ext cx="1087394" cy="10053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2BEE2551-A9C0-419F-AEA8-42D4ECDACE29}"/>
              </a:ext>
            </a:extLst>
          </p:cNvPr>
          <p:cNvCxnSpPr>
            <a:cxnSpLocks/>
          </p:cNvCxnSpPr>
          <p:nvPr/>
        </p:nvCxnSpPr>
        <p:spPr>
          <a:xfrm flipV="1">
            <a:off x="2977883" y="3114367"/>
            <a:ext cx="2620333" cy="11159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9" name="Picture 18">
            <a:extLst>
              <a:ext uri="{FF2B5EF4-FFF2-40B4-BE49-F238E27FC236}">
                <a16:creationId xmlns:a16="http://schemas.microsoft.com/office/drawing/2014/main" id="{69E46CD3-6070-4CCD-AB23-803126C1616F}"/>
              </a:ext>
            </a:extLst>
          </p:cNvPr>
          <p:cNvPicPr/>
          <p:nvPr/>
        </p:nvPicPr>
        <p:blipFill>
          <a:blip r:embed="rId5"/>
          <a:stretch>
            <a:fillRect/>
          </a:stretch>
        </p:blipFill>
        <p:spPr>
          <a:xfrm>
            <a:off x="679718" y="723069"/>
            <a:ext cx="2082111" cy="2815376"/>
          </a:xfrm>
          <a:prstGeom prst="rect">
            <a:avLst/>
          </a:prstGeom>
        </p:spPr>
      </p:pic>
      <p:cxnSp>
        <p:nvCxnSpPr>
          <p:cNvPr id="20" name="Straight Arrow Connector 19">
            <a:extLst>
              <a:ext uri="{FF2B5EF4-FFF2-40B4-BE49-F238E27FC236}">
                <a16:creationId xmlns:a16="http://schemas.microsoft.com/office/drawing/2014/main" id="{142488ED-E093-4056-AD03-26687CCA37F7}"/>
              </a:ext>
            </a:extLst>
          </p:cNvPr>
          <p:cNvCxnSpPr>
            <a:cxnSpLocks/>
          </p:cNvCxnSpPr>
          <p:nvPr/>
        </p:nvCxnSpPr>
        <p:spPr>
          <a:xfrm>
            <a:off x="2835403" y="2496065"/>
            <a:ext cx="3441829" cy="5000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3" name="Picture 22">
            <a:extLst>
              <a:ext uri="{FF2B5EF4-FFF2-40B4-BE49-F238E27FC236}">
                <a16:creationId xmlns:a16="http://schemas.microsoft.com/office/drawing/2014/main" id="{4E69363D-FD26-4E4C-B72C-3124E1C0D3A2}"/>
              </a:ext>
            </a:extLst>
          </p:cNvPr>
          <p:cNvPicPr/>
          <p:nvPr/>
        </p:nvPicPr>
        <p:blipFill>
          <a:blip r:embed="rId6"/>
          <a:stretch>
            <a:fillRect/>
          </a:stretch>
        </p:blipFill>
        <p:spPr>
          <a:xfrm>
            <a:off x="8753375" y="3195051"/>
            <a:ext cx="2129673" cy="2590913"/>
          </a:xfrm>
          <a:prstGeom prst="rect">
            <a:avLst/>
          </a:prstGeom>
        </p:spPr>
      </p:pic>
      <p:cxnSp>
        <p:nvCxnSpPr>
          <p:cNvPr id="24" name="Straight Arrow Connector 23">
            <a:extLst>
              <a:ext uri="{FF2B5EF4-FFF2-40B4-BE49-F238E27FC236}">
                <a16:creationId xmlns:a16="http://schemas.microsoft.com/office/drawing/2014/main" id="{BA12AB74-50A5-4CE3-9EF2-27C842E988E7}"/>
              </a:ext>
            </a:extLst>
          </p:cNvPr>
          <p:cNvCxnSpPr/>
          <p:nvPr/>
        </p:nvCxnSpPr>
        <p:spPr>
          <a:xfrm flipH="1" flipV="1">
            <a:off x="7216346" y="3114367"/>
            <a:ext cx="1537029" cy="9510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206886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6654800"/>
            <a:ext cx="12192000" cy="203200"/>
          </a:xfrm>
          <a:prstGeom prst="rect">
            <a:avLst/>
          </a:prstGeom>
          <a:gradFill flip="none" rotWithShape="1">
            <a:gsLst>
              <a:gs pos="0">
                <a:schemeClr val="accent1">
                  <a:lumMod val="5000"/>
                  <a:lumOff val="95000"/>
                  <a:alpha val="50000"/>
                </a:schemeClr>
              </a:gs>
              <a:gs pos="53000">
                <a:schemeClr val="accent1">
                  <a:lumMod val="5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rot="16200000" flipV="1">
            <a:off x="-3352244" y="3352244"/>
            <a:ext cx="6858000" cy="153512"/>
          </a:xfrm>
          <a:prstGeom prst="rect">
            <a:avLst/>
          </a:prstGeom>
          <a:gradFill flip="none" rotWithShape="1">
            <a:gsLst>
              <a:gs pos="0">
                <a:schemeClr val="accent1">
                  <a:lumMod val="5000"/>
                  <a:lumOff val="95000"/>
                  <a:alpha val="50000"/>
                </a:schemeClr>
              </a:gs>
              <a:gs pos="61000">
                <a:schemeClr val="accent1">
                  <a:lumMod val="5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FD677500-7E5E-4097-B846-52AEC0279D7A}"/>
              </a:ext>
            </a:extLst>
          </p:cNvPr>
          <p:cNvSpPr txBox="1"/>
          <p:nvPr/>
        </p:nvSpPr>
        <p:spPr>
          <a:xfrm>
            <a:off x="153513" y="0"/>
            <a:ext cx="12038487" cy="527050"/>
          </a:xfrm>
          <a:prstGeom prst="rect">
            <a:avLst/>
          </a:prstGeom>
          <a:gradFill>
            <a:gsLst>
              <a:gs pos="100000">
                <a:schemeClr val="accent1">
                  <a:lumMod val="50000"/>
                </a:schemeClr>
              </a:gs>
              <a:gs pos="100000">
                <a:schemeClr val="bg1"/>
              </a:gs>
            </a:gsLst>
            <a:lin ang="0" scaled="1"/>
          </a:gradFill>
        </p:spPr>
        <p:txBody>
          <a:bodyPr wrap="square" rtlCol="0">
            <a:spAutoFit/>
          </a:bodyPr>
          <a:lstStyle/>
          <a:p>
            <a:r>
              <a:rPr lang="en-US" sz="2800" b="1" dirty="0">
                <a:solidFill>
                  <a:schemeClr val="bg1"/>
                </a:solidFill>
                <a:latin typeface="Arial" panose="020B0604020202020204" pitchFamily="34" charset="0"/>
                <a:cs typeface="Arial" panose="020B0604020202020204" pitchFamily="34" charset="0"/>
              </a:rPr>
              <a:t>Project Tree</a:t>
            </a:r>
          </a:p>
        </p:txBody>
      </p:sp>
      <p:sp>
        <p:nvSpPr>
          <p:cNvPr id="2" name="Rectangle 2">
            <a:extLst>
              <a:ext uri="{FF2B5EF4-FFF2-40B4-BE49-F238E27FC236}">
                <a16:creationId xmlns:a16="http://schemas.microsoft.com/office/drawing/2014/main" id="{EED5B77B-2772-4B41-9B30-0D16E602141C}"/>
              </a:ext>
            </a:extLst>
          </p:cNvPr>
          <p:cNvSpPr>
            <a:spLocks noChangeArrowheads="1"/>
          </p:cNvSpPr>
          <p:nvPr/>
        </p:nvSpPr>
        <p:spPr bwMode="auto">
          <a:xfrm>
            <a:off x="2372496" y="0"/>
            <a:ext cx="981950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3" name="Rectangle 3">
            <a:extLst>
              <a:ext uri="{FF2B5EF4-FFF2-40B4-BE49-F238E27FC236}">
                <a16:creationId xmlns:a16="http://schemas.microsoft.com/office/drawing/2014/main" id="{9B519074-30FB-4BE7-BA47-896862FC0513}"/>
              </a:ext>
            </a:extLst>
          </p:cNvPr>
          <p:cNvSpPr>
            <a:spLocks noChangeArrowheads="1"/>
          </p:cNvSpPr>
          <p:nvPr/>
        </p:nvSpPr>
        <p:spPr bwMode="auto">
          <a:xfrm>
            <a:off x="729047" y="5350616"/>
            <a:ext cx="9819503"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Century Schoolbook" panose="02040604050505020304" pitchFamily="18" charset="0"/>
                <a:ea typeface="Calibri" panose="020F0502020204030204" pitchFamily="34" charset="0"/>
                <a:cs typeface="Times New Roman" panose="02020603050405020304" pitchFamily="18" charset="0"/>
              </a:rPr>
              <a:t>Select the analysis task that you want to run.  In this example “Closed-Loop Sim” analysis task is selected.  If you included a Simulation select/deselect it.</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pic>
        <p:nvPicPr>
          <p:cNvPr id="4" name="Picture 3">
            <a:extLst>
              <a:ext uri="{FF2B5EF4-FFF2-40B4-BE49-F238E27FC236}">
                <a16:creationId xmlns:a16="http://schemas.microsoft.com/office/drawing/2014/main" id="{28577E31-E25E-4EF1-B832-218C7D82C9E6}"/>
              </a:ext>
            </a:extLst>
          </p:cNvPr>
          <p:cNvPicPr>
            <a:picLocks noChangeAspect="1"/>
          </p:cNvPicPr>
          <p:nvPr/>
        </p:nvPicPr>
        <p:blipFill>
          <a:blip r:embed="rId2"/>
          <a:stretch>
            <a:fillRect/>
          </a:stretch>
        </p:blipFill>
        <p:spPr>
          <a:xfrm>
            <a:off x="1429389" y="706359"/>
            <a:ext cx="1886213" cy="3924848"/>
          </a:xfrm>
          <a:prstGeom prst="rect">
            <a:avLst/>
          </a:prstGeom>
        </p:spPr>
      </p:pic>
    </p:spTree>
    <p:extLst>
      <p:ext uri="{BB962C8B-B14F-4D97-AF65-F5344CB8AC3E}">
        <p14:creationId xmlns:p14="http://schemas.microsoft.com/office/powerpoint/2010/main" val="6711635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6654800"/>
            <a:ext cx="12192000" cy="203200"/>
          </a:xfrm>
          <a:prstGeom prst="rect">
            <a:avLst/>
          </a:prstGeom>
          <a:gradFill flip="none" rotWithShape="1">
            <a:gsLst>
              <a:gs pos="0">
                <a:schemeClr val="accent1">
                  <a:lumMod val="5000"/>
                  <a:lumOff val="95000"/>
                  <a:alpha val="50000"/>
                </a:schemeClr>
              </a:gs>
              <a:gs pos="53000">
                <a:schemeClr val="accent1">
                  <a:lumMod val="5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rot="16200000" flipV="1">
            <a:off x="-3352244" y="3352244"/>
            <a:ext cx="6858000" cy="153512"/>
          </a:xfrm>
          <a:prstGeom prst="rect">
            <a:avLst/>
          </a:prstGeom>
          <a:gradFill flip="none" rotWithShape="1">
            <a:gsLst>
              <a:gs pos="0">
                <a:schemeClr val="accent1">
                  <a:lumMod val="5000"/>
                  <a:lumOff val="95000"/>
                  <a:alpha val="50000"/>
                </a:schemeClr>
              </a:gs>
              <a:gs pos="61000">
                <a:schemeClr val="accent1">
                  <a:lumMod val="5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FD677500-7E5E-4097-B846-52AEC0279D7A}"/>
              </a:ext>
            </a:extLst>
          </p:cNvPr>
          <p:cNvSpPr txBox="1"/>
          <p:nvPr/>
        </p:nvSpPr>
        <p:spPr>
          <a:xfrm>
            <a:off x="153513" y="0"/>
            <a:ext cx="12038487" cy="527050"/>
          </a:xfrm>
          <a:prstGeom prst="rect">
            <a:avLst/>
          </a:prstGeom>
          <a:gradFill>
            <a:gsLst>
              <a:gs pos="100000">
                <a:schemeClr val="accent1">
                  <a:lumMod val="50000"/>
                </a:schemeClr>
              </a:gs>
              <a:gs pos="100000">
                <a:schemeClr val="bg1"/>
              </a:gs>
            </a:gsLst>
            <a:lin ang="0" scaled="1"/>
          </a:gradFill>
        </p:spPr>
        <p:txBody>
          <a:bodyPr wrap="square" rtlCol="0">
            <a:spAutoFit/>
          </a:bodyPr>
          <a:lstStyle/>
          <a:p>
            <a:r>
              <a:rPr lang="en-US" sz="2800" b="1" dirty="0">
                <a:solidFill>
                  <a:schemeClr val="bg1"/>
                </a:solidFill>
                <a:latin typeface="Arial" panose="020B0604020202020204" pitchFamily="34" charset="0"/>
                <a:cs typeface="Arial" panose="020B0604020202020204" pitchFamily="34" charset="0"/>
              </a:rPr>
              <a:t>Basic Trim Settings – Flight Condition</a:t>
            </a:r>
          </a:p>
        </p:txBody>
      </p:sp>
      <p:sp>
        <p:nvSpPr>
          <p:cNvPr id="2" name="Rectangle 2">
            <a:extLst>
              <a:ext uri="{FF2B5EF4-FFF2-40B4-BE49-F238E27FC236}">
                <a16:creationId xmlns:a16="http://schemas.microsoft.com/office/drawing/2014/main" id="{EED5B77B-2772-4B41-9B30-0D16E602141C}"/>
              </a:ext>
            </a:extLst>
          </p:cNvPr>
          <p:cNvSpPr>
            <a:spLocks noChangeArrowheads="1"/>
          </p:cNvSpPr>
          <p:nvPr/>
        </p:nvSpPr>
        <p:spPr bwMode="auto">
          <a:xfrm>
            <a:off x="2372496" y="0"/>
            <a:ext cx="981950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4" name="Rectangle 3">
            <a:extLst>
              <a:ext uri="{FF2B5EF4-FFF2-40B4-BE49-F238E27FC236}">
                <a16:creationId xmlns:a16="http://schemas.microsoft.com/office/drawing/2014/main" id="{71858AEA-5052-490D-809C-1689540830A2}"/>
              </a:ext>
            </a:extLst>
          </p:cNvPr>
          <p:cNvSpPr/>
          <p:nvPr/>
        </p:nvSpPr>
        <p:spPr>
          <a:xfrm>
            <a:off x="1729770" y="4023054"/>
            <a:ext cx="7319319" cy="1755032"/>
          </a:xfrm>
          <a:prstGeom prst="rect">
            <a:avLst/>
          </a:prstGeom>
        </p:spPr>
        <p:txBody>
          <a:bodyPr wrap="square">
            <a:spAutoFit/>
          </a:bodyPr>
          <a:lstStyle/>
          <a:p>
            <a:pPr marL="342900" marR="0" lvl="0" indent="-342900">
              <a:lnSpc>
                <a:spcPct val="107000"/>
              </a:lnSpc>
              <a:spcBef>
                <a:spcPts val="0"/>
              </a:spcBef>
              <a:spcAft>
                <a:spcPts val="800"/>
              </a:spcAft>
              <a:buFont typeface="+mj-lt"/>
              <a:buAutoNum type="arabicParenR"/>
            </a:pPr>
            <a:r>
              <a:rPr lang="en-US" dirty="0">
                <a:latin typeface="Century Schoolbook" panose="02040604050505020304" pitchFamily="18" charset="0"/>
                <a:ea typeface="Times New Roman" panose="02020603050405020304" pitchFamily="18" charset="0"/>
                <a:cs typeface="Times New Roman" panose="02020603050405020304" pitchFamily="18" charset="0"/>
              </a:rPr>
              <a:t>Flight condition.</a:t>
            </a:r>
          </a:p>
          <a:p>
            <a:pPr marL="742950" marR="0" lvl="1" indent="-285750">
              <a:lnSpc>
                <a:spcPct val="107000"/>
              </a:lnSpc>
              <a:spcBef>
                <a:spcPts val="0"/>
              </a:spcBef>
              <a:spcAft>
                <a:spcPts val="800"/>
              </a:spcAft>
              <a:buFont typeface="+mj-lt"/>
              <a:buAutoNum type="alphaLcPeriod"/>
            </a:pPr>
            <a:r>
              <a:rPr lang="en-US" dirty="0">
                <a:latin typeface="Century Schoolbook" panose="02040604050505020304" pitchFamily="18" charset="0"/>
                <a:ea typeface="Times New Roman" panose="02020603050405020304" pitchFamily="18" charset="0"/>
                <a:cs typeface="Times New Roman" panose="02020603050405020304" pitchFamily="18" charset="0"/>
              </a:rPr>
              <a:t>Select the flight condition units.</a:t>
            </a:r>
          </a:p>
          <a:p>
            <a:pPr marL="742950" marR="0" lvl="1" indent="-285750">
              <a:lnSpc>
                <a:spcPct val="107000"/>
              </a:lnSpc>
              <a:spcBef>
                <a:spcPts val="0"/>
              </a:spcBef>
              <a:spcAft>
                <a:spcPts val="800"/>
              </a:spcAft>
              <a:buFont typeface="+mj-lt"/>
              <a:buAutoNum type="alphaLcPeriod"/>
            </a:pPr>
            <a:r>
              <a:rPr lang="en-US" dirty="0">
                <a:latin typeface="Century Schoolbook" panose="02040604050505020304" pitchFamily="18" charset="0"/>
                <a:ea typeface="Times New Roman" panose="02020603050405020304" pitchFamily="18" charset="0"/>
                <a:cs typeface="Times New Roman" panose="02020603050405020304" pitchFamily="18" charset="0"/>
              </a:rPr>
              <a:t>Input the flight condition using a scalar or standard Matlab vector format. Must be a 1 x N numeric where N is greater than 1. N will be the number of trim conditions run.</a:t>
            </a:r>
            <a:endParaRPr lang="en-US" dirty="0">
              <a:effectLst/>
              <a:latin typeface="Century Schoolbook" panose="02040604050505020304" pitchFamily="18" charset="0"/>
              <a:ea typeface="Times New Roman" panose="02020603050405020304" pitchFamily="18" charset="0"/>
              <a:cs typeface="Times New Roman" panose="02020603050405020304" pitchFamily="18" charset="0"/>
            </a:endParaRPr>
          </a:p>
        </p:txBody>
      </p:sp>
      <p:pic>
        <p:nvPicPr>
          <p:cNvPr id="12" name="Picture 11">
            <a:extLst>
              <a:ext uri="{FF2B5EF4-FFF2-40B4-BE49-F238E27FC236}">
                <a16:creationId xmlns:a16="http://schemas.microsoft.com/office/drawing/2014/main" id="{2D8C48EF-E900-457C-891B-F1A48EC96C26}"/>
              </a:ext>
            </a:extLst>
          </p:cNvPr>
          <p:cNvPicPr/>
          <p:nvPr/>
        </p:nvPicPr>
        <p:blipFill>
          <a:blip r:embed="rId2"/>
          <a:stretch>
            <a:fillRect/>
          </a:stretch>
        </p:blipFill>
        <p:spPr>
          <a:xfrm>
            <a:off x="1729770" y="1079914"/>
            <a:ext cx="7587223" cy="2363401"/>
          </a:xfrm>
          <a:prstGeom prst="rect">
            <a:avLst/>
          </a:prstGeom>
        </p:spPr>
      </p:pic>
    </p:spTree>
    <p:extLst>
      <p:ext uri="{BB962C8B-B14F-4D97-AF65-F5344CB8AC3E}">
        <p14:creationId xmlns:p14="http://schemas.microsoft.com/office/powerpoint/2010/main" val="29767329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6654800"/>
            <a:ext cx="12192000" cy="203200"/>
          </a:xfrm>
          <a:prstGeom prst="rect">
            <a:avLst/>
          </a:prstGeom>
          <a:gradFill flip="none" rotWithShape="1">
            <a:gsLst>
              <a:gs pos="0">
                <a:schemeClr val="accent1">
                  <a:lumMod val="5000"/>
                  <a:lumOff val="95000"/>
                  <a:alpha val="50000"/>
                </a:schemeClr>
              </a:gs>
              <a:gs pos="53000">
                <a:schemeClr val="accent1">
                  <a:lumMod val="5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rot="16200000" flipV="1">
            <a:off x="-3352244" y="3352244"/>
            <a:ext cx="6858000" cy="153512"/>
          </a:xfrm>
          <a:prstGeom prst="rect">
            <a:avLst/>
          </a:prstGeom>
          <a:gradFill flip="none" rotWithShape="1">
            <a:gsLst>
              <a:gs pos="0">
                <a:schemeClr val="accent1">
                  <a:lumMod val="5000"/>
                  <a:lumOff val="95000"/>
                  <a:alpha val="50000"/>
                </a:schemeClr>
              </a:gs>
              <a:gs pos="61000">
                <a:schemeClr val="accent1">
                  <a:lumMod val="5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FD677500-7E5E-4097-B846-52AEC0279D7A}"/>
              </a:ext>
            </a:extLst>
          </p:cNvPr>
          <p:cNvSpPr txBox="1"/>
          <p:nvPr/>
        </p:nvSpPr>
        <p:spPr>
          <a:xfrm>
            <a:off x="153513" y="0"/>
            <a:ext cx="12038487" cy="527050"/>
          </a:xfrm>
          <a:prstGeom prst="rect">
            <a:avLst/>
          </a:prstGeom>
          <a:gradFill>
            <a:gsLst>
              <a:gs pos="100000">
                <a:schemeClr val="accent1">
                  <a:lumMod val="50000"/>
                </a:schemeClr>
              </a:gs>
              <a:gs pos="100000">
                <a:schemeClr val="bg1"/>
              </a:gs>
            </a:gsLst>
            <a:lin ang="0" scaled="1"/>
          </a:gradFill>
        </p:spPr>
        <p:txBody>
          <a:bodyPr wrap="square" rtlCol="0">
            <a:spAutoFit/>
          </a:bodyPr>
          <a:lstStyle/>
          <a:p>
            <a:r>
              <a:rPr lang="en-US" sz="2800" b="1" dirty="0">
                <a:solidFill>
                  <a:schemeClr val="bg1"/>
                </a:solidFill>
                <a:latin typeface="Arial" panose="020B0604020202020204" pitchFamily="34" charset="0"/>
                <a:cs typeface="Arial" panose="020B0604020202020204" pitchFamily="34" charset="0"/>
              </a:rPr>
              <a:t>Basic Trim Settings – Flap and Gear</a:t>
            </a:r>
          </a:p>
        </p:txBody>
      </p:sp>
      <p:sp>
        <p:nvSpPr>
          <p:cNvPr id="2" name="Rectangle 2">
            <a:extLst>
              <a:ext uri="{FF2B5EF4-FFF2-40B4-BE49-F238E27FC236}">
                <a16:creationId xmlns:a16="http://schemas.microsoft.com/office/drawing/2014/main" id="{EED5B77B-2772-4B41-9B30-0D16E602141C}"/>
              </a:ext>
            </a:extLst>
          </p:cNvPr>
          <p:cNvSpPr>
            <a:spLocks noChangeArrowheads="1"/>
          </p:cNvSpPr>
          <p:nvPr/>
        </p:nvSpPr>
        <p:spPr bwMode="auto">
          <a:xfrm>
            <a:off x="2372496" y="0"/>
            <a:ext cx="981950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3" name="Rectangle 2">
            <a:extLst>
              <a:ext uri="{FF2B5EF4-FFF2-40B4-BE49-F238E27FC236}">
                <a16:creationId xmlns:a16="http://schemas.microsoft.com/office/drawing/2014/main" id="{CB38F442-C4BD-4F93-B767-C5A2BBC59A6C}"/>
              </a:ext>
            </a:extLst>
          </p:cNvPr>
          <p:cNvSpPr/>
          <p:nvPr/>
        </p:nvSpPr>
        <p:spPr>
          <a:xfrm>
            <a:off x="4274027" y="3246803"/>
            <a:ext cx="4196873" cy="1652440"/>
          </a:xfrm>
          <a:prstGeom prst="rect">
            <a:avLst/>
          </a:prstGeom>
        </p:spPr>
        <p:txBody>
          <a:bodyPr wrap="square">
            <a:spAutoFit/>
          </a:bodyPr>
          <a:lstStyle/>
          <a:p>
            <a:pPr marR="0" lvl="0">
              <a:lnSpc>
                <a:spcPct val="107000"/>
              </a:lnSpc>
              <a:spcBef>
                <a:spcPts val="0"/>
              </a:spcBef>
              <a:spcAft>
                <a:spcPts val="800"/>
              </a:spcAft>
            </a:pPr>
            <a:r>
              <a:rPr lang="en-US" dirty="0">
                <a:latin typeface="Century Schoolbook" panose="02040604050505020304" pitchFamily="18" charset="0"/>
                <a:ea typeface="Times New Roman" panose="02020603050405020304" pitchFamily="18" charset="0"/>
                <a:cs typeface="Times New Roman" panose="02020603050405020304" pitchFamily="18" charset="0"/>
              </a:rPr>
              <a:t>Input flap and gear settings.</a:t>
            </a:r>
          </a:p>
          <a:p>
            <a:pPr marL="285750" marR="0" lvl="0" indent="-285750">
              <a:lnSpc>
                <a:spcPct val="107000"/>
              </a:lnSpc>
              <a:spcBef>
                <a:spcPts val="0"/>
              </a:spcBef>
              <a:spcAft>
                <a:spcPts val="800"/>
              </a:spcAft>
              <a:buFontTx/>
              <a:buChar char="-"/>
            </a:pPr>
            <a:r>
              <a:rPr lang="en-US" dirty="0">
                <a:latin typeface="Century Schoolbook" panose="02040604050505020304" pitchFamily="18" charset="0"/>
                <a:ea typeface="Times New Roman" panose="02020603050405020304" pitchFamily="18" charset="0"/>
                <a:cs typeface="Times New Roman" panose="02020603050405020304" pitchFamily="18" charset="0"/>
              </a:rPr>
              <a:t>Gear is grayed out when no variable is attached to the gear selector in the trim definition editor. </a:t>
            </a:r>
          </a:p>
        </p:txBody>
      </p:sp>
      <p:pic>
        <p:nvPicPr>
          <p:cNvPr id="9" name="Picture 8">
            <a:extLst>
              <a:ext uri="{FF2B5EF4-FFF2-40B4-BE49-F238E27FC236}">
                <a16:creationId xmlns:a16="http://schemas.microsoft.com/office/drawing/2014/main" id="{1F061E28-8BFC-4051-BC01-1C3560CFDDB9}"/>
              </a:ext>
            </a:extLst>
          </p:cNvPr>
          <p:cNvPicPr/>
          <p:nvPr/>
        </p:nvPicPr>
        <p:blipFill>
          <a:blip r:embed="rId2"/>
          <a:stretch>
            <a:fillRect/>
          </a:stretch>
        </p:blipFill>
        <p:spPr>
          <a:xfrm>
            <a:off x="2372496" y="1793544"/>
            <a:ext cx="5960977" cy="1221504"/>
          </a:xfrm>
          <a:prstGeom prst="rect">
            <a:avLst/>
          </a:prstGeom>
        </p:spPr>
      </p:pic>
    </p:spTree>
    <p:extLst>
      <p:ext uri="{BB962C8B-B14F-4D97-AF65-F5344CB8AC3E}">
        <p14:creationId xmlns:p14="http://schemas.microsoft.com/office/powerpoint/2010/main" val="42490844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6654800"/>
            <a:ext cx="12192000" cy="203200"/>
          </a:xfrm>
          <a:prstGeom prst="rect">
            <a:avLst/>
          </a:prstGeom>
          <a:gradFill flip="none" rotWithShape="1">
            <a:gsLst>
              <a:gs pos="0">
                <a:schemeClr val="accent1">
                  <a:lumMod val="5000"/>
                  <a:lumOff val="95000"/>
                  <a:alpha val="50000"/>
                </a:schemeClr>
              </a:gs>
              <a:gs pos="53000">
                <a:schemeClr val="accent1">
                  <a:lumMod val="5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rot="16200000" flipV="1">
            <a:off x="-3352244" y="3352244"/>
            <a:ext cx="6858000" cy="153512"/>
          </a:xfrm>
          <a:prstGeom prst="rect">
            <a:avLst/>
          </a:prstGeom>
          <a:gradFill flip="none" rotWithShape="1">
            <a:gsLst>
              <a:gs pos="0">
                <a:schemeClr val="accent1">
                  <a:lumMod val="5000"/>
                  <a:lumOff val="95000"/>
                  <a:alpha val="50000"/>
                </a:schemeClr>
              </a:gs>
              <a:gs pos="61000">
                <a:schemeClr val="accent1">
                  <a:lumMod val="5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FD677500-7E5E-4097-B846-52AEC0279D7A}"/>
              </a:ext>
            </a:extLst>
          </p:cNvPr>
          <p:cNvSpPr txBox="1"/>
          <p:nvPr/>
        </p:nvSpPr>
        <p:spPr>
          <a:xfrm>
            <a:off x="153513" y="0"/>
            <a:ext cx="12038487" cy="527050"/>
          </a:xfrm>
          <a:prstGeom prst="rect">
            <a:avLst/>
          </a:prstGeom>
          <a:gradFill>
            <a:gsLst>
              <a:gs pos="100000">
                <a:schemeClr val="accent1">
                  <a:lumMod val="50000"/>
                </a:schemeClr>
              </a:gs>
              <a:gs pos="100000">
                <a:schemeClr val="bg1"/>
              </a:gs>
            </a:gsLst>
            <a:lin ang="0" scaled="1"/>
          </a:gradFill>
        </p:spPr>
        <p:txBody>
          <a:bodyPr wrap="square" rtlCol="0">
            <a:spAutoFit/>
          </a:bodyPr>
          <a:lstStyle/>
          <a:p>
            <a:r>
              <a:rPr lang="en-US" sz="2800" b="1" dirty="0">
                <a:solidFill>
                  <a:schemeClr val="bg1"/>
                </a:solidFill>
                <a:latin typeface="Arial" panose="020B0604020202020204" pitchFamily="34" charset="0"/>
                <a:cs typeface="Arial" panose="020B0604020202020204" pitchFamily="34" charset="0"/>
              </a:rPr>
              <a:t>Basic Trim Settings – Mass Properties</a:t>
            </a:r>
          </a:p>
        </p:txBody>
      </p:sp>
      <p:sp>
        <p:nvSpPr>
          <p:cNvPr id="2" name="Rectangle 2">
            <a:extLst>
              <a:ext uri="{FF2B5EF4-FFF2-40B4-BE49-F238E27FC236}">
                <a16:creationId xmlns:a16="http://schemas.microsoft.com/office/drawing/2014/main" id="{EED5B77B-2772-4B41-9B30-0D16E602141C}"/>
              </a:ext>
            </a:extLst>
          </p:cNvPr>
          <p:cNvSpPr>
            <a:spLocks noChangeArrowheads="1"/>
          </p:cNvSpPr>
          <p:nvPr/>
        </p:nvSpPr>
        <p:spPr bwMode="auto">
          <a:xfrm>
            <a:off x="2372496" y="0"/>
            <a:ext cx="981950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4" name="Rectangle 2">
            <a:extLst>
              <a:ext uri="{FF2B5EF4-FFF2-40B4-BE49-F238E27FC236}">
                <a16:creationId xmlns:a16="http://schemas.microsoft.com/office/drawing/2014/main" id="{3E22B432-2BB3-4AFB-88CB-FCD09BEDBD73}"/>
              </a:ext>
            </a:extLst>
          </p:cNvPr>
          <p:cNvSpPr>
            <a:spLocks noChangeArrowheads="1"/>
          </p:cNvSpPr>
          <p:nvPr/>
        </p:nvSpPr>
        <p:spPr bwMode="auto">
          <a:xfrm>
            <a:off x="2479246" y="4832259"/>
            <a:ext cx="7388654"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Century Schoolbook" panose="02040604050505020304" pitchFamily="18" charset="0"/>
                <a:ea typeface="Times New Roman" panose="02020603050405020304" pitchFamily="18" charset="0"/>
                <a:cs typeface="Times New Roman" panose="02020603050405020304" pitchFamily="18" charset="0"/>
              </a:rPr>
              <a:t>Select the mass properties that will be used for the trim  </a:t>
            </a:r>
          </a:p>
          <a:p>
            <a:pPr marL="0" marR="0" lvl="0" indent="0" algn="l" defTabSz="914400" rtl="0" eaLnBrk="0" fontAlgn="base" latinLnBrk="0" hangingPunct="0">
              <a:lnSpc>
                <a:spcPct val="100000"/>
              </a:lnSpc>
              <a:spcBef>
                <a:spcPct val="0"/>
              </a:spcBef>
              <a:spcAft>
                <a:spcPct val="0"/>
              </a:spcAft>
              <a:buClrTx/>
              <a:buSzTx/>
              <a:tabLst/>
            </a:pPr>
            <a:endParaRPr lang="en-US" altLang="en-US" dirty="0">
              <a:latin typeface="Century Schoolbook" panose="02040604050505020304" pitchFamily="18"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tabLst/>
            </a:pPr>
            <a:r>
              <a:rPr lang="en-US" altLang="en-US" dirty="0">
                <a:latin typeface="Century Schoolbook" panose="02040604050505020304" pitchFamily="18" charset="0"/>
                <a:ea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chemeClr val="tx1"/>
                </a:solidFill>
                <a:effectLst/>
                <a:latin typeface="Century Schoolbook" panose="02040604050505020304" pitchFamily="18" charset="0"/>
                <a:ea typeface="Times New Roman" panose="02020603050405020304" pitchFamily="18" charset="0"/>
                <a:cs typeface="Times New Roman" panose="02020603050405020304" pitchFamily="18" charset="0"/>
              </a:rPr>
              <a:t>Column labels are dependent on your mass properties file definition.</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2049" name="Picture 30">
            <a:extLst>
              <a:ext uri="{FF2B5EF4-FFF2-40B4-BE49-F238E27FC236}">
                <a16:creationId xmlns:a16="http://schemas.microsoft.com/office/drawing/2014/main" id="{C919436B-36E6-42A6-B31E-5327A5BBDD2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99172" y="822325"/>
            <a:ext cx="5379042" cy="3813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81862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6654800"/>
            <a:ext cx="12192000" cy="203200"/>
          </a:xfrm>
          <a:prstGeom prst="rect">
            <a:avLst/>
          </a:prstGeom>
          <a:gradFill flip="none" rotWithShape="1">
            <a:gsLst>
              <a:gs pos="0">
                <a:schemeClr val="accent1">
                  <a:lumMod val="5000"/>
                  <a:lumOff val="95000"/>
                  <a:alpha val="50000"/>
                </a:schemeClr>
              </a:gs>
              <a:gs pos="53000">
                <a:schemeClr val="accent1">
                  <a:lumMod val="5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rot="16200000" flipV="1">
            <a:off x="-3352244" y="3352244"/>
            <a:ext cx="6858000" cy="153512"/>
          </a:xfrm>
          <a:prstGeom prst="rect">
            <a:avLst/>
          </a:prstGeom>
          <a:gradFill flip="none" rotWithShape="1">
            <a:gsLst>
              <a:gs pos="0">
                <a:schemeClr val="accent1">
                  <a:lumMod val="5000"/>
                  <a:lumOff val="95000"/>
                  <a:alpha val="50000"/>
                </a:schemeClr>
              </a:gs>
              <a:gs pos="61000">
                <a:schemeClr val="accent1">
                  <a:lumMod val="5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FD677500-7E5E-4097-B846-52AEC0279D7A}"/>
              </a:ext>
            </a:extLst>
          </p:cNvPr>
          <p:cNvSpPr txBox="1"/>
          <p:nvPr/>
        </p:nvSpPr>
        <p:spPr>
          <a:xfrm>
            <a:off x="153513" y="0"/>
            <a:ext cx="12038487" cy="527050"/>
          </a:xfrm>
          <a:prstGeom prst="rect">
            <a:avLst/>
          </a:prstGeom>
          <a:gradFill>
            <a:gsLst>
              <a:gs pos="100000">
                <a:schemeClr val="accent1">
                  <a:lumMod val="50000"/>
                </a:schemeClr>
              </a:gs>
              <a:gs pos="100000">
                <a:schemeClr val="bg1"/>
              </a:gs>
            </a:gsLst>
            <a:lin ang="0" scaled="1"/>
          </a:gradFill>
        </p:spPr>
        <p:txBody>
          <a:bodyPr wrap="square" rtlCol="0">
            <a:spAutoFit/>
          </a:bodyPr>
          <a:lstStyle/>
          <a:p>
            <a:r>
              <a:rPr lang="en-US" sz="2800" b="1" dirty="0">
                <a:solidFill>
                  <a:schemeClr val="bg1"/>
                </a:solidFill>
                <a:latin typeface="Arial" panose="020B0604020202020204" pitchFamily="34" charset="0"/>
                <a:cs typeface="Arial" panose="020B0604020202020204" pitchFamily="34" charset="0"/>
              </a:rPr>
              <a:t>Basic Trim Settings – Set Conditions</a:t>
            </a:r>
          </a:p>
        </p:txBody>
      </p:sp>
      <p:sp>
        <p:nvSpPr>
          <p:cNvPr id="2" name="Rectangle 2">
            <a:extLst>
              <a:ext uri="{FF2B5EF4-FFF2-40B4-BE49-F238E27FC236}">
                <a16:creationId xmlns:a16="http://schemas.microsoft.com/office/drawing/2014/main" id="{EED5B77B-2772-4B41-9B30-0D16E602141C}"/>
              </a:ext>
            </a:extLst>
          </p:cNvPr>
          <p:cNvSpPr>
            <a:spLocks noChangeArrowheads="1"/>
          </p:cNvSpPr>
          <p:nvPr/>
        </p:nvSpPr>
        <p:spPr bwMode="auto">
          <a:xfrm>
            <a:off x="2372496" y="0"/>
            <a:ext cx="981950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3" name="Rectangle 2">
            <a:extLst>
              <a:ext uri="{FF2B5EF4-FFF2-40B4-BE49-F238E27FC236}">
                <a16:creationId xmlns:a16="http://schemas.microsoft.com/office/drawing/2014/main" id="{071C4FE1-7397-4288-8D89-B0569FF9A15C}"/>
              </a:ext>
            </a:extLst>
          </p:cNvPr>
          <p:cNvSpPr/>
          <p:nvPr/>
        </p:nvSpPr>
        <p:spPr>
          <a:xfrm>
            <a:off x="2665886" y="4677886"/>
            <a:ext cx="6096000" cy="1477328"/>
          </a:xfrm>
          <a:prstGeom prst="rect">
            <a:avLst/>
          </a:prstGeom>
        </p:spPr>
        <p:txBody>
          <a:bodyPr>
            <a:spAutoFit/>
          </a:bodyPr>
          <a:lstStyle/>
          <a:p>
            <a:r>
              <a:rPr lang="en-US" dirty="0">
                <a:latin typeface="Century Schoolbook" panose="02040604050505020304" pitchFamily="18" charset="0"/>
                <a:ea typeface="Calibri" panose="020F0502020204030204" pitchFamily="34" charset="0"/>
                <a:cs typeface="Times New Roman" panose="02020603050405020304" pitchFamily="18" charset="0"/>
              </a:rPr>
              <a:t>Set any conditions for the </a:t>
            </a:r>
            <a:r>
              <a:rPr lang="en-US" dirty="0" err="1">
                <a:latin typeface="Century Schoolbook" panose="02040604050505020304" pitchFamily="18" charset="0"/>
                <a:ea typeface="Calibri" panose="020F0502020204030204" pitchFamily="34" charset="0"/>
                <a:cs typeface="Times New Roman" panose="02020603050405020304" pitchFamily="18" charset="0"/>
              </a:rPr>
              <a:t>simuilation</a:t>
            </a:r>
            <a:r>
              <a:rPr lang="en-US" dirty="0">
                <a:latin typeface="Century Schoolbook" panose="02040604050505020304" pitchFamily="18" charset="0"/>
                <a:ea typeface="Calibri" panose="020F0502020204030204" pitchFamily="34" charset="0"/>
                <a:cs typeface="Times New Roman" panose="02020603050405020304" pitchFamily="18" charset="0"/>
              </a:rPr>
              <a:t> inputs/outputs for both trim 1 and trim 2. The values may be scalar or standard Matlab vector format. Must be a 1 x N numeric where N is greater than 1. N will be the number of trim conditions run</a:t>
            </a:r>
            <a:endParaRPr lang="en-US" dirty="0"/>
          </a:p>
        </p:txBody>
      </p:sp>
      <p:pic>
        <p:nvPicPr>
          <p:cNvPr id="9" name="Picture 8">
            <a:extLst>
              <a:ext uri="{FF2B5EF4-FFF2-40B4-BE49-F238E27FC236}">
                <a16:creationId xmlns:a16="http://schemas.microsoft.com/office/drawing/2014/main" id="{A25DEF5D-C5DB-49E9-8F13-57CFB29CC3B4}"/>
              </a:ext>
            </a:extLst>
          </p:cNvPr>
          <p:cNvPicPr/>
          <p:nvPr/>
        </p:nvPicPr>
        <p:blipFill>
          <a:blip r:embed="rId2"/>
          <a:stretch>
            <a:fillRect/>
          </a:stretch>
        </p:blipFill>
        <p:spPr>
          <a:xfrm>
            <a:off x="3282950" y="618014"/>
            <a:ext cx="4273550" cy="3738086"/>
          </a:xfrm>
          <a:prstGeom prst="rect">
            <a:avLst/>
          </a:prstGeom>
        </p:spPr>
      </p:pic>
    </p:spTree>
    <p:extLst>
      <p:ext uri="{BB962C8B-B14F-4D97-AF65-F5344CB8AC3E}">
        <p14:creationId xmlns:p14="http://schemas.microsoft.com/office/powerpoint/2010/main" val="22117016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6654800"/>
            <a:ext cx="12192000" cy="203200"/>
          </a:xfrm>
          <a:prstGeom prst="rect">
            <a:avLst/>
          </a:prstGeom>
          <a:gradFill flip="none" rotWithShape="1">
            <a:gsLst>
              <a:gs pos="0">
                <a:schemeClr val="accent1">
                  <a:lumMod val="5000"/>
                  <a:lumOff val="95000"/>
                  <a:alpha val="50000"/>
                </a:schemeClr>
              </a:gs>
              <a:gs pos="53000">
                <a:schemeClr val="accent1">
                  <a:lumMod val="5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rot="16200000" flipV="1">
            <a:off x="-3352244" y="3352244"/>
            <a:ext cx="6858000" cy="153512"/>
          </a:xfrm>
          <a:prstGeom prst="rect">
            <a:avLst/>
          </a:prstGeom>
          <a:gradFill flip="none" rotWithShape="1">
            <a:gsLst>
              <a:gs pos="0">
                <a:schemeClr val="accent1">
                  <a:lumMod val="5000"/>
                  <a:lumOff val="95000"/>
                  <a:alpha val="50000"/>
                </a:schemeClr>
              </a:gs>
              <a:gs pos="61000">
                <a:schemeClr val="accent1">
                  <a:lumMod val="5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FD677500-7E5E-4097-B846-52AEC0279D7A}"/>
              </a:ext>
            </a:extLst>
          </p:cNvPr>
          <p:cNvSpPr txBox="1"/>
          <p:nvPr/>
        </p:nvSpPr>
        <p:spPr>
          <a:xfrm>
            <a:off x="153513" y="0"/>
            <a:ext cx="12038487" cy="527050"/>
          </a:xfrm>
          <a:prstGeom prst="rect">
            <a:avLst/>
          </a:prstGeom>
          <a:gradFill>
            <a:gsLst>
              <a:gs pos="100000">
                <a:schemeClr val="accent1">
                  <a:lumMod val="50000"/>
                </a:schemeClr>
              </a:gs>
              <a:gs pos="100000">
                <a:schemeClr val="bg1"/>
              </a:gs>
            </a:gsLst>
            <a:lin ang="0" scaled="1"/>
          </a:gradFill>
        </p:spPr>
        <p:txBody>
          <a:bodyPr wrap="square" rtlCol="0">
            <a:spAutoFit/>
          </a:bodyPr>
          <a:lstStyle/>
          <a:p>
            <a:r>
              <a:rPr lang="en-US" sz="2800" b="1" dirty="0">
                <a:solidFill>
                  <a:schemeClr val="bg1"/>
                </a:solidFill>
                <a:latin typeface="Arial" panose="020B0604020202020204" pitchFamily="34" charset="0"/>
                <a:cs typeface="Arial" panose="020B0604020202020204" pitchFamily="34" charset="0"/>
              </a:rPr>
              <a:t>Basic Trim Settings – Label and Run</a:t>
            </a:r>
          </a:p>
        </p:txBody>
      </p:sp>
      <p:sp>
        <p:nvSpPr>
          <p:cNvPr id="2" name="Rectangle 2">
            <a:extLst>
              <a:ext uri="{FF2B5EF4-FFF2-40B4-BE49-F238E27FC236}">
                <a16:creationId xmlns:a16="http://schemas.microsoft.com/office/drawing/2014/main" id="{EED5B77B-2772-4B41-9B30-0D16E602141C}"/>
              </a:ext>
            </a:extLst>
          </p:cNvPr>
          <p:cNvSpPr>
            <a:spLocks noChangeArrowheads="1"/>
          </p:cNvSpPr>
          <p:nvPr/>
        </p:nvSpPr>
        <p:spPr bwMode="auto">
          <a:xfrm>
            <a:off x="2372496" y="0"/>
            <a:ext cx="981950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5123" name="Picture 31">
            <a:extLst>
              <a:ext uri="{FF2B5EF4-FFF2-40B4-BE49-F238E27FC236}">
                <a16:creationId xmlns:a16="http://schemas.microsoft.com/office/drawing/2014/main" id="{20E2148E-637B-4A2E-A731-5B412BA3649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24175" y="1794240"/>
            <a:ext cx="7565355" cy="720510"/>
          </a:xfrm>
          <a:prstGeom prst="rect">
            <a:avLst/>
          </a:prstGeom>
          <a:noFill/>
          <a:extLst>
            <a:ext uri="{909E8E84-426E-40DD-AFC4-6F175D3DCCD1}">
              <a14:hiddenFill xmlns:a14="http://schemas.microsoft.com/office/drawing/2010/main">
                <a:solidFill>
                  <a:srgbClr val="FFFFFF"/>
                </a:solidFill>
              </a14:hiddenFill>
            </a:ext>
          </a:extLst>
        </p:spPr>
      </p:pic>
      <p:pic>
        <p:nvPicPr>
          <p:cNvPr id="5121" name="Picture 33">
            <a:extLst>
              <a:ext uri="{FF2B5EF4-FFF2-40B4-BE49-F238E27FC236}">
                <a16:creationId xmlns:a16="http://schemas.microsoft.com/office/drawing/2014/main" id="{AD1D26B0-FE73-4829-9134-D8CC1B9750B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10442" y="4908078"/>
            <a:ext cx="3125016" cy="563066"/>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F62F2DE8-A777-4AE4-B050-1ACA2506B8C8}"/>
              </a:ext>
            </a:extLst>
          </p:cNvPr>
          <p:cNvSpPr txBox="1"/>
          <p:nvPr/>
        </p:nvSpPr>
        <p:spPr>
          <a:xfrm>
            <a:off x="2804983" y="2677243"/>
            <a:ext cx="3842951" cy="369332"/>
          </a:xfrm>
          <a:prstGeom prst="rect">
            <a:avLst/>
          </a:prstGeom>
          <a:noFill/>
        </p:spPr>
        <p:txBody>
          <a:bodyPr wrap="square" rtlCol="0">
            <a:spAutoFit/>
          </a:bodyPr>
          <a:lstStyle/>
          <a:p>
            <a:r>
              <a:rPr lang="en-US" dirty="0"/>
              <a:t>Add a label to the current run</a:t>
            </a:r>
          </a:p>
        </p:txBody>
      </p:sp>
      <p:sp>
        <p:nvSpPr>
          <p:cNvPr id="12" name="Rectangle 9">
            <a:extLst>
              <a:ext uri="{FF2B5EF4-FFF2-40B4-BE49-F238E27FC236}">
                <a16:creationId xmlns:a16="http://schemas.microsoft.com/office/drawing/2014/main" id="{84E21D4B-54C2-421E-9C17-1AEDE14B500E}"/>
              </a:ext>
            </a:extLst>
          </p:cNvPr>
          <p:cNvSpPr>
            <a:spLocks noChangeArrowheads="1"/>
          </p:cNvSpPr>
          <p:nvPr/>
        </p:nvSpPr>
        <p:spPr bwMode="auto">
          <a:xfrm>
            <a:off x="44775" y="4344674"/>
            <a:ext cx="465544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457200" marR="0" lvl="1" indent="0" algn="l" defTabSz="914400" rtl="0" eaLnBrk="0" fontAlgn="base" latinLnBrk="0" hangingPunct="0">
              <a:lnSpc>
                <a:spcPct val="100000"/>
              </a:lnSpc>
              <a:spcBef>
                <a:spcPct val="0"/>
              </a:spcBef>
              <a:spcAft>
                <a:spcPct val="0"/>
              </a:spcAft>
              <a:buClrTx/>
              <a:buSzTx/>
              <a:tabLst/>
            </a:pPr>
            <a:r>
              <a:rPr kumimoji="0" lang="en-US" altLang="en-US" b="0" i="0" u="none" strike="noStrike" cap="none" normalizeH="0" baseline="0" dirty="0">
                <a:ln>
                  <a:noFill/>
                </a:ln>
                <a:solidFill>
                  <a:schemeClr val="tx1"/>
                </a:solidFill>
                <a:effectLst/>
                <a:latin typeface="Century Schoolbook" panose="02040604050505020304" pitchFamily="18" charset="0"/>
                <a:ea typeface="Times New Roman" panose="02020603050405020304" pitchFamily="18" charset="0"/>
                <a:cs typeface="Times New Roman" panose="02020603050405020304" pitchFamily="18" charset="0"/>
              </a:rPr>
              <a:t>If  you are ready to run hit the “Run” </a:t>
            </a:r>
            <a:endParaRPr kumimoji="0" lang="en-US" altLang="en-US" b="0" i="0" u="none" strike="noStrike" cap="none" normalizeH="0" baseline="0" dirty="0">
              <a:ln>
                <a:noFill/>
              </a:ln>
              <a:solidFill>
                <a:schemeClr val="tx1"/>
              </a:solidFill>
              <a:effectLst/>
              <a:latin typeface="Arial" panose="020B0604020202020204" pitchFamily="34" charset="0"/>
            </a:endParaRPr>
          </a:p>
        </p:txBody>
      </p:sp>
      <p:pic>
        <p:nvPicPr>
          <p:cNvPr id="5128" name="Picture 32">
            <a:extLst>
              <a:ext uri="{FF2B5EF4-FFF2-40B4-BE49-F238E27FC236}">
                <a16:creationId xmlns:a16="http://schemas.microsoft.com/office/drawing/2014/main" id="{3846FD9D-C639-43F2-8BD5-2A54AF217DD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3199" y="3849429"/>
            <a:ext cx="610031" cy="790781"/>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10">
            <a:extLst>
              <a:ext uri="{FF2B5EF4-FFF2-40B4-BE49-F238E27FC236}">
                <a16:creationId xmlns:a16="http://schemas.microsoft.com/office/drawing/2014/main" id="{1EEA0B1F-544E-4C56-86F1-91C31C70D50B}"/>
              </a:ext>
            </a:extLst>
          </p:cNvPr>
          <p:cNvSpPr>
            <a:spLocks noChangeArrowheads="1"/>
          </p:cNvSpPr>
          <p:nvPr/>
        </p:nvSpPr>
        <p:spPr bwMode="auto">
          <a:xfrm>
            <a:off x="5251110" y="4358548"/>
            <a:ext cx="276259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Century Schoolbook" panose="02040604050505020304" pitchFamily="18" charset="0"/>
                <a:ea typeface="Times New Roman" panose="02020603050405020304" pitchFamily="18" charset="0"/>
                <a:cs typeface="Times New Roman" panose="02020603050405020304" pitchFamily="18" charset="0"/>
              </a:rPr>
              <a:t> button in the tool bar </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
        <p:nvSpPr>
          <p:cNvPr id="14" name="TextBox 13">
            <a:extLst>
              <a:ext uri="{FF2B5EF4-FFF2-40B4-BE49-F238E27FC236}">
                <a16:creationId xmlns:a16="http://schemas.microsoft.com/office/drawing/2014/main" id="{097D863A-860D-4C91-9FE6-2A9BB098B3F5}"/>
              </a:ext>
            </a:extLst>
          </p:cNvPr>
          <p:cNvSpPr txBox="1"/>
          <p:nvPr/>
        </p:nvSpPr>
        <p:spPr>
          <a:xfrm>
            <a:off x="1257300" y="5067300"/>
            <a:ext cx="5153142" cy="369332"/>
          </a:xfrm>
          <a:prstGeom prst="rect">
            <a:avLst/>
          </a:prstGeom>
          <a:noFill/>
        </p:spPr>
        <p:txBody>
          <a:bodyPr wrap="none" rtlCol="0">
            <a:spAutoFit/>
          </a:bodyPr>
          <a:lstStyle/>
          <a:p>
            <a:r>
              <a:rPr lang="en-US" dirty="0"/>
              <a:t>Or hit Add run cases to continue to build up the trim.</a:t>
            </a:r>
          </a:p>
        </p:txBody>
      </p:sp>
    </p:spTree>
    <p:extLst>
      <p:ext uri="{BB962C8B-B14F-4D97-AF65-F5344CB8AC3E}">
        <p14:creationId xmlns:p14="http://schemas.microsoft.com/office/powerpoint/2010/main" val="24538214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6654800"/>
            <a:ext cx="12192000" cy="203200"/>
          </a:xfrm>
          <a:prstGeom prst="rect">
            <a:avLst/>
          </a:prstGeom>
          <a:gradFill flip="none" rotWithShape="1">
            <a:gsLst>
              <a:gs pos="0">
                <a:schemeClr val="accent1">
                  <a:lumMod val="5000"/>
                  <a:lumOff val="95000"/>
                  <a:alpha val="50000"/>
                </a:schemeClr>
              </a:gs>
              <a:gs pos="53000">
                <a:schemeClr val="accent1">
                  <a:lumMod val="5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rot="16200000" flipV="1">
            <a:off x="-3352244" y="3352244"/>
            <a:ext cx="6858000" cy="153512"/>
          </a:xfrm>
          <a:prstGeom prst="rect">
            <a:avLst/>
          </a:prstGeom>
          <a:gradFill flip="none" rotWithShape="1">
            <a:gsLst>
              <a:gs pos="0">
                <a:schemeClr val="accent1">
                  <a:lumMod val="5000"/>
                  <a:lumOff val="95000"/>
                  <a:alpha val="50000"/>
                </a:schemeClr>
              </a:gs>
              <a:gs pos="61000">
                <a:schemeClr val="accent1">
                  <a:lumMod val="5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FD677500-7E5E-4097-B846-52AEC0279D7A}"/>
              </a:ext>
            </a:extLst>
          </p:cNvPr>
          <p:cNvSpPr txBox="1"/>
          <p:nvPr/>
        </p:nvSpPr>
        <p:spPr>
          <a:xfrm>
            <a:off x="153513" y="0"/>
            <a:ext cx="12038487" cy="527050"/>
          </a:xfrm>
          <a:prstGeom prst="rect">
            <a:avLst/>
          </a:prstGeom>
          <a:gradFill>
            <a:gsLst>
              <a:gs pos="100000">
                <a:schemeClr val="accent1">
                  <a:lumMod val="50000"/>
                </a:schemeClr>
              </a:gs>
              <a:gs pos="100000">
                <a:schemeClr val="bg1"/>
              </a:gs>
            </a:gsLst>
            <a:lin ang="0" scaled="1"/>
          </a:gradFill>
        </p:spPr>
        <p:txBody>
          <a:bodyPr wrap="square" rtlCol="0">
            <a:spAutoFit/>
          </a:bodyPr>
          <a:lstStyle/>
          <a:p>
            <a:r>
              <a:rPr lang="en-US" sz="2800" b="1" dirty="0">
                <a:solidFill>
                  <a:schemeClr val="bg1"/>
                </a:solidFill>
                <a:latin typeface="Arial" panose="020B0604020202020204" pitchFamily="34" charset="0"/>
                <a:cs typeface="Arial" panose="020B0604020202020204" pitchFamily="34" charset="0"/>
              </a:rPr>
              <a:t>Advanced Trim Settings</a:t>
            </a:r>
          </a:p>
        </p:txBody>
      </p:sp>
      <p:sp>
        <p:nvSpPr>
          <p:cNvPr id="2" name="Rectangle 2">
            <a:extLst>
              <a:ext uri="{FF2B5EF4-FFF2-40B4-BE49-F238E27FC236}">
                <a16:creationId xmlns:a16="http://schemas.microsoft.com/office/drawing/2014/main" id="{EED5B77B-2772-4B41-9B30-0D16E602141C}"/>
              </a:ext>
            </a:extLst>
          </p:cNvPr>
          <p:cNvSpPr>
            <a:spLocks noChangeArrowheads="1"/>
          </p:cNvSpPr>
          <p:nvPr/>
        </p:nvSpPr>
        <p:spPr bwMode="auto">
          <a:xfrm>
            <a:off x="2372496" y="0"/>
            <a:ext cx="981950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15" name="Picture 14">
            <a:extLst>
              <a:ext uri="{FF2B5EF4-FFF2-40B4-BE49-F238E27FC236}">
                <a16:creationId xmlns:a16="http://schemas.microsoft.com/office/drawing/2014/main" id="{223A7A03-36BD-4409-91B1-87360312EF1E}"/>
              </a:ext>
            </a:extLst>
          </p:cNvPr>
          <p:cNvPicPr/>
          <p:nvPr/>
        </p:nvPicPr>
        <p:blipFill>
          <a:blip r:embed="rId2"/>
          <a:stretch>
            <a:fillRect/>
          </a:stretch>
        </p:blipFill>
        <p:spPr>
          <a:xfrm>
            <a:off x="443230" y="690244"/>
            <a:ext cx="3468370" cy="5672455"/>
          </a:xfrm>
          <a:prstGeom prst="rect">
            <a:avLst/>
          </a:prstGeom>
        </p:spPr>
      </p:pic>
      <p:sp>
        <p:nvSpPr>
          <p:cNvPr id="3" name="Rectangle 2">
            <a:extLst>
              <a:ext uri="{FF2B5EF4-FFF2-40B4-BE49-F238E27FC236}">
                <a16:creationId xmlns:a16="http://schemas.microsoft.com/office/drawing/2014/main" id="{CE7CC9FF-0515-4B7D-8AE3-200F83CBB3F4}"/>
              </a:ext>
            </a:extLst>
          </p:cNvPr>
          <p:cNvSpPr/>
          <p:nvPr/>
        </p:nvSpPr>
        <p:spPr>
          <a:xfrm>
            <a:off x="4673600" y="819150"/>
            <a:ext cx="7075170" cy="4401205"/>
          </a:xfrm>
          <a:prstGeom prst="rect">
            <a:avLst/>
          </a:prstGeom>
        </p:spPr>
        <p:txBody>
          <a:bodyPr wrap="square">
            <a:spAutoFit/>
          </a:bodyPr>
          <a:lstStyle/>
          <a:p>
            <a:pPr>
              <a:spcAft>
                <a:spcPts val="800"/>
              </a:spcAft>
            </a:pPr>
            <a:r>
              <a:rPr lang="en-US" sz="2000" dirty="0">
                <a:latin typeface="Century Schoolbook" panose="02040604050505020304" pitchFamily="18" charset="0"/>
                <a:ea typeface="Calibri" panose="020F0502020204030204" pitchFamily="34" charset="0"/>
                <a:cs typeface="Times New Roman" panose="02020603050405020304" pitchFamily="18" charset="0"/>
              </a:rPr>
              <a:t>In the advanced section the user may use any configuration. </a:t>
            </a:r>
          </a:p>
          <a:p>
            <a:pPr>
              <a:spcAft>
                <a:spcPts val="800"/>
              </a:spcAft>
            </a:pPr>
            <a:r>
              <a:rPr lang="en-US" sz="2000" dirty="0">
                <a:latin typeface="Century Schoolbook" panose="02040604050505020304" pitchFamily="18" charset="0"/>
                <a:ea typeface="Calibri" panose="020F0502020204030204" pitchFamily="34" charset="0"/>
                <a:cs typeface="Times New Roman" panose="02020603050405020304" pitchFamily="18" charset="0"/>
              </a:rPr>
              <a:t>It is divided up into two main trim tabs and each trim tab is then </a:t>
            </a:r>
            <a:r>
              <a:rPr lang="en-US" sz="2000" dirty="0" err="1">
                <a:latin typeface="Century Schoolbook" panose="02040604050505020304" pitchFamily="18" charset="0"/>
                <a:ea typeface="Calibri" panose="020F0502020204030204" pitchFamily="34" charset="0"/>
                <a:cs typeface="Times New Roman" panose="02020603050405020304" pitchFamily="18" charset="0"/>
              </a:rPr>
              <a:t>diveded</a:t>
            </a:r>
            <a:r>
              <a:rPr lang="en-US" sz="2000" dirty="0">
                <a:latin typeface="Century Schoolbook" panose="02040604050505020304" pitchFamily="18" charset="0"/>
                <a:ea typeface="Calibri" panose="020F0502020204030204" pitchFamily="34" charset="0"/>
                <a:cs typeface="Times New Roman" panose="02020603050405020304" pitchFamily="18" charset="0"/>
              </a:rPr>
              <a:t> into four sections ( Inputs, Outputs, States, </a:t>
            </a:r>
            <a:r>
              <a:rPr lang="en-US" sz="2000" dirty="0" err="1">
                <a:latin typeface="Century Schoolbook" panose="02040604050505020304" pitchFamily="18" charset="0"/>
                <a:ea typeface="Calibri" panose="020F0502020204030204" pitchFamily="34" charset="0"/>
                <a:cs typeface="Times New Roman" panose="02020603050405020304" pitchFamily="18" charset="0"/>
              </a:rPr>
              <a:t>StateDerivs</a:t>
            </a:r>
            <a:r>
              <a:rPr lang="en-US" sz="2000" dirty="0">
                <a:latin typeface="Century Schoolbook" panose="02040604050505020304" pitchFamily="18" charset="0"/>
                <a:ea typeface="Calibri" panose="020F0502020204030204" pitchFamily="34" charset="0"/>
                <a:cs typeface="Times New Roman" panose="02020603050405020304" pitchFamily="18" charset="0"/>
              </a:rPr>
              <a:t>), the parameters in each section </a:t>
            </a:r>
            <a:r>
              <a:rPr lang="en-US" sz="2000" dirty="0" err="1">
                <a:latin typeface="Century Schoolbook" panose="02040604050505020304" pitchFamily="18" charset="0"/>
                <a:ea typeface="Calibri" panose="020F0502020204030204" pitchFamily="34" charset="0"/>
                <a:cs typeface="Times New Roman" panose="02020603050405020304" pitchFamily="18" charset="0"/>
              </a:rPr>
              <a:t>corespnd</a:t>
            </a:r>
            <a:r>
              <a:rPr lang="en-US" sz="2000" dirty="0">
                <a:latin typeface="Century Schoolbook" panose="02040604050505020304" pitchFamily="18" charset="0"/>
                <a:ea typeface="Calibri" panose="020F0502020204030204" pitchFamily="34" charset="0"/>
                <a:cs typeface="Times New Roman" panose="02020603050405020304" pitchFamily="18" charset="0"/>
              </a:rPr>
              <a:t> to their respective location withing the </a:t>
            </a:r>
            <a:r>
              <a:rPr lang="en-US" sz="2000" dirty="0" err="1">
                <a:latin typeface="Century Schoolbook" panose="02040604050505020304" pitchFamily="18" charset="0"/>
                <a:ea typeface="Calibri" panose="020F0502020204030204" pitchFamily="34" charset="0"/>
                <a:cs typeface="Times New Roman" panose="02020603050405020304" pitchFamily="18" charset="0"/>
              </a:rPr>
              <a:t>simulink</a:t>
            </a:r>
            <a:r>
              <a:rPr lang="en-US" sz="2000" dirty="0">
                <a:latin typeface="Century Schoolbook" panose="02040604050505020304" pitchFamily="18" charset="0"/>
                <a:ea typeface="Calibri" panose="020F0502020204030204" pitchFamily="34" charset="0"/>
                <a:cs typeface="Times New Roman" panose="02020603050405020304" pitchFamily="18" charset="0"/>
              </a:rPr>
              <a:t> model.</a:t>
            </a:r>
          </a:p>
          <a:p>
            <a:pPr>
              <a:spcAft>
                <a:spcPts val="800"/>
              </a:spcAft>
            </a:pPr>
            <a:r>
              <a:rPr lang="en-US" sz="2000" dirty="0">
                <a:latin typeface="Century Schoolbook" panose="02040604050505020304" pitchFamily="18" charset="0"/>
                <a:ea typeface="Calibri" panose="020F0502020204030204" pitchFamily="34" charset="0"/>
                <a:cs typeface="Times New Roman" panose="02020603050405020304" pitchFamily="18" charset="0"/>
              </a:rPr>
              <a:t> Again, The values may be scalar or standard Matlab vector format. Must be a 1 x N numeric where N is greater than 1. N will be the number of trim conditions run. </a:t>
            </a:r>
          </a:p>
          <a:p>
            <a:pPr>
              <a:spcAft>
                <a:spcPts val="800"/>
              </a:spcAft>
            </a:pPr>
            <a:r>
              <a:rPr lang="en-US" sz="2000" dirty="0">
                <a:latin typeface="Century Schoolbook" panose="02040604050505020304" pitchFamily="18" charset="0"/>
                <a:ea typeface="Calibri" panose="020F0502020204030204" pitchFamily="34" charset="0"/>
                <a:cs typeface="Times New Roman" panose="02020603050405020304" pitchFamily="18" charset="0"/>
              </a:rPr>
              <a:t>To assist the user in selecting the correct number of trim equations, the selected number of Trim Variables and Trim equations are displayed. They must be equal.</a:t>
            </a:r>
          </a:p>
        </p:txBody>
      </p:sp>
    </p:spTree>
    <p:extLst>
      <p:ext uri="{BB962C8B-B14F-4D97-AF65-F5344CB8AC3E}">
        <p14:creationId xmlns:p14="http://schemas.microsoft.com/office/powerpoint/2010/main" val="21555659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6654800"/>
            <a:ext cx="12192000" cy="203200"/>
          </a:xfrm>
          <a:prstGeom prst="rect">
            <a:avLst/>
          </a:prstGeom>
          <a:gradFill flip="none" rotWithShape="1">
            <a:gsLst>
              <a:gs pos="0">
                <a:schemeClr val="accent1">
                  <a:lumMod val="5000"/>
                  <a:lumOff val="95000"/>
                  <a:alpha val="50000"/>
                </a:schemeClr>
              </a:gs>
              <a:gs pos="53000">
                <a:schemeClr val="accent1">
                  <a:lumMod val="5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rot="16200000" flipV="1">
            <a:off x="-3352244" y="3352244"/>
            <a:ext cx="6858000" cy="153512"/>
          </a:xfrm>
          <a:prstGeom prst="rect">
            <a:avLst/>
          </a:prstGeom>
          <a:gradFill flip="none" rotWithShape="1">
            <a:gsLst>
              <a:gs pos="0">
                <a:schemeClr val="accent1">
                  <a:lumMod val="5000"/>
                  <a:lumOff val="95000"/>
                  <a:alpha val="50000"/>
                </a:schemeClr>
              </a:gs>
              <a:gs pos="61000">
                <a:schemeClr val="accent1">
                  <a:lumMod val="5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FD677500-7E5E-4097-B846-52AEC0279D7A}"/>
              </a:ext>
            </a:extLst>
          </p:cNvPr>
          <p:cNvSpPr txBox="1"/>
          <p:nvPr/>
        </p:nvSpPr>
        <p:spPr>
          <a:xfrm>
            <a:off x="153513" y="0"/>
            <a:ext cx="12038487" cy="527050"/>
          </a:xfrm>
          <a:prstGeom prst="rect">
            <a:avLst/>
          </a:prstGeom>
          <a:gradFill>
            <a:gsLst>
              <a:gs pos="100000">
                <a:schemeClr val="accent1">
                  <a:lumMod val="50000"/>
                </a:schemeClr>
              </a:gs>
              <a:gs pos="100000">
                <a:schemeClr val="bg1"/>
              </a:gs>
            </a:gsLst>
            <a:lin ang="0" scaled="1"/>
          </a:gradFill>
        </p:spPr>
        <p:txBody>
          <a:bodyPr wrap="square" rtlCol="0">
            <a:spAutoFit/>
          </a:bodyPr>
          <a:lstStyle/>
          <a:p>
            <a:r>
              <a:rPr lang="en-US" sz="2800" b="1" dirty="0" err="1">
                <a:solidFill>
                  <a:schemeClr val="bg1"/>
                </a:solidFill>
                <a:latin typeface="Arial" panose="020B0604020202020204" pitchFamily="34" charset="0"/>
                <a:cs typeface="Arial" panose="020B0604020202020204" pitchFamily="34" charset="0"/>
              </a:rPr>
              <a:t>FLIGHTDynamics</a:t>
            </a:r>
            <a:endParaRPr lang="en-US" sz="2800"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780016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6654800"/>
            <a:ext cx="12192000" cy="203200"/>
          </a:xfrm>
          <a:prstGeom prst="rect">
            <a:avLst/>
          </a:prstGeom>
          <a:gradFill flip="none" rotWithShape="1">
            <a:gsLst>
              <a:gs pos="0">
                <a:schemeClr val="accent1">
                  <a:lumMod val="5000"/>
                  <a:lumOff val="95000"/>
                  <a:alpha val="50000"/>
                </a:schemeClr>
              </a:gs>
              <a:gs pos="53000">
                <a:schemeClr val="accent1">
                  <a:lumMod val="5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rot="16200000" flipV="1">
            <a:off x="-3352244" y="3352244"/>
            <a:ext cx="6858000" cy="153512"/>
          </a:xfrm>
          <a:prstGeom prst="rect">
            <a:avLst/>
          </a:prstGeom>
          <a:gradFill flip="none" rotWithShape="1">
            <a:gsLst>
              <a:gs pos="0">
                <a:schemeClr val="accent1">
                  <a:lumMod val="5000"/>
                  <a:lumOff val="95000"/>
                  <a:alpha val="50000"/>
                </a:schemeClr>
              </a:gs>
              <a:gs pos="61000">
                <a:schemeClr val="accent1">
                  <a:lumMod val="5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FD677500-7E5E-4097-B846-52AEC0279D7A}"/>
              </a:ext>
            </a:extLst>
          </p:cNvPr>
          <p:cNvSpPr txBox="1"/>
          <p:nvPr/>
        </p:nvSpPr>
        <p:spPr>
          <a:xfrm>
            <a:off x="153513" y="0"/>
            <a:ext cx="12038487" cy="527050"/>
          </a:xfrm>
          <a:prstGeom prst="rect">
            <a:avLst/>
          </a:prstGeom>
          <a:gradFill>
            <a:gsLst>
              <a:gs pos="100000">
                <a:schemeClr val="accent1">
                  <a:lumMod val="50000"/>
                </a:schemeClr>
              </a:gs>
              <a:gs pos="100000">
                <a:schemeClr val="bg1"/>
              </a:gs>
            </a:gsLst>
            <a:lin ang="0" scaled="1"/>
          </a:gradFill>
        </p:spPr>
        <p:txBody>
          <a:bodyPr wrap="square" rtlCol="0">
            <a:spAutoFit/>
          </a:bodyPr>
          <a:lstStyle/>
          <a:p>
            <a:r>
              <a:rPr lang="en-US" sz="2800" b="1" dirty="0">
                <a:solidFill>
                  <a:schemeClr val="bg1"/>
                </a:solidFill>
                <a:latin typeface="Arial" panose="020B0604020202020204" pitchFamily="34" charset="0"/>
                <a:cs typeface="Arial" panose="020B0604020202020204" pitchFamily="34" charset="0"/>
              </a:rPr>
              <a:t>Results</a:t>
            </a:r>
          </a:p>
        </p:txBody>
      </p:sp>
      <p:sp>
        <p:nvSpPr>
          <p:cNvPr id="2" name="Rectangle 2">
            <a:extLst>
              <a:ext uri="{FF2B5EF4-FFF2-40B4-BE49-F238E27FC236}">
                <a16:creationId xmlns:a16="http://schemas.microsoft.com/office/drawing/2014/main" id="{EED5B77B-2772-4B41-9B30-0D16E602141C}"/>
              </a:ext>
            </a:extLst>
          </p:cNvPr>
          <p:cNvSpPr>
            <a:spLocks noChangeArrowheads="1"/>
          </p:cNvSpPr>
          <p:nvPr/>
        </p:nvSpPr>
        <p:spPr bwMode="auto">
          <a:xfrm>
            <a:off x="2372496" y="0"/>
            <a:ext cx="981950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8" name="Picture 7">
            <a:extLst>
              <a:ext uri="{FF2B5EF4-FFF2-40B4-BE49-F238E27FC236}">
                <a16:creationId xmlns:a16="http://schemas.microsoft.com/office/drawing/2014/main" id="{811B52C0-F5ED-406E-9E82-E8A4461751DD}"/>
              </a:ext>
            </a:extLst>
          </p:cNvPr>
          <p:cNvPicPr/>
          <p:nvPr/>
        </p:nvPicPr>
        <p:blipFill>
          <a:blip r:embed="rId2"/>
          <a:stretch>
            <a:fillRect/>
          </a:stretch>
        </p:blipFill>
        <p:spPr>
          <a:xfrm>
            <a:off x="448215" y="760627"/>
            <a:ext cx="5112325" cy="5587150"/>
          </a:xfrm>
          <a:prstGeom prst="rect">
            <a:avLst/>
          </a:prstGeom>
        </p:spPr>
      </p:pic>
    </p:spTree>
    <p:extLst>
      <p:ext uri="{BB962C8B-B14F-4D97-AF65-F5344CB8AC3E}">
        <p14:creationId xmlns:p14="http://schemas.microsoft.com/office/powerpoint/2010/main" val="1760968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6654800"/>
            <a:ext cx="12192000" cy="203200"/>
          </a:xfrm>
          <a:prstGeom prst="rect">
            <a:avLst/>
          </a:prstGeom>
          <a:gradFill flip="none" rotWithShape="1">
            <a:gsLst>
              <a:gs pos="0">
                <a:schemeClr val="accent1">
                  <a:lumMod val="5000"/>
                  <a:lumOff val="95000"/>
                  <a:alpha val="50000"/>
                </a:schemeClr>
              </a:gs>
              <a:gs pos="53000">
                <a:schemeClr val="accent1">
                  <a:lumMod val="5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rot="16200000" flipV="1">
            <a:off x="-3352244" y="3352244"/>
            <a:ext cx="6858000" cy="153512"/>
          </a:xfrm>
          <a:prstGeom prst="rect">
            <a:avLst/>
          </a:prstGeom>
          <a:gradFill flip="none" rotWithShape="1">
            <a:gsLst>
              <a:gs pos="0">
                <a:schemeClr val="accent1">
                  <a:lumMod val="5000"/>
                  <a:lumOff val="95000"/>
                  <a:alpha val="50000"/>
                </a:schemeClr>
              </a:gs>
              <a:gs pos="61000">
                <a:schemeClr val="accent1">
                  <a:lumMod val="5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FD677500-7E5E-4097-B846-52AEC0279D7A}"/>
              </a:ext>
            </a:extLst>
          </p:cNvPr>
          <p:cNvSpPr txBox="1"/>
          <p:nvPr/>
        </p:nvSpPr>
        <p:spPr>
          <a:xfrm>
            <a:off x="153513" y="0"/>
            <a:ext cx="12038487" cy="527050"/>
          </a:xfrm>
          <a:prstGeom prst="rect">
            <a:avLst/>
          </a:prstGeom>
          <a:gradFill>
            <a:gsLst>
              <a:gs pos="100000">
                <a:schemeClr val="accent1">
                  <a:lumMod val="50000"/>
                </a:schemeClr>
              </a:gs>
              <a:gs pos="100000">
                <a:schemeClr val="bg1"/>
              </a:gs>
            </a:gsLst>
            <a:lin ang="0" scaled="1"/>
          </a:gradFill>
        </p:spPr>
        <p:txBody>
          <a:bodyPr wrap="square" rtlCol="0">
            <a:spAutoFit/>
          </a:bodyPr>
          <a:lstStyle/>
          <a:p>
            <a:r>
              <a:rPr lang="en-US" sz="2800" b="1" dirty="0">
                <a:solidFill>
                  <a:schemeClr val="bg1"/>
                </a:solidFill>
                <a:latin typeface="Arial" panose="020B0604020202020204" pitchFamily="34" charset="0"/>
                <a:cs typeface="Arial" panose="020B0604020202020204" pitchFamily="34" charset="0"/>
              </a:rPr>
              <a:t>Results – Quick Plotting</a:t>
            </a:r>
          </a:p>
        </p:txBody>
      </p:sp>
      <p:sp>
        <p:nvSpPr>
          <p:cNvPr id="2" name="Rectangle 2">
            <a:extLst>
              <a:ext uri="{FF2B5EF4-FFF2-40B4-BE49-F238E27FC236}">
                <a16:creationId xmlns:a16="http://schemas.microsoft.com/office/drawing/2014/main" id="{EED5B77B-2772-4B41-9B30-0D16E602141C}"/>
              </a:ext>
            </a:extLst>
          </p:cNvPr>
          <p:cNvSpPr>
            <a:spLocks noChangeArrowheads="1"/>
          </p:cNvSpPr>
          <p:nvPr/>
        </p:nvSpPr>
        <p:spPr bwMode="auto">
          <a:xfrm>
            <a:off x="2372496" y="0"/>
            <a:ext cx="981950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3" name="Rectangle 2">
            <a:extLst>
              <a:ext uri="{FF2B5EF4-FFF2-40B4-BE49-F238E27FC236}">
                <a16:creationId xmlns:a16="http://schemas.microsoft.com/office/drawing/2014/main" id="{305E009B-04D4-406F-B96E-19E29F7CA746}"/>
              </a:ext>
            </a:extLst>
          </p:cNvPr>
          <p:cNvSpPr/>
          <p:nvPr/>
        </p:nvSpPr>
        <p:spPr>
          <a:xfrm>
            <a:off x="3048000" y="629067"/>
            <a:ext cx="6096000" cy="5599866"/>
          </a:xfrm>
          <a:prstGeom prst="rect">
            <a:avLst/>
          </a:prstGeom>
        </p:spPr>
        <p:txBody>
          <a:bodyPr>
            <a:spAutoFit/>
          </a:bodyPr>
          <a:lstStyle/>
          <a:p>
            <a:pPr>
              <a:spcAft>
                <a:spcPts val="800"/>
              </a:spcAft>
            </a:pPr>
            <a:r>
              <a:rPr lang="en-US" dirty="0">
                <a:latin typeface="Century Schoolbook" panose="02040604050505020304" pitchFamily="18" charset="0"/>
                <a:ea typeface="Calibri" panose="020F0502020204030204" pitchFamily="34" charset="0"/>
                <a:cs typeface="Times New Roman" panose="02020603050405020304" pitchFamily="18" charset="0"/>
              </a:rPr>
              <a:t>Plotting results</a:t>
            </a:r>
          </a:p>
          <a:p>
            <a:pPr>
              <a:spcAft>
                <a:spcPts val="800"/>
              </a:spcAft>
            </a:pPr>
            <a:r>
              <a:rPr lang="en-US" dirty="0">
                <a:latin typeface="Century Schoolbook" panose="02040604050505020304" pitchFamily="18" charset="0"/>
                <a:ea typeface="Calibri" panose="020F0502020204030204" pitchFamily="34" charset="0"/>
                <a:cs typeface="Times New Roman" panose="02020603050405020304" pitchFamily="18" charset="0"/>
              </a:rPr>
              <a:t>The results can be plotted in several ways:</a:t>
            </a:r>
          </a:p>
          <a:p>
            <a:pPr marL="342900" marR="0" lvl="0" indent="-342900">
              <a:lnSpc>
                <a:spcPct val="115000"/>
              </a:lnSpc>
              <a:spcBef>
                <a:spcPts val="0"/>
              </a:spcBef>
              <a:spcAft>
                <a:spcPts val="0"/>
              </a:spcAft>
              <a:buFont typeface="+mj-lt"/>
              <a:buAutoNum type="arabicParenR"/>
            </a:pPr>
            <a:r>
              <a:rPr lang="en-US" dirty="0">
                <a:latin typeface="Century Schoolbook" panose="02040604050505020304" pitchFamily="18" charset="0"/>
                <a:ea typeface="Times New Roman" panose="02020603050405020304" pitchFamily="18" charset="0"/>
                <a:cs typeface="Times New Roman" panose="02020603050405020304" pitchFamily="18" charset="0"/>
              </a:rPr>
              <a:t>Select 1 row and right click the selected row and choose “Plot”.</a:t>
            </a:r>
          </a:p>
          <a:p>
            <a:pPr marL="342900" marR="0" lvl="0" indent="-342900">
              <a:lnSpc>
                <a:spcPct val="115000"/>
              </a:lnSpc>
              <a:spcBef>
                <a:spcPts val="0"/>
              </a:spcBef>
              <a:spcAft>
                <a:spcPts val="0"/>
              </a:spcAft>
              <a:buFont typeface="+mj-lt"/>
              <a:buAutoNum type="arabicParenR"/>
            </a:pPr>
            <a:r>
              <a:rPr lang="en-US" dirty="0">
                <a:latin typeface="Century Schoolbook" panose="02040604050505020304" pitchFamily="18" charset="0"/>
                <a:ea typeface="Times New Roman" panose="02020603050405020304" pitchFamily="18" charset="0"/>
                <a:cs typeface="Times New Roman" panose="02020603050405020304" pitchFamily="18" charset="0"/>
              </a:rPr>
              <a:t>Select 2 rows by holding down shift and selecting, then choose “Plot”. The first will be the dependent variable in the plot and the second selected will be the independent variable.</a:t>
            </a:r>
          </a:p>
          <a:p>
            <a:pPr marL="342900" marR="0" lvl="0" indent="-342900">
              <a:lnSpc>
                <a:spcPct val="115000"/>
              </a:lnSpc>
              <a:spcBef>
                <a:spcPts val="0"/>
              </a:spcBef>
              <a:spcAft>
                <a:spcPts val="0"/>
              </a:spcAft>
              <a:buFont typeface="+mj-lt"/>
              <a:buAutoNum type="arabicParenR"/>
            </a:pPr>
            <a:r>
              <a:rPr lang="en-US" dirty="0">
                <a:latin typeface="Century Schoolbook" panose="02040604050505020304" pitchFamily="18" charset="0"/>
                <a:ea typeface="Times New Roman" panose="02020603050405020304" pitchFamily="18" charset="0"/>
                <a:cs typeface="Times New Roman" panose="02020603050405020304" pitchFamily="18" charset="0"/>
              </a:rPr>
              <a:t>Select 3 or more rows by holding down shift and selecting, then choose “Plot”. The first will be the dependent variable in the plot and the remaining selected variables will be the independent variables.</a:t>
            </a:r>
          </a:p>
          <a:p>
            <a:pPr marL="342900" marR="0" lvl="0" indent="-342900">
              <a:lnSpc>
                <a:spcPct val="115000"/>
              </a:lnSpc>
              <a:spcBef>
                <a:spcPts val="0"/>
              </a:spcBef>
              <a:spcAft>
                <a:spcPts val="1000"/>
              </a:spcAft>
              <a:buFont typeface="+mj-lt"/>
              <a:buAutoNum type="arabicParenR"/>
            </a:pPr>
            <a:r>
              <a:rPr lang="en-US" dirty="0">
                <a:latin typeface="Century Schoolbook" panose="02040604050505020304" pitchFamily="18" charset="0"/>
                <a:ea typeface="Times New Roman" panose="02020603050405020304" pitchFamily="18" charset="0"/>
                <a:cs typeface="Times New Roman" panose="02020603050405020304" pitchFamily="18" charset="0"/>
              </a:rPr>
              <a:t>Select 3 rows by holding down shift and selecting, then choose “ Carpet Plot”. The first will be the dependent variable in the plot and the second selected will be the independent variable and the 3</a:t>
            </a:r>
            <a:r>
              <a:rPr lang="en-US" baseline="30000" dirty="0">
                <a:latin typeface="Century Schoolbook" panose="02040604050505020304" pitchFamily="18" charset="0"/>
                <a:ea typeface="Times New Roman" panose="02020603050405020304" pitchFamily="18" charset="0"/>
                <a:cs typeface="Times New Roman" panose="02020603050405020304" pitchFamily="18" charset="0"/>
              </a:rPr>
              <a:t>rd</a:t>
            </a:r>
            <a:r>
              <a:rPr lang="en-US" dirty="0">
                <a:latin typeface="Century Schoolbook" panose="02040604050505020304" pitchFamily="18" charset="0"/>
                <a:ea typeface="Times New Roman" panose="02020603050405020304" pitchFamily="18" charset="0"/>
                <a:cs typeface="Times New Roman" panose="02020603050405020304" pitchFamily="18" charset="0"/>
              </a:rPr>
              <a:t> with be the z axis.</a:t>
            </a:r>
          </a:p>
        </p:txBody>
      </p:sp>
    </p:spTree>
    <p:extLst>
      <p:ext uri="{BB962C8B-B14F-4D97-AF65-F5344CB8AC3E}">
        <p14:creationId xmlns:p14="http://schemas.microsoft.com/office/powerpoint/2010/main" val="42491517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6654800"/>
            <a:ext cx="12192000" cy="203200"/>
          </a:xfrm>
          <a:prstGeom prst="rect">
            <a:avLst/>
          </a:prstGeom>
          <a:gradFill flip="none" rotWithShape="1">
            <a:gsLst>
              <a:gs pos="0">
                <a:schemeClr val="accent1">
                  <a:lumMod val="5000"/>
                  <a:lumOff val="95000"/>
                  <a:alpha val="50000"/>
                </a:schemeClr>
              </a:gs>
              <a:gs pos="53000">
                <a:schemeClr val="accent1">
                  <a:lumMod val="5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rot="16200000" flipV="1">
            <a:off x="-3352244" y="3352244"/>
            <a:ext cx="6858000" cy="153512"/>
          </a:xfrm>
          <a:prstGeom prst="rect">
            <a:avLst/>
          </a:prstGeom>
          <a:gradFill flip="none" rotWithShape="1">
            <a:gsLst>
              <a:gs pos="0">
                <a:schemeClr val="accent1">
                  <a:lumMod val="5000"/>
                  <a:lumOff val="95000"/>
                  <a:alpha val="50000"/>
                </a:schemeClr>
              </a:gs>
              <a:gs pos="61000">
                <a:schemeClr val="accent1">
                  <a:lumMod val="5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FD677500-7E5E-4097-B846-52AEC0279D7A}"/>
              </a:ext>
            </a:extLst>
          </p:cNvPr>
          <p:cNvSpPr txBox="1"/>
          <p:nvPr/>
        </p:nvSpPr>
        <p:spPr>
          <a:xfrm>
            <a:off x="153513" y="0"/>
            <a:ext cx="12038487" cy="527050"/>
          </a:xfrm>
          <a:prstGeom prst="rect">
            <a:avLst/>
          </a:prstGeom>
          <a:gradFill>
            <a:gsLst>
              <a:gs pos="100000">
                <a:schemeClr val="accent1">
                  <a:lumMod val="50000"/>
                </a:schemeClr>
              </a:gs>
              <a:gs pos="100000">
                <a:schemeClr val="bg1"/>
              </a:gs>
            </a:gsLst>
            <a:lin ang="0" scaled="1"/>
          </a:gradFill>
        </p:spPr>
        <p:txBody>
          <a:bodyPr wrap="square" rtlCol="0">
            <a:spAutoFit/>
          </a:bodyPr>
          <a:lstStyle/>
          <a:p>
            <a:r>
              <a:rPr lang="en-US" sz="2800" b="1" dirty="0">
                <a:solidFill>
                  <a:schemeClr val="bg1"/>
                </a:solidFill>
                <a:latin typeface="Arial" panose="020B0604020202020204" pitchFamily="34" charset="0"/>
                <a:cs typeface="Arial" panose="020B0604020202020204" pitchFamily="34" charset="0"/>
              </a:rPr>
              <a:t>Results – Filtering</a:t>
            </a:r>
          </a:p>
        </p:txBody>
      </p:sp>
      <p:sp>
        <p:nvSpPr>
          <p:cNvPr id="2" name="Rectangle 2">
            <a:extLst>
              <a:ext uri="{FF2B5EF4-FFF2-40B4-BE49-F238E27FC236}">
                <a16:creationId xmlns:a16="http://schemas.microsoft.com/office/drawing/2014/main" id="{EED5B77B-2772-4B41-9B30-0D16E602141C}"/>
              </a:ext>
            </a:extLst>
          </p:cNvPr>
          <p:cNvSpPr>
            <a:spLocks noChangeArrowheads="1"/>
          </p:cNvSpPr>
          <p:nvPr/>
        </p:nvSpPr>
        <p:spPr bwMode="auto">
          <a:xfrm>
            <a:off x="2372496" y="0"/>
            <a:ext cx="981950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7" name="Picture 6">
            <a:extLst>
              <a:ext uri="{FF2B5EF4-FFF2-40B4-BE49-F238E27FC236}">
                <a16:creationId xmlns:a16="http://schemas.microsoft.com/office/drawing/2014/main" id="{8D6DA7BE-062D-40A9-8DCD-7DA0EED68AE6}"/>
              </a:ext>
            </a:extLst>
          </p:cNvPr>
          <p:cNvPicPr/>
          <p:nvPr/>
        </p:nvPicPr>
        <p:blipFill>
          <a:blip r:embed="rId2"/>
          <a:stretch>
            <a:fillRect/>
          </a:stretch>
        </p:blipFill>
        <p:spPr>
          <a:xfrm>
            <a:off x="1041698" y="793750"/>
            <a:ext cx="1895475" cy="2533650"/>
          </a:xfrm>
          <a:prstGeom prst="rect">
            <a:avLst/>
          </a:prstGeom>
        </p:spPr>
      </p:pic>
      <p:sp>
        <p:nvSpPr>
          <p:cNvPr id="4" name="Rectangle 3">
            <a:extLst>
              <a:ext uri="{FF2B5EF4-FFF2-40B4-BE49-F238E27FC236}">
                <a16:creationId xmlns:a16="http://schemas.microsoft.com/office/drawing/2014/main" id="{9848FD11-51F4-4EEC-93D5-E49FBD960CE8}"/>
              </a:ext>
            </a:extLst>
          </p:cNvPr>
          <p:cNvSpPr/>
          <p:nvPr/>
        </p:nvSpPr>
        <p:spPr>
          <a:xfrm>
            <a:off x="3369275" y="1368848"/>
            <a:ext cx="6096000" cy="923330"/>
          </a:xfrm>
          <a:prstGeom prst="rect">
            <a:avLst/>
          </a:prstGeom>
        </p:spPr>
        <p:txBody>
          <a:bodyPr>
            <a:spAutoFit/>
          </a:bodyPr>
          <a:lstStyle/>
          <a:p>
            <a:pPr>
              <a:spcAft>
                <a:spcPts val="800"/>
              </a:spcAft>
            </a:pPr>
            <a:r>
              <a:rPr lang="en-US" dirty="0">
                <a:latin typeface="Century Schoolbook" panose="02040604050505020304" pitchFamily="18" charset="0"/>
                <a:ea typeface="Calibri" panose="020F0502020204030204" pitchFamily="34" charset="0"/>
                <a:cs typeface="Times New Roman" panose="02020603050405020304" pitchFamily="18" charset="0"/>
              </a:rPr>
              <a:t>It’s also possible to filter  the results. The Variable Selection panel (shown below) selects the visible rows in the table.</a:t>
            </a:r>
          </a:p>
        </p:txBody>
      </p:sp>
      <p:pic>
        <p:nvPicPr>
          <p:cNvPr id="9" name="Picture 8">
            <a:extLst>
              <a:ext uri="{FF2B5EF4-FFF2-40B4-BE49-F238E27FC236}">
                <a16:creationId xmlns:a16="http://schemas.microsoft.com/office/drawing/2014/main" id="{215AFA54-56DD-4E6B-B56A-5DB8215EA133}"/>
              </a:ext>
            </a:extLst>
          </p:cNvPr>
          <p:cNvPicPr/>
          <p:nvPr/>
        </p:nvPicPr>
        <p:blipFill>
          <a:blip r:embed="rId3"/>
          <a:stretch>
            <a:fillRect/>
          </a:stretch>
        </p:blipFill>
        <p:spPr>
          <a:xfrm>
            <a:off x="1051223" y="3565525"/>
            <a:ext cx="1885950" cy="3019425"/>
          </a:xfrm>
          <a:prstGeom prst="rect">
            <a:avLst/>
          </a:prstGeom>
        </p:spPr>
      </p:pic>
      <p:sp>
        <p:nvSpPr>
          <p:cNvPr id="12" name="Rectangle 11">
            <a:extLst>
              <a:ext uri="{FF2B5EF4-FFF2-40B4-BE49-F238E27FC236}">
                <a16:creationId xmlns:a16="http://schemas.microsoft.com/office/drawing/2014/main" id="{C92B7754-C776-41E3-89AB-2C5696C44617}"/>
              </a:ext>
            </a:extLst>
          </p:cNvPr>
          <p:cNvSpPr/>
          <p:nvPr/>
        </p:nvSpPr>
        <p:spPr>
          <a:xfrm>
            <a:off x="3455773" y="4396253"/>
            <a:ext cx="6096000" cy="923330"/>
          </a:xfrm>
          <a:prstGeom prst="rect">
            <a:avLst/>
          </a:prstGeom>
        </p:spPr>
        <p:txBody>
          <a:bodyPr>
            <a:spAutoFit/>
          </a:bodyPr>
          <a:lstStyle/>
          <a:p>
            <a:pPr>
              <a:spcAft>
                <a:spcPts val="800"/>
              </a:spcAft>
            </a:pPr>
            <a:r>
              <a:rPr lang="en-US" dirty="0">
                <a:latin typeface="Century Schoolbook" panose="02040604050505020304" pitchFamily="18" charset="0"/>
                <a:ea typeface="Calibri" panose="020F0502020204030204" pitchFamily="34" charset="0"/>
                <a:cs typeface="Times New Roman" panose="02020603050405020304" pitchFamily="18" charset="0"/>
              </a:rPr>
              <a:t>The Column filter allow you to filter columns out by numerical value.  First select a variable to filter on.  Next select a value.</a:t>
            </a:r>
          </a:p>
        </p:txBody>
      </p:sp>
    </p:spTree>
    <p:extLst>
      <p:ext uri="{BB962C8B-B14F-4D97-AF65-F5344CB8AC3E}">
        <p14:creationId xmlns:p14="http://schemas.microsoft.com/office/powerpoint/2010/main" val="13003497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6654800"/>
            <a:ext cx="12192000" cy="203200"/>
          </a:xfrm>
          <a:prstGeom prst="rect">
            <a:avLst/>
          </a:prstGeom>
          <a:gradFill flip="none" rotWithShape="1">
            <a:gsLst>
              <a:gs pos="0">
                <a:schemeClr val="accent1">
                  <a:lumMod val="5000"/>
                  <a:lumOff val="95000"/>
                  <a:alpha val="50000"/>
                </a:schemeClr>
              </a:gs>
              <a:gs pos="53000">
                <a:schemeClr val="accent1">
                  <a:lumMod val="5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rot="16200000" flipV="1">
            <a:off x="-3352244" y="3352244"/>
            <a:ext cx="6858000" cy="153512"/>
          </a:xfrm>
          <a:prstGeom prst="rect">
            <a:avLst/>
          </a:prstGeom>
          <a:gradFill flip="none" rotWithShape="1">
            <a:gsLst>
              <a:gs pos="0">
                <a:schemeClr val="accent1">
                  <a:lumMod val="5000"/>
                  <a:lumOff val="95000"/>
                  <a:alpha val="50000"/>
                </a:schemeClr>
              </a:gs>
              <a:gs pos="61000">
                <a:schemeClr val="accent1">
                  <a:lumMod val="5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FD677500-7E5E-4097-B846-52AEC0279D7A}"/>
              </a:ext>
            </a:extLst>
          </p:cNvPr>
          <p:cNvSpPr txBox="1"/>
          <p:nvPr/>
        </p:nvSpPr>
        <p:spPr>
          <a:xfrm>
            <a:off x="153513" y="0"/>
            <a:ext cx="12038487" cy="527050"/>
          </a:xfrm>
          <a:prstGeom prst="rect">
            <a:avLst/>
          </a:prstGeom>
          <a:gradFill>
            <a:gsLst>
              <a:gs pos="100000">
                <a:schemeClr val="accent1">
                  <a:lumMod val="50000"/>
                </a:schemeClr>
              </a:gs>
              <a:gs pos="100000">
                <a:schemeClr val="bg1"/>
              </a:gs>
            </a:gsLst>
            <a:lin ang="0" scaled="1"/>
          </a:gradFill>
        </p:spPr>
        <p:txBody>
          <a:bodyPr wrap="square" rtlCol="0">
            <a:spAutoFit/>
          </a:bodyPr>
          <a:lstStyle/>
          <a:p>
            <a:r>
              <a:rPr lang="en-US" sz="2800" b="1" dirty="0">
                <a:solidFill>
                  <a:schemeClr val="bg1"/>
                </a:solidFill>
                <a:latin typeface="Arial" panose="020B0604020202020204" pitchFamily="34" charset="0"/>
                <a:cs typeface="Arial" panose="020B0604020202020204" pitchFamily="34" charset="0"/>
              </a:rPr>
              <a:t>Results – Requirement Plots</a:t>
            </a:r>
          </a:p>
        </p:txBody>
      </p:sp>
      <p:sp>
        <p:nvSpPr>
          <p:cNvPr id="2" name="Rectangle 2">
            <a:extLst>
              <a:ext uri="{FF2B5EF4-FFF2-40B4-BE49-F238E27FC236}">
                <a16:creationId xmlns:a16="http://schemas.microsoft.com/office/drawing/2014/main" id="{EED5B77B-2772-4B41-9B30-0D16E602141C}"/>
              </a:ext>
            </a:extLst>
          </p:cNvPr>
          <p:cNvSpPr>
            <a:spLocks noChangeArrowheads="1"/>
          </p:cNvSpPr>
          <p:nvPr/>
        </p:nvSpPr>
        <p:spPr bwMode="auto">
          <a:xfrm>
            <a:off x="2372496" y="0"/>
            <a:ext cx="981950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13" name="Picture 12">
            <a:extLst>
              <a:ext uri="{FF2B5EF4-FFF2-40B4-BE49-F238E27FC236}">
                <a16:creationId xmlns:a16="http://schemas.microsoft.com/office/drawing/2014/main" id="{86010E75-4A71-47AA-A7A5-9648881F04E3}"/>
              </a:ext>
            </a:extLst>
          </p:cNvPr>
          <p:cNvPicPr/>
          <p:nvPr/>
        </p:nvPicPr>
        <p:blipFill>
          <a:blip r:embed="rId2"/>
          <a:stretch>
            <a:fillRect/>
          </a:stretch>
        </p:blipFill>
        <p:spPr>
          <a:xfrm>
            <a:off x="3221818" y="1069022"/>
            <a:ext cx="5303520" cy="4719955"/>
          </a:xfrm>
          <a:prstGeom prst="rect">
            <a:avLst/>
          </a:prstGeom>
        </p:spPr>
      </p:pic>
    </p:spTree>
    <p:extLst>
      <p:ext uri="{BB962C8B-B14F-4D97-AF65-F5344CB8AC3E}">
        <p14:creationId xmlns:p14="http://schemas.microsoft.com/office/powerpoint/2010/main" val="37898023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6654800"/>
            <a:ext cx="12192000" cy="203200"/>
          </a:xfrm>
          <a:prstGeom prst="rect">
            <a:avLst/>
          </a:prstGeom>
          <a:gradFill flip="none" rotWithShape="1">
            <a:gsLst>
              <a:gs pos="0">
                <a:schemeClr val="accent1">
                  <a:lumMod val="5000"/>
                  <a:lumOff val="95000"/>
                  <a:alpha val="50000"/>
                </a:schemeClr>
              </a:gs>
              <a:gs pos="53000">
                <a:schemeClr val="accent1">
                  <a:lumMod val="5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rot="16200000" flipV="1">
            <a:off x="-3352244" y="3352244"/>
            <a:ext cx="6858000" cy="153512"/>
          </a:xfrm>
          <a:prstGeom prst="rect">
            <a:avLst/>
          </a:prstGeom>
          <a:gradFill flip="none" rotWithShape="1">
            <a:gsLst>
              <a:gs pos="0">
                <a:schemeClr val="accent1">
                  <a:lumMod val="5000"/>
                  <a:lumOff val="95000"/>
                  <a:alpha val="50000"/>
                </a:schemeClr>
              </a:gs>
              <a:gs pos="61000">
                <a:schemeClr val="accent1">
                  <a:lumMod val="5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FD677500-7E5E-4097-B846-52AEC0279D7A}"/>
              </a:ext>
            </a:extLst>
          </p:cNvPr>
          <p:cNvSpPr txBox="1"/>
          <p:nvPr/>
        </p:nvSpPr>
        <p:spPr>
          <a:xfrm>
            <a:off x="153513" y="0"/>
            <a:ext cx="12038487" cy="527050"/>
          </a:xfrm>
          <a:prstGeom prst="rect">
            <a:avLst/>
          </a:prstGeom>
          <a:gradFill>
            <a:gsLst>
              <a:gs pos="100000">
                <a:schemeClr val="accent1">
                  <a:lumMod val="50000"/>
                </a:schemeClr>
              </a:gs>
              <a:gs pos="100000">
                <a:schemeClr val="bg1"/>
              </a:gs>
            </a:gsLst>
            <a:lin ang="0" scaled="1"/>
          </a:gradFill>
        </p:spPr>
        <p:txBody>
          <a:bodyPr wrap="square" rtlCol="0">
            <a:spAutoFit/>
          </a:bodyPr>
          <a:lstStyle/>
          <a:p>
            <a:r>
              <a:rPr lang="en-US" sz="2800" b="1" dirty="0">
                <a:solidFill>
                  <a:schemeClr val="bg1"/>
                </a:solidFill>
                <a:latin typeface="Arial" panose="020B0604020202020204" pitchFamily="34" charset="0"/>
                <a:cs typeface="Arial" panose="020B0604020202020204" pitchFamily="34" charset="0"/>
              </a:rPr>
              <a:t>Results – Simulation Plots</a:t>
            </a:r>
          </a:p>
        </p:txBody>
      </p:sp>
      <p:sp>
        <p:nvSpPr>
          <p:cNvPr id="2" name="Rectangle 2">
            <a:extLst>
              <a:ext uri="{FF2B5EF4-FFF2-40B4-BE49-F238E27FC236}">
                <a16:creationId xmlns:a16="http://schemas.microsoft.com/office/drawing/2014/main" id="{EED5B77B-2772-4B41-9B30-0D16E602141C}"/>
              </a:ext>
            </a:extLst>
          </p:cNvPr>
          <p:cNvSpPr>
            <a:spLocks noChangeArrowheads="1"/>
          </p:cNvSpPr>
          <p:nvPr/>
        </p:nvSpPr>
        <p:spPr bwMode="auto">
          <a:xfrm>
            <a:off x="2372496" y="0"/>
            <a:ext cx="981950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7" name="Picture 6">
            <a:extLst>
              <a:ext uri="{FF2B5EF4-FFF2-40B4-BE49-F238E27FC236}">
                <a16:creationId xmlns:a16="http://schemas.microsoft.com/office/drawing/2014/main" id="{774DE13D-801E-4C24-AC65-A8571F7E072F}"/>
              </a:ext>
            </a:extLst>
          </p:cNvPr>
          <p:cNvPicPr/>
          <p:nvPr/>
        </p:nvPicPr>
        <p:blipFill>
          <a:blip r:embed="rId2"/>
          <a:stretch>
            <a:fillRect/>
          </a:stretch>
        </p:blipFill>
        <p:spPr>
          <a:xfrm>
            <a:off x="3444240" y="1069022"/>
            <a:ext cx="5303520" cy="4719955"/>
          </a:xfrm>
          <a:prstGeom prst="rect">
            <a:avLst/>
          </a:prstGeom>
        </p:spPr>
      </p:pic>
    </p:spTree>
    <p:extLst>
      <p:ext uri="{BB962C8B-B14F-4D97-AF65-F5344CB8AC3E}">
        <p14:creationId xmlns:p14="http://schemas.microsoft.com/office/powerpoint/2010/main" val="13576770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6654800"/>
            <a:ext cx="12192000" cy="203200"/>
          </a:xfrm>
          <a:prstGeom prst="rect">
            <a:avLst/>
          </a:prstGeom>
          <a:gradFill flip="none" rotWithShape="1">
            <a:gsLst>
              <a:gs pos="0">
                <a:schemeClr val="accent1">
                  <a:lumMod val="5000"/>
                  <a:lumOff val="95000"/>
                  <a:alpha val="50000"/>
                </a:schemeClr>
              </a:gs>
              <a:gs pos="53000">
                <a:schemeClr val="accent1">
                  <a:lumMod val="5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rot="16200000" flipV="1">
            <a:off x="-3352244" y="3352244"/>
            <a:ext cx="6858000" cy="153512"/>
          </a:xfrm>
          <a:prstGeom prst="rect">
            <a:avLst/>
          </a:prstGeom>
          <a:gradFill flip="none" rotWithShape="1">
            <a:gsLst>
              <a:gs pos="0">
                <a:schemeClr val="accent1">
                  <a:lumMod val="5000"/>
                  <a:lumOff val="95000"/>
                  <a:alpha val="50000"/>
                </a:schemeClr>
              </a:gs>
              <a:gs pos="61000">
                <a:schemeClr val="accent1">
                  <a:lumMod val="5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FD677500-7E5E-4097-B846-52AEC0279D7A}"/>
              </a:ext>
            </a:extLst>
          </p:cNvPr>
          <p:cNvSpPr txBox="1"/>
          <p:nvPr/>
        </p:nvSpPr>
        <p:spPr>
          <a:xfrm>
            <a:off x="153513" y="0"/>
            <a:ext cx="12038487" cy="527050"/>
          </a:xfrm>
          <a:prstGeom prst="rect">
            <a:avLst/>
          </a:prstGeom>
          <a:gradFill>
            <a:gsLst>
              <a:gs pos="100000">
                <a:schemeClr val="accent1">
                  <a:lumMod val="50000"/>
                </a:schemeClr>
              </a:gs>
              <a:gs pos="100000">
                <a:schemeClr val="bg1"/>
              </a:gs>
            </a:gsLst>
            <a:lin ang="0" scaled="1"/>
          </a:gradFill>
        </p:spPr>
        <p:txBody>
          <a:bodyPr wrap="square" rtlCol="0">
            <a:spAutoFit/>
          </a:bodyPr>
          <a:lstStyle/>
          <a:p>
            <a:r>
              <a:rPr lang="en-US" sz="2800" b="1" dirty="0">
                <a:solidFill>
                  <a:schemeClr val="bg1"/>
                </a:solidFill>
                <a:latin typeface="Arial" panose="020B0604020202020204" pitchFamily="34" charset="0"/>
                <a:cs typeface="Arial" panose="020B0604020202020204" pitchFamily="34" charset="0"/>
              </a:rPr>
              <a:t>Results – Post Simulation</a:t>
            </a:r>
          </a:p>
        </p:txBody>
      </p:sp>
      <p:sp>
        <p:nvSpPr>
          <p:cNvPr id="2" name="Rectangle 2">
            <a:extLst>
              <a:ext uri="{FF2B5EF4-FFF2-40B4-BE49-F238E27FC236}">
                <a16:creationId xmlns:a16="http://schemas.microsoft.com/office/drawing/2014/main" id="{EED5B77B-2772-4B41-9B30-0D16E602141C}"/>
              </a:ext>
            </a:extLst>
          </p:cNvPr>
          <p:cNvSpPr>
            <a:spLocks noChangeArrowheads="1"/>
          </p:cNvSpPr>
          <p:nvPr/>
        </p:nvSpPr>
        <p:spPr bwMode="auto">
          <a:xfrm>
            <a:off x="2372496" y="0"/>
            <a:ext cx="981950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8" name="Picture 7">
            <a:extLst>
              <a:ext uri="{FF2B5EF4-FFF2-40B4-BE49-F238E27FC236}">
                <a16:creationId xmlns:a16="http://schemas.microsoft.com/office/drawing/2014/main" id="{16D05B39-D178-489D-BC8D-BFD6F3593E05}"/>
              </a:ext>
            </a:extLst>
          </p:cNvPr>
          <p:cNvPicPr/>
          <p:nvPr/>
        </p:nvPicPr>
        <p:blipFill>
          <a:blip r:embed="rId2"/>
          <a:stretch>
            <a:fillRect/>
          </a:stretch>
        </p:blipFill>
        <p:spPr>
          <a:xfrm>
            <a:off x="3444240" y="1059815"/>
            <a:ext cx="5303520" cy="4738370"/>
          </a:xfrm>
          <a:prstGeom prst="rect">
            <a:avLst/>
          </a:prstGeom>
        </p:spPr>
      </p:pic>
    </p:spTree>
    <p:extLst>
      <p:ext uri="{BB962C8B-B14F-4D97-AF65-F5344CB8AC3E}">
        <p14:creationId xmlns:p14="http://schemas.microsoft.com/office/powerpoint/2010/main" val="7961361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6654800"/>
            <a:ext cx="12192000" cy="203200"/>
          </a:xfrm>
          <a:prstGeom prst="rect">
            <a:avLst/>
          </a:prstGeom>
          <a:gradFill flip="none" rotWithShape="1">
            <a:gsLst>
              <a:gs pos="0">
                <a:schemeClr val="accent1">
                  <a:lumMod val="5000"/>
                  <a:lumOff val="95000"/>
                  <a:alpha val="50000"/>
                </a:schemeClr>
              </a:gs>
              <a:gs pos="53000">
                <a:schemeClr val="accent1">
                  <a:lumMod val="5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rot="16200000" flipV="1">
            <a:off x="-3352244" y="3352244"/>
            <a:ext cx="6858000" cy="153512"/>
          </a:xfrm>
          <a:prstGeom prst="rect">
            <a:avLst/>
          </a:prstGeom>
          <a:gradFill flip="none" rotWithShape="1">
            <a:gsLst>
              <a:gs pos="0">
                <a:schemeClr val="accent1">
                  <a:lumMod val="5000"/>
                  <a:lumOff val="95000"/>
                  <a:alpha val="50000"/>
                </a:schemeClr>
              </a:gs>
              <a:gs pos="61000">
                <a:schemeClr val="accent1">
                  <a:lumMod val="5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FD677500-7E5E-4097-B846-52AEC0279D7A}"/>
              </a:ext>
            </a:extLst>
          </p:cNvPr>
          <p:cNvSpPr txBox="1"/>
          <p:nvPr/>
        </p:nvSpPr>
        <p:spPr>
          <a:xfrm>
            <a:off x="153513" y="0"/>
            <a:ext cx="12038487" cy="527050"/>
          </a:xfrm>
          <a:prstGeom prst="rect">
            <a:avLst/>
          </a:prstGeom>
          <a:gradFill>
            <a:gsLst>
              <a:gs pos="100000">
                <a:schemeClr val="accent1">
                  <a:lumMod val="50000"/>
                </a:schemeClr>
              </a:gs>
              <a:gs pos="100000">
                <a:schemeClr val="bg1"/>
              </a:gs>
            </a:gsLst>
            <a:lin ang="0" scaled="1"/>
          </a:gradFill>
        </p:spPr>
        <p:txBody>
          <a:bodyPr wrap="square" rtlCol="0">
            <a:spAutoFit/>
          </a:bodyPr>
          <a:lstStyle/>
          <a:p>
            <a:r>
              <a:rPr lang="en-US" sz="2800" b="1" dirty="0">
                <a:solidFill>
                  <a:schemeClr val="bg1"/>
                </a:solidFill>
                <a:latin typeface="Arial" panose="020B0604020202020204" pitchFamily="34" charset="0"/>
                <a:cs typeface="Arial" panose="020B0604020202020204" pitchFamily="34" charset="0"/>
              </a:rPr>
              <a:t>Operating Condition Class</a:t>
            </a:r>
          </a:p>
        </p:txBody>
      </p:sp>
      <p:sp>
        <p:nvSpPr>
          <p:cNvPr id="2" name="Rectangle 2">
            <a:extLst>
              <a:ext uri="{FF2B5EF4-FFF2-40B4-BE49-F238E27FC236}">
                <a16:creationId xmlns:a16="http://schemas.microsoft.com/office/drawing/2014/main" id="{EED5B77B-2772-4B41-9B30-0D16E602141C}"/>
              </a:ext>
            </a:extLst>
          </p:cNvPr>
          <p:cNvSpPr>
            <a:spLocks noChangeArrowheads="1"/>
          </p:cNvSpPr>
          <p:nvPr/>
        </p:nvSpPr>
        <p:spPr bwMode="auto">
          <a:xfrm>
            <a:off x="2372496" y="0"/>
            <a:ext cx="981950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3" name="TextBox 2">
            <a:extLst>
              <a:ext uri="{FF2B5EF4-FFF2-40B4-BE49-F238E27FC236}">
                <a16:creationId xmlns:a16="http://schemas.microsoft.com/office/drawing/2014/main" id="{88CFF128-D695-4C45-B596-8F26A609EFE5}"/>
              </a:ext>
            </a:extLst>
          </p:cNvPr>
          <p:cNvSpPr txBox="1"/>
          <p:nvPr/>
        </p:nvSpPr>
        <p:spPr>
          <a:xfrm>
            <a:off x="671426" y="641905"/>
            <a:ext cx="6771503" cy="369332"/>
          </a:xfrm>
          <a:prstGeom prst="rect">
            <a:avLst/>
          </a:prstGeom>
          <a:noFill/>
        </p:spPr>
        <p:txBody>
          <a:bodyPr wrap="square" rtlCol="0">
            <a:spAutoFit/>
          </a:bodyPr>
          <a:lstStyle/>
          <a:p>
            <a:pPr marL="285750" indent="-285750">
              <a:buFontTx/>
              <a:buChar char="-"/>
            </a:pPr>
            <a:r>
              <a:rPr lang="en-US" b="1" dirty="0"/>
              <a:t>Important Properties</a:t>
            </a:r>
          </a:p>
        </p:txBody>
      </p:sp>
      <p:graphicFrame>
        <p:nvGraphicFramePr>
          <p:cNvPr id="4" name="Table 3">
            <a:extLst>
              <a:ext uri="{FF2B5EF4-FFF2-40B4-BE49-F238E27FC236}">
                <a16:creationId xmlns:a16="http://schemas.microsoft.com/office/drawing/2014/main" id="{884DE5E2-AAF9-4809-9066-A7E2A983A512}"/>
              </a:ext>
            </a:extLst>
          </p:cNvPr>
          <p:cNvGraphicFramePr>
            <a:graphicFrameLocks noGrp="1"/>
          </p:cNvGraphicFramePr>
          <p:nvPr>
            <p:extLst>
              <p:ext uri="{D42A27DB-BD31-4B8C-83A1-F6EECF244321}">
                <p14:modId xmlns:p14="http://schemas.microsoft.com/office/powerpoint/2010/main" val="609706557"/>
              </p:ext>
            </p:extLst>
          </p:nvPr>
        </p:nvGraphicFramePr>
        <p:xfrm>
          <a:off x="776544" y="1126092"/>
          <a:ext cx="10792425" cy="2780008"/>
        </p:xfrm>
        <a:graphic>
          <a:graphicData uri="http://schemas.openxmlformats.org/drawingml/2006/table">
            <a:tbl>
              <a:tblPr>
                <a:tableStyleId>{5C22544A-7EE6-4342-B048-85BDC9FD1C3A}</a:tableStyleId>
              </a:tblPr>
              <a:tblGrid>
                <a:gridCol w="1419959">
                  <a:extLst>
                    <a:ext uri="{9D8B030D-6E8A-4147-A177-3AD203B41FA5}">
                      <a16:colId xmlns:a16="http://schemas.microsoft.com/office/drawing/2014/main" val="2614054106"/>
                    </a:ext>
                  </a:extLst>
                </a:gridCol>
                <a:gridCol w="1613923">
                  <a:extLst>
                    <a:ext uri="{9D8B030D-6E8A-4147-A177-3AD203B41FA5}">
                      <a16:colId xmlns:a16="http://schemas.microsoft.com/office/drawing/2014/main" val="3183341780"/>
                    </a:ext>
                  </a:extLst>
                </a:gridCol>
                <a:gridCol w="7758543">
                  <a:extLst>
                    <a:ext uri="{9D8B030D-6E8A-4147-A177-3AD203B41FA5}">
                      <a16:colId xmlns:a16="http://schemas.microsoft.com/office/drawing/2014/main" val="3501800051"/>
                    </a:ext>
                  </a:extLst>
                </a:gridCol>
              </a:tblGrid>
              <a:tr h="252728">
                <a:tc>
                  <a:txBody>
                    <a:bodyPr/>
                    <a:lstStyle/>
                    <a:p>
                      <a:pPr algn="l" fontAlgn="b"/>
                      <a:r>
                        <a:rPr lang="en-US" sz="1400" b="1" u="none" strike="noStrike" dirty="0">
                          <a:effectLst/>
                        </a:rPr>
                        <a:t>Name</a:t>
                      </a:r>
                      <a:endParaRPr lang="en-US" sz="1400" b="1"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400" b="1" u="none" strike="noStrike" dirty="0">
                          <a:effectLst/>
                        </a:rPr>
                        <a:t>Class</a:t>
                      </a:r>
                      <a:endParaRPr lang="en-US" sz="1400" b="1"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400" b="1" u="none" strike="noStrike" dirty="0">
                          <a:effectLst/>
                        </a:rPr>
                        <a:t>Description</a:t>
                      </a:r>
                      <a:endParaRPr lang="en-US" sz="14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813225227"/>
                  </a:ext>
                </a:extLst>
              </a:tr>
              <a:tr h="252728">
                <a:tc>
                  <a:txBody>
                    <a:bodyPr/>
                    <a:lstStyle/>
                    <a:p>
                      <a:pPr algn="l" fontAlgn="b"/>
                      <a:r>
                        <a:rPr lang="en-US" sz="1100" u="none" strike="noStrike" dirty="0">
                          <a:effectLst/>
                        </a:rPr>
                        <a:t>Label</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a:effectLst/>
                        </a:rPr>
                        <a:t>char</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User Defined Label</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283709324"/>
                  </a:ext>
                </a:extLst>
              </a:tr>
              <a:tr h="252728">
                <a:tc>
                  <a:txBody>
                    <a:bodyPr/>
                    <a:lstStyle/>
                    <a:p>
                      <a:pPr algn="l" fontAlgn="b"/>
                      <a:r>
                        <a:rPr lang="en-US" sz="1100" u="none" strike="noStrike">
                          <a:effectLst/>
                        </a:rPr>
                        <a:t>ModelName</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a:effectLst/>
                        </a:rPr>
                        <a:t>char</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Simulink Model used to create the Operating Condition</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800574860"/>
                  </a:ext>
                </a:extLst>
              </a:tr>
              <a:tr h="252728">
                <a:tc>
                  <a:txBody>
                    <a:bodyPr/>
                    <a:lstStyle/>
                    <a:p>
                      <a:pPr algn="l" fontAlgn="b"/>
                      <a:r>
                        <a:rPr lang="en-US" sz="1100" u="none" strike="noStrike">
                          <a:effectLst/>
                        </a:rPr>
                        <a:t>States</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err="1">
                          <a:effectLst/>
                        </a:rPr>
                        <a:t>lacm.Condition</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a:effectLst/>
                        </a:rPr>
                        <a:t>Model States</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332912273"/>
                  </a:ext>
                </a:extLst>
              </a:tr>
              <a:tr h="252728">
                <a:tc>
                  <a:txBody>
                    <a:bodyPr/>
                    <a:lstStyle/>
                    <a:p>
                      <a:pPr algn="l" fontAlgn="b"/>
                      <a:r>
                        <a:rPr lang="en-US" sz="1100" u="none" strike="noStrike">
                          <a:effectLst/>
                        </a:rPr>
                        <a:t>Inputs</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lacm.Condition</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a:effectLst/>
                        </a:rPr>
                        <a:t>Model Inputs</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921238145"/>
                  </a:ext>
                </a:extLst>
              </a:tr>
              <a:tr h="252728">
                <a:tc>
                  <a:txBody>
                    <a:bodyPr/>
                    <a:lstStyle/>
                    <a:p>
                      <a:pPr algn="l" fontAlgn="b"/>
                      <a:r>
                        <a:rPr lang="en-US" sz="1100" u="none" strike="noStrike">
                          <a:effectLst/>
                        </a:rPr>
                        <a:t>Outputs</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lacm.Condition</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a:effectLst/>
                        </a:rPr>
                        <a:t>Model Outputs</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285010509"/>
                  </a:ext>
                </a:extLst>
              </a:tr>
              <a:tr h="252728">
                <a:tc>
                  <a:txBody>
                    <a:bodyPr/>
                    <a:lstStyle/>
                    <a:p>
                      <a:pPr algn="l" fontAlgn="b"/>
                      <a:r>
                        <a:rPr lang="en-US" sz="1100" u="none" strike="noStrike">
                          <a:effectLst/>
                        </a:rPr>
                        <a:t>StateDerivs</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lacm.Condition</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a:effectLst/>
                        </a:rPr>
                        <a:t>Model State Derivatives</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275123286"/>
                  </a:ext>
                </a:extLst>
              </a:tr>
              <a:tr h="252728">
                <a:tc>
                  <a:txBody>
                    <a:bodyPr/>
                    <a:lstStyle/>
                    <a:p>
                      <a:pPr algn="l" fontAlgn="b"/>
                      <a:r>
                        <a:rPr lang="en-US" sz="1100" u="none" strike="noStrike">
                          <a:effectLst/>
                        </a:rPr>
                        <a:t>FlightCondition</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lacm.FlightCondition</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a:effectLst/>
                        </a:rPr>
                        <a:t>Flight Condition for operating point</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339711589"/>
                  </a:ext>
                </a:extLst>
              </a:tr>
              <a:tr h="252728">
                <a:tc>
                  <a:txBody>
                    <a:bodyPr/>
                    <a:lstStyle/>
                    <a:p>
                      <a:pPr algn="l" fontAlgn="b"/>
                      <a:r>
                        <a:rPr lang="en-US" sz="1100" u="none" strike="noStrike">
                          <a:effectLst/>
                        </a:rPr>
                        <a:t>MassProperties</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lacm.MassProperties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a:effectLst/>
                        </a:rPr>
                        <a:t>Mass properties for operating point</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168590981"/>
                  </a:ext>
                </a:extLst>
              </a:tr>
              <a:tr h="252728">
                <a:tc>
                  <a:txBody>
                    <a:bodyPr/>
                    <a:lstStyle/>
                    <a:p>
                      <a:pPr algn="l" fontAlgn="b"/>
                      <a:r>
                        <a:rPr lang="en-US" sz="1100" u="none" strike="noStrike">
                          <a:effectLst/>
                        </a:rPr>
                        <a:t>LinearModel</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lacm.LinearModel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a:effectLst/>
                        </a:rPr>
                        <a:t>Linearized model around the operating point ( This also includes the settings used to create the linear model) </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244703757"/>
                  </a:ext>
                </a:extLst>
              </a:tr>
              <a:tr h="252728">
                <a:tc>
                  <a:txBody>
                    <a:bodyPr/>
                    <a:lstStyle/>
                    <a:p>
                      <a:pPr algn="l" fontAlgn="b"/>
                      <a:r>
                        <a:rPr lang="en-US" sz="1100" u="none" strike="noStrike">
                          <a:effectLst/>
                        </a:rPr>
                        <a:t>TrimSettings</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lacm.TrimSettings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a:effectLst/>
                        </a:rPr>
                        <a:t>Settings used to create the trim</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5588360"/>
                  </a:ext>
                </a:extLst>
              </a:tr>
            </a:tbl>
          </a:graphicData>
        </a:graphic>
      </p:graphicFrame>
      <p:sp>
        <p:nvSpPr>
          <p:cNvPr id="8" name="TextBox 7">
            <a:extLst>
              <a:ext uri="{FF2B5EF4-FFF2-40B4-BE49-F238E27FC236}">
                <a16:creationId xmlns:a16="http://schemas.microsoft.com/office/drawing/2014/main" id="{050F56DA-FFC3-46B2-9A09-35C6234C65B3}"/>
              </a:ext>
            </a:extLst>
          </p:cNvPr>
          <p:cNvSpPr txBox="1"/>
          <p:nvPr/>
        </p:nvSpPr>
        <p:spPr>
          <a:xfrm>
            <a:off x="776544" y="4135810"/>
            <a:ext cx="6771503" cy="369332"/>
          </a:xfrm>
          <a:prstGeom prst="rect">
            <a:avLst/>
          </a:prstGeom>
          <a:noFill/>
        </p:spPr>
        <p:txBody>
          <a:bodyPr wrap="square" rtlCol="0">
            <a:spAutoFit/>
          </a:bodyPr>
          <a:lstStyle/>
          <a:p>
            <a:pPr marL="285750" indent="-285750">
              <a:buFontTx/>
              <a:buChar char="-"/>
            </a:pPr>
            <a:r>
              <a:rPr lang="en-US" b="1" dirty="0"/>
              <a:t>Methods</a:t>
            </a:r>
          </a:p>
        </p:txBody>
      </p:sp>
      <p:graphicFrame>
        <p:nvGraphicFramePr>
          <p:cNvPr id="5" name="Table 4">
            <a:extLst>
              <a:ext uri="{FF2B5EF4-FFF2-40B4-BE49-F238E27FC236}">
                <a16:creationId xmlns:a16="http://schemas.microsoft.com/office/drawing/2014/main" id="{EF9B064C-2379-4E2F-9B86-5DBECD4627B9}"/>
              </a:ext>
            </a:extLst>
          </p:cNvPr>
          <p:cNvGraphicFramePr>
            <a:graphicFrameLocks noGrp="1"/>
          </p:cNvGraphicFramePr>
          <p:nvPr>
            <p:extLst>
              <p:ext uri="{D42A27DB-BD31-4B8C-83A1-F6EECF244321}">
                <p14:modId xmlns:p14="http://schemas.microsoft.com/office/powerpoint/2010/main" val="2766288117"/>
              </p:ext>
            </p:extLst>
          </p:nvPr>
        </p:nvGraphicFramePr>
        <p:xfrm>
          <a:off x="838200" y="4610501"/>
          <a:ext cx="10515600" cy="552288"/>
        </p:xfrm>
        <a:graphic>
          <a:graphicData uri="http://schemas.openxmlformats.org/drawingml/2006/table">
            <a:tbl>
              <a:tblPr>
                <a:tableStyleId>{5C22544A-7EE6-4342-B048-85BDC9FD1C3A}</a:tableStyleId>
              </a:tblPr>
              <a:tblGrid>
                <a:gridCol w="2004068">
                  <a:extLst>
                    <a:ext uri="{9D8B030D-6E8A-4147-A177-3AD203B41FA5}">
                      <a16:colId xmlns:a16="http://schemas.microsoft.com/office/drawing/2014/main" val="1601194056"/>
                    </a:ext>
                  </a:extLst>
                </a:gridCol>
                <a:gridCol w="8511532">
                  <a:extLst>
                    <a:ext uri="{9D8B030D-6E8A-4147-A177-3AD203B41FA5}">
                      <a16:colId xmlns:a16="http://schemas.microsoft.com/office/drawing/2014/main" val="2178490858"/>
                    </a:ext>
                  </a:extLst>
                </a:gridCol>
              </a:tblGrid>
              <a:tr h="151919">
                <a:tc>
                  <a:txBody>
                    <a:bodyPr/>
                    <a:lstStyle/>
                    <a:p>
                      <a:pPr algn="l" rtl="0" fontAlgn="b"/>
                      <a:r>
                        <a:rPr lang="en-US" sz="1300" b="1" u="none" strike="noStrike">
                          <a:effectLst/>
                        </a:rPr>
                        <a:t>Name</a:t>
                      </a:r>
                      <a:endParaRPr lang="en-US" sz="1300" b="1" i="0" u="none" strike="noStrike">
                        <a:solidFill>
                          <a:srgbClr val="000000"/>
                        </a:solidFill>
                        <a:effectLst/>
                        <a:latin typeface="Calibri" panose="020F0502020204030204" pitchFamily="34" charset="0"/>
                      </a:endParaRPr>
                    </a:p>
                  </a:txBody>
                  <a:tcPr marL="8638" marR="8638" marT="8638" marB="0" anchor="b"/>
                </a:tc>
                <a:tc>
                  <a:txBody>
                    <a:bodyPr/>
                    <a:lstStyle/>
                    <a:p>
                      <a:pPr algn="l" rtl="0" fontAlgn="b"/>
                      <a:r>
                        <a:rPr lang="en-US" sz="1300" b="1" u="none" strike="noStrike" dirty="0">
                          <a:effectLst/>
                        </a:rPr>
                        <a:t>Description</a:t>
                      </a:r>
                      <a:endParaRPr lang="en-US" sz="1300" b="1" i="0" u="none" strike="noStrike" dirty="0">
                        <a:solidFill>
                          <a:srgbClr val="000000"/>
                        </a:solidFill>
                        <a:effectLst/>
                        <a:latin typeface="Calibri" panose="020F0502020204030204" pitchFamily="34" charset="0"/>
                      </a:endParaRPr>
                    </a:p>
                  </a:txBody>
                  <a:tcPr marL="8638" marR="8638" marT="8638" marB="0" anchor="b"/>
                </a:tc>
                <a:extLst>
                  <a:ext uri="{0D108BD9-81ED-4DB2-BD59-A6C34878D82A}">
                    <a16:rowId xmlns:a16="http://schemas.microsoft.com/office/drawing/2014/main" val="311980740"/>
                  </a:ext>
                </a:extLst>
              </a:tr>
              <a:tr h="172765">
                <a:tc>
                  <a:txBody>
                    <a:bodyPr/>
                    <a:lstStyle/>
                    <a:p>
                      <a:pPr algn="l" fontAlgn="b"/>
                      <a:r>
                        <a:rPr lang="en-US" sz="1000" u="none" strike="noStrike">
                          <a:effectLst/>
                        </a:rPr>
                        <a:t>eq ( == )</a:t>
                      </a:r>
                      <a:endParaRPr lang="en-US" sz="1000" b="0" i="0" u="none" strike="noStrike">
                        <a:solidFill>
                          <a:srgbClr val="000000"/>
                        </a:solidFill>
                        <a:effectLst/>
                        <a:latin typeface="Calibri" panose="020F0502020204030204" pitchFamily="34" charset="0"/>
                      </a:endParaRPr>
                    </a:p>
                  </a:txBody>
                  <a:tcPr marL="8638" marR="8638" marT="8638" marB="0" anchor="b"/>
                </a:tc>
                <a:tc>
                  <a:txBody>
                    <a:bodyPr/>
                    <a:lstStyle/>
                    <a:p>
                      <a:pPr algn="l" fontAlgn="b"/>
                      <a:r>
                        <a:rPr lang="en-US" sz="1000" u="none" strike="noStrike" dirty="0">
                          <a:effectLst/>
                        </a:rPr>
                        <a:t>Compare operating condition object to each other.  By definition they are </a:t>
                      </a:r>
                      <a:r>
                        <a:rPr lang="en-US" sz="1000" u="none" strike="noStrike" dirty="0" err="1">
                          <a:effectLst/>
                        </a:rPr>
                        <a:t>equall</a:t>
                      </a:r>
                      <a:r>
                        <a:rPr lang="en-US" sz="1000" u="none" strike="noStrike" dirty="0">
                          <a:effectLst/>
                        </a:rPr>
                        <a:t> if the flight conditions are equal and the mass properties are equal. </a:t>
                      </a:r>
                      <a:endParaRPr lang="en-US" sz="1000" b="0" i="0" u="none" strike="noStrike" dirty="0">
                        <a:solidFill>
                          <a:srgbClr val="000000"/>
                        </a:solidFill>
                        <a:effectLst/>
                        <a:latin typeface="Calibri" panose="020F0502020204030204" pitchFamily="34" charset="0"/>
                      </a:endParaRPr>
                    </a:p>
                  </a:txBody>
                  <a:tcPr marL="8638" marR="8638" marT="8638" marB="0" anchor="b"/>
                </a:tc>
                <a:extLst>
                  <a:ext uri="{0D108BD9-81ED-4DB2-BD59-A6C34878D82A}">
                    <a16:rowId xmlns:a16="http://schemas.microsoft.com/office/drawing/2014/main" val="386899587"/>
                  </a:ext>
                </a:extLst>
              </a:tr>
              <a:tr h="172765">
                <a:tc>
                  <a:txBody>
                    <a:bodyPr/>
                    <a:lstStyle/>
                    <a:p>
                      <a:pPr algn="l" fontAlgn="b"/>
                      <a:r>
                        <a:rPr lang="en-US" sz="1000" u="none" strike="noStrike" dirty="0" err="1">
                          <a:effectLst/>
                        </a:rPr>
                        <a:t>setdiff</a:t>
                      </a:r>
                      <a:endParaRPr lang="en-US" sz="1000" b="0" i="0" u="none" strike="noStrike" dirty="0">
                        <a:solidFill>
                          <a:srgbClr val="000000"/>
                        </a:solidFill>
                        <a:effectLst/>
                        <a:latin typeface="Calibri" panose="020F0502020204030204" pitchFamily="34" charset="0"/>
                      </a:endParaRPr>
                    </a:p>
                  </a:txBody>
                  <a:tcPr marL="8638" marR="8638" marT="8638" marB="0" anchor="b"/>
                </a:tc>
                <a:tc>
                  <a:txBody>
                    <a:bodyPr/>
                    <a:lstStyle/>
                    <a:p>
                      <a:pPr algn="l" fontAlgn="b"/>
                      <a:r>
                        <a:rPr lang="en-US" sz="1000" u="none" strike="noStrike" dirty="0">
                          <a:effectLst/>
                        </a:rPr>
                        <a:t>Overrides the built in Matlab </a:t>
                      </a:r>
                      <a:r>
                        <a:rPr lang="en-US" sz="1000" u="none" strike="noStrike" dirty="0" err="1">
                          <a:effectLst/>
                        </a:rPr>
                        <a:t>setdiff</a:t>
                      </a:r>
                      <a:r>
                        <a:rPr lang="en-US" sz="1000" u="none" strike="noStrike" dirty="0">
                          <a:effectLst/>
                        </a:rPr>
                        <a:t>, compares flight condition and mass properties.</a:t>
                      </a:r>
                      <a:endParaRPr lang="en-US" sz="1000" b="0" i="0" u="none" strike="noStrike" dirty="0">
                        <a:solidFill>
                          <a:srgbClr val="000000"/>
                        </a:solidFill>
                        <a:effectLst/>
                        <a:latin typeface="Calibri" panose="020F0502020204030204" pitchFamily="34" charset="0"/>
                      </a:endParaRPr>
                    </a:p>
                  </a:txBody>
                  <a:tcPr marL="8638" marR="8638" marT="8638" marB="0" anchor="b"/>
                </a:tc>
                <a:extLst>
                  <a:ext uri="{0D108BD9-81ED-4DB2-BD59-A6C34878D82A}">
                    <a16:rowId xmlns:a16="http://schemas.microsoft.com/office/drawing/2014/main" val="1818968919"/>
                  </a:ext>
                </a:extLst>
              </a:tr>
            </a:tbl>
          </a:graphicData>
        </a:graphic>
      </p:graphicFrame>
    </p:spTree>
    <p:extLst>
      <p:ext uri="{BB962C8B-B14F-4D97-AF65-F5344CB8AC3E}">
        <p14:creationId xmlns:p14="http://schemas.microsoft.com/office/powerpoint/2010/main" val="329997763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6654800"/>
            <a:ext cx="12192000" cy="203200"/>
          </a:xfrm>
          <a:prstGeom prst="rect">
            <a:avLst/>
          </a:prstGeom>
          <a:gradFill flip="none" rotWithShape="1">
            <a:gsLst>
              <a:gs pos="0">
                <a:schemeClr val="accent1">
                  <a:lumMod val="5000"/>
                  <a:lumOff val="95000"/>
                  <a:alpha val="50000"/>
                </a:schemeClr>
              </a:gs>
              <a:gs pos="53000">
                <a:schemeClr val="accent1">
                  <a:lumMod val="5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rot="16200000" flipV="1">
            <a:off x="-3352244" y="3352244"/>
            <a:ext cx="6858000" cy="153512"/>
          </a:xfrm>
          <a:prstGeom prst="rect">
            <a:avLst/>
          </a:prstGeom>
          <a:gradFill flip="none" rotWithShape="1">
            <a:gsLst>
              <a:gs pos="0">
                <a:schemeClr val="accent1">
                  <a:lumMod val="5000"/>
                  <a:lumOff val="95000"/>
                  <a:alpha val="50000"/>
                </a:schemeClr>
              </a:gs>
              <a:gs pos="61000">
                <a:schemeClr val="accent1">
                  <a:lumMod val="5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FD677500-7E5E-4097-B846-52AEC0279D7A}"/>
              </a:ext>
            </a:extLst>
          </p:cNvPr>
          <p:cNvSpPr txBox="1"/>
          <p:nvPr/>
        </p:nvSpPr>
        <p:spPr>
          <a:xfrm>
            <a:off x="153513" y="0"/>
            <a:ext cx="12038487" cy="527050"/>
          </a:xfrm>
          <a:prstGeom prst="rect">
            <a:avLst/>
          </a:prstGeom>
          <a:gradFill>
            <a:gsLst>
              <a:gs pos="100000">
                <a:schemeClr val="accent1">
                  <a:lumMod val="50000"/>
                </a:schemeClr>
              </a:gs>
              <a:gs pos="100000">
                <a:schemeClr val="bg1"/>
              </a:gs>
            </a:gsLst>
            <a:lin ang="0" scaled="1"/>
          </a:gradFill>
        </p:spPr>
        <p:txBody>
          <a:bodyPr wrap="square" rtlCol="0">
            <a:spAutoFit/>
          </a:bodyPr>
          <a:lstStyle/>
          <a:p>
            <a:r>
              <a:rPr lang="en-US" sz="2800" b="1" dirty="0">
                <a:solidFill>
                  <a:schemeClr val="bg1"/>
                </a:solidFill>
                <a:latin typeface="Arial" panose="020B0604020202020204" pitchFamily="34" charset="0"/>
                <a:cs typeface="Arial" panose="020B0604020202020204" pitchFamily="34" charset="0"/>
              </a:rPr>
              <a:t>Flight Condition Class</a:t>
            </a:r>
          </a:p>
        </p:txBody>
      </p:sp>
      <p:sp>
        <p:nvSpPr>
          <p:cNvPr id="2" name="Rectangle 2">
            <a:extLst>
              <a:ext uri="{FF2B5EF4-FFF2-40B4-BE49-F238E27FC236}">
                <a16:creationId xmlns:a16="http://schemas.microsoft.com/office/drawing/2014/main" id="{EED5B77B-2772-4B41-9B30-0D16E602141C}"/>
              </a:ext>
            </a:extLst>
          </p:cNvPr>
          <p:cNvSpPr>
            <a:spLocks noChangeArrowheads="1"/>
          </p:cNvSpPr>
          <p:nvPr/>
        </p:nvSpPr>
        <p:spPr bwMode="auto">
          <a:xfrm>
            <a:off x="2372496" y="0"/>
            <a:ext cx="981950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3" name="TextBox 2">
            <a:extLst>
              <a:ext uri="{FF2B5EF4-FFF2-40B4-BE49-F238E27FC236}">
                <a16:creationId xmlns:a16="http://schemas.microsoft.com/office/drawing/2014/main" id="{88CFF128-D695-4C45-B596-8F26A609EFE5}"/>
              </a:ext>
            </a:extLst>
          </p:cNvPr>
          <p:cNvSpPr txBox="1"/>
          <p:nvPr/>
        </p:nvSpPr>
        <p:spPr>
          <a:xfrm>
            <a:off x="671426" y="641905"/>
            <a:ext cx="6771503" cy="369332"/>
          </a:xfrm>
          <a:prstGeom prst="rect">
            <a:avLst/>
          </a:prstGeom>
          <a:noFill/>
        </p:spPr>
        <p:txBody>
          <a:bodyPr wrap="square" rtlCol="0">
            <a:spAutoFit/>
          </a:bodyPr>
          <a:lstStyle/>
          <a:p>
            <a:pPr marL="285750" indent="-285750">
              <a:buFontTx/>
              <a:buChar char="-"/>
            </a:pPr>
            <a:r>
              <a:rPr lang="en-US" b="1" dirty="0"/>
              <a:t>Important Properties</a:t>
            </a:r>
          </a:p>
        </p:txBody>
      </p:sp>
      <p:graphicFrame>
        <p:nvGraphicFramePr>
          <p:cNvPr id="6" name="Table 5">
            <a:extLst>
              <a:ext uri="{FF2B5EF4-FFF2-40B4-BE49-F238E27FC236}">
                <a16:creationId xmlns:a16="http://schemas.microsoft.com/office/drawing/2014/main" id="{956C2FE8-AE6E-4645-9CD2-832E74BE9604}"/>
              </a:ext>
            </a:extLst>
          </p:cNvPr>
          <p:cNvGraphicFramePr>
            <a:graphicFrameLocks noGrp="1"/>
          </p:cNvGraphicFramePr>
          <p:nvPr>
            <p:extLst>
              <p:ext uri="{D42A27DB-BD31-4B8C-83A1-F6EECF244321}">
                <p14:modId xmlns:p14="http://schemas.microsoft.com/office/powerpoint/2010/main" val="2715731716"/>
              </p:ext>
            </p:extLst>
          </p:nvPr>
        </p:nvGraphicFramePr>
        <p:xfrm>
          <a:off x="996215" y="1230329"/>
          <a:ext cx="7619999" cy="1047750"/>
        </p:xfrm>
        <a:graphic>
          <a:graphicData uri="http://schemas.openxmlformats.org/drawingml/2006/table">
            <a:tbl>
              <a:tblPr>
                <a:tableStyleId>{5C22544A-7EE6-4342-B048-85BDC9FD1C3A}</a:tableStyleId>
              </a:tblPr>
              <a:tblGrid>
                <a:gridCol w="1218692">
                  <a:extLst>
                    <a:ext uri="{9D8B030D-6E8A-4147-A177-3AD203B41FA5}">
                      <a16:colId xmlns:a16="http://schemas.microsoft.com/office/drawing/2014/main" val="700875896"/>
                    </a:ext>
                  </a:extLst>
                </a:gridCol>
                <a:gridCol w="1247255">
                  <a:extLst>
                    <a:ext uri="{9D8B030D-6E8A-4147-A177-3AD203B41FA5}">
                      <a16:colId xmlns:a16="http://schemas.microsoft.com/office/drawing/2014/main" val="219884189"/>
                    </a:ext>
                  </a:extLst>
                </a:gridCol>
                <a:gridCol w="5154052">
                  <a:extLst>
                    <a:ext uri="{9D8B030D-6E8A-4147-A177-3AD203B41FA5}">
                      <a16:colId xmlns:a16="http://schemas.microsoft.com/office/drawing/2014/main" val="3171045207"/>
                    </a:ext>
                  </a:extLst>
                </a:gridCol>
              </a:tblGrid>
              <a:tr h="247650">
                <a:tc>
                  <a:txBody>
                    <a:bodyPr/>
                    <a:lstStyle/>
                    <a:p>
                      <a:pPr algn="l" rtl="0" fontAlgn="b"/>
                      <a:r>
                        <a:rPr lang="en-US" sz="1400" b="1" u="none" strike="noStrike">
                          <a:effectLst/>
                        </a:rPr>
                        <a:t>Name</a:t>
                      </a:r>
                      <a:endParaRPr lang="en-US" sz="1400" b="1" i="0" u="none" strike="noStrike">
                        <a:solidFill>
                          <a:srgbClr val="000000"/>
                        </a:solidFill>
                        <a:effectLst/>
                        <a:latin typeface="Calibri" panose="020F0502020204030204" pitchFamily="34" charset="0"/>
                      </a:endParaRPr>
                    </a:p>
                  </a:txBody>
                  <a:tcPr marL="9525" marR="9525" marT="9525" marB="0" anchor="b"/>
                </a:tc>
                <a:tc>
                  <a:txBody>
                    <a:bodyPr/>
                    <a:lstStyle/>
                    <a:p>
                      <a:pPr algn="l" rtl="0" fontAlgn="b"/>
                      <a:r>
                        <a:rPr lang="en-US" sz="1400" b="1" u="none" strike="noStrike">
                          <a:effectLst/>
                        </a:rPr>
                        <a:t>Class</a:t>
                      </a:r>
                      <a:endParaRPr lang="en-US" sz="1400" b="1" i="0" u="none" strike="noStrike">
                        <a:solidFill>
                          <a:srgbClr val="000000"/>
                        </a:solidFill>
                        <a:effectLst/>
                        <a:latin typeface="Calibri" panose="020F0502020204030204" pitchFamily="34" charset="0"/>
                      </a:endParaRPr>
                    </a:p>
                  </a:txBody>
                  <a:tcPr marL="9525" marR="9525" marT="9525" marB="0" anchor="b"/>
                </a:tc>
                <a:tc>
                  <a:txBody>
                    <a:bodyPr/>
                    <a:lstStyle/>
                    <a:p>
                      <a:pPr algn="l" rtl="0" fontAlgn="b"/>
                      <a:r>
                        <a:rPr lang="en-US" sz="1400" b="1" u="none" strike="noStrike" dirty="0">
                          <a:effectLst/>
                        </a:rPr>
                        <a:t>Description</a:t>
                      </a:r>
                      <a:endParaRPr lang="en-US" sz="14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475228632"/>
                  </a:ext>
                </a:extLst>
              </a:tr>
              <a:tr h="200025">
                <a:tc>
                  <a:txBody>
                    <a:bodyPr/>
                    <a:lstStyle/>
                    <a:p>
                      <a:pPr algn="l" rtl="0" fontAlgn="b"/>
                      <a:r>
                        <a:rPr lang="en-US" sz="1100" u="none" strike="noStrike">
                          <a:effectLst/>
                        </a:rPr>
                        <a:t>Mach</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rtl="0" fontAlgn="b"/>
                      <a:r>
                        <a:rPr lang="en-US" sz="1100" u="none" strike="noStrike">
                          <a:effectLst/>
                        </a:rPr>
                        <a:t>double</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rtl="0" fontAlgn="b"/>
                      <a:r>
                        <a:rPr lang="en-US" sz="1100" u="none" strike="noStrike">
                          <a:effectLst/>
                        </a:rPr>
                        <a:t>Mach number for operating condition</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912986904"/>
                  </a:ext>
                </a:extLst>
              </a:tr>
              <a:tr h="200025">
                <a:tc>
                  <a:txBody>
                    <a:bodyPr/>
                    <a:lstStyle/>
                    <a:p>
                      <a:pPr algn="l" rtl="0" fontAlgn="b"/>
                      <a:r>
                        <a:rPr lang="en-US" sz="1100" u="none" strike="noStrike">
                          <a:effectLst/>
                        </a:rPr>
                        <a:t>Qbar</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rtl="0" fontAlgn="b"/>
                      <a:r>
                        <a:rPr lang="en-US" sz="1100" u="none" strike="noStrike">
                          <a:effectLst/>
                        </a:rPr>
                        <a:t>double</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rtl="0" fontAlgn="b"/>
                      <a:r>
                        <a:rPr lang="en-US" sz="1100" u="none" strike="noStrike">
                          <a:effectLst/>
                        </a:rPr>
                        <a:t>Dynamic Pressure for operating condition</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810986506"/>
                  </a:ext>
                </a:extLst>
              </a:tr>
              <a:tr h="200025">
                <a:tc>
                  <a:txBody>
                    <a:bodyPr/>
                    <a:lstStyle/>
                    <a:p>
                      <a:pPr algn="l" rtl="0" fontAlgn="b"/>
                      <a:r>
                        <a:rPr lang="en-US" sz="1100" u="none" strike="noStrike">
                          <a:effectLst/>
                        </a:rPr>
                        <a:t>Alt</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rtl="0" fontAlgn="b"/>
                      <a:r>
                        <a:rPr lang="en-US" sz="1100" u="none" strike="noStrike">
                          <a:effectLst/>
                        </a:rPr>
                        <a:t>double</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rtl="0" fontAlgn="b"/>
                      <a:r>
                        <a:rPr lang="en-US" sz="1100" u="none" strike="noStrike">
                          <a:effectLst/>
                        </a:rPr>
                        <a:t>Altitude  for operating condition</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752357060"/>
                  </a:ext>
                </a:extLst>
              </a:tr>
              <a:tr h="200025">
                <a:tc>
                  <a:txBody>
                    <a:bodyPr/>
                    <a:lstStyle/>
                    <a:p>
                      <a:pPr algn="l" rtl="0" fontAlgn="b"/>
                      <a:r>
                        <a:rPr lang="en-US" sz="1100" u="none" strike="noStrike">
                          <a:effectLst/>
                        </a:rPr>
                        <a:t>KCAS</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rtl="0" fontAlgn="b"/>
                      <a:r>
                        <a:rPr lang="en-US" sz="1100" u="none" strike="noStrike">
                          <a:effectLst/>
                        </a:rPr>
                        <a:t>double</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rtl="0" fontAlgn="b"/>
                      <a:r>
                        <a:rPr lang="en-US" sz="1100" u="none" strike="noStrike" dirty="0">
                          <a:effectLst/>
                        </a:rPr>
                        <a:t>Knots of calibrated airspeed for operating condition</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666267347"/>
                  </a:ext>
                </a:extLst>
              </a:tr>
            </a:tbl>
          </a:graphicData>
        </a:graphic>
      </p:graphicFrame>
      <p:sp>
        <p:nvSpPr>
          <p:cNvPr id="12" name="TextBox 11">
            <a:extLst>
              <a:ext uri="{FF2B5EF4-FFF2-40B4-BE49-F238E27FC236}">
                <a16:creationId xmlns:a16="http://schemas.microsoft.com/office/drawing/2014/main" id="{98B31CC5-B46A-4F1C-9AC3-EABDB03FCF6F}"/>
              </a:ext>
            </a:extLst>
          </p:cNvPr>
          <p:cNvSpPr txBox="1"/>
          <p:nvPr/>
        </p:nvSpPr>
        <p:spPr>
          <a:xfrm>
            <a:off x="671426" y="2580826"/>
            <a:ext cx="6771503" cy="369332"/>
          </a:xfrm>
          <a:prstGeom prst="rect">
            <a:avLst/>
          </a:prstGeom>
          <a:noFill/>
        </p:spPr>
        <p:txBody>
          <a:bodyPr wrap="square" rtlCol="0">
            <a:spAutoFit/>
          </a:bodyPr>
          <a:lstStyle/>
          <a:p>
            <a:pPr marL="285750" indent="-285750">
              <a:buFontTx/>
              <a:buChar char="-"/>
            </a:pPr>
            <a:r>
              <a:rPr lang="en-US" b="1" dirty="0"/>
              <a:t>Methods</a:t>
            </a:r>
          </a:p>
        </p:txBody>
      </p:sp>
      <p:graphicFrame>
        <p:nvGraphicFramePr>
          <p:cNvPr id="13" name="Table 12">
            <a:extLst>
              <a:ext uri="{FF2B5EF4-FFF2-40B4-BE49-F238E27FC236}">
                <a16:creationId xmlns:a16="http://schemas.microsoft.com/office/drawing/2014/main" id="{6D8A8F66-DF23-4242-9755-DE2DF7B3B27E}"/>
              </a:ext>
            </a:extLst>
          </p:cNvPr>
          <p:cNvGraphicFramePr>
            <a:graphicFrameLocks noGrp="1"/>
          </p:cNvGraphicFramePr>
          <p:nvPr>
            <p:extLst>
              <p:ext uri="{D42A27DB-BD31-4B8C-83A1-F6EECF244321}">
                <p14:modId xmlns:p14="http://schemas.microsoft.com/office/powerpoint/2010/main" val="3462254229"/>
              </p:ext>
            </p:extLst>
          </p:nvPr>
        </p:nvGraphicFramePr>
        <p:xfrm>
          <a:off x="733082" y="3055517"/>
          <a:ext cx="10515600" cy="379523"/>
        </p:xfrm>
        <a:graphic>
          <a:graphicData uri="http://schemas.openxmlformats.org/drawingml/2006/table">
            <a:tbl>
              <a:tblPr>
                <a:tableStyleId>{5C22544A-7EE6-4342-B048-85BDC9FD1C3A}</a:tableStyleId>
              </a:tblPr>
              <a:tblGrid>
                <a:gridCol w="2004068">
                  <a:extLst>
                    <a:ext uri="{9D8B030D-6E8A-4147-A177-3AD203B41FA5}">
                      <a16:colId xmlns:a16="http://schemas.microsoft.com/office/drawing/2014/main" val="1601194056"/>
                    </a:ext>
                  </a:extLst>
                </a:gridCol>
                <a:gridCol w="8511532">
                  <a:extLst>
                    <a:ext uri="{9D8B030D-6E8A-4147-A177-3AD203B41FA5}">
                      <a16:colId xmlns:a16="http://schemas.microsoft.com/office/drawing/2014/main" val="2178490858"/>
                    </a:ext>
                  </a:extLst>
                </a:gridCol>
              </a:tblGrid>
              <a:tr h="151919">
                <a:tc>
                  <a:txBody>
                    <a:bodyPr/>
                    <a:lstStyle/>
                    <a:p>
                      <a:pPr algn="l" rtl="0" fontAlgn="b"/>
                      <a:r>
                        <a:rPr lang="en-US" sz="1300" b="1" u="none" strike="noStrike" dirty="0">
                          <a:effectLst/>
                        </a:rPr>
                        <a:t>Name</a:t>
                      </a:r>
                      <a:endParaRPr lang="en-US" sz="1300" b="1" i="0" u="none" strike="noStrike" dirty="0">
                        <a:solidFill>
                          <a:srgbClr val="000000"/>
                        </a:solidFill>
                        <a:effectLst/>
                        <a:latin typeface="Calibri" panose="020F0502020204030204" pitchFamily="34" charset="0"/>
                      </a:endParaRPr>
                    </a:p>
                  </a:txBody>
                  <a:tcPr marL="8638" marR="8638" marT="8638" marB="0" anchor="b"/>
                </a:tc>
                <a:tc>
                  <a:txBody>
                    <a:bodyPr/>
                    <a:lstStyle/>
                    <a:p>
                      <a:pPr algn="l" rtl="0" fontAlgn="b"/>
                      <a:r>
                        <a:rPr lang="en-US" sz="1300" b="1" u="none" strike="noStrike" dirty="0">
                          <a:effectLst/>
                        </a:rPr>
                        <a:t>Description</a:t>
                      </a:r>
                      <a:endParaRPr lang="en-US" sz="1300" b="1" i="0" u="none" strike="noStrike" dirty="0">
                        <a:solidFill>
                          <a:srgbClr val="000000"/>
                        </a:solidFill>
                        <a:effectLst/>
                        <a:latin typeface="Calibri" panose="020F0502020204030204" pitchFamily="34" charset="0"/>
                      </a:endParaRPr>
                    </a:p>
                  </a:txBody>
                  <a:tcPr marL="8638" marR="8638" marT="8638" marB="0" anchor="b"/>
                </a:tc>
                <a:extLst>
                  <a:ext uri="{0D108BD9-81ED-4DB2-BD59-A6C34878D82A}">
                    <a16:rowId xmlns:a16="http://schemas.microsoft.com/office/drawing/2014/main" val="311980740"/>
                  </a:ext>
                </a:extLst>
              </a:tr>
              <a:tr h="172765">
                <a:tc>
                  <a:txBody>
                    <a:bodyPr/>
                    <a:lstStyle/>
                    <a:p>
                      <a:pPr algn="l" fontAlgn="b"/>
                      <a:r>
                        <a:rPr lang="en-US" sz="1000" u="none" strike="noStrike">
                          <a:effectLst/>
                        </a:rPr>
                        <a:t>eq ( == )</a:t>
                      </a:r>
                      <a:endParaRPr lang="en-US" sz="1000" b="0" i="0" u="none" strike="noStrike">
                        <a:solidFill>
                          <a:srgbClr val="000000"/>
                        </a:solidFill>
                        <a:effectLst/>
                        <a:latin typeface="Calibri" panose="020F0502020204030204" pitchFamily="34" charset="0"/>
                      </a:endParaRPr>
                    </a:p>
                  </a:txBody>
                  <a:tcPr marL="8638" marR="8638" marT="8638" marB="0" anchor="b"/>
                </a:tc>
                <a:tc>
                  <a:txBody>
                    <a:bodyPr/>
                    <a:lstStyle/>
                    <a:p>
                      <a:pPr algn="l" fontAlgn="b"/>
                      <a:r>
                        <a:rPr lang="en-US" sz="1000" u="none" strike="noStrike" dirty="0">
                          <a:effectLst/>
                        </a:rPr>
                        <a:t>Compare flight condition object to each other.  By definition they are equal if all the properties are equal.</a:t>
                      </a:r>
                      <a:endParaRPr lang="en-US" sz="1000" b="0" i="0" u="none" strike="noStrike" dirty="0">
                        <a:solidFill>
                          <a:srgbClr val="000000"/>
                        </a:solidFill>
                        <a:effectLst/>
                        <a:latin typeface="Calibri" panose="020F0502020204030204" pitchFamily="34" charset="0"/>
                      </a:endParaRPr>
                    </a:p>
                  </a:txBody>
                  <a:tcPr marL="8638" marR="8638" marT="8638" marB="0" anchor="b"/>
                </a:tc>
                <a:extLst>
                  <a:ext uri="{0D108BD9-81ED-4DB2-BD59-A6C34878D82A}">
                    <a16:rowId xmlns:a16="http://schemas.microsoft.com/office/drawing/2014/main" val="386899587"/>
                  </a:ext>
                </a:extLst>
              </a:tr>
            </a:tbl>
          </a:graphicData>
        </a:graphic>
      </p:graphicFrame>
    </p:spTree>
    <p:extLst>
      <p:ext uri="{BB962C8B-B14F-4D97-AF65-F5344CB8AC3E}">
        <p14:creationId xmlns:p14="http://schemas.microsoft.com/office/powerpoint/2010/main" val="10887974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6654800"/>
            <a:ext cx="12192000" cy="203200"/>
          </a:xfrm>
          <a:prstGeom prst="rect">
            <a:avLst/>
          </a:prstGeom>
          <a:gradFill flip="none" rotWithShape="1">
            <a:gsLst>
              <a:gs pos="0">
                <a:schemeClr val="accent1">
                  <a:lumMod val="5000"/>
                  <a:lumOff val="95000"/>
                  <a:alpha val="50000"/>
                </a:schemeClr>
              </a:gs>
              <a:gs pos="53000">
                <a:schemeClr val="accent1">
                  <a:lumMod val="5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rot="16200000" flipV="1">
            <a:off x="-3352244" y="3352244"/>
            <a:ext cx="6858000" cy="153512"/>
          </a:xfrm>
          <a:prstGeom prst="rect">
            <a:avLst/>
          </a:prstGeom>
          <a:gradFill flip="none" rotWithShape="1">
            <a:gsLst>
              <a:gs pos="0">
                <a:schemeClr val="accent1">
                  <a:lumMod val="5000"/>
                  <a:lumOff val="95000"/>
                  <a:alpha val="50000"/>
                </a:schemeClr>
              </a:gs>
              <a:gs pos="61000">
                <a:schemeClr val="accent1">
                  <a:lumMod val="5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FD677500-7E5E-4097-B846-52AEC0279D7A}"/>
              </a:ext>
            </a:extLst>
          </p:cNvPr>
          <p:cNvSpPr txBox="1"/>
          <p:nvPr/>
        </p:nvSpPr>
        <p:spPr>
          <a:xfrm>
            <a:off x="153513" y="0"/>
            <a:ext cx="12038487" cy="527050"/>
          </a:xfrm>
          <a:prstGeom prst="rect">
            <a:avLst/>
          </a:prstGeom>
          <a:gradFill>
            <a:gsLst>
              <a:gs pos="100000">
                <a:schemeClr val="accent1">
                  <a:lumMod val="50000"/>
                </a:schemeClr>
              </a:gs>
              <a:gs pos="100000">
                <a:schemeClr val="bg1"/>
              </a:gs>
            </a:gsLst>
            <a:lin ang="0" scaled="1"/>
          </a:gradFill>
        </p:spPr>
        <p:txBody>
          <a:bodyPr wrap="square" rtlCol="0">
            <a:spAutoFit/>
          </a:bodyPr>
          <a:lstStyle/>
          <a:p>
            <a:r>
              <a:rPr lang="en-US" sz="2800" b="1" dirty="0">
                <a:solidFill>
                  <a:schemeClr val="bg1"/>
                </a:solidFill>
                <a:latin typeface="Arial" panose="020B0604020202020204" pitchFamily="34" charset="0"/>
                <a:cs typeface="Arial" panose="020B0604020202020204" pitchFamily="34" charset="0"/>
              </a:rPr>
              <a:t>Mass Properties Class</a:t>
            </a:r>
          </a:p>
        </p:txBody>
      </p:sp>
      <p:sp>
        <p:nvSpPr>
          <p:cNvPr id="2" name="Rectangle 2">
            <a:extLst>
              <a:ext uri="{FF2B5EF4-FFF2-40B4-BE49-F238E27FC236}">
                <a16:creationId xmlns:a16="http://schemas.microsoft.com/office/drawing/2014/main" id="{EED5B77B-2772-4B41-9B30-0D16E602141C}"/>
              </a:ext>
            </a:extLst>
          </p:cNvPr>
          <p:cNvSpPr>
            <a:spLocks noChangeArrowheads="1"/>
          </p:cNvSpPr>
          <p:nvPr/>
        </p:nvSpPr>
        <p:spPr bwMode="auto">
          <a:xfrm>
            <a:off x="2372496" y="0"/>
            <a:ext cx="981950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3" name="TextBox 2">
            <a:extLst>
              <a:ext uri="{FF2B5EF4-FFF2-40B4-BE49-F238E27FC236}">
                <a16:creationId xmlns:a16="http://schemas.microsoft.com/office/drawing/2014/main" id="{88CFF128-D695-4C45-B596-8F26A609EFE5}"/>
              </a:ext>
            </a:extLst>
          </p:cNvPr>
          <p:cNvSpPr txBox="1"/>
          <p:nvPr/>
        </p:nvSpPr>
        <p:spPr>
          <a:xfrm>
            <a:off x="671426" y="641905"/>
            <a:ext cx="6771503" cy="369332"/>
          </a:xfrm>
          <a:prstGeom prst="rect">
            <a:avLst/>
          </a:prstGeom>
          <a:noFill/>
        </p:spPr>
        <p:txBody>
          <a:bodyPr wrap="square" rtlCol="0">
            <a:spAutoFit/>
          </a:bodyPr>
          <a:lstStyle/>
          <a:p>
            <a:pPr marL="285750" indent="-285750">
              <a:buFontTx/>
              <a:buChar char="-"/>
            </a:pPr>
            <a:r>
              <a:rPr lang="en-US" b="1" dirty="0"/>
              <a:t>Important Properties</a:t>
            </a:r>
          </a:p>
        </p:txBody>
      </p:sp>
      <p:graphicFrame>
        <p:nvGraphicFramePr>
          <p:cNvPr id="4" name="Table 3">
            <a:extLst>
              <a:ext uri="{FF2B5EF4-FFF2-40B4-BE49-F238E27FC236}">
                <a16:creationId xmlns:a16="http://schemas.microsoft.com/office/drawing/2014/main" id="{A3616EE5-1B58-42AF-AE6B-EABCB9CED60F}"/>
              </a:ext>
            </a:extLst>
          </p:cNvPr>
          <p:cNvGraphicFramePr>
            <a:graphicFrameLocks noGrp="1"/>
          </p:cNvGraphicFramePr>
          <p:nvPr>
            <p:extLst>
              <p:ext uri="{D42A27DB-BD31-4B8C-83A1-F6EECF244321}">
                <p14:modId xmlns:p14="http://schemas.microsoft.com/office/powerpoint/2010/main" val="2788091449"/>
              </p:ext>
            </p:extLst>
          </p:nvPr>
        </p:nvGraphicFramePr>
        <p:xfrm>
          <a:off x="745958" y="1126092"/>
          <a:ext cx="7619999" cy="847725"/>
        </p:xfrm>
        <a:graphic>
          <a:graphicData uri="http://schemas.openxmlformats.org/drawingml/2006/table">
            <a:tbl>
              <a:tblPr>
                <a:tableStyleId>{5C22544A-7EE6-4342-B048-85BDC9FD1C3A}</a:tableStyleId>
              </a:tblPr>
              <a:tblGrid>
                <a:gridCol w="1218692">
                  <a:extLst>
                    <a:ext uri="{9D8B030D-6E8A-4147-A177-3AD203B41FA5}">
                      <a16:colId xmlns:a16="http://schemas.microsoft.com/office/drawing/2014/main" val="2267336455"/>
                    </a:ext>
                  </a:extLst>
                </a:gridCol>
                <a:gridCol w="1247255">
                  <a:extLst>
                    <a:ext uri="{9D8B030D-6E8A-4147-A177-3AD203B41FA5}">
                      <a16:colId xmlns:a16="http://schemas.microsoft.com/office/drawing/2014/main" val="1814587747"/>
                    </a:ext>
                  </a:extLst>
                </a:gridCol>
                <a:gridCol w="5154052">
                  <a:extLst>
                    <a:ext uri="{9D8B030D-6E8A-4147-A177-3AD203B41FA5}">
                      <a16:colId xmlns:a16="http://schemas.microsoft.com/office/drawing/2014/main" val="3440302745"/>
                    </a:ext>
                  </a:extLst>
                </a:gridCol>
              </a:tblGrid>
              <a:tr h="247650">
                <a:tc>
                  <a:txBody>
                    <a:bodyPr/>
                    <a:lstStyle/>
                    <a:p>
                      <a:pPr algn="l" rtl="0" fontAlgn="b"/>
                      <a:r>
                        <a:rPr lang="en-US" sz="1400" b="1" u="none" strike="noStrike">
                          <a:effectLst/>
                        </a:rPr>
                        <a:t>Name</a:t>
                      </a:r>
                      <a:endParaRPr lang="en-US" sz="1400" b="1" i="0" u="none" strike="noStrike">
                        <a:solidFill>
                          <a:srgbClr val="000000"/>
                        </a:solidFill>
                        <a:effectLst/>
                        <a:latin typeface="Calibri" panose="020F0502020204030204" pitchFamily="34" charset="0"/>
                      </a:endParaRPr>
                    </a:p>
                  </a:txBody>
                  <a:tcPr marL="9525" marR="9525" marT="9525" marB="0" anchor="b"/>
                </a:tc>
                <a:tc>
                  <a:txBody>
                    <a:bodyPr/>
                    <a:lstStyle/>
                    <a:p>
                      <a:pPr algn="l" rtl="0" fontAlgn="b"/>
                      <a:r>
                        <a:rPr lang="en-US" sz="1400" b="1" u="none" strike="noStrike">
                          <a:effectLst/>
                        </a:rPr>
                        <a:t>Class</a:t>
                      </a:r>
                      <a:endParaRPr lang="en-US" sz="1400" b="1" i="0" u="none" strike="noStrike">
                        <a:solidFill>
                          <a:srgbClr val="000000"/>
                        </a:solidFill>
                        <a:effectLst/>
                        <a:latin typeface="Calibri" panose="020F0502020204030204" pitchFamily="34" charset="0"/>
                      </a:endParaRPr>
                    </a:p>
                  </a:txBody>
                  <a:tcPr marL="9525" marR="9525" marT="9525" marB="0" anchor="b"/>
                </a:tc>
                <a:tc>
                  <a:txBody>
                    <a:bodyPr/>
                    <a:lstStyle/>
                    <a:p>
                      <a:pPr algn="l" rtl="0" fontAlgn="b"/>
                      <a:r>
                        <a:rPr lang="en-US" sz="1400" b="1" u="none" strike="noStrike" dirty="0">
                          <a:effectLst/>
                        </a:rPr>
                        <a:t>Description</a:t>
                      </a:r>
                      <a:endParaRPr lang="en-US" sz="14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76018950"/>
                  </a:ext>
                </a:extLst>
              </a:tr>
              <a:tr h="200025">
                <a:tc>
                  <a:txBody>
                    <a:bodyPr/>
                    <a:lstStyle/>
                    <a:p>
                      <a:pPr algn="l" rtl="0" fontAlgn="b"/>
                      <a:r>
                        <a:rPr lang="en-US" sz="1100" u="none" strike="noStrike">
                          <a:effectLst/>
                        </a:rPr>
                        <a:t>Label</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rtl="0" fontAlgn="b"/>
                      <a:r>
                        <a:rPr lang="en-US" sz="1100" u="none" strike="noStrike">
                          <a:effectLst/>
                        </a:rPr>
                        <a:t>char</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rtl="0" fontAlgn="b"/>
                      <a:r>
                        <a:rPr lang="en-US" sz="1100" u="none" strike="noStrike">
                          <a:effectLst/>
                        </a:rPr>
                        <a:t>Label for the mass properties- user defined</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975656328"/>
                  </a:ext>
                </a:extLst>
              </a:tr>
              <a:tr h="200025">
                <a:tc>
                  <a:txBody>
                    <a:bodyPr/>
                    <a:lstStyle/>
                    <a:p>
                      <a:pPr algn="l" rtl="0" fontAlgn="b"/>
                      <a:r>
                        <a:rPr lang="en-US" sz="1100" u="none" strike="noStrike">
                          <a:effectLst/>
                        </a:rPr>
                        <a:t>WeightCode</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rtl="0" fontAlgn="b"/>
                      <a:r>
                        <a:rPr lang="en-US" sz="1100" u="none" strike="noStrike">
                          <a:effectLst/>
                        </a:rPr>
                        <a:t>char</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rtl="0" fontAlgn="b"/>
                      <a:r>
                        <a:rPr lang="en-US" sz="1100" u="none" strike="noStrike">
                          <a:effectLst/>
                        </a:rPr>
                        <a:t>Additional label for mass properties - user defined</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168720600"/>
                  </a:ext>
                </a:extLst>
              </a:tr>
              <a:tr h="200025">
                <a:tc>
                  <a:txBody>
                    <a:bodyPr/>
                    <a:lstStyle/>
                    <a:p>
                      <a:pPr algn="l" rtl="0" fontAlgn="b"/>
                      <a:r>
                        <a:rPr lang="en-US" sz="1100" u="none" strike="noStrike">
                          <a:effectLst/>
                        </a:rPr>
                        <a:t>Parameter</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rtl="0" fontAlgn="b"/>
                      <a:r>
                        <a:rPr lang="en-US" sz="1100" u="none" strike="noStrike">
                          <a:effectLst/>
                        </a:rPr>
                        <a:t>lacm.Condition</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rtl="0" fontAlgn="b"/>
                      <a:r>
                        <a:rPr lang="en-US" sz="1100" u="none" strike="noStrike" dirty="0">
                          <a:effectLst/>
                        </a:rPr>
                        <a:t>Any additional parameters such as weights and inertias </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178806364"/>
                  </a:ext>
                </a:extLst>
              </a:tr>
            </a:tbl>
          </a:graphicData>
        </a:graphic>
      </p:graphicFrame>
      <p:sp>
        <p:nvSpPr>
          <p:cNvPr id="9" name="TextBox 8">
            <a:extLst>
              <a:ext uri="{FF2B5EF4-FFF2-40B4-BE49-F238E27FC236}">
                <a16:creationId xmlns:a16="http://schemas.microsoft.com/office/drawing/2014/main" id="{7A6CEC3B-3947-4BEA-955D-28F936CCF54A}"/>
              </a:ext>
            </a:extLst>
          </p:cNvPr>
          <p:cNvSpPr txBox="1"/>
          <p:nvPr/>
        </p:nvSpPr>
        <p:spPr>
          <a:xfrm>
            <a:off x="745958" y="3164165"/>
            <a:ext cx="6771503" cy="369332"/>
          </a:xfrm>
          <a:prstGeom prst="rect">
            <a:avLst/>
          </a:prstGeom>
          <a:noFill/>
        </p:spPr>
        <p:txBody>
          <a:bodyPr wrap="square" rtlCol="0">
            <a:spAutoFit/>
          </a:bodyPr>
          <a:lstStyle/>
          <a:p>
            <a:pPr marL="285750" indent="-285750">
              <a:buFontTx/>
              <a:buChar char="-"/>
            </a:pPr>
            <a:r>
              <a:rPr lang="en-US" b="1" dirty="0"/>
              <a:t>Methods</a:t>
            </a:r>
          </a:p>
        </p:txBody>
      </p:sp>
      <p:graphicFrame>
        <p:nvGraphicFramePr>
          <p:cNvPr id="12" name="Table 11">
            <a:extLst>
              <a:ext uri="{FF2B5EF4-FFF2-40B4-BE49-F238E27FC236}">
                <a16:creationId xmlns:a16="http://schemas.microsoft.com/office/drawing/2014/main" id="{9D345E44-9FB2-4DF8-A606-0A7FA2E625EA}"/>
              </a:ext>
            </a:extLst>
          </p:cNvPr>
          <p:cNvGraphicFramePr>
            <a:graphicFrameLocks noGrp="1"/>
          </p:cNvGraphicFramePr>
          <p:nvPr>
            <p:extLst>
              <p:ext uri="{D42A27DB-BD31-4B8C-83A1-F6EECF244321}">
                <p14:modId xmlns:p14="http://schemas.microsoft.com/office/powerpoint/2010/main" val="1560487274"/>
              </p:ext>
            </p:extLst>
          </p:nvPr>
        </p:nvGraphicFramePr>
        <p:xfrm>
          <a:off x="671426" y="3648353"/>
          <a:ext cx="10515600" cy="552288"/>
        </p:xfrm>
        <a:graphic>
          <a:graphicData uri="http://schemas.openxmlformats.org/drawingml/2006/table">
            <a:tbl>
              <a:tblPr>
                <a:tableStyleId>{5C22544A-7EE6-4342-B048-85BDC9FD1C3A}</a:tableStyleId>
              </a:tblPr>
              <a:tblGrid>
                <a:gridCol w="2004068">
                  <a:extLst>
                    <a:ext uri="{9D8B030D-6E8A-4147-A177-3AD203B41FA5}">
                      <a16:colId xmlns:a16="http://schemas.microsoft.com/office/drawing/2014/main" val="1601194056"/>
                    </a:ext>
                  </a:extLst>
                </a:gridCol>
                <a:gridCol w="8511532">
                  <a:extLst>
                    <a:ext uri="{9D8B030D-6E8A-4147-A177-3AD203B41FA5}">
                      <a16:colId xmlns:a16="http://schemas.microsoft.com/office/drawing/2014/main" val="2178490858"/>
                    </a:ext>
                  </a:extLst>
                </a:gridCol>
              </a:tblGrid>
              <a:tr h="151919">
                <a:tc>
                  <a:txBody>
                    <a:bodyPr/>
                    <a:lstStyle/>
                    <a:p>
                      <a:pPr algn="l" rtl="0" fontAlgn="b"/>
                      <a:r>
                        <a:rPr lang="en-US" sz="1300" b="1" u="none" strike="noStrike">
                          <a:effectLst/>
                        </a:rPr>
                        <a:t>Name</a:t>
                      </a:r>
                      <a:endParaRPr lang="en-US" sz="1300" b="1" i="0" u="none" strike="noStrike">
                        <a:solidFill>
                          <a:srgbClr val="000000"/>
                        </a:solidFill>
                        <a:effectLst/>
                        <a:latin typeface="Calibri" panose="020F0502020204030204" pitchFamily="34" charset="0"/>
                      </a:endParaRPr>
                    </a:p>
                  </a:txBody>
                  <a:tcPr marL="8638" marR="8638" marT="8638" marB="0" anchor="b"/>
                </a:tc>
                <a:tc>
                  <a:txBody>
                    <a:bodyPr/>
                    <a:lstStyle/>
                    <a:p>
                      <a:pPr algn="l" rtl="0" fontAlgn="b"/>
                      <a:r>
                        <a:rPr lang="en-US" sz="1300" b="1" u="none" strike="noStrike" dirty="0">
                          <a:effectLst/>
                        </a:rPr>
                        <a:t>Description</a:t>
                      </a:r>
                      <a:endParaRPr lang="en-US" sz="1300" b="1" i="0" u="none" strike="noStrike" dirty="0">
                        <a:solidFill>
                          <a:srgbClr val="000000"/>
                        </a:solidFill>
                        <a:effectLst/>
                        <a:latin typeface="Calibri" panose="020F0502020204030204" pitchFamily="34" charset="0"/>
                      </a:endParaRPr>
                    </a:p>
                  </a:txBody>
                  <a:tcPr marL="8638" marR="8638" marT="8638" marB="0" anchor="b"/>
                </a:tc>
                <a:extLst>
                  <a:ext uri="{0D108BD9-81ED-4DB2-BD59-A6C34878D82A}">
                    <a16:rowId xmlns:a16="http://schemas.microsoft.com/office/drawing/2014/main" val="311980740"/>
                  </a:ext>
                </a:extLst>
              </a:tr>
              <a:tr h="172765">
                <a:tc>
                  <a:txBody>
                    <a:bodyPr/>
                    <a:lstStyle/>
                    <a:p>
                      <a:pPr algn="l" fontAlgn="b"/>
                      <a:r>
                        <a:rPr lang="en-US" sz="1000" u="none" strike="noStrike" dirty="0">
                          <a:effectLst/>
                        </a:rPr>
                        <a:t>get</a:t>
                      </a:r>
                      <a:endParaRPr lang="en-US" sz="1000" b="0" i="0" u="none" strike="noStrike" dirty="0">
                        <a:solidFill>
                          <a:srgbClr val="000000"/>
                        </a:solidFill>
                        <a:effectLst/>
                        <a:latin typeface="Calibri" panose="020F0502020204030204" pitchFamily="34" charset="0"/>
                      </a:endParaRPr>
                    </a:p>
                  </a:txBody>
                  <a:tcPr marL="8638" marR="8638" marT="8638" marB="0" anchor="b"/>
                </a:tc>
                <a:tc>
                  <a:txBody>
                    <a:bodyPr/>
                    <a:lstStyle/>
                    <a:p>
                      <a:pPr algn="l" fontAlgn="b"/>
                      <a:r>
                        <a:rPr lang="en-US" sz="1000" b="0" i="0" u="none" strike="noStrike" dirty="0">
                          <a:solidFill>
                            <a:srgbClr val="000000"/>
                          </a:solidFill>
                          <a:effectLst/>
                          <a:latin typeface="Calibri" panose="020F0502020204030204" pitchFamily="34" charset="0"/>
                        </a:rPr>
                        <a:t>Returns the value of any parameter in the mass properties object  Ex&gt;  w = </a:t>
                      </a:r>
                      <a:r>
                        <a:rPr lang="en-US" sz="1000" b="0" i="0" u="none" strike="noStrike" dirty="0" err="1">
                          <a:solidFill>
                            <a:srgbClr val="000000"/>
                          </a:solidFill>
                          <a:effectLst/>
                          <a:latin typeface="Calibri" panose="020F0502020204030204" pitchFamily="34" charset="0"/>
                        </a:rPr>
                        <a:t>massProp.get</a:t>
                      </a:r>
                      <a:r>
                        <a:rPr lang="en-US" sz="1000" b="0" i="0" u="none" strike="noStrike" dirty="0">
                          <a:solidFill>
                            <a:srgbClr val="000000"/>
                          </a:solidFill>
                          <a:effectLst/>
                          <a:latin typeface="Calibri" panose="020F0502020204030204" pitchFamily="34" charset="0"/>
                        </a:rPr>
                        <a:t>(‘Weight’)</a:t>
                      </a:r>
                    </a:p>
                  </a:txBody>
                  <a:tcPr marL="8638" marR="8638" marT="8638" marB="0" anchor="b"/>
                </a:tc>
                <a:extLst>
                  <a:ext uri="{0D108BD9-81ED-4DB2-BD59-A6C34878D82A}">
                    <a16:rowId xmlns:a16="http://schemas.microsoft.com/office/drawing/2014/main" val="386899587"/>
                  </a:ext>
                </a:extLst>
              </a:tr>
              <a:tr h="172765">
                <a:tc>
                  <a:txBody>
                    <a:bodyPr/>
                    <a:lstStyle/>
                    <a:p>
                      <a:pPr algn="l" fontAlgn="b"/>
                      <a:r>
                        <a:rPr lang="en-US" sz="1000" u="none" strike="noStrike" dirty="0" err="1">
                          <a:effectLst/>
                        </a:rPr>
                        <a:t>setdiff</a:t>
                      </a:r>
                      <a:endParaRPr lang="en-US" sz="1000" b="0" i="0" u="none" strike="noStrike" dirty="0">
                        <a:solidFill>
                          <a:srgbClr val="000000"/>
                        </a:solidFill>
                        <a:effectLst/>
                        <a:latin typeface="Calibri" panose="020F0502020204030204" pitchFamily="34" charset="0"/>
                      </a:endParaRPr>
                    </a:p>
                  </a:txBody>
                  <a:tcPr marL="8638" marR="8638" marT="8638" marB="0" anchor="b"/>
                </a:tc>
                <a:tc>
                  <a:txBody>
                    <a:bodyPr/>
                    <a:lstStyle/>
                    <a:p>
                      <a:pPr algn="l" fontAlgn="b"/>
                      <a:r>
                        <a:rPr lang="en-US" sz="1000" u="none" strike="noStrike" dirty="0">
                          <a:effectLst/>
                        </a:rPr>
                        <a:t>Overrides the built in Matlab </a:t>
                      </a:r>
                      <a:r>
                        <a:rPr lang="en-US" sz="1000" u="none" strike="noStrike" dirty="0" err="1">
                          <a:effectLst/>
                        </a:rPr>
                        <a:t>setdiff</a:t>
                      </a:r>
                      <a:r>
                        <a:rPr lang="en-US" sz="1000" u="none" strike="noStrike" dirty="0">
                          <a:effectLst/>
                        </a:rPr>
                        <a:t>, compares flight condition and mass properties.</a:t>
                      </a:r>
                      <a:endParaRPr lang="en-US" sz="1000" b="0" i="0" u="none" strike="noStrike" dirty="0">
                        <a:solidFill>
                          <a:srgbClr val="000000"/>
                        </a:solidFill>
                        <a:effectLst/>
                        <a:latin typeface="Calibri" panose="020F0502020204030204" pitchFamily="34" charset="0"/>
                      </a:endParaRPr>
                    </a:p>
                  </a:txBody>
                  <a:tcPr marL="8638" marR="8638" marT="8638" marB="0" anchor="b"/>
                </a:tc>
                <a:extLst>
                  <a:ext uri="{0D108BD9-81ED-4DB2-BD59-A6C34878D82A}">
                    <a16:rowId xmlns:a16="http://schemas.microsoft.com/office/drawing/2014/main" val="1818968919"/>
                  </a:ext>
                </a:extLst>
              </a:tr>
            </a:tbl>
          </a:graphicData>
        </a:graphic>
      </p:graphicFrame>
    </p:spTree>
    <p:extLst>
      <p:ext uri="{BB962C8B-B14F-4D97-AF65-F5344CB8AC3E}">
        <p14:creationId xmlns:p14="http://schemas.microsoft.com/office/powerpoint/2010/main" val="11837703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6654800"/>
            <a:ext cx="12192000" cy="203200"/>
          </a:xfrm>
          <a:prstGeom prst="rect">
            <a:avLst/>
          </a:prstGeom>
          <a:gradFill flip="none" rotWithShape="1">
            <a:gsLst>
              <a:gs pos="0">
                <a:schemeClr val="accent1">
                  <a:lumMod val="5000"/>
                  <a:lumOff val="95000"/>
                  <a:alpha val="50000"/>
                </a:schemeClr>
              </a:gs>
              <a:gs pos="53000">
                <a:schemeClr val="accent1">
                  <a:lumMod val="5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rot="16200000" flipV="1">
            <a:off x="-3352244" y="3352244"/>
            <a:ext cx="6858000" cy="153512"/>
          </a:xfrm>
          <a:prstGeom prst="rect">
            <a:avLst/>
          </a:prstGeom>
          <a:gradFill flip="none" rotWithShape="1">
            <a:gsLst>
              <a:gs pos="0">
                <a:schemeClr val="accent1">
                  <a:lumMod val="5000"/>
                  <a:lumOff val="95000"/>
                  <a:alpha val="50000"/>
                </a:schemeClr>
              </a:gs>
              <a:gs pos="61000">
                <a:schemeClr val="accent1">
                  <a:lumMod val="5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FD677500-7E5E-4097-B846-52AEC0279D7A}"/>
              </a:ext>
            </a:extLst>
          </p:cNvPr>
          <p:cNvSpPr txBox="1"/>
          <p:nvPr/>
        </p:nvSpPr>
        <p:spPr>
          <a:xfrm>
            <a:off x="153513" y="0"/>
            <a:ext cx="12038487" cy="527050"/>
          </a:xfrm>
          <a:prstGeom prst="rect">
            <a:avLst/>
          </a:prstGeom>
          <a:gradFill>
            <a:gsLst>
              <a:gs pos="100000">
                <a:schemeClr val="accent1">
                  <a:lumMod val="50000"/>
                </a:schemeClr>
              </a:gs>
              <a:gs pos="100000">
                <a:schemeClr val="bg1"/>
              </a:gs>
            </a:gsLst>
            <a:lin ang="0" scaled="1"/>
          </a:gradFill>
        </p:spPr>
        <p:txBody>
          <a:bodyPr wrap="square" rtlCol="0">
            <a:spAutoFit/>
          </a:bodyPr>
          <a:lstStyle/>
          <a:p>
            <a:r>
              <a:rPr lang="en-US" sz="2800" b="1" dirty="0">
                <a:solidFill>
                  <a:schemeClr val="bg1"/>
                </a:solidFill>
                <a:latin typeface="Arial" panose="020B0604020202020204" pitchFamily="34" charset="0"/>
                <a:cs typeface="Arial" panose="020B0604020202020204" pitchFamily="34" charset="0"/>
              </a:rPr>
              <a:t>Results – Parameters</a:t>
            </a:r>
          </a:p>
        </p:txBody>
      </p:sp>
      <p:sp>
        <p:nvSpPr>
          <p:cNvPr id="2" name="Rectangle 2">
            <a:extLst>
              <a:ext uri="{FF2B5EF4-FFF2-40B4-BE49-F238E27FC236}">
                <a16:creationId xmlns:a16="http://schemas.microsoft.com/office/drawing/2014/main" id="{EED5B77B-2772-4B41-9B30-0D16E602141C}"/>
              </a:ext>
            </a:extLst>
          </p:cNvPr>
          <p:cNvSpPr>
            <a:spLocks noChangeArrowheads="1"/>
          </p:cNvSpPr>
          <p:nvPr/>
        </p:nvSpPr>
        <p:spPr bwMode="auto">
          <a:xfrm>
            <a:off x="2372496" y="0"/>
            <a:ext cx="981950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4" name="Picture 3">
            <a:extLst>
              <a:ext uri="{FF2B5EF4-FFF2-40B4-BE49-F238E27FC236}">
                <a16:creationId xmlns:a16="http://schemas.microsoft.com/office/drawing/2014/main" id="{0409DB9B-FE2E-4D41-A2D2-57F8B71B7B18}"/>
              </a:ext>
            </a:extLst>
          </p:cNvPr>
          <p:cNvPicPr>
            <a:picLocks noChangeAspect="1"/>
          </p:cNvPicPr>
          <p:nvPr/>
        </p:nvPicPr>
        <p:blipFill>
          <a:blip r:embed="rId2"/>
          <a:stretch>
            <a:fillRect/>
          </a:stretch>
        </p:blipFill>
        <p:spPr>
          <a:xfrm>
            <a:off x="7858125" y="1223962"/>
            <a:ext cx="2876550" cy="4733925"/>
          </a:xfrm>
          <a:prstGeom prst="rect">
            <a:avLst/>
          </a:prstGeom>
        </p:spPr>
      </p:pic>
      <p:pic>
        <p:nvPicPr>
          <p:cNvPr id="5" name="Picture 4">
            <a:extLst>
              <a:ext uri="{FF2B5EF4-FFF2-40B4-BE49-F238E27FC236}">
                <a16:creationId xmlns:a16="http://schemas.microsoft.com/office/drawing/2014/main" id="{95F8DC9D-635D-4335-BA96-169B8BF00C8A}"/>
              </a:ext>
            </a:extLst>
          </p:cNvPr>
          <p:cNvPicPr>
            <a:picLocks noChangeAspect="1"/>
          </p:cNvPicPr>
          <p:nvPr/>
        </p:nvPicPr>
        <p:blipFill>
          <a:blip r:embed="rId3"/>
          <a:stretch>
            <a:fillRect/>
          </a:stretch>
        </p:blipFill>
        <p:spPr>
          <a:xfrm>
            <a:off x="535723" y="722870"/>
            <a:ext cx="2613071" cy="5412259"/>
          </a:xfrm>
          <a:prstGeom prst="rect">
            <a:avLst/>
          </a:prstGeom>
        </p:spPr>
      </p:pic>
      <p:sp>
        <p:nvSpPr>
          <p:cNvPr id="6" name="TextBox 5">
            <a:extLst>
              <a:ext uri="{FF2B5EF4-FFF2-40B4-BE49-F238E27FC236}">
                <a16:creationId xmlns:a16="http://schemas.microsoft.com/office/drawing/2014/main" id="{0E428623-CA32-437B-B18E-7D906A2CCE5D}"/>
              </a:ext>
            </a:extLst>
          </p:cNvPr>
          <p:cNvSpPr txBox="1"/>
          <p:nvPr/>
        </p:nvSpPr>
        <p:spPr>
          <a:xfrm>
            <a:off x="3531004" y="5047557"/>
            <a:ext cx="3521676" cy="923330"/>
          </a:xfrm>
          <a:prstGeom prst="rect">
            <a:avLst/>
          </a:prstGeom>
          <a:noFill/>
        </p:spPr>
        <p:txBody>
          <a:bodyPr wrap="square" rtlCol="0">
            <a:spAutoFit/>
          </a:bodyPr>
          <a:lstStyle/>
          <a:p>
            <a:r>
              <a:rPr lang="en-US" dirty="0"/>
              <a:t>Selecting the “Edit” button opens a popup GUI containing the constant parameters</a:t>
            </a:r>
          </a:p>
        </p:txBody>
      </p:sp>
      <p:sp>
        <p:nvSpPr>
          <p:cNvPr id="12" name="TextBox 11">
            <a:extLst>
              <a:ext uri="{FF2B5EF4-FFF2-40B4-BE49-F238E27FC236}">
                <a16:creationId xmlns:a16="http://schemas.microsoft.com/office/drawing/2014/main" id="{C0B168F4-5145-4608-976F-4070FCCF262B}"/>
              </a:ext>
            </a:extLst>
          </p:cNvPr>
          <p:cNvSpPr txBox="1"/>
          <p:nvPr/>
        </p:nvSpPr>
        <p:spPr>
          <a:xfrm>
            <a:off x="4083522" y="2205930"/>
            <a:ext cx="3521676" cy="923330"/>
          </a:xfrm>
          <a:prstGeom prst="rect">
            <a:avLst/>
          </a:prstGeom>
          <a:noFill/>
        </p:spPr>
        <p:txBody>
          <a:bodyPr wrap="square" rtlCol="0">
            <a:spAutoFit/>
          </a:bodyPr>
          <a:lstStyle/>
          <a:p>
            <a:r>
              <a:rPr lang="en-US" dirty="0"/>
              <a:t>Selecting the “D” column allow the parameter to be viewed and changed in the main window.</a:t>
            </a:r>
          </a:p>
        </p:txBody>
      </p:sp>
      <p:cxnSp>
        <p:nvCxnSpPr>
          <p:cNvPr id="9" name="Straight Arrow Connector 8">
            <a:extLst>
              <a:ext uri="{FF2B5EF4-FFF2-40B4-BE49-F238E27FC236}">
                <a16:creationId xmlns:a16="http://schemas.microsoft.com/office/drawing/2014/main" id="{FEB40D42-689B-4246-AB86-FBDF2E3CD94E}"/>
              </a:ext>
            </a:extLst>
          </p:cNvPr>
          <p:cNvCxnSpPr>
            <a:stCxn id="6" idx="1"/>
          </p:cNvCxnSpPr>
          <p:nvPr/>
        </p:nvCxnSpPr>
        <p:spPr>
          <a:xfrm flipH="1">
            <a:off x="1680519" y="5509222"/>
            <a:ext cx="1850485" cy="4240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9585CDD2-31A0-4136-B1EF-30D305F3133F}"/>
              </a:ext>
            </a:extLst>
          </p:cNvPr>
          <p:cNvCxnSpPr/>
          <p:nvPr/>
        </p:nvCxnSpPr>
        <p:spPr>
          <a:xfrm flipV="1">
            <a:off x="7414054" y="1902941"/>
            <a:ext cx="444071" cy="2100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9725C046-4FE5-463A-880A-0B3065BF1511}"/>
              </a:ext>
            </a:extLst>
          </p:cNvPr>
          <p:cNvSpPr txBox="1"/>
          <p:nvPr/>
        </p:nvSpPr>
        <p:spPr>
          <a:xfrm>
            <a:off x="4077804" y="702612"/>
            <a:ext cx="3039762" cy="1200329"/>
          </a:xfrm>
          <a:prstGeom prst="rect">
            <a:avLst/>
          </a:prstGeom>
          <a:noFill/>
        </p:spPr>
        <p:txBody>
          <a:bodyPr wrap="square" rtlCol="0">
            <a:spAutoFit/>
          </a:bodyPr>
          <a:lstStyle/>
          <a:p>
            <a:r>
              <a:rPr lang="en-US" b="1" dirty="0"/>
              <a:t>All Parameters shown here are written to the base workspace at run time.</a:t>
            </a:r>
          </a:p>
          <a:p>
            <a:endParaRPr lang="en-US" dirty="0"/>
          </a:p>
        </p:txBody>
      </p:sp>
    </p:spTree>
    <p:extLst>
      <p:ext uri="{BB962C8B-B14F-4D97-AF65-F5344CB8AC3E}">
        <p14:creationId xmlns:p14="http://schemas.microsoft.com/office/powerpoint/2010/main" val="41135991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6654800"/>
            <a:ext cx="12192000" cy="203200"/>
          </a:xfrm>
          <a:prstGeom prst="rect">
            <a:avLst/>
          </a:prstGeom>
          <a:gradFill flip="none" rotWithShape="1">
            <a:gsLst>
              <a:gs pos="0">
                <a:schemeClr val="accent1">
                  <a:lumMod val="5000"/>
                  <a:lumOff val="95000"/>
                  <a:alpha val="50000"/>
                </a:schemeClr>
              </a:gs>
              <a:gs pos="53000">
                <a:schemeClr val="accent1">
                  <a:lumMod val="5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rot="16200000" flipV="1">
            <a:off x="-3352244" y="3352244"/>
            <a:ext cx="6858000" cy="153512"/>
          </a:xfrm>
          <a:prstGeom prst="rect">
            <a:avLst/>
          </a:prstGeom>
          <a:gradFill flip="none" rotWithShape="1">
            <a:gsLst>
              <a:gs pos="0">
                <a:schemeClr val="accent1">
                  <a:lumMod val="5000"/>
                  <a:lumOff val="95000"/>
                  <a:alpha val="50000"/>
                </a:schemeClr>
              </a:gs>
              <a:gs pos="61000">
                <a:schemeClr val="accent1">
                  <a:lumMod val="5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FD677500-7E5E-4097-B846-52AEC0279D7A}"/>
              </a:ext>
            </a:extLst>
          </p:cNvPr>
          <p:cNvSpPr txBox="1"/>
          <p:nvPr/>
        </p:nvSpPr>
        <p:spPr>
          <a:xfrm>
            <a:off x="153513" y="0"/>
            <a:ext cx="12038487" cy="527050"/>
          </a:xfrm>
          <a:prstGeom prst="rect">
            <a:avLst/>
          </a:prstGeom>
          <a:gradFill>
            <a:gsLst>
              <a:gs pos="100000">
                <a:schemeClr val="accent1">
                  <a:lumMod val="50000"/>
                </a:schemeClr>
              </a:gs>
              <a:gs pos="100000">
                <a:schemeClr val="bg1"/>
              </a:gs>
            </a:gsLst>
            <a:lin ang="0" scaled="1"/>
          </a:gradFill>
        </p:spPr>
        <p:txBody>
          <a:bodyPr wrap="square" rtlCol="0">
            <a:spAutoFit/>
          </a:bodyPr>
          <a:lstStyle/>
          <a:p>
            <a:r>
              <a:rPr lang="en-US" sz="2800" b="1" dirty="0">
                <a:solidFill>
                  <a:schemeClr val="bg1"/>
                </a:solidFill>
                <a:latin typeface="Arial" panose="020B0604020202020204" pitchFamily="34" charset="0"/>
                <a:cs typeface="Arial" panose="020B0604020202020204" pitchFamily="34" charset="0"/>
              </a:rPr>
              <a:t>Title</a:t>
            </a:r>
          </a:p>
        </p:txBody>
      </p:sp>
      <p:sp>
        <p:nvSpPr>
          <p:cNvPr id="2" name="TextBox 1">
            <a:extLst>
              <a:ext uri="{FF2B5EF4-FFF2-40B4-BE49-F238E27FC236}">
                <a16:creationId xmlns:a16="http://schemas.microsoft.com/office/drawing/2014/main" id="{92FBE746-7741-4843-9312-78FA76A7F6B8}"/>
              </a:ext>
            </a:extLst>
          </p:cNvPr>
          <p:cNvSpPr txBox="1"/>
          <p:nvPr/>
        </p:nvSpPr>
        <p:spPr>
          <a:xfrm>
            <a:off x="510336" y="680992"/>
            <a:ext cx="4790713" cy="8125301"/>
          </a:xfrm>
          <a:prstGeom prst="rect">
            <a:avLst/>
          </a:prstGeom>
          <a:noFill/>
        </p:spPr>
        <p:txBody>
          <a:bodyPr wrap="square" rtlCol="0">
            <a:spAutoFit/>
          </a:bodyPr>
          <a:lstStyle/>
          <a:p>
            <a:r>
              <a:rPr lang="en-US" dirty="0"/>
              <a:t>Writing methods for </a:t>
            </a:r>
          </a:p>
          <a:p>
            <a:pPr marL="285750" indent="-285750">
              <a:buFontTx/>
              <a:buChar char="-"/>
            </a:pPr>
            <a:r>
              <a:rPr lang="en-US" dirty="0"/>
              <a:t>Simulation</a:t>
            </a:r>
          </a:p>
          <a:p>
            <a:pPr marL="742950" lvl="1" indent="-285750">
              <a:buFontTx/>
              <a:buChar char="-"/>
            </a:pPr>
            <a:r>
              <a:rPr lang="en-US" dirty="0"/>
              <a:t>Post Simulation Methods</a:t>
            </a:r>
          </a:p>
          <a:p>
            <a:pPr marL="285750" indent="-285750">
              <a:buFontTx/>
              <a:buChar char="-"/>
            </a:pPr>
            <a:r>
              <a:rPr lang="en-US" dirty="0"/>
              <a:t>Requirements</a:t>
            </a:r>
          </a:p>
          <a:p>
            <a:pPr marL="285750" indent="-285750">
              <a:buFontTx/>
              <a:buChar char="-"/>
            </a:pPr>
            <a:r>
              <a:rPr lang="en-US" dirty="0"/>
              <a:t>Inputs and output arguments</a:t>
            </a:r>
          </a:p>
          <a:p>
            <a:pPr marL="285750" indent="-285750">
              <a:buFontTx/>
              <a:buChar char="-"/>
            </a:pPr>
            <a:r>
              <a:rPr lang="en-US" dirty="0"/>
              <a:t>Plotting</a:t>
            </a:r>
          </a:p>
          <a:p>
            <a:pPr marL="742950" lvl="1" indent="-285750">
              <a:buFontTx/>
              <a:buChar char="-"/>
            </a:pPr>
            <a:r>
              <a:rPr lang="en-US" dirty="0"/>
              <a:t>Line class</a:t>
            </a:r>
          </a:p>
          <a:p>
            <a:pPr marL="742950" lvl="1" indent="-285750">
              <a:buFontTx/>
              <a:buChar char="-"/>
            </a:pPr>
            <a:r>
              <a:rPr lang="en-US" dirty="0" err="1"/>
              <a:t>X,Y,Marker</a:t>
            </a:r>
            <a:endParaRPr lang="en-US" dirty="0"/>
          </a:p>
          <a:p>
            <a:pPr marL="742950" lvl="1" indent="-285750">
              <a:buFontTx/>
              <a:buChar char="-"/>
            </a:pPr>
            <a:r>
              <a:rPr lang="en-US" dirty="0"/>
              <a:t>Line Collection</a:t>
            </a:r>
          </a:p>
          <a:p>
            <a:pPr marL="742950" lvl="1" indent="-285750">
              <a:buFontTx/>
              <a:buChar char="-"/>
            </a:pPr>
            <a:r>
              <a:rPr lang="en-US" dirty="0"/>
              <a:t>Output Index</a:t>
            </a:r>
          </a:p>
          <a:p>
            <a:pPr marL="285750" indent="-285750">
              <a:buFontTx/>
              <a:buChar char="-"/>
            </a:pPr>
            <a:endParaRPr lang="en-US" dirty="0"/>
          </a:p>
          <a:p>
            <a:pPr marL="285750" indent="-285750">
              <a:buFontTx/>
              <a:buChar char="-"/>
            </a:pPr>
            <a:endParaRPr lang="en-US" dirty="0"/>
          </a:p>
          <a:p>
            <a:pPr marL="285750" indent="-285750">
              <a:buFontTx/>
              <a:buChar char="-"/>
            </a:pPr>
            <a:endParaRPr lang="en-US" dirty="0"/>
          </a:p>
          <a:p>
            <a:r>
              <a:rPr lang="en-US" dirty="0"/>
              <a:t>Describe the OC class</a:t>
            </a:r>
          </a:p>
          <a:p>
            <a:pPr marL="285750" indent="-285750">
              <a:buFontTx/>
              <a:buChar char="-"/>
            </a:pPr>
            <a:r>
              <a:rPr lang="en-US" dirty="0"/>
              <a:t>Examples</a:t>
            </a:r>
          </a:p>
          <a:p>
            <a:pPr marL="285750" indent="-285750">
              <a:buFontTx/>
              <a:buChar char="-"/>
            </a:pPr>
            <a:r>
              <a:rPr lang="en-US" dirty="0"/>
              <a:t>Properties</a:t>
            </a:r>
          </a:p>
          <a:p>
            <a:pPr marL="285750" indent="-285750">
              <a:buFontTx/>
              <a:buChar char="-"/>
            </a:pPr>
            <a:r>
              <a:rPr lang="en-US" dirty="0"/>
              <a:t>Get methods</a:t>
            </a:r>
          </a:p>
          <a:p>
            <a:pPr marL="285750" indent="-285750">
              <a:buFontTx/>
              <a:buChar char="-"/>
            </a:pPr>
            <a:r>
              <a:rPr lang="en-US" dirty="0"/>
              <a:t>A,B,C,D linear model access</a:t>
            </a:r>
          </a:p>
          <a:p>
            <a:pPr marL="742950" lvl="1" indent="-285750">
              <a:buFontTx/>
              <a:buChar char="-"/>
            </a:pPr>
            <a:r>
              <a:rPr lang="en-US" dirty="0"/>
              <a:t>Get name</a:t>
            </a:r>
          </a:p>
          <a:p>
            <a:pPr marL="285750" indent="-285750">
              <a:buFontTx/>
              <a:buChar char="-"/>
            </a:pPr>
            <a:endParaRPr lang="en-US" dirty="0"/>
          </a:p>
          <a:p>
            <a:pPr marL="285750" indent="-285750">
              <a:buFontTx/>
              <a:buChar char="-"/>
            </a:pPr>
            <a:endParaRPr lang="en-US" dirty="0"/>
          </a:p>
          <a:p>
            <a:r>
              <a:rPr lang="en-US" dirty="0"/>
              <a:t>Trimming</a:t>
            </a:r>
          </a:p>
          <a:p>
            <a:pPr marL="285750" indent="-285750">
              <a:buFontTx/>
              <a:buChar char="-"/>
            </a:pPr>
            <a:r>
              <a:rPr lang="en-US" dirty="0"/>
              <a:t>6 </a:t>
            </a:r>
            <a:r>
              <a:rPr lang="en-US" dirty="0" err="1"/>
              <a:t>dof</a:t>
            </a:r>
            <a:r>
              <a:rPr lang="en-US" dirty="0"/>
              <a:t> model requirements </a:t>
            </a:r>
          </a:p>
          <a:p>
            <a:pPr marL="285750" indent="-285750">
              <a:buFontTx/>
              <a:buChar char="-"/>
            </a:pPr>
            <a:r>
              <a:rPr lang="en-US" dirty="0"/>
              <a:t>States – </a:t>
            </a:r>
            <a:r>
              <a:rPr lang="en-US" dirty="0" err="1"/>
              <a:t>Integators</a:t>
            </a:r>
            <a:r>
              <a:rPr lang="en-US" dirty="0"/>
              <a:t> </a:t>
            </a:r>
          </a:p>
          <a:p>
            <a:endParaRPr lang="en-US" dirty="0"/>
          </a:p>
          <a:p>
            <a:r>
              <a:rPr lang="en-US" dirty="0"/>
              <a:t>Simulation</a:t>
            </a:r>
          </a:p>
          <a:p>
            <a:pPr marL="285750" indent="-285750">
              <a:buFontTx/>
              <a:buChar char="-"/>
            </a:pPr>
            <a:r>
              <a:rPr lang="en-US" dirty="0"/>
              <a:t>Initial conditions must be top level inputs for Simulation</a:t>
            </a:r>
          </a:p>
          <a:p>
            <a:pPr marL="285750" indent="-285750">
              <a:buFontTx/>
              <a:buChar char="-"/>
            </a:pPr>
            <a:r>
              <a:rPr lang="en-US" dirty="0"/>
              <a:t>V, Alt, X_ECEF</a:t>
            </a:r>
          </a:p>
        </p:txBody>
      </p:sp>
      <p:sp>
        <p:nvSpPr>
          <p:cNvPr id="3" name="TextBox 2">
            <a:extLst>
              <a:ext uri="{FF2B5EF4-FFF2-40B4-BE49-F238E27FC236}">
                <a16:creationId xmlns:a16="http://schemas.microsoft.com/office/drawing/2014/main" id="{8EB5D877-02A3-4063-B946-18858CDF94A3}"/>
              </a:ext>
            </a:extLst>
          </p:cNvPr>
          <p:cNvSpPr txBox="1"/>
          <p:nvPr/>
        </p:nvSpPr>
        <p:spPr>
          <a:xfrm>
            <a:off x="5807676" y="1087395"/>
            <a:ext cx="3472248" cy="2031325"/>
          </a:xfrm>
          <a:prstGeom prst="rect">
            <a:avLst/>
          </a:prstGeom>
          <a:noFill/>
        </p:spPr>
        <p:txBody>
          <a:bodyPr wrap="square" rtlCol="0">
            <a:spAutoFit/>
          </a:bodyPr>
          <a:lstStyle/>
          <a:p>
            <a:r>
              <a:rPr lang="en-US" dirty="0"/>
              <a:t>Tool Ribbon</a:t>
            </a:r>
          </a:p>
          <a:p>
            <a:pPr marL="285750" indent="-285750">
              <a:buFontTx/>
              <a:buChar char="-"/>
            </a:pPr>
            <a:r>
              <a:rPr lang="en-US" dirty="0"/>
              <a:t>Units</a:t>
            </a:r>
          </a:p>
          <a:p>
            <a:pPr marL="742950" lvl="1" indent="-285750">
              <a:buFontTx/>
              <a:buChar char="-"/>
            </a:pPr>
            <a:r>
              <a:rPr lang="en-US" dirty="0"/>
              <a:t>Related to V and Alt</a:t>
            </a:r>
          </a:p>
          <a:p>
            <a:pPr marL="742950" lvl="1" indent="-285750">
              <a:buFontTx/>
              <a:buChar char="-"/>
            </a:pPr>
            <a:endParaRPr lang="en-US" dirty="0"/>
          </a:p>
          <a:p>
            <a:pPr lvl="1"/>
            <a:r>
              <a:rPr lang="en-US" dirty="0"/>
              <a:t>	</a:t>
            </a:r>
          </a:p>
          <a:p>
            <a:pPr lvl="1"/>
            <a:endParaRPr lang="en-US" dirty="0"/>
          </a:p>
          <a:p>
            <a:pPr marL="285750" indent="-285750">
              <a:buFontTx/>
              <a:buChar char="-"/>
            </a:pPr>
            <a:endParaRPr lang="en-US" dirty="0"/>
          </a:p>
        </p:txBody>
      </p:sp>
      <p:sp>
        <p:nvSpPr>
          <p:cNvPr id="4" name="TextBox 3">
            <a:extLst>
              <a:ext uri="{FF2B5EF4-FFF2-40B4-BE49-F238E27FC236}">
                <a16:creationId xmlns:a16="http://schemas.microsoft.com/office/drawing/2014/main" id="{F2F0DF22-0C17-4D13-89D5-FF4D3DAD2253}"/>
              </a:ext>
            </a:extLst>
          </p:cNvPr>
          <p:cNvSpPr txBox="1"/>
          <p:nvPr/>
        </p:nvSpPr>
        <p:spPr>
          <a:xfrm>
            <a:off x="6096000" y="3118720"/>
            <a:ext cx="3183924" cy="369332"/>
          </a:xfrm>
          <a:prstGeom prst="rect">
            <a:avLst/>
          </a:prstGeom>
          <a:noFill/>
        </p:spPr>
        <p:txBody>
          <a:bodyPr wrap="square" rtlCol="0">
            <a:spAutoFit/>
          </a:bodyPr>
          <a:lstStyle/>
          <a:p>
            <a:r>
              <a:rPr lang="en-US" dirty="0"/>
              <a:t>Parameters ( how the work)</a:t>
            </a:r>
          </a:p>
        </p:txBody>
      </p:sp>
      <p:sp>
        <p:nvSpPr>
          <p:cNvPr id="5" name="TextBox 4">
            <a:extLst>
              <a:ext uri="{FF2B5EF4-FFF2-40B4-BE49-F238E27FC236}">
                <a16:creationId xmlns:a16="http://schemas.microsoft.com/office/drawing/2014/main" id="{84DDCD66-2706-445B-9F5A-B35C77A8CFF5}"/>
              </a:ext>
            </a:extLst>
          </p:cNvPr>
          <p:cNvSpPr txBox="1"/>
          <p:nvPr/>
        </p:nvSpPr>
        <p:spPr>
          <a:xfrm>
            <a:off x="6172756" y="3747524"/>
            <a:ext cx="4444314" cy="2585323"/>
          </a:xfrm>
          <a:prstGeom prst="rect">
            <a:avLst/>
          </a:prstGeom>
          <a:noFill/>
        </p:spPr>
        <p:txBody>
          <a:bodyPr wrap="square" rtlCol="0">
            <a:spAutoFit/>
          </a:bodyPr>
          <a:lstStyle/>
          <a:p>
            <a:r>
              <a:rPr lang="en-US" dirty="0"/>
              <a:t>How to set up Analysis Task</a:t>
            </a:r>
          </a:p>
          <a:p>
            <a:pPr marL="342900" indent="-342900">
              <a:buAutoNum type="arabicParenR"/>
            </a:pPr>
            <a:r>
              <a:rPr lang="en-US" dirty="0"/>
              <a:t>Start with trim Def</a:t>
            </a:r>
          </a:p>
          <a:p>
            <a:pPr marL="342900" indent="-342900">
              <a:buAutoNum type="arabicParenR"/>
            </a:pPr>
            <a:r>
              <a:rPr lang="en-US" dirty="0"/>
              <a:t>Mass </a:t>
            </a:r>
            <a:r>
              <a:rPr lang="en-US" dirty="0" err="1"/>
              <a:t>Properities</a:t>
            </a:r>
            <a:endParaRPr lang="en-US" dirty="0"/>
          </a:p>
          <a:p>
            <a:pPr marL="800100" lvl="1" indent="-342900">
              <a:buAutoNum type="arabicParenR"/>
            </a:pPr>
            <a:r>
              <a:rPr lang="en-US" dirty="0"/>
              <a:t>Name match with input ports</a:t>
            </a:r>
          </a:p>
          <a:p>
            <a:r>
              <a:rPr lang="en-US" dirty="0"/>
              <a:t>Options</a:t>
            </a:r>
          </a:p>
          <a:p>
            <a:pPr marL="342900" indent="-342900">
              <a:buAutoNum type="arabicParenR"/>
            </a:pPr>
            <a:r>
              <a:rPr lang="en-US" dirty="0"/>
              <a:t>Linear Model</a:t>
            </a:r>
          </a:p>
          <a:p>
            <a:pPr marL="342900" indent="-342900">
              <a:buAutoNum type="arabicParenR"/>
            </a:pPr>
            <a:r>
              <a:rPr lang="en-US" dirty="0" err="1"/>
              <a:t>Requierment</a:t>
            </a:r>
            <a:endParaRPr lang="en-US" dirty="0"/>
          </a:p>
          <a:p>
            <a:pPr marL="342900" indent="-342900">
              <a:buAutoNum type="arabicParenR"/>
            </a:pPr>
            <a:r>
              <a:rPr lang="en-US" dirty="0"/>
              <a:t>Simulation</a:t>
            </a:r>
          </a:p>
          <a:p>
            <a:pPr marL="342900" indent="-342900">
              <a:buAutoNum type="arabicParenR"/>
            </a:pPr>
            <a:endParaRPr lang="en-US" dirty="0"/>
          </a:p>
        </p:txBody>
      </p:sp>
    </p:spTree>
    <p:extLst>
      <p:ext uri="{BB962C8B-B14F-4D97-AF65-F5344CB8AC3E}">
        <p14:creationId xmlns:p14="http://schemas.microsoft.com/office/powerpoint/2010/main" val="283938568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6654800"/>
            <a:ext cx="12192000" cy="203200"/>
          </a:xfrm>
          <a:prstGeom prst="rect">
            <a:avLst/>
          </a:prstGeom>
          <a:gradFill flip="none" rotWithShape="1">
            <a:gsLst>
              <a:gs pos="0">
                <a:schemeClr val="accent1">
                  <a:lumMod val="5000"/>
                  <a:lumOff val="95000"/>
                  <a:alpha val="50000"/>
                </a:schemeClr>
              </a:gs>
              <a:gs pos="53000">
                <a:schemeClr val="accent1">
                  <a:lumMod val="5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rot="16200000" flipV="1">
            <a:off x="-3352244" y="3352244"/>
            <a:ext cx="6858000" cy="153512"/>
          </a:xfrm>
          <a:prstGeom prst="rect">
            <a:avLst/>
          </a:prstGeom>
          <a:gradFill flip="none" rotWithShape="1">
            <a:gsLst>
              <a:gs pos="0">
                <a:schemeClr val="accent1">
                  <a:lumMod val="5000"/>
                  <a:lumOff val="95000"/>
                  <a:alpha val="50000"/>
                </a:schemeClr>
              </a:gs>
              <a:gs pos="61000">
                <a:schemeClr val="accent1">
                  <a:lumMod val="5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FD677500-7E5E-4097-B846-52AEC0279D7A}"/>
              </a:ext>
            </a:extLst>
          </p:cNvPr>
          <p:cNvSpPr txBox="1"/>
          <p:nvPr/>
        </p:nvSpPr>
        <p:spPr>
          <a:xfrm>
            <a:off x="153513" y="0"/>
            <a:ext cx="12038487" cy="527050"/>
          </a:xfrm>
          <a:prstGeom prst="rect">
            <a:avLst/>
          </a:prstGeom>
          <a:gradFill>
            <a:gsLst>
              <a:gs pos="100000">
                <a:schemeClr val="accent1">
                  <a:lumMod val="50000"/>
                </a:schemeClr>
              </a:gs>
              <a:gs pos="100000">
                <a:schemeClr val="bg1"/>
              </a:gs>
            </a:gsLst>
            <a:lin ang="0" scaled="1"/>
          </a:gradFill>
        </p:spPr>
        <p:txBody>
          <a:bodyPr wrap="square" rtlCol="0">
            <a:spAutoFit/>
          </a:bodyPr>
          <a:lstStyle/>
          <a:p>
            <a:r>
              <a:rPr lang="en-US" sz="2800" b="1" dirty="0">
                <a:solidFill>
                  <a:schemeClr val="bg1"/>
                </a:solidFill>
                <a:latin typeface="Arial" panose="020B0604020202020204" pitchFamily="34" charset="0"/>
                <a:cs typeface="Arial" panose="020B0604020202020204" pitchFamily="34" charset="0"/>
              </a:rPr>
              <a:t>Tool Ribbon</a:t>
            </a:r>
          </a:p>
        </p:txBody>
      </p:sp>
      <p:sp>
        <p:nvSpPr>
          <p:cNvPr id="2" name="Rectangle 2">
            <a:extLst>
              <a:ext uri="{FF2B5EF4-FFF2-40B4-BE49-F238E27FC236}">
                <a16:creationId xmlns:a16="http://schemas.microsoft.com/office/drawing/2014/main" id="{EED5B77B-2772-4B41-9B30-0D16E602141C}"/>
              </a:ext>
            </a:extLst>
          </p:cNvPr>
          <p:cNvSpPr>
            <a:spLocks noChangeArrowheads="1"/>
          </p:cNvSpPr>
          <p:nvPr/>
        </p:nvSpPr>
        <p:spPr bwMode="auto">
          <a:xfrm>
            <a:off x="2372496" y="0"/>
            <a:ext cx="981950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3" name="Picture 2">
            <a:extLst>
              <a:ext uri="{FF2B5EF4-FFF2-40B4-BE49-F238E27FC236}">
                <a16:creationId xmlns:a16="http://schemas.microsoft.com/office/drawing/2014/main" id="{31839E6D-5503-4F2C-9572-4E7658CC88AA}"/>
              </a:ext>
            </a:extLst>
          </p:cNvPr>
          <p:cNvPicPr>
            <a:picLocks noChangeAspect="1"/>
          </p:cNvPicPr>
          <p:nvPr/>
        </p:nvPicPr>
        <p:blipFill>
          <a:blip r:embed="rId2"/>
          <a:stretch>
            <a:fillRect/>
          </a:stretch>
        </p:blipFill>
        <p:spPr>
          <a:xfrm>
            <a:off x="1472203" y="1643903"/>
            <a:ext cx="8135485" cy="876422"/>
          </a:xfrm>
          <a:prstGeom prst="rect">
            <a:avLst/>
          </a:prstGeom>
        </p:spPr>
      </p:pic>
      <p:sp>
        <p:nvSpPr>
          <p:cNvPr id="7" name="TextBox 6">
            <a:extLst>
              <a:ext uri="{FF2B5EF4-FFF2-40B4-BE49-F238E27FC236}">
                <a16:creationId xmlns:a16="http://schemas.microsoft.com/office/drawing/2014/main" id="{2FC1C75D-295B-428E-A301-8F484EFD8B62}"/>
              </a:ext>
            </a:extLst>
          </p:cNvPr>
          <p:cNvSpPr txBox="1"/>
          <p:nvPr/>
        </p:nvSpPr>
        <p:spPr>
          <a:xfrm>
            <a:off x="1309816" y="1124466"/>
            <a:ext cx="259492" cy="276999"/>
          </a:xfrm>
          <a:prstGeom prst="rect">
            <a:avLst/>
          </a:prstGeom>
          <a:noFill/>
          <a:ln>
            <a:solidFill>
              <a:schemeClr val="tx1">
                <a:lumMod val="95000"/>
                <a:lumOff val="5000"/>
              </a:schemeClr>
            </a:solidFill>
          </a:ln>
        </p:spPr>
        <p:txBody>
          <a:bodyPr wrap="square" rtlCol="0">
            <a:spAutoFit/>
          </a:bodyPr>
          <a:lstStyle/>
          <a:p>
            <a:r>
              <a:rPr lang="en-US" sz="1200" dirty="0"/>
              <a:t>1</a:t>
            </a:r>
          </a:p>
        </p:txBody>
      </p:sp>
      <p:cxnSp>
        <p:nvCxnSpPr>
          <p:cNvPr id="13" name="Straight Arrow Connector 12">
            <a:extLst>
              <a:ext uri="{FF2B5EF4-FFF2-40B4-BE49-F238E27FC236}">
                <a16:creationId xmlns:a16="http://schemas.microsoft.com/office/drawing/2014/main" id="{783A57AA-F7F2-4E3F-920D-2509E40E35D3}"/>
              </a:ext>
            </a:extLst>
          </p:cNvPr>
          <p:cNvCxnSpPr>
            <a:stCxn id="7" idx="2"/>
          </p:cNvCxnSpPr>
          <p:nvPr/>
        </p:nvCxnSpPr>
        <p:spPr>
          <a:xfrm>
            <a:off x="1439562" y="1401465"/>
            <a:ext cx="129746" cy="2424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3408A14F-FF95-45C4-8166-4C5E3DE208A4}"/>
              </a:ext>
            </a:extLst>
          </p:cNvPr>
          <p:cNvSpPr txBox="1"/>
          <p:nvPr/>
        </p:nvSpPr>
        <p:spPr>
          <a:xfrm>
            <a:off x="1754659" y="1149180"/>
            <a:ext cx="259492" cy="276999"/>
          </a:xfrm>
          <a:prstGeom prst="rect">
            <a:avLst/>
          </a:prstGeom>
          <a:noFill/>
          <a:ln>
            <a:solidFill>
              <a:schemeClr val="tx1">
                <a:lumMod val="95000"/>
                <a:lumOff val="5000"/>
              </a:schemeClr>
            </a:solidFill>
          </a:ln>
        </p:spPr>
        <p:txBody>
          <a:bodyPr wrap="square" rtlCol="0">
            <a:spAutoFit/>
          </a:bodyPr>
          <a:lstStyle/>
          <a:p>
            <a:r>
              <a:rPr lang="en-US" sz="1200" dirty="0"/>
              <a:t>2</a:t>
            </a:r>
          </a:p>
        </p:txBody>
      </p:sp>
      <p:sp>
        <p:nvSpPr>
          <p:cNvPr id="18" name="TextBox 17">
            <a:extLst>
              <a:ext uri="{FF2B5EF4-FFF2-40B4-BE49-F238E27FC236}">
                <a16:creationId xmlns:a16="http://schemas.microsoft.com/office/drawing/2014/main" id="{7895E11E-8E50-4A9E-A77D-DDC99B16A0BE}"/>
              </a:ext>
            </a:extLst>
          </p:cNvPr>
          <p:cNvSpPr txBox="1"/>
          <p:nvPr/>
        </p:nvSpPr>
        <p:spPr>
          <a:xfrm>
            <a:off x="2242750" y="1124466"/>
            <a:ext cx="259492" cy="276999"/>
          </a:xfrm>
          <a:prstGeom prst="rect">
            <a:avLst/>
          </a:prstGeom>
          <a:noFill/>
          <a:ln>
            <a:solidFill>
              <a:schemeClr val="tx1">
                <a:lumMod val="95000"/>
                <a:lumOff val="5000"/>
              </a:schemeClr>
            </a:solidFill>
          </a:ln>
        </p:spPr>
        <p:txBody>
          <a:bodyPr wrap="square" rtlCol="0">
            <a:spAutoFit/>
          </a:bodyPr>
          <a:lstStyle/>
          <a:p>
            <a:r>
              <a:rPr lang="en-US" sz="1200" dirty="0"/>
              <a:t>3</a:t>
            </a:r>
          </a:p>
        </p:txBody>
      </p:sp>
      <p:sp>
        <p:nvSpPr>
          <p:cNvPr id="19" name="TextBox 18">
            <a:extLst>
              <a:ext uri="{FF2B5EF4-FFF2-40B4-BE49-F238E27FC236}">
                <a16:creationId xmlns:a16="http://schemas.microsoft.com/office/drawing/2014/main" id="{A6FD41DE-DF60-4D89-8683-A0B70F022CE9}"/>
              </a:ext>
            </a:extLst>
          </p:cNvPr>
          <p:cNvSpPr txBox="1"/>
          <p:nvPr/>
        </p:nvSpPr>
        <p:spPr>
          <a:xfrm>
            <a:off x="2693771" y="1124466"/>
            <a:ext cx="259492" cy="276999"/>
          </a:xfrm>
          <a:prstGeom prst="rect">
            <a:avLst/>
          </a:prstGeom>
          <a:noFill/>
          <a:ln>
            <a:solidFill>
              <a:schemeClr val="tx1">
                <a:lumMod val="95000"/>
                <a:lumOff val="5000"/>
              </a:schemeClr>
            </a:solidFill>
          </a:ln>
        </p:spPr>
        <p:txBody>
          <a:bodyPr wrap="square" rtlCol="0">
            <a:spAutoFit/>
          </a:bodyPr>
          <a:lstStyle/>
          <a:p>
            <a:r>
              <a:rPr lang="en-US" sz="1200" dirty="0"/>
              <a:t>4</a:t>
            </a:r>
          </a:p>
        </p:txBody>
      </p:sp>
      <p:sp>
        <p:nvSpPr>
          <p:cNvPr id="20" name="TextBox 19">
            <a:extLst>
              <a:ext uri="{FF2B5EF4-FFF2-40B4-BE49-F238E27FC236}">
                <a16:creationId xmlns:a16="http://schemas.microsoft.com/office/drawing/2014/main" id="{A6623612-E6D5-45ED-AF83-3D4E7990C9CF}"/>
              </a:ext>
            </a:extLst>
          </p:cNvPr>
          <p:cNvSpPr txBox="1"/>
          <p:nvPr/>
        </p:nvSpPr>
        <p:spPr>
          <a:xfrm>
            <a:off x="3169507" y="1119543"/>
            <a:ext cx="259492" cy="276999"/>
          </a:xfrm>
          <a:prstGeom prst="rect">
            <a:avLst/>
          </a:prstGeom>
          <a:noFill/>
          <a:ln>
            <a:solidFill>
              <a:schemeClr val="tx1">
                <a:lumMod val="95000"/>
                <a:lumOff val="5000"/>
              </a:schemeClr>
            </a:solidFill>
          </a:ln>
        </p:spPr>
        <p:txBody>
          <a:bodyPr wrap="square" rtlCol="0">
            <a:spAutoFit/>
          </a:bodyPr>
          <a:lstStyle/>
          <a:p>
            <a:r>
              <a:rPr lang="en-US" sz="1200" dirty="0"/>
              <a:t>5</a:t>
            </a:r>
          </a:p>
        </p:txBody>
      </p:sp>
      <p:sp>
        <p:nvSpPr>
          <p:cNvPr id="21" name="TextBox 20">
            <a:extLst>
              <a:ext uri="{FF2B5EF4-FFF2-40B4-BE49-F238E27FC236}">
                <a16:creationId xmlns:a16="http://schemas.microsoft.com/office/drawing/2014/main" id="{CD72261B-0FAC-4605-B28A-2489D93273F3}"/>
              </a:ext>
            </a:extLst>
          </p:cNvPr>
          <p:cNvSpPr txBox="1"/>
          <p:nvPr/>
        </p:nvSpPr>
        <p:spPr>
          <a:xfrm>
            <a:off x="3713204" y="1151691"/>
            <a:ext cx="259492" cy="276999"/>
          </a:xfrm>
          <a:prstGeom prst="rect">
            <a:avLst/>
          </a:prstGeom>
          <a:noFill/>
          <a:ln>
            <a:solidFill>
              <a:schemeClr val="tx1">
                <a:lumMod val="95000"/>
                <a:lumOff val="5000"/>
              </a:schemeClr>
            </a:solidFill>
          </a:ln>
        </p:spPr>
        <p:txBody>
          <a:bodyPr wrap="square" rtlCol="0">
            <a:spAutoFit/>
          </a:bodyPr>
          <a:lstStyle/>
          <a:p>
            <a:r>
              <a:rPr lang="en-US" sz="1200" dirty="0"/>
              <a:t>6</a:t>
            </a:r>
          </a:p>
        </p:txBody>
      </p:sp>
      <p:cxnSp>
        <p:nvCxnSpPr>
          <p:cNvPr id="24" name="Straight Arrow Connector 23">
            <a:extLst>
              <a:ext uri="{FF2B5EF4-FFF2-40B4-BE49-F238E27FC236}">
                <a16:creationId xmlns:a16="http://schemas.microsoft.com/office/drawing/2014/main" id="{2EA67F3D-3903-4CAD-8288-54CA67D8C0B9}"/>
              </a:ext>
            </a:extLst>
          </p:cNvPr>
          <p:cNvCxnSpPr>
            <a:stCxn id="17" idx="2"/>
          </p:cNvCxnSpPr>
          <p:nvPr/>
        </p:nvCxnSpPr>
        <p:spPr>
          <a:xfrm>
            <a:off x="1884405" y="1426179"/>
            <a:ext cx="129746" cy="2177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0D7566C2-7B9E-4D78-90FA-1CE8918CC007}"/>
              </a:ext>
            </a:extLst>
          </p:cNvPr>
          <p:cNvCxnSpPr>
            <a:stCxn id="18" idx="2"/>
          </p:cNvCxnSpPr>
          <p:nvPr/>
        </p:nvCxnSpPr>
        <p:spPr>
          <a:xfrm>
            <a:off x="2372496" y="1401465"/>
            <a:ext cx="0" cy="2424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EC7C9AF4-EF99-417C-8670-27E165342F70}"/>
              </a:ext>
            </a:extLst>
          </p:cNvPr>
          <p:cNvCxnSpPr>
            <a:stCxn id="19" idx="2"/>
          </p:cNvCxnSpPr>
          <p:nvPr/>
        </p:nvCxnSpPr>
        <p:spPr>
          <a:xfrm flipH="1">
            <a:off x="2817340" y="1401465"/>
            <a:ext cx="6177" cy="1725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4A57FE88-2429-46AC-A1B7-6BB566F93E96}"/>
              </a:ext>
            </a:extLst>
          </p:cNvPr>
          <p:cNvCxnSpPr>
            <a:stCxn id="20" idx="2"/>
          </p:cNvCxnSpPr>
          <p:nvPr/>
        </p:nvCxnSpPr>
        <p:spPr>
          <a:xfrm>
            <a:off x="3299253" y="1396542"/>
            <a:ext cx="0" cy="2473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89C4714D-B6CE-474C-85AE-EAF2EB2B12C9}"/>
              </a:ext>
            </a:extLst>
          </p:cNvPr>
          <p:cNvCxnSpPr>
            <a:stCxn id="21" idx="2"/>
          </p:cNvCxnSpPr>
          <p:nvPr/>
        </p:nvCxnSpPr>
        <p:spPr>
          <a:xfrm>
            <a:off x="3842950" y="1428690"/>
            <a:ext cx="253314" cy="2152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C5CA055B-DA0E-40A2-B5DF-E254F0A3A9A1}"/>
              </a:ext>
            </a:extLst>
          </p:cNvPr>
          <p:cNvSpPr txBox="1"/>
          <p:nvPr/>
        </p:nvSpPr>
        <p:spPr>
          <a:xfrm>
            <a:off x="4096264" y="2735538"/>
            <a:ext cx="259492" cy="276999"/>
          </a:xfrm>
          <a:prstGeom prst="rect">
            <a:avLst/>
          </a:prstGeom>
          <a:noFill/>
          <a:ln>
            <a:solidFill>
              <a:schemeClr val="tx1">
                <a:lumMod val="95000"/>
                <a:lumOff val="5000"/>
              </a:schemeClr>
            </a:solidFill>
          </a:ln>
        </p:spPr>
        <p:txBody>
          <a:bodyPr wrap="square" rtlCol="0">
            <a:spAutoFit/>
          </a:bodyPr>
          <a:lstStyle/>
          <a:p>
            <a:r>
              <a:rPr lang="en-US" sz="1200" dirty="0"/>
              <a:t>7</a:t>
            </a:r>
          </a:p>
        </p:txBody>
      </p:sp>
      <p:cxnSp>
        <p:nvCxnSpPr>
          <p:cNvPr id="38" name="Straight Arrow Connector 37">
            <a:extLst>
              <a:ext uri="{FF2B5EF4-FFF2-40B4-BE49-F238E27FC236}">
                <a16:creationId xmlns:a16="http://schemas.microsoft.com/office/drawing/2014/main" id="{0EDE1DEC-5ECB-44A9-89D5-0FA985E1FFD1}"/>
              </a:ext>
            </a:extLst>
          </p:cNvPr>
          <p:cNvCxnSpPr>
            <a:stCxn id="36" idx="0"/>
          </p:cNvCxnSpPr>
          <p:nvPr/>
        </p:nvCxnSpPr>
        <p:spPr>
          <a:xfrm flipV="1">
            <a:off x="4226010" y="2187146"/>
            <a:ext cx="0" cy="5483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36D14071-383A-46FE-A325-88690FE7E293}"/>
              </a:ext>
            </a:extLst>
          </p:cNvPr>
          <p:cNvSpPr txBox="1"/>
          <p:nvPr/>
        </p:nvSpPr>
        <p:spPr>
          <a:xfrm>
            <a:off x="4819288" y="1149180"/>
            <a:ext cx="259492" cy="276999"/>
          </a:xfrm>
          <a:prstGeom prst="rect">
            <a:avLst/>
          </a:prstGeom>
          <a:noFill/>
          <a:ln>
            <a:solidFill>
              <a:schemeClr val="tx1">
                <a:lumMod val="95000"/>
                <a:lumOff val="5000"/>
              </a:schemeClr>
            </a:solidFill>
          </a:ln>
        </p:spPr>
        <p:txBody>
          <a:bodyPr wrap="square" rtlCol="0">
            <a:spAutoFit/>
          </a:bodyPr>
          <a:lstStyle/>
          <a:p>
            <a:r>
              <a:rPr lang="en-US" sz="1200" dirty="0"/>
              <a:t>8</a:t>
            </a:r>
          </a:p>
        </p:txBody>
      </p:sp>
      <p:sp>
        <p:nvSpPr>
          <p:cNvPr id="40" name="TextBox 39">
            <a:extLst>
              <a:ext uri="{FF2B5EF4-FFF2-40B4-BE49-F238E27FC236}">
                <a16:creationId xmlns:a16="http://schemas.microsoft.com/office/drawing/2014/main" id="{FA5E85FA-A156-4988-A852-0C564B1039EC}"/>
              </a:ext>
            </a:extLst>
          </p:cNvPr>
          <p:cNvSpPr txBox="1"/>
          <p:nvPr/>
        </p:nvSpPr>
        <p:spPr>
          <a:xfrm>
            <a:off x="5258745" y="1119543"/>
            <a:ext cx="259492" cy="276999"/>
          </a:xfrm>
          <a:prstGeom prst="rect">
            <a:avLst/>
          </a:prstGeom>
          <a:noFill/>
          <a:ln>
            <a:solidFill>
              <a:schemeClr val="tx1">
                <a:lumMod val="95000"/>
                <a:lumOff val="5000"/>
              </a:schemeClr>
            </a:solidFill>
          </a:ln>
        </p:spPr>
        <p:txBody>
          <a:bodyPr wrap="square" rtlCol="0">
            <a:spAutoFit/>
          </a:bodyPr>
          <a:lstStyle/>
          <a:p>
            <a:r>
              <a:rPr lang="en-US" sz="1200" dirty="0"/>
              <a:t>9</a:t>
            </a:r>
          </a:p>
        </p:txBody>
      </p:sp>
      <p:sp>
        <p:nvSpPr>
          <p:cNvPr id="41" name="TextBox 40">
            <a:extLst>
              <a:ext uri="{FF2B5EF4-FFF2-40B4-BE49-F238E27FC236}">
                <a16:creationId xmlns:a16="http://schemas.microsoft.com/office/drawing/2014/main" id="{1147553D-B1C9-477E-92F1-FE1C5099BFB9}"/>
              </a:ext>
            </a:extLst>
          </p:cNvPr>
          <p:cNvSpPr txBox="1"/>
          <p:nvPr/>
        </p:nvSpPr>
        <p:spPr>
          <a:xfrm>
            <a:off x="5672057" y="1149180"/>
            <a:ext cx="396523" cy="276999"/>
          </a:xfrm>
          <a:prstGeom prst="rect">
            <a:avLst/>
          </a:prstGeom>
          <a:noFill/>
          <a:ln>
            <a:solidFill>
              <a:schemeClr val="tx1">
                <a:lumMod val="95000"/>
                <a:lumOff val="5000"/>
              </a:schemeClr>
            </a:solidFill>
          </a:ln>
        </p:spPr>
        <p:txBody>
          <a:bodyPr wrap="square" rtlCol="0">
            <a:spAutoFit/>
          </a:bodyPr>
          <a:lstStyle/>
          <a:p>
            <a:r>
              <a:rPr lang="en-US" sz="1200" dirty="0"/>
              <a:t>10</a:t>
            </a:r>
          </a:p>
        </p:txBody>
      </p:sp>
      <p:sp>
        <p:nvSpPr>
          <p:cNvPr id="48" name="TextBox 47">
            <a:extLst>
              <a:ext uri="{FF2B5EF4-FFF2-40B4-BE49-F238E27FC236}">
                <a16:creationId xmlns:a16="http://schemas.microsoft.com/office/drawing/2014/main" id="{F5119B74-A71C-4051-9D39-920FB4920008}"/>
              </a:ext>
            </a:extLst>
          </p:cNvPr>
          <p:cNvSpPr txBox="1"/>
          <p:nvPr/>
        </p:nvSpPr>
        <p:spPr>
          <a:xfrm>
            <a:off x="6191206" y="1147789"/>
            <a:ext cx="396523" cy="276999"/>
          </a:xfrm>
          <a:prstGeom prst="rect">
            <a:avLst/>
          </a:prstGeom>
          <a:noFill/>
          <a:ln>
            <a:solidFill>
              <a:schemeClr val="tx1">
                <a:lumMod val="95000"/>
                <a:lumOff val="5000"/>
              </a:schemeClr>
            </a:solidFill>
          </a:ln>
        </p:spPr>
        <p:txBody>
          <a:bodyPr wrap="square" rtlCol="0">
            <a:spAutoFit/>
          </a:bodyPr>
          <a:lstStyle/>
          <a:p>
            <a:r>
              <a:rPr lang="en-US" sz="1200" dirty="0"/>
              <a:t>11</a:t>
            </a:r>
          </a:p>
        </p:txBody>
      </p:sp>
      <p:sp>
        <p:nvSpPr>
          <p:cNvPr id="49" name="TextBox 48">
            <a:extLst>
              <a:ext uri="{FF2B5EF4-FFF2-40B4-BE49-F238E27FC236}">
                <a16:creationId xmlns:a16="http://schemas.microsoft.com/office/drawing/2014/main" id="{F03F67FE-56DA-439A-BBEF-E9CAF6F70383}"/>
              </a:ext>
            </a:extLst>
          </p:cNvPr>
          <p:cNvSpPr txBox="1"/>
          <p:nvPr/>
        </p:nvSpPr>
        <p:spPr>
          <a:xfrm>
            <a:off x="6391050" y="2624263"/>
            <a:ext cx="396523" cy="276999"/>
          </a:xfrm>
          <a:prstGeom prst="rect">
            <a:avLst/>
          </a:prstGeom>
          <a:noFill/>
          <a:ln>
            <a:solidFill>
              <a:schemeClr val="tx1">
                <a:lumMod val="95000"/>
                <a:lumOff val="5000"/>
              </a:schemeClr>
            </a:solidFill>
          </a:ln>
        </p:spPr>
        <p:txBody>
          <a:bodyPr wrap="square" rtlCol="0">
            <a:spAutoFit/>
          </a:bodyPr>
          <a:lstStyle/>
          <a:p>
            <a:r>
              <a:rPr lang="en-US" sz="1200" dirty="0"/>
              <a:t>13</a:t>
            </a:r>
          </a:p>
        </p:txBody>
      </p:sp>
      <p:sp>
        <p:nvSpPr>
          <p:cNvPr id="50" name="TextBox 49">
            <a:extLst>
              <a:ext uri="{FF2B5EF4-FFF2-40B4-BE49-F238E27FC236}">
                <a16:creationId xmlns:a16="http://schemas.microsoft.com/office/drawing/2014/main" id="{B3F7DC8A-500E-4430-961F-5CBC6BC11EDA}"/>
              </a:ext>
            </a:extLst>
          </p:cNvPr>
          <p:cNvSpPr txBox="1"/>
          <p:nvPr/>
        </p:nvSpPr>
        <p:spPr>
          <a:xfrm>
            <a:off x="7347983" y="1193480"/>
            <a:ext cx="396523" cy="276999"/>
          </a:xfrm>
          <a:prstGeom prst="rect">
            <a:avLst/>
          </a:prstGeom>
          <a:noFill/>
          <a:ln>
            <a:solidFill>
              <a:schemeClr val="tx1">
                <a:lumMod val="95000"/>
                <a:lumOff val="5000"/>
              </a:schemeClr>
            </a:solidFill>
          </a:ln>
        </p:spPr>
        <p:txBody>
          <a:bodyPr wrap="square" rtlCol="0">
            <a:spAutoFit/>
          </a:bodyPr>
          <a:lstStyle/>
          <a:p>
            <a:r>
              <a:rPr lang="en-US" sz="1200" dirty="0"/>
              <a:t>14</a:t>
            </a:r>
          </a:p>
        </p:txBody>
      </p:sp>
      <p:sp>
        <p:nvSpPr>
          <p:cNvPr id="51" name="TextBox 50">
            <a:extLst>
              <a:ext uri="{FF2B5EF4-FFF2-40B4-BE49-F238E27FC236}">
                <a16:creationId xmlns:a16="http://schemas.microsoft.com/office/drawing/2014/main" id="{5163CD80-C3C8-48E9-8722-080B334D7D34}"/>
              </a:ext>
            </a:extLst>
          </p:cNvPr>
          <p:cNvSpPr txBox="1"/>
          <p:nvPr/>
        </p:nvSpPr>
        <p:spPr>
          <a:xfrm>
            <a:off x="7374205" y="2624491"/>
            <a:ext cx="396523" cy="276999"/>
          </a:xfrm>
          <a:prstGeom prst="rect">
            <a:avLst/>
          </a:prstGeom>
          <a:noFill/>
          <a:ln>
            <a:solidFill>
              <a:schemeClr val="tx1">
                <a:lumMod val="95000"/>
                <a:lumOff val="5000"/>
              </a:schemeClr>
            </a:solidFill>
          </a:ln>
        </p:spPr>
        <p:txBody>
          <a:bodyPr wrap="square" rtlCol="0">
            <a:spAutoFit/>
          </a:bodyPr>
          <a:lstStyle/>
          <a:p>
            <a:r>
              <a:rPr lang="en-US" sz="1200" dirty="0"/>
              <a:t>15</a:t>
            </a:r>
          </a:p>
        </p:txBody>
      </p:sp>
      <p:sp>
        <p:nvSpPr>
          <p:cNvPr id="52" name="TextBox 51">
            <a:extLst>
              <a:ext uri="{FF2B5EF4-FFF2-40B4-BE49-F238E27FC236}">
                <a16:creationId xmlns:a16="http://schemas.microsoft.com/office/drawing/2014/main" id="{A1EDB959-B3AF-4D46-ACE4-98F75AE4FAD4}"/>
              </a:ext>
            </a:extLst>
          </p:cNvPr>
          <p:cNvSpPr txBox="1"/>
          <p:nvPr/>
        </p:nvSpPr>
        <p:spPr>
          <a:xfrm>
            <a:off x="8978137" y="1149180"/>
            <a:ext cx="396523" cy="276999"/>
          </a:xfrm>
          <a:prstGeom prst="rect">
            <a:avLst/>
          </a:prstGeom>
          <a:noFill/>
          <a:ln>
            <a:solidFill>
              <a:schemeClr val="tx1">
                <a:lumMod val="95000"/>
                <a:lumOff val="5000"/>
              </a:schemeClr>
            </a:solidFill>
          </a:ln>
        </p:spPr>
        <p:txBody>
          <a:bodyPr wrap="square" rtlCol="0">
            <a:spAutoFit/>
          </a:bodyPr>
          <a:lstStyle/>
          <a:p>
            <a:r>
              <a:rPr lang="en-US" sz="1200" dirty="0"/>
              <a:t>16</a:t>
            </a:r>
          </a:p>
        </p:txBody>
      </p:sp>
      <p:sp>
        <p:nvSpPr>
          <p:cNvPr id="53" name="TextBox 52">
            <a:extLst>
              <a:ext uri="{FF2B5EF4-FFF2-40B4-BE49-F238E27FC236}">
                <a16:creationId xmlns:a16="http://schemas.microsoft.com/office/drawing/2014/main" id="{19ACC3DC-98BA-4B72-A018-B3B2C9B11EDB}"/>
              </a:ext>
            </a:extLst>
          </p:cNvPr>
          <p:cNvSpPr txBox="1"/>
          <p:nvPr/>
        </p:nvSpPr>
        <p:spPr>
          <a:xfrm>
            <a:off x="8822867" y="2624263"/>
            <a:ext cx="396523" cy="276999"/>
          </a:xfrm>
          <a:prstGeom prst="rect">
            <a:avLst/>
          </a:prstGeom>
          <a:noFill/>
          <a:ln>
            <a:solidFill>
              <a:schemeClr val="tx1">
                <a:lumMod val="95000"/>
                <a:lumOff val="5000"/>
              </a:schemeClr>
            </a:solidFill>
          </a:ln>
        </p:spPr>
        <p:txBody>
          <a:bodyPr wrap="square" rtlCol="0">
            <a:spAutoFit/>
          </a:bodyPr>
          <a:lstStyle/>
          <a:p>
            <a:r>
              <a:rPr lang="en-US" sz="1200" dirty="0"/>
              <a:t>17</a:t>
            </a:r>
          </a:p>
        </p:txBody>
      </p:sp>
      <p:cxnSp>
        <p:nvCxnSpPr>
          <p:cNvPr id="55" name="Straight Arrow Connector 54">
            <a:extLst>
              <a:ext uri="{FF2B5EF4-FFF2-40B4-BE49-F238E27FC236}">
                <a16:creationId xmlns:a16="http://schemas.microsoft.com/office/drawing/2014/main" id="{D52E7071-03F6-4552-B945-376373EE838B}"/>
              </a:ext>
            </a:extLst>
          </p:cNvPr>
          <p:cNvCxnSpPr>
            <a:stCxn id="39" idx="2"/>
          </p:cNvCxnSpPr>
          <p:nvPr/>
        </p:nvCxnSpPr>
        <p:spPr>
          <a:xfrm>
            <a:off x="4949034" y="1426179"/>
            <a:ext cx="0" cy="2177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9673CA3C-5BD0-4341-B6D7-F39E70633448}"/>
              </a:ext>
            </a:extLst>
          </p:cNvPr>
          <p:cNvCxnSpPr>
            <a:stCxn id="40" idx="2"/>
          </p:cNvCxnSpPr>
          <p:nvPr/>
        </p:nvCxnSpPr>
        <p:spPr>
          <a:xfrm>
            <a:off x="5388491" y="1396542"/>
            <a:ext cx="0" cy="2473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92BF8C58-C361-49C1-A509-2AE1999A9F9C}"/>
              </a:ext>
            </a:extLst>
          </p:cNvPr>
          <p:cNvCxnSpPr>
            <a:stCxn id="41" idx="2"/>
          </p:cNvCxnSpPr>
          <p:nvPr/>
        </p:nvCxnSpPr>
        <p:spPr>
          <a:xfrm flipH="1">
            <a:off x="5770605" y="1426179"/>
            <a:ext cx="99714" cy="2177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4BD0A219-71B4-48B9-B90F-9F68CF4F07D6}"/>
              </a:ext>
            </a:extLst>
          </p:cNvPr>
          <p:cNvCxnSpPr>
            <a:stCxn id="48" idx="2"/>
          </p:cNvCxnSpPr>
          <p:nvPr/>
        </p:nvCxnSpPr>
        <p:spPr>
          <a:xfrm flipH="1">
            <a:off x="6191206" y="1424788"/>
            <a:ext cx="198262" cy="2191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10EB9E1D-526C-480E-A4BC-E7856E2F4651}"/>
              </a:ext>
            </a:extLst>
          </p:cNvPr>
          <p:cNvCxnSpPr>
            <a:stCxn id="49" idx="0"/>
          </p:cNvCxnSpPr>
          <p:nvPr/>
        </p:nvCxnSpPr>
        <p:spPr>
          <a:xfrm flipH="1" flipV="1">
            <a:off x="6586264" y="2224411"/>
            <a:ext cx="3048" cy="3998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597A3E90-F71B-4401-85D0-058B0F67ADD5}"/>
              </a:ext>
            </a:extLst>
          </p:cNvPr>
          <p:cNvCxnSpPr>
            <a:stCxn id="50" idx="2"/>
          </p:cNvCxnSpPr>
          <p:nvPr/>
        </p:nvCxnSpPr>
        <p:spPr>
          <a:xfrm flipH="1">
            <a:off x="7374205" y="1470479"/>
            <a:ext cx="172040" cy="1967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D24BEB09-1117-4BA8-B508-7F277E1C4F06}"/>
              </a:ext>
            </a:extLst>
          </p:cNvPr>
          <p:cNvCxnSpPr>
            <a:stCxn id="51" idx="0"/>
          </p:cNvCxnSpPr>
          <p:nvPr/>
        </p:nvCxnSpPr>
        <p:spPr>
          <a:xfrm flipH="1" flipV="1">
            <a:off x="7282247" y="1952368"/>
            <a:ext cx="290220" cy="6721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5CB2D3AF-2C9C-4FFF-8953-39D56C915687}"/>
              </a:ext>
            </a:extLst>
          </p:cNvPr>
          <p:cNvCxnSpPr>
            <a:stCxn id="52" idx="2"/>
          </p:cNvCxnSpPr>
          <p:nvPr/>
        </p:nvCxnSpPr>
        <p:spPr>
          <a:xfrm flipH="1">
            <a:off x="9021128" y="1426179"/>
            <a:ext cx="155271" cy="2410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0F040871-5182-477F-B4BA-DC81F12674AC}"/>
              </a:ext>
            </a:extLst>
          </p:cNvPr>
          <p:cNvCxnSpPr>
            <a:stCxn id="53" idx="0"/>
          </p:cNvCxnSpPr>
          <p:nvPr/>
        </p:nvCxnSpPr>
        <p:spPr>
          <a:xfrm flipH="1" flipV="1">
            <a:off x="8864935" y="2082114"/>
            <a:ext cx="156194" cy="5421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2" name="TextBox 71">
            <a:extLst>
              <a:ext uri="{FF2B5EF4-FFF2-40B4-BE49-F238E27FC236}">
                <a16:creationId xmlns:a16="http://schemas.microsoft.com/office/drawing/2014/main" id="{A31A3003-7DAD-46E0-8A12-0171249E1BE1}"/>
              </a:ext>
            </a:extLst>
          </p:cNvPr>
          <p:cNvSpPr txBox="1"/>
          <p:nvPr/>
        </p:nvSpPr>
        <p:spPr>
          <a:xfrm>
            <a:off x="1099751" y="4201297"/>
            <a:ext cx="8600239" cy="1754326"/>
          </a:xfrm>
          <a:prstGeom prst="rect">
            <a:avLst/>
          </a:prstGeom>
          <a:noFill/>
        </p:spPr>
        <p:txBody>
          <a:bodyPr wrap="none" rtlCol="0">
            <a:spAutoFit/>
          </a:bodyPr>
          <a:lstStyle/>
          <a:p>
            <a:pPr marL="342900" indent="-342900">
              <a:buAutoNum type="arabicParenR"/>
            </a:pPr>
            <a:r>
              <a:rPr lang="en-US" dirty="0"/>
              <a:t>New – Create a new Requirement (Task, Trim, Linear Model, Requirement, Simulation)</a:t>
            </a:r>
          </a:p>
          <a:p>
            <a:pPr marL="342900" indent="-342900">
              <a:buFontTx/>
              <a:buAutoNum type="arabicParenR"/>
            </a:pPr>
            <a:r>
              <a:rPr lang="en-US" dirty="0"/>
              <a:t>Open – Open a Requirement (Task, Trim, Linear Model, Requirement, Simulation)</a:t>
            </a:r>
          </a:p>
          <a:p>
            <a:pPr marL="342900" indent="-342900">
              <a:buFontTx/>
              <a:buAutoNum type="arabicParenR"/>
            </a:pPr>
            <a:r>
              <a:rPr lang="en-US" dirty="0"/>
              <a:t>Load – Loads an existing project</a:t>
            </a:r>
          </a:p>
          <a:p>
            <a:pPr marL="342900" indent="-342900">
              <a:buFontTx/>
              <a:buAutoNum type="arabicParenR"/>
            </a:pPr>
            <a:r>
              <a:rPr lang="en-US" dirty="0"/>
              <a:t>Save – Save the project or save the operating conditions</a:t>
            </a:r>
          </a:p>
          <a:p>
            <a:pPr marL="342900" indent="-342900">
              <a:buFontTx/>
              <a:buAutoNum type="arabicParenR"/>
            </a:pPr>
            <a:r>
              <a:rPr lang="en-US" dirty="0"/>
              <a:t>Run – Run all Tasks selected in the tree.</a:t>
            </a:r>
          </a:p>
          <a:p>
            <a:pPr marL="342900" indent="-342900">
              <a:buAutoNum type="arabicParenR"/>
            </a:pPr>
            <a:endParaRPr lang="en-US" dirty="0"/>
          </a:p>
        </p:txBody>
      </p:sp>
    </p:spTree>
    <p:extLst>
      <p:ext uri="{BB962C8B-B14F-4D97-AF65-F5344CB8AC3E}">
        <p14:creationId xmlns:p14="http://schemas.microsoft.com/office/powerpoint/2010/main" val="6490019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6654800"/>
            <a:ext cx="12192000" cy="203200"/>
          </a:xfrm>
          <a:prstGeom prst="rect">
            <a:avLst/>
          </a:prstGeom>
          <a:gradFill flip="none" rotWithShape="1">
            <a:gsLst>
              <a:gs pos="0">
                <a:schemeClr val="accent1">
                  <a:lumMod val="5000"/>
                  <a:lumOff val="95000"/>
                  <a:alpha val="50000"/>
                </a:schemeClr>
              </a:gs>
              <a:gs pos="53000">
                <a:schemeClr val="accent1">
                  <a:lumMod val="5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rot="16200000" flipV="1">
            <a:off x="-3352244" y="3352244"/>
            <a:ext cx="6858000" cy="153512"/>
          </a:xfrm>
          <a:prstGeom prst="rect">
            <a:avLst/>
          </a:prstGeom>
          <a:gradFill flip="none" rotWithShape="1">
            <a:gsLst>
              <a:gs pos="0">
                <a:schemeClr val="accent1">
                  <a:lumMod val="5000"/>
                  <a:lumOff val="95000"/>
                  <a:alpha val="50000"/>
                </a:schemeClr>
              </a:gs>
              <a:gs pos="61000">
                <a:schemeClr val="accent1">
                  <a:lumMod val="5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FD677500-7E5E-4097-B846-52AEC0279D7A}"/>
              </a:ext>
            </a:extLst>
          </p:cNvPr>
          <p:cNvSpPr txBox="1"/>
          <p:nvPr/>
        </p:nvSpPr>
        <p:spPr>
          <a:xfrm>
            <a:off x="153513" y="0"/>
            <a:ext cx="12038487" cy="527050"/>
          </a:xfrm>
          <a:prstGeom prst="rect">
            <a:avLst/>
          </a:prstGeom>
          <a:gradFill>
            <a:gsLst>
              <a:gs pos="100000">
                <a:schemeClr val="accent1">
                  <a:lumMod val="50000"/>
                </a:schemeClr>
              </a:gs>
              <a:gs pos="100000">
                <a:schemeClr val="bg1"/>
              </a:gs>
            </a:gsLst>
            <a:lin ang="0" scaled="1"/>
          </a:gradFill>
        </p:spPr>
        <p:txBody>
          <a:bodyPr wrap="square" rtlCol="0">
            <a:spAutoFit/>
          </a:bodyPr>
          <a:lstStyle/>
          <a:p>
            <a:r>
              <a:rPr lang="en-US" sz="2800" b="1" dirty="0">
                <a:solidFill>
                  <a:schemeClr val="bg1"/>
                </a:solidFill>
                <a:latin typeface="Arial" panose="020B0604020202020204" pitchFamily="34" charset="0"/>
                <a:cs typeface="Arial" panose="020B0604020202020204" pitchFamily="34" charset="0"/>
              </a:rPr>
              <a:t>Title</a:t>
            </a:r>
          </a:p>
        </p:txBody>
      </p:sp>
      <p:sp>
        <p:nvSpPr>
          <p:cNvPr id="6" name="TextBox 5">
            <a:extLst>
              <a:ext uri="{FF2B5EF4-FFF2-40B4-BE49-F238E27FC236}">
                <a16:creationId xmlns:a16="http://schemas.microsoft.com/office/drawing/2014/main" id="{DEEAC508-0333-4F72-A021-1C4DE8836603}"/>
              </a:ext>
            </a:extLst>
          </p:cNvPr>
          <p:cNvSpPr txBox="1"/>
          <p:nvPr/>
        </p:nvSpPr>
        <p:spPr>
          <a:xfrm>
            <a:off x="988541" y="1260389"/>
            <a:ext cx="3954162" cy="923330"/>
          </a:xfrm>
          <a:prstGeom prst="rect">
            <a:avLst/>
          </a:prstGeom>
          <a:noFill/>
        </p:spPr>
        <p:txBody>
          <a:bodyPr wrap="square" rtlCol="0">
            <a:spAutoFit/>
          </a:bodyPr>
          <a:lstStyle/>
          <a:p>
            <a:r>
              <a:rPr lang="en-US" dirty="0"/>
              <a:t>Table</a:t>
            </a:r>
          </a:p>
          <a:p>
            <a:r>
              <a:rPr lang="en-US" dirty="0"/>
              <a:t>-plotting</a:t>
            </a:r>
          </a:p>
          <a:p>
            <a:endParaRPr lang="en-US" dirty="0"/>
          </a:p>
        </p:txBody>
      </p:sp>
    </p:spTree>
    <p:extLst>
      <p:ext uri="{BB962C8B-B14F-4D97-AF65-F5344CB8AC3E}">
        <p14:creationId xmlns:p14="http://schemas.microsoft.com/office/powerpoint/2010/main" val="10789983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6654800"/>
            <a:ext cx="12192000" cy="203200"/>
          </a:xfrm>
          <a:prstGeom prst="rect">
            <a:avLst/>
          </a:prstGeom>
          <a:gradFill flip="none" rotWithShape="1">
            <a:gsLst>
              <a:gs pos="0">
                <a:schemeClr val="accent1">
                  <a:lumMod val="5000"/>
                  <a:lumOff val="95000"/>
                  <a:alpha val="50000"/>
                </a:schemeClr>
              </a:gs>
              <a:gs pos="53000">
                <a:schemeClr val="accent1">
                  <a:lumMod val="5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rot="16200000" flipV="1">
            <a:off x="-3352244" y="3352244"/>
            <a:ext cx="6858000" cy="153512"/>
          </a:xfrm>
          <a:prstGeom prst="rect">
            <a:avLst/>
          </a:prstGeom>
          <a:gradFill flip="none" rotWithShape="1">
            <a:gsLst>
              <a:gs pos="0">
                <a:schemeClr val="accent1">
                  <a:lumMod val="5000"/>
                  <a:lumOff val="95000"/>
                  <a:alpha val="50000"/>
                </a:schemeClr>
              </a:gs>
              <a:gs pos="61000">
                <a:schemeClr val="accent1">
                  <a:lumMod val="5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FD677500-7E5E-4097-B846-52AEC0279D7A}"/>
              </a:ext>
            </a:extLst>
          </p:cNvPr>
          <p:cNvSpPr txBox="1"/>
          <p:nvPr/>
        </p:nvSpPr>
        <p:spPr>
          <a:xfrm>
            <a:off x="153513" y="0"/>
            <a:ext cx="12038487" cy="527050"/>
          </a:xfrm>
          <a:prstGeom prst="rect">
            <a:avLst/>
          </a:prstGeom>
          <a:gradFill>
            <a:gsLst>
              <a:gs pos="100000">
                <a:schemeClr val="accent1">
                  <a:lumMod val="50000"/>
                </a:schemeClr>
              </a:gs>
              <a:gs pos="100000">
                <a:schemeClr val="bg1"/>
              </a:gs>
            </a:gsLst>
            <a:lin ang="0" scaled="1"/>
          </a:gradFill>
        </p:spPr>
        <p:txBody>
          <a:bodyPr wrap="square" rtlCol="0">
            <a:spAutoFit/>
          </a:bodyPr>
          <a:lstStyle/>
          <a:p>
            <a:r>
              <a:rPr lang="en-US" sz="2800" b="1" dirty="0">
                <a:solidFill>
                  <a:schemeClr val="bg1"/>
                </a:solidFill>
                <a:latin typeface="Arial" panose="020B0604020202020204" pitchFamily="34" charset="0"/>
                <a:cs typeface="Arial" panose="020B0604020202020204" pitchFamily="34" charset="0"/>
              </a:rPr>
              <a:t>Methods - Simulation</a:t>
            </a:r>
          </a:p>
        </p:txBody>
      </p:sp>
      <p:sp>
        <p:nvSpPr>
          <p:cNvPr id="2" name="Rectangle 1">
            <a:extLst>
              <a:ext uri="{FF2B5EF4-FFF2-40B4-BE49-F238E27FC236}">
                <a16:creationId xmlns:a16="http://schemas.microsoft.com/office/drawing/2014/main" id="{D98CF7ED-5BD0-4DF1-863E-50732F1355F3}"/>
              </a:ext>
            </a:extLst>
          </p:cNvPr>
          <p:cNvSpPr/>
          <p:nvPr/>
        </p:nvSpPr>
        <p:spPr>
          <a:xfrm>
            <a:off x="790833" y="878678"/>
            <a:ext cx="7821828" cy="369332"/>
          </a:xfrm>
          <a:prstGeom prst="rect">
            <a:avLst/>
          </a:prstGeom>
        </p:spPr>
        <p:txBody>
          <a:bodyPr wrap="square">
            <a:spAutoFit/>
          </a:bodyPr>
          <a:lstStyle/>
          <a:p>
            <a:r>
              <a:rPr lang="en-US" dirty="0">
                <a:solidFill>
                  <a:srgbClr val="000000"/>
                </a:solidFill>
                <a:latin typeface="Courier New" panose="02070309020205020404" pitchFamily="49" charset="0"/>
              </a:rPr>
              <a:t>Function [Input] = </a:t>
            </a:r>
            <a:r>
              <a:rPr lang="en-US" dirty="0" err="1">
                <a:solidFill>
                  <a:srgbClr val="000000"/>
                </a:solidFill>
                <a:latin typeface="Courier New" panose="02070309020205020404" pitchFamily="49" charset="0"/>
              </a:rPr>
              <a:t>elevDoublet</a:t>
            </a:r>
            <a:r>
              <a:rPr lang="en-US" dirty="0">
                <a:solidFill>
                  <a:srgbClr val="000000"/>
                </a:solidFill>
                <a:latin typeface="Courier New" panose="02070309020205020404" pitchFamily="49" charset="0"/>
              </a:rPr>
              <a:t>(</a:t>
            </a:r>
            <a:r>
              <a:rPr lang="en-US" dirty="0" err="1">
                <a:solidFill>
                  <a:srgbClr val="000000"/>
                </a:solidFill>
                <a:latin typeface="Courier New" panose="02070309020205020404" pitchFamily="49" charset="0"/>
              </a:rPr>
              <a:t>operCond</a:t>
            </a:r>
            <a:r>
              <a:rPr lang="en-US" dirty="0">
                <a:solidFill>
                  <a:srgbClr val="000000"/>
                </a:solidFill>
                <a:latin typeface="Courier New" panose="02070309020205020404" pitchFamily="49" charset="0"/>
              </a:rPr>
              <a:t>)</a:t>
            </a:r>
          </a:p>
        </p:txBody>
      </p:sp>
      <p:sp>
        <p:nvSpPr>
          <p:cNvPr id="3" name="TextBox 2">
            <a:extLst>
              <a:ext uri="{FF2B5EF4-FFF2-40B4-BE49-F238E27FC236}">
                <a16:creationId xmlns:a16="http://schemas.microsoft.com/office/drawing/2014/main" id="{3838DD80-9BE0-4582-B13D-1D294AC4354B}"/>
              </a:ext>
            </a:extLst>
          </p:cNvPr>
          <p:cNvSpPr txBox="1"/>
          <p:nvPr/>
        </p:nvSpPr>
        <p:spPr>
          <a:xfrm>
            <a:off x="790833" y="1599638"/>
            <a:ext cx="6264876" cy="4247317"/>
          </a:xfrm>
          <a:prstGeom prst="rect">
            <a:avLst/>
          </a:prstGeom>
          <a:noFill/>
        </p:spPr>
        <p:txBody>
          <a:bodyPr wrap="square" rtlCol="0">
            <a:spAutoFit/>
          </a:bodyPr>
          <a:lstStyle/>
          <a:p>
            <a:r>
              <a:rPr lang="en-US" b="1" dirty="0"/>
              <a:t>Input Arguments</a:t>
            </a:r>
          </a:p>
          <a:p>
            <a:r>
              <a:rPr lang="en-US" dirty="0" err="1"/>
              <a:t>operCond</a:t>
            </a:r>
            <a:r>
              <a:rPr lang="en-US" dirty="0"/>
              <a:t> – </a:t>
            </a:r>
            <a:r>
              <a:rPr lang="en-US" dirty="0" err="1"/>
              <a:t>lacm.OperatingCondtion</a:t>
            </a:r>
            <a:r>
              <a:rPr lang="en-US" dirty="0"/>
              <a:t>  object</a:t>
            </a:r>
          </a:p>
          <a:p>
            <a:endParaRPr lang="en-US" dirty="0"/>
          </a:p>
          <a:p>
            <a:r>
              <a:rPr lang="en-US" b="1" dirty="0"/>
              <a:t>Output Arguments</a:t>
            </a:r>
          </a:p>
          <a:p>
            <a:r>
              <a:rPr lang="en-US" dirty="0"/>
              <a:t> - Input</a:t>
            </a:r>
          </a:p>
          <a:p>
            <a:r>
              <a:rPr lang="en-US" dirty="0"/>
              <a:t>Structure with the following fields:</a:t>
            </a:r>
          </a:p>
          <a:p>
            <a:pPr marL="285750" indent="-285750">
              <a:buFontTx/>
              <a:buChar char="-"/>
            </a:pPr>
            <a:r>
              <a:rPr lang="en-US" dirty="0" err="1"/>
              <a:t>trimStruct</a:t>
            </a:r>
            <a:r>
              <a:rPr lang="en-US" dirty="0"/>
              <a:t> – property of</a:t>
            </a:r>
          </a:p>
          <a:p>
            <a:pPr marL="285750" indent="-285750">
              <a:buFontTx/>
              <a:buChar char="-"/>
            </a:pPr>
            <a:r>
              <a:rPr lang="en-US" dirty="0" err="1"/>
              <a:t>ReBuildMDLRef</a:t>
            </a:r>
            <a:r>
              <a:rPr lang="en-US" dirty="0"/>
              <a:t> – Default to 1, saves time if set to 0 but it will not show take any recent changes</a:t>
            </a:r>
          </a:p>
          <a:p>
            <a:pPr marL="285750" indent="-285750">
              <a:buFontTx/>
              <a:buChar char="-"/>
            </a:pPr>
            <a:r>
              <a:rPr lang="en-US" dirty="0"/>
              <a:t>time</a:t>
            </a:r>
          </a:p>
          <a:p>
            <a:pPr marL="285750" indent="-285750">
              <a:buFontTx/>
              <a:buChar char="-"/>
            </a:pPr>
            <a:r>
              <a:rPr lang="en-US" dirty="0"/>
              <a:t> Any input ports that you want to overwrite – Simulink input port name</a:t>
            </a:r>
          </a:p>
          <a:p>
            <a:r>
              <a:rPr lang="en-US" dirty="0"/>
              <a:t>* Any input port not set above will be set to 0</a:t>
            </a:r>
          </a:p>
          <a:p>
            <a:pPr marL="285750" indent="-285750">
              <a:buFontTx/>
              <a:buChar char="-"/>
            </a:pPr>
            <a:endParaRPr lang="en-US" dirty="0"/>
          </a:p>
          <a:p>
            <a:endParaRPr lang="en-US" dirty="0"/>
          </a:p>
        </p:txBody>
      </p:sp>
    </p:spTree>
    <p:extLst>
      <p:ext uri="{BB962C8B-B14F-4D97-AF65-F5344CB8AC3E}">
        <p14:creationId xmlns:p14="http://schemas.microsoft.com/office/powerpoint/2010/main" val="22275460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6654800"/>
            <a:ext cx="12192000" cy="203200"/>
          </a:xfrm>
          <a:prstGeom prst="rect">
            <a:avLst/>
          </a:prstGeom>
          <a:gradFill flip="none" rotWithShape="1">
            <a:gsLst>
              <a:gs pos="0">
                <a:schemeClr val="accent1">
                  <a:lumMod val="5000"/>
                  <a:lumOff val="95000"/>
                  <a:alpha val="50000"/>
                </a:schemeClr>
              </a:gs>
              <a:gs pos="53000">
                <a:schemeClr val="accent1">
                  <a:lumMod val="5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rot="16200000" flipV="1">
            <a:off x="-3352244" y="3352244"/>
            <a:ext cx="6858000" cy="153512"/>
          </a:xfrm>
          <a:prstGeom prst="rect">
            <a:avLst/>
          </a:prstGeom>
          <a:gradFill flip="none" rotWithShape="1">
            <a:gsLst>
              <a:gs pos="0">
                <a:schemeClr val="accent1">
                  <a:lumMod val="5000"/>
                  <a:lumOff val="95000"/>
                  <a:alpha val="50000"/>
                </a:schemeClr>
              </a:gs>
              <a:gs pos="61000">
                <a:schemeClr val="accent1">
                  <a:lumMod val="5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FD677500-7E5E-4097-B846-52AEC0279D7A}"/>
              </a:ext>
            </a:extLst>
          </p:cNvPr>
          <p:cNvSpPr txBox="1"/>
          <p:nvPr/>
        </p:nvSpPr>
        <p:spPr>
          <a:xfrm>
            <a:off x="153513" y="0"/>
            <a:ext cx="12038487" cy="527050"/>
          </a:xfrm>
          <a:prstGeom prst="rect">
            <a:avLst/>
          </a:prstGeom>
          <a:gradFill>
            <a:gsLst>
              <a:gs pos="100000">
                <a:schemeClr val="accent1">
                  <a:lumMod val="50000"/>
                </a:schemeClr>
              </a:gs>
              <a:gs pos="100000">
                <a:schemeClr val="bg1"/>
              </a:gs>
            </a:gsLst>
            <a:lin ang="0" scaled="1"/>
          </a:gradFill>
        </p:spPr>
        <p:txBody>
          <a:bodyPr wrap="square" rtlCol="0">
            <a:spAutoFit/>
          </a:bodyPr>
          <a:lstStyle/>
          <a:p>
            <a:r>
              <a:rPr lang="en-US" sz="2800" b="1" dirty="0">
                <a:solidFill>
                  <a:schemeClr val="bg1"/>
                </a:solidFill>
                <a:latin typeface="Arial" panose="020B0604020202020204" pitchFamily="34" charset="0"/>
                <a:cs typeface="Arial" panose="020B0604020202020204" pitchFamily="34" charset="0"/>
              </a:rPr>
              <a:t>Methods – Simulation - Example</a:t>
            </a:r>
          </a:p>
        </p:txBody>
      </p:sp>
      <p:pic>
        <p:nvPicPr>
          <p:cNvPr id="4" name="Picture 3">
            <a:extLst>
              <a:ext uri="{FF2B5EF4-FFF2-40B4-BE49-F238E27FC236}">
                <a16:creationId xmlns:a16="http://schemas.microsoft.com/office/drawing/2014/main" id="{B35917F6-DA79-4F8B-A62F-CBA79C03E26A}"/>
              </a:ext>
            </a:extLst>
          </p:cNvPr>
          <p:cNvPicPr>
            <a:picLocks noChangeAspect="1"/>
          </p:cNvPicPr>
          <p:nvPr/>
        </p:nvPicPr>
        <p:blipFill>
          <a:blip r:embed="rId2"/>
          <a:stretch>
            <a:fillRect/>
          </a:stretch>
        </p:blipFill>
        <p:spPr>
          <a:xfrm>
            <a:off x="1507524" y="1283229"/>
            <a:ext cx="7088029" cy="4713538"/>
          </a:xfrm>
          <a:prstGeom prst="rect">
            <a:avLst/>
          </a:prstGeom>
        </p:spPr>
      </p:pic>
    </p:spTree>
    <p:extLst>
      <p:ext uri="{BB962C8B-B14F-4D97-AF65-F5344CB8AC3E}">
        <p14:creationId xmlns:p14="http://schemas.microsoft.com/office/powerpoint/2010/main" val="235947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6654800"/>
            <a:ext cx="12192000" cy="203200"/>
          </a:xfrm>
          <a:prstGeom prst="rect">
            <a:avLst/>
          </a:prstGeom>
          <a:gradFill flip="none" rotWithShape="1">
            <a:gsLst>
              <a:gs pos="0">
                <a:schemeClr val="accent1">
                  <a:lumMod val="5000"/>
                  <a:lumOff val="95000"/>
                  <a:alpha val="50000"/>
                </a:schemeClr>
              </a:gs>
              <a:gs pos="53000">
                <a:schemeClr val="accent1">
                  <a:lumMod val="5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rot="16200000" flipV="1">
            <a:off x="-3352244" y="3352244"/>
            <a:ext cx="6858000" cy="153512"/>
          </a:xfrm>
          <a:prstGeom prst="rect">
            <a:avLst/>
          </a:prstGeom>
          <a:gradFill flip="none" rotWithShape="1">
            <a:gsLst>
              <a:gs pos="0">
                <a:schemeClr val="accent1">
                  <a:lumMod val="5000"/>
                  <a:lumOff val="95000"/>
                  <a:alpha val="50000"/>
                </a:schemeClr>
              </a:gs>
              <a:gs pos="61000">
                <a:schemeClr val="accent1">
                  <a:lumMod val="5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FD677500-7E5E-4097-B846-52AEC0279D7A}"/>
              </a:ext>
            </a:extLst>
          </p:cNvPr>
          <p:cNvSpPr txBox="1"/>
          <p:nvPr/>
        </p:nvSpPr>
        <p:spPr>
          <a:xfrm>
            <a:off x="153513" y="0"/>
            <a:ext cx="12038487" cy="527050"/>
          </a:xfrm>
          <a:prstGeom prst="rect">
            <a:avLst/>
          </a:prstGeom>
          <a:gradFill>
            <a:gsLst>
              <a:gs pos="100000">
                <a:schemeClr val="accent1">
                  <a:lumMod val="50000"/>
                </a:schemeClr>
              </a:gs>
              <a:gs pos="100000">
                <a:schemeClr val="bg1"/>
              </a:gs>
            </a:gsLst>
            <a:lin ang="0" scaled="1"/>
          </a:gradFill>
        </p:spPr>
        <p:txBody>
          <a:bodyPr wrap="square" rtlCol="0">
            <a:spAutoFit/>
          </a:bodyPr>
          <a:lstStyle/>
          <a:p>
            <a:r>
              <a:rPr lang="en-US" sz="2800" b="1" dirty="0">
                <a:solidFill>
                  <a:schemeClr val="bg1"/>
                </a:solidFill>
                <a:latin typeface="Arial" panose="020B0604020202020204" pitchFamily="34" charset="0"/>
                <a:cs typeface="Arial" panose="020B0604020202020204" pitchFamily="34" charset="0"/>
              </a:rPr>
              <a:t>Methods – Requirement Option 1</a:t>
            </a:r>
          </a:p>
        </p:txBody>
      </p:sp>
      <p:sp>
        <p:nvSpPr>
          <p:cNvPr id="2" name="Rectangle 1">
            <a:extLst>
              <a:ext uri="{FF2B5EF4-FFF2-40B4-BE49-F238E27FC236}">
                <a16:creationId xmlns:a16="http://schemas.microsoft.com/office/drawing/2014/main" id="{D98CF7ED-5BD0-4DF1-863E-50732F1355F3}"/>
              </a:ext>
            </a:extLst>
          </p:cNvPr>
          <p:cNvSpPr/>
          <p:nvPr/>
        </p:nvSpPr>
        <p:spPr>
          <a:xfrm>
            <a:off x="790833" y="878678"/>
            <a:ext cx="7821828" cy="369332"/>
          </a:xfrm>
          <a:prstGeom prst="rect">
            <a:avLst/>
          </a:prstGeom>
        </p:spPr>
        <p:txBody>
          <a:bodyPr wrap="square">
            <a:spAutoFit/>
          </a:bodyPr>
          <a:lstStyle/>
          <a:p>
            <a:r>
              <a:rPr lang="en-US" dirty="0"/>
              <a:t>function [line] = </a:t>
            </a:r>
            <a:r>
              <a:rPr lang="en-US" dirty="0" err="1"/>
              <a:t>OpenLoopEig</a:t>
            </a:r>
            <a:r>
              <a:rPr lang="en-US" dirty="0"/>
              <a:t>(</a:t>
            </a:r>
            <a:r>
              <a:rPr lang="en-US" dirty="0" err="1"/>
              <a:t>operCond</a:t>
            </a:r>
            <a:r>
              <a:rPr lang="en-US" dirty="0"/>
              <a:t>)</a:t>
            </a:r>
          </a:p>
        </p:txBody>
      </p:sp>
      <p:sp>
        <p:nvSpPr>
          <p:cNvPr id="3" name="TextBox 2">
            <a:extLst>
              <a:ext uri="{FF2B5EF4-FFF2-40B4-BE49-F238E27FC236}">
                <a16:creationId xmlns:a16="http://schemas.microsoft.com/office/drawing/2014/main" id="{3838DD80-9BE0-4582-B13D-1D294AC4354B}"/>
              </a:ext>
            </a:extLst>
          </p:cNvPr>
          <p:cNvSpPr txBox="1"/>
          <p:nvPr/>
        </p:nvSpPr>
        <p:spPr>
          <a:xfrm>
            <a:off x="790833" y="1599638"/>
            <a:ext cx="6264876" cy="2585323"/>
          </a:xfrm>
          <a:prstGeom prst="rect">
            <a:avLst/>
          </a:prstGeom>
          <a:noFill/>
        </p:spPr>
        <p:txBody>
          <a:bodyPr wrap="square" rtlCol="0">
            <a:spAutoFit/>
          </a:bodyPr>
          <a:lstStyle/>
          <a:p>
            <a:r>
              <a:rPr lang="en-US" b="1" dirty="0"/>
              <a:t>Input Arguments</a:t>
            </a:r>
          </a:p>
          <a:p>
            <a:r>
              <a:rPr lang="en-US" dirty="0" err="1"/>
              <a:t>operCond</a:t>
            </a:r>
            <a:r>
              <a:rPr lang="en-US" dirty="0"/>
              <a:t> – </a:t>
            </a:r>
            <a:r>
              <a:rPr lang="en-US" dirty="0" err="1"/>
              <a:t>lacm.OperatingCondtion</a:t>
            </a:r>
            <a:r>
              <a:rPr lang="en-US" dirty="0"/>
              <a:t>  object</a:t>
            </a:r>
          </a:p>
          <a:p>
            <a:endParaRPr lang="en-US" dirty="0"/>
          </a:p>
          <a:p>
            <a:r>
              <a:rPr lang="en-US" b="1" dirty="0"/>
              <a:t>Output Arguments</a:t>
            </a:r>
          </a:p>
          <a:p>
            <a:pPr marL="285750" indent="-285750">
              <a:buFontTx/>
              <a:buChar char="-"/>
            </a:pPr>
            <a:r>
              <a:rPr lang="en-US" dirty="0"/>
              <a:t>line - </a:t>
            </a:r>
            <a:r>
              <a:rPr lang="en-US" dirty="0" err="1"/>
              <a:t>Requirements.NewLine</a:t>
            </a:r>
            <a:r>
              <a:rPr lang="en-US" dirty="0"/>
              <a:t> object</a:t>
            </a:r>
          </a:p>
          <a:p>
            <a:endParaRPr lang="en-US" dirty="0"/>
          </a:p>
          <a:p>
            <a:pPr marL="285750" indent="-285750">
              <a:buFontTx/>
              <a:buChar char="-"/>
            </a:pPr>
            <a:r>
              <a:rPr lang="en-US" dirty="0" err="1"/>
              <a:t>Requirements.NewLine</a:t>
            </a:r>
            <a:r>
              <a:rPr lang="en-US" dirty="0"/>
              <a:t> object contains all information need to create a line or a point on a plot</a:t>
            </a:r>
          </a:p>
          <a:p>
            <a:endParaRPr lang="en-US" dirty="0"/>
          </a:p>
        </p:txBody>
      </p:sp>
    </p:spTree>
    <p:extLst>
      <p:ext uri="{BB962C8B-B14F-4D97-AF65-F5344CB8AC3E}">
        <p14:creationId xmlns:p14="http://schemas.microsoft.com/office/powerpoint/2010/main" val="8526834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6654800"/>
            <a:ext cx="12192000" cy="203200"/>
          </a:xfrm>
          <a:prstGeom prst="rect">
            <a:avLst/>
          </a:prstGeom>
          <a:gradFill flip="none" rotWithShape="1">
            <a:gsLst>
              <a:gs pos="0">
                <a:schemeClr val="accent1">
                  <a:lumMod val="5000"/>
                  <a:lumOff val="95000"/>
                  <a:alpha val="50000"/>
                </a:schemeClr>
              </a:gs>
              <a:gs pos="53000">
                <a:schemeClr val="accent1">
                  <a:lumMod val="5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rot="16200000" flipV="1">
            <a:off x="-3352244" y="3352244"/>
            <a:ext cx="6858000" cy="153512"/>
          </a:xfrm>
          <a:prstGeom prst="rect">
            <a:avLst/>
          </a:prstGeom>
          <a:gradFill flip="none" rotWithShape="1">
            <a:gsLst>
              <a:gs pos="0">
                <a:schemeClr val="accent1">
                  <a:lumMod val="5000"/>
                  <a:lumOff val="95000"/>
                  <a:alpha val="50000"/>
                </a:schemeClr>
              </a:gs>
              <a:gs pos="61000">
                <a:schemeClr val="accent1">
                  <a:lumMod val="5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FD677500-7E5E-4097-B846-52AEC0279D7A}"/>
              </a:ext>
            </a:extLst>
          </p:cNvPr>
          <p:cNvSpPr txBox="1"/>
          <p:nvPr/>
        </p:nvSpPr>
        <p:spPr>
          <a:xfrm>
            <a:off x="153513" y="0"/>
            <a:ext cx="12038487" cy="527050"/>
          </a:xfrm>
          <a:prstGeom prst="rect">
            <a:avLst/>
          </a:prstGeom>
          <a:gradFill>
            <a:gsLst>
              <a:gs pos="100000">
                <a:schemeClr val="accent1">
                  <a:lumMod val="50000"/>
                </a:schemeClr>
              </a:gs>
              <a:gs pos="100000">
                <a:schemeClr val="bg1"/>
              </a:gs>
            </a:gsLst>
            <a:lin ang="0" scaled="1"/>
          </a:gradFill>
        </p:spPr>
        <p:txBody>
          <a:bodyPr wrap="square" rtlCol="0">
            <a:spAutoFit/>
          </a:bodyPr>
          <a:lstStyle/>
          <a:p>
            <a:r>
              <a:rPr lang="en-US" sz="2800" b="1" dirty="0" err="1">
                <a:solidFill>
                  <a:schemeClr val="bg1"/>
                </a:solidFill>
                <a:latin typeface="Arial" panose="020B0604020202020204" pitchFamily="34" charset="0"/>
                <a:cs typeface="Arial" panose="020B0604020202020204" pitchFamily="34" charset="0"/>
              </a:rPr>
              <a:t>Requirements.NewLine</a:t>
            </a:r>
            <a:endParaRPr lang="en-US" sz="2800" b="1" dirty="0">
              <a:solidFill>
                <a:schemeClr val="bg1"/>
              </a:solidFill>
              <a:latin typeface="Arial" panose="020B0604020202020204" pitchFamily="34" charset="0"/>
              <a:cs typeface="Arial" panose="020B0604020202020204" pitchFamily="34" charset="0"/>
            </a:endParaRPr>
          </a:p>
        </p:txBody>
      </p:sp>
      <p:sp>
        <p:nvSpPr>
          <p:cNvPr id="2" name="Rectangle 1">
            <a:extLst>
              <a:ext uri="{FF2B5EF4-FFF2-40B4-BE49-F238E27FC236}">
                <a16:creationId xmlns:a16="http://schemas.microsoft.com/office/drawing/2014/main" id="{D98CF7ED-5BD0-4DF1-863E-50732F1355F3}"/>
              </a:ext>
            </a:extLst>
          </p:cNvPr>
          <p:cNvSpPr/>
          <p:nvPr/>
        </p:nvSpPr>
        <p:spPr>
          <a:xfrm>
            <a:off x="790833" y="878678"/>
            <a:ext cx="7821828" cy="1477328"/>
          </a:xfrm>
          <a:prstGeom prst="rect">
            <a:avLst/>
          </a:prstGeom>
        </p:spPr>
        <p:txBody>
          <a:bodyPr wrap="square">
            <a:spAutoFit/>
          </a:bodyPr>
          <a:lstStyle/>
          <a:p>
            <a:r>
              <a:rPr lang="en-US" dirty="0"/>
              <a:t>Constructor</a:t>
            </a:r>
          </a:p>
          <a:p>
            <a:r>
              <a:rPr lang="en-US" dirty="0"/>
              <a:t>Any properties can be used as name value pairs.</a:t>
            </a:r>
          </a:p>
          <a:p>
            <a:r>
              <a:rPr lang="en-US" dirty="0"/>
              <a:t>Ex&gt;   </a:t>
            </a:r>
            <a:r>
              <a:rPr lang="en-US" dirty="0" err="1"/>
              <a:t>Requirements.NewLine</a:t>
            </a:r>
            <a:r>
              <a:rPr lang="en-US" dirty="0"/>
              <a:t>(‘</a:t>
            </a:r>
            <a:r>
              <a:rPr lang="en-US" dirty="0" err="1"/>
              <a:t>XData</a:t>
            </a:r>
            <a:r>
              <a:rPr lang="en-US" dirty="0"/>
              <a:t>’,[0:1:10],’</a:t>
            </a:r>
            <a:r>
              <a:rPr lang="en-US" dirty="0" err="1"/>
              <a:t>YData</a:t>
            </a:r>
            <a:r>
              <a:rPr lang="en-US" dirty="0"/>
              <a:t>’,[0.1:0.1:1],’Color’,[0,1,0])</a:t>
            </a:r>
          </a:p>
          <a:p>
            <a:r>
              <a:rPr lang="en-US" dirty="0"/>
              <a:t> </a:t>
            </a:r>
          </a:p>
          <a:p>
            <a:r>
              <a:rPr lang="en-US" dirty="0"/>
              <a:t>Ex2&gt; </a:t>
            </a:r>
            <a:r>
              <a:rPr lang="en-US" dirty="0" err="1"/>
              <a:t>Requirements.NewLine</a:t>
            </a:r>
            <a:r>
              <a:rPr lang="en-US" dirty="0"/>
              <a:t>(0:1:10],[0.1:0.1:1],’Color’,[0,1,0])</a:t>
            </a:r>
          </a:p>
        </p:txBody>
      </p:sp>
      <p:sp>
        <p:nvSpPr>
          <p:cNvPr id="3" name="TextBox 2">
            <a:extLst>
              <a:ext uri="{FF2B5EF4-FFF2-40B4-BE49-F238E27FC236}">
                <a16:creationId xmlns:a16="http://schemas.microsoft.com/office/drawing/2014/main" id="{3838DD80-9BE0-4582-B13D-1D294AC4354B}"/>
              </a:ext>
            </a:extLst>
          </p:cNvPr>
          <p:cNvSpPr txBox="1"/>
          <p:nvPr/>
        </p:nvSpPr>
        <p:spPr>
          <a:xfrm>
            <a:off x="383060" y="2961481"/>
            <a:ext cx="6264876" cy="3693319"/>
          </a:xfrm>
          <a:prstGeom prst="rect">
            <a:avLst/>
          </a:prstGeom>
          <a:noFill/>
        </p:spPr>
        <p:txBody>
          <a:bodyPr wrap="square" rtlCol="0">
            <a:spAutoFit/>
          </a:bodyPr>
          <a:lstStyle/>
          <a:p>
            <a:r>
              <a:rPr lang="en-US" b="1" dirty="0"/>
              <a:t>Properties and default Values </a:t>
            </a:r>
          </a:p>
          <a:p>
            <a:r>
              <a:rPr lang="en-US" dirty="0"/>
              <a:t>        </a:t>
            </a:r>
            <a:r>
              <a:rPr lang="en-US" dirty="0" err="1"/>
              <a:t>XData</a:t>
            </a:r>
            <a:r>
              <a:rPr lang="en-US" dirty="0"/>
              <a:t> = [0,1]</a:t>
            </a:r>
          </a:p>
          <a:p>
            <a:r>
              <a:rPr lang="en-US" dirty="0"/>
              <a:t>        </a:t>
            </a:r>
            <a:r>
              <a:rPr lang="en-US" dirty="0" err="1"/>
              <a:t>YData</a:t>
            </a:r>
            <a:r>
              <a:rPr lang="en-US" dirty="0"/>
              <a:t> = [0,1]</a:t>
            </a:r>
          </a:p>
          <a:p>
            <a:r>
              <a:rPr lang="en-US" dirty="0"/>
              <a:t>        </a:t>
            </a:r>
            <a:r>
              <a:rPr lang="en-US" dirty="0" err="1"/>
              <a:t>ZData</a:t>
            </a:r>
            <a:r>
              <a:rPr lang="en-US" dirty="0"/>
              <a:t> = []</a:t>
            </a:r>
          </a:p>
          <a:p>
            <a:r>
              <a:rPr lang="en-US" dirty="0"/>
              <a:t>        </a:t>
            </a:r>
            <a:r>
              <a:rPr lang="en-US" dirty="0" err="1"/>
              <a:t>LineStyle</a:t>
            </a:r>
            <a:r>
              <a:rPr lang="en-US" dirty="0"/>
              <a:t> = '-'</a:t>
            </a:r>
          </a:p>
          <a:p>
            <a:r>
              <a:rPr lang="en-US" dirty="0"/>
              <a:t>        </a:t>
            </a:r>
            <a:r>
              <a:rPr lang="en-US" dirty="0" err="1"/>
              <a:t>LineWidth</a:t>
            </a:r>
            <a:r>
              <a:rPr lang="en-US" dirty="0"/>
              <a:t> = 0.5</a:t>
            </a:r>
          </a:p>
          <a:p>
            <a:r>
              <a:rPr lang="en-US" dirty="0"/>
              <a:t>        Color     %= [0,0,0]</a:t>
            </a:r>
          </a:p>
          <a:p>
            <a:r>
              <a:rPr lang="en-US" dirty="0"/>
              <a:t>        Marker = 'none'</a:t>
            </a:r>
          </a:p>
          <a:p>
            <a:r>
              <a:rPr lang="en-US" dirty="0"/>
              <a:t>        </a:t>
            </a:r>
            <a:r>
              <a:rPr lang="en-US" dirty="0" err="1"/>
              <a:t>MarkerSize</a:t>
            </a:r>
            <a:r>
              <a:rPr lang="en-US" dirty="0"/>
              <a:t> = 6</a:t>
            </a:r>
          </a:p>
          <a:p>
            <a:r>
              <a:rPr lang="en-US" dirty="0"/>
              <a:t>        </a:t>
            </a:r>
            <a:r>
              <a:rPr lang="en-US" dirty="0" err="1"/>
              <a:t>MarkerEdgeColor</a:t>
            </a:r>
            <a:r>
              <a:rPr lang="en-US" dirty="0"/>
              <a:t> = 'auto'</a:t>
            </a:r>
          </a:p>
          <a:p>
            <a:r>
              <a:rPr lang="en-US" dirty="0"/>
              <a:t>        </a:t>
            </a:r>
            <a:r>
              <a:rPr lang="en-US" dirty="0" err="1"/>
              <a:t>MarkerFaceColor</a:t>
            </a:r>
            <a:r>
              <a:rPr lang="en-US" dirty="0"/>
              <a:t> = 'b'</a:t>
            </a:r>
          </a:p>
          <a:p>
            <a:r>
              <a:rPr lang="en-US" dirty="0"/>
              <a:t>        DisplayName = ‘’    - </a:t>
            </a:r>
            <a:r>
              <a:rPr lang="en-US" i="1" dirty="0"/>
              <a:t>This will appear in the legend</a:t>
            </a:r>
          </a:p>
          <a:p>
            <a:r>
              <a:rPr lang="en-US" dirty="0"/>
              <a:t>        </a:t>
            </a:r>
            <a:r>
              <a:rPr lang="en-US" dirty="0" err="1"/>
              <a:t>UserData</a:t>
            </a:r>
            <a:r>
              <a:rPr lang="en-US" dirty="0"/>
              <a:t> = []</a:t>
            </a:r>
          </a:p>
        </p:txBody>
      </p:sp>
    </p:spTree>
    <p:extLst>
      <p:ext uri="{BB962C8B-B14F-4D97-AF65-F5344CB8AC3E}">
        <p14:creationId xmlns:p14="http://schemas.microsoft.com/office/powerpoint/2010/main" val="27426933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6654800"/>
            <a:ext cx="12192000" cy="203200"/>
          </a:xfrm>
          <a:prstGeom prst="rect">
            <a:avLst/>
          </a:prstGeom>
          <a:gradFill flip="none" rotWithShape="1">
            <a:gsLst>
              <a:gs pos="0">
                <a:schemeClr val="accent1">
                  <a:lumMod val="5000"/>
                  <a:lumOff val="95000"/>
                  <a:alpha val="50000"/>
                </a:schemeClr>
              </a:gs>
              <a:gs pos="53000">
                <a:schemeClr val="accent1">
                  <a:lumMod val="5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rot="16200000" flipV="1">
            <a:off x="-3352244" y="3352244"/>
            <a:ext cx="6858000" cy="153512"/>
          </a:xfrm>
          <a:prstGeom prst="rect">
            <a:avLst/>
          </a:prstGeom>
          <a:gradFill flip="none" rotWithShape="1">
            <a:gsLst>
              <a:gs pos="0">
                <a:schemeClr val="accent1">
                  <a:lumMod val="5000"/>
                  <a:lumOff val="95000"/>
                  <a:alpha val="50000"/>
                </a:schemeClr>
              </a:gs>
              <a:gs pos="61000">
                <a:schemeClr val="accent1">
                  <a:lumMod val="5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FD677500-7E5E-4097-B846-52AEC0279D7A}"/>
              </a:ext>
            </a:extLst>
          </p:cNvPr>
          <p:cNvSpPr txBox="1"/>
          <p:nvPr/>
        </p:nvSpPr>
        <p:spPr>
          <a:xfrm>
            <a:off x="153513" y="0"/>
            <a:ext cx="12038487" cy="527050"/>
          </a:xfrm>
          <a:prstGeom prst="rect">
            <a:avLst/>
          </a:prstGeom>
          <a:gradFill>
            <a:gsLst>
              <a:gs pos="100000">
                <a:schemeClr val="accent1">
                  <a:lumMod val="50000"/>
                </a:schemeClr>
              </a:gs>
              <a:gs pos="100000">
                <a:schemeClr val="bg1"/>
              </a:gs>
            </a:gsLst>
            <a:lin ang="0" scaled="1"/>
          </a:gradFill>
        </p:spPr>
        <p:txBody>
          <a:bodyPr wrap="square" rtlCol="0">
            <a:spAutoFit/>
          </a:bodyPr>
          <a:lstStyle/>
          <a:p>
            <a:r>
              <a:rPr lang="en-US" sz="2800" b="1" dirty="0" err="1">
                <a:solidFill>
                  <a:schemeClr val="bg1"/>
                </a:solidFill>
                <a:latin typeface="Arial" panose="020B0604020202020204" pitchFamily="34" charset="0"/>
                <a:cs typeface="Arial" panose="020B0604020202020204" pitchFamily="34" charset="0"/>
              </a:rPr>
              <a:t>Requirements.NewLineCollection</a:t>
            </a:r>
            <a:endParaRPr lang="en-US" sz="2800" b="1" dirty="0">
              <a:solidFill>
                <a:schemeClr val="bg1"/>
              </a:solidFill>
              <a:latin typeface="Arial" panose="020B0604020202020204" pitchFamily="34" charset="0"/>
              <a:cs typeface="Arial" panose="020B0604020202020204" pitchFamily="34" charset="0"/>
            </a:endParaRPr>
          </a:p>
        </p:txBody>
      </p:sp>
      <p:sp>
        <p:nvSpPr>
          <p:cNvPr id="2" name="Rectangle 1">
            <a:extLst>
              <a:ext uri="{FF2B5EF4-FFF2-40B4-BE49-F238E27FC236}">
                <a16:creationId xmlns:a16="http://schemas.microsoft.com/office/drawing/2014/main" id="{D98CF7ED-5BD0-4DF1-863E-50732F1355F3}"/>
              </a:ext>
            </a:extLst>
          </p:cNvPr>
          <p:cNvSpPr/>
          <p:nvPr/>
        </p:nvSpPr>
        <p:spPr>
          <a:xfrm>
            <a:off x="790833" y="878678"/>
            <a:ext cx="7821828" cy="1477328"/>
          </a:xfrm>
          <a:prstGeom prst="rect">
            <a:avLst/>
          </a:prstGeom>
        </p:spPr>
        <p:txBody>
          <a:bodyPr wrap="square">
            <a:spAutoFit/>
          </a:bodyPr>
          <a:lstStyle/>
          <a:p>
            <a:r>
              <a:rPr lang="en-US" dirty="0"/>
              <a:t>Constructor</a:t>
            </a:r>
          </a:p>
          <a:p>
            <a:r>
              <a:rPr lang="en-US" dirty="0"/>
              <a:t>Any properties can be used as name value pairs.</a:t>
            </a:r>
          </a:p>
          <a:p>
            <a:r>
              <a:rPr lang="en-US" dirty="0"/>
              <a:t>Ex&gt;   </a:t>
            </a:r>
            <a:r>
              <a:rPr lang="en-US" dirty="0" err="1"/>
              <a:t>Requirements.NewLine</a:t>
            </a:r>
            <a:r>
              <a:rPr lang="en-US" dirty="0"/>
              <a:t>(‘</a:t>
            </a:r>
            <a:r>
              <a:rPr lang="en-US" dirty="0" err="1"/>
              <a:t>XData</a:t>
            </a:r>
            <a:r>
              <a:rPr lang="en-US" dirty="0"/>
              <a:t>’,[0:1:10],’</a:t>
            </a:r>
            <a:r>
              <a:rPr lang="en-US" dirty="0" err="1"/>
              <a:t>YData</a:t>
            </a:r>
            <a:r>
              <a:rPr lang="en-US" dirty="0"/>
              <a:t>’,[0.1:0.1:1],’Color’,[0,1,0])</a:t>
            </a:r>
          </a:p>
          <a:p>
            <a:r>
              <a:rPr lang="en-US" dirty="0"/>
              <a:t> </a:t>
            </a:r>
          </a:p>
          <a:p>
            <a:r>
              <a:rPr lang="en-US" dirty="0"/>
              <a:t>Ex2&gt; </a:t>
            </a:r>
            <a:r>
              <a:rPr lang="en-US" dirty="0" err="1"/>
              <a:t>Requirements.NewLine</a:t>
            </a:r>
            <a:r>
              <a:rPr lang="en-US" dirty="0"/>
              <a:t>(0:1:10],[0.1:0.1:1],’Color’,[0,1,0])</a:t>
            </a:r>
          </a:p>
        </p:txBody>
      </p:sp>
      <p:sp>
        <p:nvSpPr>
          <p:cNvPr id="3" name="TextBox 2">
            <a:extLst>
              <a:ext uri="{FF2B5EF4-FFF2-40B4-BE49-F238E27FC236}">
                <a16:creationId xmlns:a16="http://schemas.microsoft.com/office/drawing/2014/main" id="{3838DD80-9BE0-4582-B13D-1D294AC4354B}"/>
              </a:ext>
            </a:extLst>
          </p:cNvPr>
          <p:cNvSpPr txBox="1"/>
          <p:nvPr/>
        </p:nvSpPr>
        <p:spPr>
          <a:xfrm>
            <a:off x="383060" y="2961481"/>
            <a:ext cx="6264876" cy="3693319"/>
          </a:xfrm>
          <a:prstGeom prst="rect">
            <a:avLst/>
          </a:prstGeom>
          <a:noFill/>
        </p:spPr>
        <p:txBody>
          <a:bodyPr wrap="square" rtlCol="0">
            <a:spAutoFit/>
          </a:bodyPr>
          <a:lstStyle/>
          <a:p>
            <a:r>
              <a:rPr lang="en-US" b="1" dirty="0"/>
              <a:t>Properties and default Values </a:t>
            </a:r>
          </a:p>
          <a:p>
            <a:r>
              <a:rPr lang="en-US" dirty="0"/>
              <a:t>        </a:t>
            </a:r>
            <a:r>
              <a:rPr lang="en-US" dirty="0" err="1"/>
              <a:t>XData</a:t>
            </a:r>
            <a:r>
              <a:rPr lang="en-US" dirty="0"/>
              <a:t> = [0,1]</a:t>
            </a:r>
          </a:p>
          <a:p>
            <a:r>
              <a:rPr lang="en-US" dirty="0"/>
              <a:t>        </a:t>
            </a:r>
            <a:r>
              <a:rPr lang="en-US" dirty="0" err="1"/>
              <a:t>YData</a:t>
            </a:r>
            <a:r>
              <a:rPr lang="en-US" dirty="0"/>
              <a:t> = [0,1]</a:t>
            </a:r>
          </a:p>
          <a:p>
            <a:r>
              <a:rPr lang="en-US" dirty="0"/>
              <a:t>        </a:t>
            </a:r>
            <a:r>
              <a:rPr lang="en-US" dirty="0" err="1"/>
              <a:t>ZData</a:t>
            </a:r>
            <a:r>
              <a:rPr lang="en-US" dirty="0"/>
              <a:t> = []</a:t>
            </a:r>
          </a:p>
          <a:p>
            <a:r>
              <a:rPr lang="en-US" dirty="0"/>
              <a:t>        </a:t>
            </a:r>
            <a:r>
              <a:rPr lang="en-US" dirty="0" err="1"/>
              <a:t>LineStyle</a:t>
            </a:r>
            <a:r>
              <a:rPr lang="en-US" dirty="0"/>
              <a:t> = '-'</a:t>
            </a:r>
          </a:p>
          <a:p>
            <a:r>
              <a:rPr lang="en-US" dirty="0"/>
              <a:t>        </a:t>
            </a:r>
            <a:r>
              <a:rPr lang="en-US" dirty="0" err="1"/>
              <a:t>LineWidth</a:t>
            </a:r>
            <a:r>
              <a:rPr lang="en-US" dirty="0"/>
              <a:t> = 0.5</a:t>
            </a:r>
          </a:p>
          <a:p>
            <a:r>
              <a:rPr lang="en-US" dirty="0"/>
              <a:t>        Color     %= [0,0,0]</a:t>
            </a:r>
          </a:p>
          <a:p>
            <a:r>
              <a:rPr lang="en-US" dirty="0"/>
              <a:t>        Marker = 'none'</a:t>
            </a:r>
          </a:p>
          <a:p>
            <a:r>
              <a:rPr lang="en-US" dirty="0"/>
              <a:t>        </a:t>
            </a:r>
            <a:r>
              <a:rPr lang="en-US" dirty="0" err="1"/>
              <a:t>MarkerSize</a:t>
            </a:r>
            <a:r>
              <a:rPr lang="en-US" dirty="0"/>
              <a:t> = 6</a:t>
            </a:r>
          </a:p>
          <a:p>
            <a:r>
              <a:rPr lang="en-US" dirty="0"/>
              <a:t>        </a:t>
            </a:r>
            <a:r>
              <a:rPr lang="en-US" dirty="0" err="1"/>
              <a:t>MarkerEdgeColor</a:t>
            </a:r>
            <a:r>
              <a:rPr lang="en-US" dirty="0"/>
              <a:t> = 'auto'</a:t>
            </a:r>
          </a:p>
          <a:p>
            <a:r>
              <a:rPr lang="en-US" dirty="0"/>
              <a:t>        </a:t>
            </a:r>
            <a:r>
              <a:rPr lang="en-US" dirty="0" err="1"/>
              <a:t>MarkerFaceColor</a:t>
            </a:r>
            <a:r>
              <a:rPr lang="en-US" dirty="0"/>
              <a:t> = 'b'</a:t>
            </a:r>
          </a:p>
          <a:p>
            <a:r>
              <a:rPr lang="en-US" dirty="0"/>
              <a:t>        DisplayName = ‘’    - </a:t>
            </a:r>
            <a:r>
              <a:rPr lang="en-US" i="1" dirty="0"/>
              <a:t>This will appear in the legend</a:t>
            </a:r>
          </a:p>
          <a:p>
            <a:r>
              <a:rPr lang="en-US" dirty="0"/>
              <a:t>        </a:t>
            </a:r>
            <a:r>
              <a:rPr lang="en-US" dirty="0" err="1"/>
              <a:t>UserData</a:t>
            </a:r>
            <a:r>
              <a:rPr lang="en-US" dirty="0"/>
              <a:t> = []</a:t>
            </a:r>
          </a:p>
        </p:txBody>
      </p:sp>
    </p:spTree>
    <p:extLst>
      <p:ext uri="{BB962C8B-B14F-4D97-AF65-F5344CB8AC3E}">
        <p14:creationId xmlns:p14="http://schemas.microsoft.com/office/powerpoint/2010/main" val="14764315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816</TotalTime>
  <Words>1612</Words>
  <Application>Microsoft Office PowerPoint</Application>
  <PresentationFormat>Widescreen</PresentationFormat>
  <Paragraphs>267</Paragraphs>
  <Slides>30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30</vt:i4>
      </vt:variant>
    </vt:vector>
  </HeadingPairs>
  <TitlesOfParts>
    <vt:vector size="36" baseType="lpstr">
      <vt:lpstr>Arial</vt:lpstr>
      <vt:lpstr>Calibri</vt:lpstr>
      <vt:lpstr>Calibri Light</vt:lpstr>
      <vt:lpstr>Century Schoolbook</vt:lpstr>
      <vt:lpstr>Courier New</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Nomaan Saeed</dc:creator>
  <cp:lastModifiedBy>Matthew Mangano</cp:lastModifiedBy>
  <cp:revision>101</cp:revision>
  <dcterms:created xsi:type="dcterms:W3CDTF">2016-08-18T01:25:47Z</dcterms:created>
  <dcterms:modified xsi:type="dcterms:W3CDTF">2019-12-09T22:45:17Z</dcterms:modified>
</cp:coreProperties>
</file>