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facdf8b87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facdf8b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facdf8b8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facdf8b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public.tableau.com/views/HEALTHDASHBOARD_16976072345590/DASHBOARDKESEHATANDIJAWABARAT?:language=en-US&amp;:display_count=n&amp;:origin=viz_share_link"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sz="4200"/>
              <a:t>Analisis Kesehatan di Jawa Barat</a:t>
            </a:r>
            <a:endParaRPr sz="42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2400"/>
              <a:t>Tinjauan Mendalam tentang Fasilitas Kesehatan dan Pelayanan Kesehatan di Jawa Barat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Pendahuluan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Dalam upaya mewujudkan kondisi kesehatan yang optimal di Jawa Barat, penting untuk memahami infrastruktur kesehatan yang telah ada, termasuk fasilitas kesehatan yang tersedia dan pelayanan kesehatan yang diberikan kepada masyarakat. Dengan fokus pada aspek ini, analisis kesehatan di Jawa Barat akan mengulas secara komprehensif bagaimana sistem kesehatan di wilayah ini.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Insight</a:t>
            </a:r>
            <a:endParaRPr/>
          </a:p>
        </p:txBody>
      </p:sp>
      <p:sp>
        <p:nvSpPr>
          <p:cNvPr id="80" name="Google Shape;80;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Jumlah </a:t>
            </a:r>
            <a:r>
              <a:rPr lang="id">
                <a:solidFill>
                  <a:schemeClr val="accent3"/>
                </a:solidFill>
              </a:rPr>
              <a:t>P</a:t>
            </a:r>
            <a:r>
              <a:rPr lang="id">
                <a:solidFill>
                  <a:schemeClr val="accent3"/>
                </a:solidFill>
              </a:rPr>
              <a:t>enduduk</a:t>
            </a:r>
            <a:r>
              <a:rPr lang="id"/>
              <a:t> yang paling </a:t>
            </a:r>
            <a:r>
              <a:rPr lang="id">
                <a:solidFill>
                  <a:schemeClr val="accent3"/>
                </a:solidFill>
              </a:rPr>
              <a:t>banyak</a:t>
            </a:r>
            <a:r>
              <a:rPr lang="id"/>
              <a:t> terdapat di </a:t>
            </a:r>
            <a:r>
              <a:rPr lang="id">
                <a:solidFill>
                  <a:schemeClr val="accent3"/>
                </a:solidFill>
              </a:rPr>
              <a:t>Kabupaten Bogor</a:t>
            </a:r>
            <a:r>
              <a:rPr lang="id"/>
              <a:t> dengan total sekitar </a:t>
            </a:r>
            <a:r>
              <a:rPr lang="id">
                <a:solidFill>
                  <a:schemeClr val="accent3"/>
                </a:solidFill>
              </a:rPr>
              <a:t>3</a:t>
            </a:r>
            <a:r>
              <a:rPr lang="id">
                <a:solidFill>
                  <a:schemeClr val="accent3"/>
                </a:solidFill>
              </a:rPr>
              <a:t>.</a:t>
            </a:r>
            <a:r>
              <a:rPr lang="id">
                <a:solidFill>
                  <a:schemeClr val="accent3"/>
                </a:solidFill>
              </a:rPr>
              <a:t>517.032</a:t>
            </a:r>
            <a:r>
              <a:rPr lang="id"/>
              <a:t> Jiwa.</a:t>
            </a:r>
            <a:endParaRPr/>
          </a:p>
          <a:p>
            <a:pPr indent="-317500" lvl="0" marL="457200" rtl="0" algn="l">
              <a:spcBef>
                <a:spcPts val="0"/>
              </a:spcBef>
              <a:spcAft>
                <a:spcPts val="0"/>
              </a:spcAft>
              <a:buSzPts val="1400"/>
              <a:buChar char="●"/>
            </a:pPr>
            <a:r>
              <a:rPr lang="id"/>
              <a:t>Jumlah </a:t>
            </a:r>
            <a:r>
              <a:rPr lang="id">
                <a:solidFill>
                  <a:schemeClr val="accent2"/>
                </a:solidFill>
              </a:rPr>
              <a:t>Penduduk</a:t>
            </a:r>
            <a:r>
              <a:rPr lang="id"/>
              <a:t> yang paling </a:t>
            </a:r>
            <a:r>
              <a:rPr lang="id">
                <a:solidFill>
                  <a:schemeClr val="accent2"/>
                </a:solidFill>
              </a:rPr>
              <a:t>sedikit</a:t>
            </a:r>
            <a:r>
              <a:rPr lang="id"/>
              <a:t> terdapat di </a:t>
            </a:r>
            <a:r>
              <a:rPr lang="id">
                <a:solidFill>
                  <a:schemeClr val="accent2"/>
                </a:solidFill>
              </a:rPr>
              <a:t>Kota Banjar</a:t>
            </a:r>
            <a:r>
              <a:rPr lang="id"/>
              <a:t> dengan total sekitar </a:t>
            </a:r>
            <a:r>
              <a:rPr lang="id">
                <a:solidFill>
                  <a:schemeClr val="accent2"/>
                </a:solidFill>
              </a:rPr>
              <a:t>128.985</a:t>
            </a:r>
            <a:r>
              <a:rPr lang="id"/>
              <a:t> Jiwa.</a:t>
            </a:r>
            <a:endParaRPr/>
          </a:p>
        </p:txBody>
      </p:sp>
      <p:sp>
        <p:nvSpPr>
          <p:cNvPr id="81" name="Google Shape;81;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Jumlah </a:t>
            </a:r>
            <a:r>
              <a:rPr lang="id">
                <a:solidFill>
                  <a:schemeClr val="accent2"/>
                </a:solidFill>
              </a:rPr>
              <a:t>Faskes</a:t>
            </a:r>
            <a:r>
              <a:rPr lang="id"/>
              <a:t> yang paling </a:t>
            </a:r>
            <a:r>
              <a:rPr lang="id">
                <a:solidFill>
                  <a:schemeClr val="accent2"/>
                </a:solidFill>
              </a:rPr>
              <a:t>banyak</a:t>
            </a:r>
            <a:r>
              <a:rPr lang="id"/>
              <a:t> terdapat di </a:t>
            </a:r>
            <a:r>
              <a:rPr lang="id">
                <a:solidFill>
                  <a:schemeClr val="accent2"/>
                </a:solidFill>
              </a:rPr>
              <a:t>Kabupaten Bogor</a:t>
            </a:r>
            <a:r>
              <a:rPr lang="id"/>
              <a:t> dengan total sekitar </a:t>
            </a:r>
            <a:r>
              <a:rPr lang="id">
                <a:solidFill>
                  <a:schemeClr val="accent2"/>
                </a:solidFill>
              </a:rPr>
              <a:t>5.128</a:t>
            </a:r>
            <a:r>
              <a:rPr lang="id"/>
              <a:t> Unit.</a:t>
            </a:r>
            <a:endParaRPr/>
          </a:p>
          <a:p>
            <a:pPr indent="-317500" lvl="0" marL="457200" rtl="0" algn="l">
              <a:spcBef>
                <a:spcPts val="0"/>
              </a:spcBef>
              <a:spcAft>
                <a:spcPts val="0"/>
              </a:spcAft>
              <a:buSzPts val="1400"/>
              <a:buChar char="●"/>
            </a:pPr>
            <a:r>
              <a:rPr lang="id"/>
              <a:t>Jumlah </a:t>
            </a:r>
            <a:r>
              <a:rPr lang="id">
                <a:solidFill>
                  <a:schemeClr val="accent3"/>
                </a:solidFill>
              </a:rPr>
              <a:t>Faskes</a:t>
            </a:r>
            <a:r>
              <a:rPr lang="id"/>
              <a:t> yang paling </a:t>
            </a:r>
            <a:r>
              <a:rPr lang="id">
                <a:solidFill>
                  <a:schemeClr val="accent3"/>
                </a:solidFill>
              </a:rPr>
              <a:t>sedikit</a:t>
            </a:r>
            <a:r>
              <a:rPr lang="id"/>
              <a:t> terdapat di </a:t>
            </a:r>
            <a:r>
              <a:rPr lang="id">
                <a:solidFill>
                  <a:schemeClr val="accent3"/>
                </a:solidFill>
              </a:rPr>
              <a:t>Kota Banjar</a:t>
            </a:r>
            <a:r>
              <a:rPr lang="id"/>
              <a:t> dengan total sekitar </a:t>
            </a:r>
            <a:r>
              <a:rPr lang="id">
                <a:solidFill>
                  <a:schemeClr val="accent3"/>
                </a:solidFill>
              </a:rPr>
              <a:t>239</a:t>
            </a:r>
            <a:r>
              <a:rPr lang="id"/>
              <a:t> Unit.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Insight</a:t>
            </a:r>
            <a:endParaRPr/>
          </a:p>
        </p:txBody>
      </p:sp>
      <p:sp>
        <p:nvSpPr>
          <p:cNvPr id="87" name="Google Shape;87;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Jumlah </a:t>
            </a:r>
            <a:r>
              <a:rPr lang="id">
                <a:solidFill>
                  <a:schemeClr val="accent2"/>
                </a:solidFill>
              </a:rPr>
              <a:t>Jaminan Kesehatan</a:t>
            </a:r>
            <a:r>
              <a:rPr lang="id"/>
              <a:t> yang paling </a:t>
            </a:r>
            <a:r>
              <a:rPr lang="id">
                <a:solidFill>
                  <a:schemeClr val="accent2"/>
                </a:solidFill>
              </a:rPr>
              <a:t>banyak</a:t>
            </a:r>
            <a:r>
              <a:rPr lang="id"/>
              <a:t> adalah </a:t>
            </a:r>
            <a:r>
              <a:rPr lang="id">
                <a:solidFill>
                  <a:schemeClr val="accent2"/>
                </a:solidFill>
              </a:rPr>
              <a:t>PBI APBN</a:t>
            </a:r>
            <a:r>
              <a:rPr lang="id"/>
              <a:t> dengan total sekitar </a:t>
            </a:r>
            <a:r>
              <a:rPr lang="id">
                <a:solidFill>
                  <a:schemeClr val="accent2"/>
                </a:solidFill>
              </a:rPr>
              <a:t>15.363.537</a:t>
            </a:r>
            <a:r>
              <a:rPr lang="id"/>
              <a:t> Jiwa.</a:t>
            </a:r>
            <a:endParaRPr/>
          </a:p>
        </p:txBody>
      </p:sp>
      <p:sp>
        <p:nvSpPr>
          <p:cNvPr id="88" name="Google Shape;88;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Jumlah </a:t>
            </a:r>
            <a:r>
              <a:rPr lang="id">
                <a:solidFill>
                  <a:schemeClr val="accent2"/>
                </a:solidFill>
              </a:rPr>
              <a:t>Jenis Faskes</a:t>
            </a:r>
            <a:r>
              <a:rPr lang="id"/>
              <a:t> yang paling </a:t>
            </a:r>
            <a:r>
              <a:rPr lang="id">
                <a:solidFill>
                  <a:schemeClr val="accent2"/>
                </a:solidFill>
              </a:rPr>
              <a:t>banyak</a:t>
            </a:r>
            <a:r>
              <a:rPr lang="id"/>
              <a:t> adalah </a:t>
            </a:r>
            <a:r>
              <a:rPr lang="id">
                <a:solidFill>
                  <a:schemeClr val="accent2"/>
                </a:solidFill>
              </a:rPr>
              <a:t>Posyandu</a:t>
            </a:r>
            <a:r>
              <a:rPr lang="id"/>
              <a:t> dengan total sekitar </a:t>
            </a:r>
            <a:r>
              <a:rPr lang="id">
                <a:solidFill>
                  <a:schemeClr val="accent2"/>
                </a:solidFill>
              </a:rPr>
              <a:t>52.744</a:t>
            </a:r>
            <a:r>
              <a:rPr lang="id"/>
              <a:t> Unit.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Insight</a:t>
            </a:r>
            <a:endParaRPr/>
          </a:p>
        </p:txBody>
      </p:sp>
      <p:sp>
        <p:nvSpPr>
          <p:cNvPr id="94" name="Google Shape;94;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rPr>
              <a:t>Terdapat korelasi Positif antara Jumlah Penduduk dengan Jumlah Faskes ditiap Kabupaten/Kota, yang dimana jika Jumlah Penduduk meningkat maka Jumlah Faskes juga akan meningkat, begitu juga sebaliknya.</a:t>
            </a:r>
            <a:endParaRPr>
              <a:solidFill>
                <a:srgbClr val="FFFFFF"/>
              </a:solidFill>
            </a:endParaRPr>
          </a:p>
        </p:txBody>
      </p:sp>
      <p:pic>
        <p:nvPicPr>
          <p:cNvPr id="95" name="Google Shape;95;p17"/>
          <p:cNvPicPr preferRelativeResize="0"/>
          <p:nvPr/>
        </p:nvPicPr>
        <p:blipFill>
          <a:blip r:embed="rId3">
            <a:alphaModFix/>
          </a:blip>
          <a:stretch>
            <a:fillRect/>
          </a:stretch>
        </p:blipFill>
        <p:spPr>
          <a:xfrm>
            <a:off x="4084878" y="152400"/>
            <a:ext cx="436124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Kesimpulan</a:t>
            </a:r>
            <a:endParaRPr/>
          </a:p>
        </p:txBody>
      </p:sp>
      <p:sp>
        <p:nvSpPr>
          <p:cNvPr id="101" name="Google Shape;101;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Kabupaten Bogor, dengan populasi yang besar dan jumlah fasilitas kesehatan terbanyak, menawarkan peluang bagi investasi dalam sektor kesehatan, seperti pembangunan rumah sakit atau klinik. Sementara itu, Kota Banjar, yang memiliki populasi yang lebih kecil, mungkin memerlukan peningkatan aksesibilitas terhadap fasilitas kesehatan yang lebih efisien.</a:t>
            </a:r>
            <a:endParaRPr/>
          </a:p>
        </p:txBody>
      </p:sp>
      <p:sp>
        <p:nvSpPr>
          <p:cNvPr id="102" name="Google Shape;102;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a:t>J</a:t>
            </a:r>
            <a:r>
              <a:rPr lang="id"/>
              <a:t>aminan kesehatan PBI APBN yang paling banyak diakses dapat menjadi peluang bagi perusahaan asuransi kesehatan untuk memperluas cakupan dan layanan mereka di Jawa Barat. Dan dengan adanya korelasi positif antara jumlah penduduk dan jumlah fasilitas kesehatan, ada peluang bagi perusahaan terkait layanan kesehatan, seperti perusahaan farmasi atau perusahaan yang menyediakan peralatan medis.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sz="3000"/>
              <a:t>Terima kasih!</a:t>
            </a:r>
            <a:endParaRPr sz="3000"/>
          </a:p>
        </p:txBody>
      </p:sp>
      <p:sp>
        <p:nvSpPr>
          <p:cNvPr id="108" name="Google Shape;108;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Link Dashboard:</a:t>
            </a:r>
            <a:endParaRPr sz="1400"/>
          </a:p>
          <a:p>
            <a:pPr indent="0" lvl="0" marL="0" rtl="0" algn="l">
              <a:spcBef>
                <a:spcPts val="0"/>
              </a:spcBef>
              <a:spcAft>
                <a:spcPts val="0"/>
              </a:spcAft>
              <a:buNone/>
            </a:pPr>
            <a:r>
              <a:rPr lang="id" sz="1400" u="sng">
                <a:solidFill>
                  <a:schemeClr val="hlink"/>
                </a:solidFill>
                <a:hlinkClick r:id="rId3"/>
              </a:rPr>
              <a:t>https://public.tableau.com/views/HEALTHDASHBOARD_16976072345590/DASHBOARDKESEHATANDIJAWABARAT?:language=en-US&amp;:display_count=n&amp;:origin=viz_share_link</a:t>
            </a:r>
            <a:endParaRPr sz="1400"/>
          </a:p>
          <a:p>
            <a:pPr indent="0" lvl="0" marL="0" rtl="0" algn="l">
              <a:spcBef>
                <a:spcPts val="0"/>
              </a:spcBef>
              <a:spcAft>
                <a:spcPts val="0"/>
              </a:spcAft>
              <a:buNone/>
            </a:pPr>
            <a:r>
              <a:rPr lang="id" sz="1400"/>
              <a:t> </a:t>
            </a:r>
            <a:endParaRPr sz="1400"/>
          </a:p>
        </p:txBody>
      </p:sp>
      <p:pic>
        <p:nvPicPr>
          <p:cNvPr id="109" name="Google Shape;109;p19"/>
          <p:cNvPicPr preferRelativeResize="0"/>
          <p:nvPr/>
        </p:nvPicPr>
        <p:blipFill rotWithShape="1">
          <a:blip r:embed="rId4">
            <a:alphaModFix/>
          </a:blip>
          <a:srcRect b="6178" l="2604" r="2680" t="6187"/>
          <a:stretch/>
        </p:blipFill>
        <p:spPr>
          <a:xfrm>
            <a:off x="3275100" y="0"/>
            <a:ext cx="58689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