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62" r:id="rId10"/>
    <p:sldId id="278" r:id="rId11"/>
    <p:sldId id="279" r:id="rId12"/>
    <p:sldId id="280" r:id="rId13"/>
    <p:sldId id="281" r:id="rId14"/>
    <p:sldId id="282" r:id="rId15"/>
    <p:sldId id="263" r:id="rId16"/>
    <p:sldId id="264" r:id="rId17"/>
    <p:sldId id="283" r:id="rId18"/>
    <p:sldId id="266" r:id="rId19"/>
    <p:sldId id="267" r:id="rId20"/>
    <p:sldId id="297" r:id="rId21"/>
    <p:sldId id="284" r:id="rId22"/>
    <p:sldId id="285" r:id="rId23"/>
    <p:sldId id="288" r:id="rId24"/>
    <p:sldId id="286" r:id="rId25"/>
    <p:sldId id="287" r:id="rId26"/>
    <p:sldId id="289" r:id="rId27"/>
    <p:sldId id="290" r:id="rId28"/>
    <p:sldId id="291" r:id="rId29"/>
    <p:sldId id="292" r:id="rId30"/>
    <p:sldId id="293" r:id="rId31"/>
    <p:sldId id="294" r:id="rId32"/>
    <p:sldId id="274" r:id="rId33"/>
    <p:sldId id="295" r:id="rId34"/>
    <p:sldId id="296" r:id="rId35"/>
    <p:sldId id="29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E38B9-63C7-4E9E-96DE-BC5B2915960B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053E3C-17E8-4A7D-9D4A-2F6632BE053E}">
      <dgm:prSet/>
      <dgm:spPr/>
      <dgm:t>
        <a:bodyPr/>
        <a:lstStyle/>
        <a:p>
          <a:pPr rtl="0"/>
          <a:r>
            <a:rPr lang="en-US" b="1" smtClean="0"/>
            <a:t>1) Manual Testing</a:t>
          </a:r>
          <a:endParaRPr lang="en-US"/>
        </a:p>
      </dgm:t>
    </dgm:pt>
    <dgm:pt modelId="{21B57AAB-E03C-436E-8BDC-3DEDBB94E1EE}" type="parTrans" cxnId="{FDBDF493-A476-447D-9F15-A0982FD969B5}">
      <dgm:prSet/>
      <dgm:spPr/>
      <dgm:t>
        <a:bodyPr/>
        <a:lstStyle/>
        <a:p>
          <a:endParaRPr lang="en-US"/>
        </a:p>
      </dgm:t>
    </dgm:pt>
    <dgm:pt modelId="{673B73B6-BE79-4C4F-8298-360B82DCC481}" type="sibTrans" cxnId="{FDBDF493-A476-447D-9F15-A0982FD969B5}">
      <dgm:prSet/>
      <dgm:spPr/>
      <dgm:t>
        <a:bodyPr/>
        <a:lstStyle/>
        <a:p>
          <a:endParaRPr lang="en-US"/>
        </a:p>
      </dgm:t>
    </dgm:pt>
    <dgm:pt modelId="{27B43244-8185-4A28-A164-92C314BE7877}">
      <dgm:prSet/>
      <dgm:spPr/>
      <dgm:t>
        <a:bodyPr/>
        <a:lstStyle/>
        <a:p>
          <a:pPr rtl="0"/>
          <a:r>
            <a:rPr lang="en-US" smtClean="0"/>
            <a:t>If you execute the test cases manually without any tool support, it is known as manual testing. It is time consuming and less reliable.</a:t>
          </a:r>
          <a:endParaRPr lang="en-US"/>
        </a:p>
      </dgm:t>
    </dgm:pt>
    <dgm:pt modelId="{CCF6C847-6277-4159-AE13-27515A8AC173}" type="parTrans" cxnId="{211BF45C-03A6-4D23-90C7-30AA4849E586}">
      <dgm:prSet/>
      <dgm:spPr/>
      <dgm:t>
        <a:bodyPr/>
        <a:lstStyle/>
        <a:p>
          <a:endParaRPr lang="en-US"/>
        </a:p>
      </dgm:t>
    </dgm:pt>
    <dgm:pt modelId="{E78C84B3-8EED-4F5A-8988-EBDD2B2BA149}" type="sibTrans" cxnId="{211BF45C-03A6-4D23-90C7-30AA4849E586}">
      <dgm:prSet/>
      <dgm:spPr/>
      <dgm:t>
        <a:bodyPr/>
        <a:lstStyle/>
        <a:p>
          <a:endParaRPr lang="en-US"/>
        </a:p>
      </dgm:t>
    </dgm:pt>
    <dgm:pt modelId="{7BBE0B30-3BC4-48DC-A534-DFCF687FAAC5}">
      <dgm:prSet/>
      <dgm:spPr/>
      <dgm:t>
        <a:bodyPr/>
        <a:lstStyle/>
        <a:p>
          <a:pPr rtl="0"/>
          <a:r>
            <a:rPr lang="en-US" b="1" smtClean="0"/>
            <a:t>2) Automated Testing</a:t>
          </a:r>
          <a:endParaRPr lang="en-US"/>
        </a:p>
      </dgm:t>
    </dgm:pt>
    <dgm:pt modelId="{EF7DBAA8-60B5-49B6-9F14-44CD1F10CE20}" type="parTrans" cxnId="{2A83BDDF-0D91-4FA3-B8BE-B4E1F39E905F}">
      <dgm:prSet/>
      <dgm:spPr/>
      <dgm:t>
        <a:bodyPr/>
        <a:lstStyle/>
        <a:p>
          <a:endParaRPr lang="en-US"/>
        </a:p>
      </dgm:t>
    </dgm:pt>
    <dgm:pt modelId="{D02C895E-6389-4657-8652-F1406ED84868}" type="sibTrans" cxnId="{2A83BDDF-0D91-4FA3-B8BE-B4E1F39E905F}">
      <dgm:prSet/>
      <dgm:spPr/>
      <dgm:t>
        <a:bodyPr/>
        <a:lstStyle/>
        <a:p>
          <a:endParaRPr lang="en-US"/>
        </a:p>
      </dgm:t>
    </dgm:pt>
    <dgm:pt modelId="{3AAA479F-C8BA-46CD-9F47-62C3A51ECEBA}">
      <dgm:prSet/>
      <dgm:spPr/>
      <dgm:t>
        <a:bodyPr/>
        <a:lstStyle/>
        <a:p>
          <a:pPr rtl="0"/>
          <a:r>
            <a:rPr lang="en-US" dirty="0" smtClean="0"/>
            <a:t>If you execute the test cases by tool support, it is known as automated testing. It is fast and more reliable</a:t>
          </a:r>
          <a:endParaRPr lang="en-US" dirty="0"/>
        </a:p>
      </dgm:t>
    </dgm:pt>
    <dgm:pt modelId="{CAFD5238-1D90-499F-B24A-4DC103A0460F}" type="parTrans" cxnId="{3D2798A3-E859-453A-B3F5-C612435AE113}">
      <dgm:prSet/>
      <dgm:spPr/>
      <dgm:t>
        <a:bodyPr/>
        <a:lstStyle/>
        <a:p>
          <a:endParaRPr lang="en-US"/>
        </a:p>
      </dgm:t>
    </dgm:pt>
    <dgm:pt modelId="{0E1839B0-E244-4DD0-BE8C-C2787B4EEE31}" type="sibTrans" cxnId="{3D2798A3-E859-453A-B3F5-C612435AE113}">
      <dgm:prSet/>
      <dgm:spPr/>
      <dgm:t>
        <a:bodyPr/>
        <a:lstStyle/>
        <a:p>
          <a:endParaRPr lang="en-US"/>
        </a:p>
      </dgm:t>
    </dgm:pt>
    <dgm:pt modelId="{E76697C7-BDC0-4252-8146-BEA1E9221D3C}" type="pres">
      <dgm:prSet presAssocID="{B73E38B9-63C7-4E9E-96DE-BC5B291596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2565DB-BE8C-4D5C-B656-FA867DF5C720}" type="pres">
      <dgm:prSet presAssocID="{24053E3C-17E8-4A7D-9D4A-2F6632BE053E}" presName="composite" presStyleCnt="0"/>
      <dgm:spPr/>
    </dgm:pt>
    <dgm:pt modelId="{29CAF733-15B9-4177-A13E-EB2CF2B984B0}" type="pres">
      <dgm:prSet presAssocID="{24053E3C-17E8-4A7D-9D4A-2F6632BE053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FE463F-B0AF-4B22-8B2C-97EAF24041DD}" type="pres">
      <dgm:prSet presAssocID="{24053E3C-17E8-4A7D-9D4A-2F6632BE053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14FE81-3B61-457A-B0A1-DFD63D2F8D7A}" type="pres">
      <dgm:prSet presAssocID="{673B73B6-BE79-4C4F-8298-360B82DCC481}" presName="space" presStyleCnt="0"/>
      <dgm:spPr/>
    </dgm:pt>
    <dgm:pt modelId="{3624CE8C-02B8-406F-BA2B-D5FBE65E220A}" type="pres">
      <dgm:prSet presAssocID="{7BBE0B30-3BC4-48DC-A534-DFCF687FAAC5}" presName="composite" presStyleCnt="0"/>
      <dgm:spPr/>
    </dgm:pt>
    <dgm:pt modelId="{494DA9A1-308D-4151-B5AE-ADA9A297EF19}" type="pres">
      <dgm:prSet presAssocID="{7BBE0B30-3BC4-48DC-A534-DFCF687FAAC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EA6387-B3ED-40BF-BEA0-C1C4007CC67B}" type="pres">
      <dgm:prSet presAssocID="{7BBE0B30-3BC4-48DC-A534-DFCF687FAAC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2798A3-E859-453A-B3F5-C612435AE113}" srcId="{7BBE0B30-3BC4-48DC-A534-DFCF687FAAC5}" destId="{3AAA479F-C8BA-46CD-9F47-62C3A51ECEBA}" srcOrd="0" destOrd="0" parTransId="{CAFD5238-1D90-499F-B24A-4DC103A0460F}" sibTransId="{0E1839B0-E244-4DD0-BE8C-C2787B4EEE31}"/>
    <dgm:cxn modelId="{F30CB1E6-5751-4EF8-B17B-B0D148C8F9D8}" type="presOf" srcId="{B73E38B9-63C7-4E9E-96DE-BC5B2915960B}" destId="{E76697C7-BDC0-4252-8146-BEA1E9221D3C}" srcOrd="0" destOrd="0" presId="urn:microsoft.com/office/officeart/2005/8/layout/hList1"/>
    <dgm:cxn modelId="{98A43A51-18E7-4D52-917F-B946D9CFFE49}" type="presOf" srcId="{27B43244-8185-4A28-A164-92C314BE7877}" destId="{A2FE463F-B0AF-4B22-8B2C-97EAF24041DD}" srcOrd="0" destOrd="0" presId="urn:microsoft.com/office/officeart/2005/8/layout/hList1"/>
    <dgm:cxn modelId="{211BF45C-03A6-4D23-90C7-30AA4849E586}" srcId="{24053E3C-17E8-4A7D-9D4A-2F6632BE053E}" destId="{27B43244-8185-4A28-A164-92C314BE7877}" srcOrd="0" destOrd="0" parTransId="{CCF6C847-6277-4159-AE13-27515A8AC173}" sibTransId="{E78C84B3-8EED-4F5A-8988-EBDD2B2BA149}"/>
    <dgm:cxn modelId="{FCFA71E1-501A-43A9-97B9-50A01B7B64FB}" type="presOf" srcId="{7BBE0B30-3BC4-48DC-A534-DFCF687FAAC5}" destId="{494DA9A1-308D-4151-B5AE-ADA9A297EF19}" srcOrd="0" destOrd="0" presId="urn:microsoft.com/office/officeart/2005/8/layout/hList1"/>
    <dgm:cxn modelId="{F1A789AF-E19F-43EF-97CA-4754BC35F02A}" type="presOf" srcId="{24053E3C-17E8-4A7D-9D4A-2F6632BE053E}" destId="{29CAF733-15B9-4177-A13E-EB2CF2B984B0}" srcOrd="0" destOrd="0" presId="urn:microsoft.com/office/officeart/2005/8/layout/hList1"/>
    <dgm:cxn modelId="{FDBDF493-A476-447D-9F15-A0982FD969B5}" srcId="{B73E38B9-63C7-4E9E-96DE-BC5B2915960B}" destId="{24053E3C-17E8-4A7D-9D4A-2F6632BE053E}" srcOrd="0" destOrd="0" parTransId="{21B57AAB-E03C-436E-8BDC-3DEDBB94E1EE}" sibTransId="{673B73B6-BE79-4C4F-8298-360B82DCC481}"/>
    <dgm:cxn modelId="{2A83BDDF-0D91-4FA3-B8BE-B4E1F39E905F}" srcId="{B73E38B9-63C7-4E9E-96DE-BC5B2915960B}" destId="{7BBE0B30-3BC4-48DC-A534-DFCF687FAAC5}" srcOrd="1" destOrd="0" parTransId="{EF7DBAA8-60B5-49B6-9F14-44CD1F10CE20}" sibTransId="{D02C895E-6389-4657-8652-F1406ED84868}"/>
    <dgm:cxn modelId="{24362AC6-5BB3-45D5-BC9F-9EABB43DDF72}" type="presOf" srcId="{3AAA479F-C8BA-46CD-9F47-62C3A51ECEBA}" destId="{47EA6387-B3ED-40BF-BEA0-C1C4007CC67B}" srcOrd="0" destOrd="0" presId="urn:microsoft.com/office/officeart/2005/8/layout/hList1"/>
    <dgm:cxn modelId="{69287EBB-2A2E-464E-8C61-FE9923CEDF52}" type="presParOf" srcId="{E76697C7-BDC0-4252-8146-BEA1E9221D3C}" destId="{E62565DB-BE8C-4D5C-B656-FA867DF5C720}" srcOrd="0" destOrd="0" presId="urn:microsoft.com/office/officeart/2005/8/layout/hList1"/>
    <dgm:cxn modelId="{E539BB56-DFC1-43CC-8F4D-85EFFAECC57C}" type="presParOf" srcId="{E62565DB-BE8C-4D5C-B656-FA867DF5C720}" destId="{29CAF733-15B9-4177-A13E-EB2CF2B984B0}" srcOrd="0" destOrd="0" presId="urn:microsoft.com/office/officeart/2005/8/layout/hList1"/>
    <dgm:cxn modelId="{D8F787A7-EABA-4EBE-9DFB-03BA4249A579}" type="presParOf" srcId="{E62565DB-BE8C-4D5C-B656-FA867DF5C720}" destId="{A2FE463F-B0AF-4B22-8B2C-97EAF24041DD}" srcOrd="1" destOrd="0" presId="urn:microsoft.com/office/officeart/2005/8/layout/hList1"/>
    <dgm:cxn modelId="{D6E55B96-7A02-4BB6-AD5C-9665F7C77D11}" type="presParOf" srcId="{E76697C7-BDC0-4252-8146-BEA1E9221D3C}" destId="{0814FE81-3B61-457A-B0A1-DFD63D2F8D7A}" srcOrd="1" destOrd="0" presId="urn:microsoft.com/office/officeart/2005/8/layout/hList1"/>
    <dgm:cxn modelId="{1B9A94D2-6634-44EA-A558-45F2F12C72F7}" type="presParOf" srcId="{E76697C7-BDC0-4252-8146-BEA1E9221D3C}" destId="{3624CE8C-02B8-406F-BA2B-D5FBE65E220A}" srcOrd="2" destOrd="0" presId="urn:microsoft.com/office/officeart/2005/8/layout/hList1"/>
    <dgm:cxn modelId="{D0BB21CC-5963-449E-868C-0DCB17D05788}" type="presParOf" srcId="{3624CE8C-02B8-406F-BA2B-D5FBE65E220A}" destId="{494DA9A1-308D-4151-B5AE-ADA9A297EF19}" srcOrd="0" destOrd="0" presId="urn:microsoft.com/office/officeart/2005/8/layout/hList1"/>
    <dgm:cxn modelId="{8FCAD328-26A1-4BC4-81E7-098F223A1EC5}" type="presParOf" srcId="{3624CE8C-02B8-406F-BA2B-D5FBE65E220A}" destId="{47EA6387-B3ED-40BF-BEA0-C1C4007CC6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09E3B-61AF-4062-8022-36808FDFB1D6}" type="datetimeFigureOut">
              <a:rPr lang="en-US" smtClean="0"/>
              <a:t>6/30/2016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09219-9103-4FA3-92F8-BA8A3C71C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4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009219-9103-4FA3-92F8-BA8A3C71CA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4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01031-4669-443E-857E-5E07DE3339CD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4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D719-3A49-40D1-BCF7-CDE690C2BC93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0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FAA0-8316-4B11-A502-4B08C384A564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9460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C75C5-F0BA-4E5D-84FF-4AF4BB064999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7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6D5D-5EE6-4C33-A36F-94436E562B68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4757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4711-9E5F-4425-9377-C12F7B890EA0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E34B8-4785-4AFE-96FC-174994D80BEA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3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8297-3F4F-486A-B5D0-504961B43EA6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3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42A5-7AA1-4CFB-AF2E-CD8C89C604E1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9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8177-6E3E-4131-BF31-A82BA1783C26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4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CD43-4C3B-4308-832D-80A1F94F0995}" type="datetime1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9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44F2D-C032-4394-BEAE-3FA38E3C5748}" type="datetime1">
              <a:rPr lang="en-US" smtClean="0"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EC06-63F4-4280-96C9-D4E4E7C1BC98}" type="datetime1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7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7FCB-F88E-4B46-A3F0-3BD4A89DE8EB}" type="datetime1">
              <a:rPr lang="en-US" smtClean="0"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4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0F2D-B75A-4E1F-9114-53E9F98350BC}" type="datetime1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1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2804-F4EA-4090-9B22-8937A38CD6FC}" type="datetime1">
              <a:rPr lang="en-US" smtClean="0"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7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6219-3D5D-47B8-BD4E-E26A0C555B0B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508E8A-B359-4277-A146-AB09CF0B3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JUnit Tutorial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Framework for Java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404B-9CC5-404B-8369-0DBD2D14F752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test case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299" y="2160588"/>
            <a:ext cx="5701440" cy="388143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78E9-17CC-49F8-A573-9D2D668A38A9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5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 jar file is automatically added from eclipse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0507" y="2160588"/>
            <a:ext cx="3311023" cy="388143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99AE-E8CD-4B7C-9466-6F64108D0BC5}" type="datetime1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SampleJUNITTest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SampleJUNITTest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@Test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test() {</a:t>
            </a:r>
          </a:p>
          <a:p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assertEquals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UnitTesting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UnitTesting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A851-0F3C-4CC6-A74F-62E8F4A72754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4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click on java file -&gt; Run as Junit Test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719" y="2160588"/>
            <a:ext cx="8478600" cy="388143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F72A-265A-4824-A5F9-58D9437C884A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63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TestCase</a:t>
            </a:r>
            <a:r>
              <a:rPr lang="en-US" dirty="0" smtClean="0"/>
              <a:t> java file will be created in separate folder As These files are not deployed in production environment.</a:t>
            </a:r>
          </a:p>
          <a:p>
            <a:r>
              <a:rPr lang="en-US" dirty="0" smtClean="0"/>
              <a:t>Create Test case class with same class name with suffix Test</a:t>
            </a:r>
          </a:p>
          <a:p>
            <a:r>
              <a:rPr lang="en-US" dirty="0" smtClean="0"/>
              <a:t>Ex: </a:t>
            </a:r>
          </a:p>
          <a:p>
            <a:r>
              <a:rPr lang="en-US" dirty="0" smtClean="0"/>
              <a:t>Main class: Calculation</a:t>
            </a:r>
          </a:p>
          <a:p>
            <a:r>
              <a:rPr lang="en-US" dirty="0" smtClean="0"/>
              <a:t>Test class: </a:t>
            </a:r>
            <a:r>
              <a:rPr lang="en-US" dirty="0" err="1" smtClean="0"/>
              <a:t>CalcuationTest</a:t>
            </a:r>
            <a:endParaRPr lang="en-US" dirty="0" smtClean="0"/>
          </a:p>
          <a:p>
            <a:r>
              <a:rPr lang="en-US" dirty="0" smtClean="0"/>
              <a:t>Create a method with same method name of the Main class with prefix test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07BF-76C9-4FF5-9E93-C0BCB81DD745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81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Structure of This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638" y="2948925"/>
            <a:ext cx="3104762" cy="230476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57C0-45ED-4B02-9943-39E29056A0AA}" type="datetime1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4901"/>
            <a:ext cx="8596668" cy="452646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com.mangaraoit.logic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Calculation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sum(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subtraction(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product(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b="1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division(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b="1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900E-D50D-404D-A072-7F88F1080C0D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com.mangaraoit.logic.Calculation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CalculationTest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>
                <a:solidFill>
                  <a:srgbClr val="646464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Test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testSum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Calculation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Calculation();</a:t>
            </a:r>
          </a:p>
          <a:p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assertEquals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(10, </a:t>
            </a:r>
            <a:r>
              <a:rPr lang="en-US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.sum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(10, 20));</a:t>
            </a:r>
          </a:p>
          <a:p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assertEquals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(-10, </a:t>
            </a:r>
            <a:r>
              <a:rPr lang="en-US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.sum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(10, 20));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549C-BF08-446F-93B1-1D6935D77BC5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0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this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right </a:t>
            </a:r>
            <a:r>
              <a:rPr lang="en-US" b="1" dirty="0"/>
              <a:t>click on </a:t>
            </a:r>
            <a:r>
              <a:rPr lang="en-US" b="1" dirty="0" err="1" smtClean="0"/>
              <a:t>CalcuationTest</a:t>
            </a:r>
            <a:r>
              <a:rPr lang="en-US" b="1" dirty="0" smtClean="0"/>
              <a:t> class </a:t>
            </a:r>
            <a:r>
              <a:rPr lang="en-US" b="1" dirty="0"/>
              <a:t>-&gt; Run As -&gt; </a:t>
            </a:r>
            <a:r>
              <a:rPr lang="en-US" b="1" dirty="0" smtClean="0"/>
              <a:t>Junit </a:t>
            </a:r>
            <a:r>
              <a:rPr lang="en-US" b="1" dirty="0"/>
              <a:t>Test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671D-7DDA-42D6-B9D7-BE73731E0614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 Assertion Error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963" y="2160588"/>
            <a:ext cx="8258112" cy="388143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E0DC-13BD-43F5-B5B5-5969665C3B05}" type="datetime1">
              <a:rPr lang="en-US" smtClean="0"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an </a:t>
            </a:r>
            <a:r>
              <a:rPr lang="en-US" i="1" dirty="0"/>
              <a:t>open-source testing framework</a:t>
            </a:r>
            <a:r>
              <a:rPr lang="en-US" dirty="0"/>
              <a:t> for java programmers. The java programmer can create test cases and test his/her own code.</a:t>
            </a:r>
          </a:p>
          <a:p>
            <a:r>
              <a:rPr lang="en-US" dirty="0"/>
              <a:t>It is one of the unit testing framework. Current version is </a:t>
            </a:r>
            <a:r>
              <a:rPr lang="en-US" dirty="0" err="1"/>
              <a:t>junit</a:t>
            </a:r>
            <a:r>
              <a:rPr lang="en-US" dirty="0"/>
              <a:t> 4.</a:t>
            </a:r>
          </a:p>
          <a:p>
            <a:r>
              <a:rPr lang="en-US" dirty="0"/>
              <a:t>To perform unit testing, we need to create test cases. The </a:t>
            </a:r>
            <a:r>
              <a:rPr lang="en-US" b="1" dirty="0"/>
              <a:t>unit test case</a:t>
            </a:r>
            <a:r>
              <a:rPr lang="en-US" dirty="0"/>
              <a:t> is a code which ensures that the program logic works as expected.</a:t>
            </a:r>
          </a:p>
          <a:p>
            <a:r>
              <a:rPr lang="en-US" dirty="0"/>
              <a:t>The </a:t>
            </a:r>
            <a:r>
              <a:rPr lang="en-US" b="1" dirty="0" err="1"/>
              <a:t>org.junit</a:t>
            </a:r>
            <a:r>
              <a:rPr lang="en-US" dirty="0"/>
              <a:t> package contains many interfaces and classes for </a:t>
            </a:r>
            <a:r>
              <a:rPr lang="en-US" dirty="0" err="1"/>
              <a:t>junit</a:t>
            </a:r>
            <a:r>
              <a:rPr lang="en-US" dirty="0"/>
              <a:t> testing such as Assert, Test, Before, After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56A6-4995-40A7-A84E-127CBC5FE8A8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0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@ignore : It ignores the failure test 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CalculationTest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@Test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testSum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Calculation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Calculation();</a:t>
            </a:r>
          </a:p>
          <a:p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assertEquals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(30, </a:t>
            </a:r>
            <a:r>
              <a:rPr lang="en-US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.sum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(10, 20));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@Ignore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testProduct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Calculation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Calculation();</a:t>
            </a:r>
          </a:p>
          <a:p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assertEquals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.product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(10, 20));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C2F6-484D-412F-A5A0-151184DB1324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33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23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@Before, @After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32346"/>
            <a:ext cx="11514666" cy="622565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CalculationTest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@Before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beforeClass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"Before"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>
                <a:solidFill>
                  <a:srgbClr val="646464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After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after() 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AfterClass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@Test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testSum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Calculation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Calculation();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testSum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 method"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assertEquals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(30, </a:t>
            </a:r>
            <a:r>
              <a:rPr lang="en-US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.sum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(10, 20));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@Test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testProduct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testProduct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 method"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Calculation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Calculation();</a:t>
            </a:r>
          </a:p>
          <a:p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assertEquals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(200, </a:t>
            </a:r>
            <a:r>
              <a:rPr lang="en-US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.product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(10, 20));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BBD3-D9A2-4991-85C6-5BD08850DEE6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46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  <a:p>
            <a:r>
              <a:rPr lang="en-US" dirty="0" err="1"/>
              <a:t>testSum</a:t>
            </a:r>
            <a:r>
              <a:rPr lang="en-US" dirty="0"/>
              <a:t> method</a:t>
            </a:r>
          </a:p>
          <a:p>
            <a:r>
              <a:rPr lang="en-US" dirty="0"/>
              <a:t>After</a:t>
            </a:r>
          </a:p>
          <a:p>
            <a:r>
              <a:rPr lang="en-US" dirty="0"/>
              <a:t>Before</a:t>
            </a:r>
          </a:p>
          <a:p>
            <a:r>
              <a:rPr lang="en-US" dirty="0" err="1"/>
              <a:t>testProd</a:t>
            </a:r>
            <a:r>
              <a:rPr lang="en-US" dirty="0"/>
              <a:t> method</a:t>
            </a:r>
          </a:p>
          <a:p>
            <a:r>
              <a:rPr lang="en-US" dirty="0"/>
              <a:t>After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EC42C-CB53-4FA9-BB6C-BEDA0DF1F6D1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63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r>
              <a:rPr lang="en-US" dirty="0" smtClean="0"/>
              <a:t>, @</a:t>
            </a:r>
            <a:r>
              <a:rPr lang="en-US" dirty="0" err="1" smtClean="0"/>
              <a:t>AfterClass</a:t>
            </a:r>
            <a:r>
              <a:rPr lang="en-US" dirty="0" smtClean="0"/>
              <a:t> methods should be static otherwise Initialization will be occurred.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BCD82-A3BA-4571-800F-A00BB5DB3737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45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5595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r>
              <a:rPr lang="en-US" dirty="0" smtClean="0"/>
              <a:t> @</a:t>
            </a:r>
            <a:r>
              <a:rPr lang="en-US" dirty="0" err="1" smtClean="0"/>
              <a:t>AfterClass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59559"/>
            <a:ext cx="11514666" cy="629844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com.mangaraoit.logic.Calculation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CalculationTest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Calculation </a:t>
            </a:r>
            <a:r>
              <a:rPr lang="en-US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urier New" panose="02070309020205020404" pitchFamily="49" charset="0"/>
              </a:rPr>
              <a:t>BeforeClass</a:t>
            </a:r>
            <a:endParaRPr lang="en-US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beforeClass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BeforeClass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</a:rPr>
              <a:t>c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Calculation();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urier New" panose="02070309020205020404" pitchFamily="49" charset="0"/>
              </a:rPr>
              <a:t>AfterClass</a:t>
            </a:r>
            <a:endParaRPr lang="en-US" dirty="0">
              <a:solidFill>
                <a:srgbClr val="646464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afterClass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AfterClass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i="1" dirty="0">
                <a:solidFill>
                  <a:srgbClr val="0000C0"/>
                </a:solidFill>
                <a:latin typeface="Courier New" panose="02070309020205020404" pitchFamily="49" charset="0"/>
              </a:rPr>
              <a:t>c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Test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testSum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testSum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 method"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assertEquals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(30, </a:t>
            </a:r>
            <a:r>
              <a:rPr lang="en-US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.sum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(10, 20));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Test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testProduct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testProduct</a:t>
            </a:r>
            <a:r>
              <a:rPr lang="en-US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 method"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i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assertEquals</a:t>
            </a:r>
            <a:r>
              <a:rPr lang="en-US" i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(200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c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.product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(10, 20));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7BDC8-5D91-47D5-B819-1F7A931A66EE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39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BeforeClass</a:t>
            </a:r>
            <a:endParaRPr lang="en-US" dirty="0"/>
          </a:p>
          <a:p>
            <a:r>
              <a:rPr lang="en-US" dirty="0" err="1"/>
              <a:t>testSum</a:t>
            </a:r>
            <a:r>
              <a:rPr lang="en-US" dirty="0"/>
              <a:t> method</a:t>
            </a:r>
          </a:p>
          <a:p>
            <a:r>
              <a:rPr lang="en-US" dirty="0" err="1"/>
              <a:t>testProduct</a:t>
            </a:r>
            <a:r>
              <a:rPr lang="en-US" dirty="0"/>
              <a:t> method</a:t>
            </a:r>
          </a:p>
          <a:p>
            <a:r>
              <a:rPr lang="en-US" dirty="0" err="1"/>
              <a:t>AfterClass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20B4-CDEC-4BC5-843B-C56D9A16E203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58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assertTrue</a:t>
            </a:r>
            <a:r>
              <a:rPr lang="en-US" i="1" dirty="0" smtClean="0"/>
              <a:t>() and </a:t>
            </a:r>
            <a:r>
              <a:rPr lang="en-US" i="1" dirty="0" err="1" smtClean="0"/>
              <a:t>assertFalse</a:t>
            </a:r>
            <a:r>
              <a:rPr lang="en-US" i="1" dirty="0" smtClean="0"/>
              <a:t>()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A475-D42C-4ECB-8D5E-035D54F91360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79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Utility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Utility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isPalindrome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.equals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StringBuffer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).reverse().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92E3-7BBE-46E3-8796-42F7D1EB632D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3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UtilityTest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UtilityTest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>
                <a:solidFill>
                  <a:srgbClr val="646464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Test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testIsPalindrome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Utility </a:t>
            </a:r>
            <a:r>
              <a:rPr lang="en-US" dirty="0" err="1">
                <a:solidFill>
                  <a:srgbClr val="6A3E3E"/>
                </a:solidFill>
                <a:latin typeface="Courier New" panose="02070309020205020404" pitchFamily="49" charset="0"/>
              </a:rPr>
              <a:t>utility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Utility();</a:t>
            </a:r>
          </a:p>
          <a:p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assertTrue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utility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.isPalindrome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"MADAM"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assertFalse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utility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.isPalindrome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>
                <a:solidFill>
                  <a:srgbClr val="2A00FF"/>
                </a:solidFill>
                <a:latin typeface="Courier New" panose="02070309020205020404" pitchFamily="49" charset="0"/>
              </a:rPr>
              <a:t>"MADAM"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50CD0-CB00-40FF-B486-1391383D3748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4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assertArrayEquals</a:t>
            </a:r>
            <a:r>
              <a:rPr lang="en-US" dirty="0" smtClean="0"/>
              <a:t>()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UtilityTest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@Test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testArraySort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(){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{20,10,50,10,40};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nums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expectedOutput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{10,20,30,40,50};</a:t>
            </a:r>
          </a:p>
          <a:p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assertArrayEquals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expectedOutput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nums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A55C-A011-4222-A4DE-D075532FA391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1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unit testing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503491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3267-7C16-4C70-B934-7880C629EF29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8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@Test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(expected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NullPointerException.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@Test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(expected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NullPointerException.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testArraySortWithNullCondition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nums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A1EB6-FE37-400F-A226-070900E5AFCE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94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@Test(timeout=milliseconds)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@Test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(timeout=1000)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testArraySortWithNullCondition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nn-NO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 = 1; </a:t>
            </a:r>
            <a:r>
              <a:rPr lang="nn-NO" b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&lt; 1000000000; </a:t>
            </a:r>
            <a:r>
              <a:rPr lang="nn-NO" b="1" dirty="0">
                <a:solidFill>
                  <a:srgbClr val="6A3E3E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highlight>
                  <a:srgbClr val="F0D8A8"/>
                </a:highlight>
                <a:latin typeface="Courier New" panose="02070309020205020404" pitchFamily="49" charset="0"/>
              </a:rPr>
              <a:t>++) {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{</a:t>
            </a:r>
            <a:r>
              <a:rPr lang="en-US" b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-1,1-2};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Arrays.</a:t>
            </a:r>
            <a:r>
              <a:rPr lang="en-US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nums</a:t>
            </a:r>
            <a:r>
              <a:rPr 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6A47-570F-4E33-BEA1-71E87252400C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08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suite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Test </a:t>
            </a:r>
            <a:r>
              <a:rPr lang="en-US" b="1" dirty="0"/>
              <a:t>suite</a:t>
            </a:r>
            <a:r>
              <a:rPr lang="en-US" dirty="0"/>
              <a:t> means bundle a few unit test cases and run it together. In JUnit, both @</a:t>
            </a:r>
            <a:r>
              <a:rPr lang="en-US" dirty="0" err="1"/>
              <a:t>RunWith</a:t>
            </a:r>
            <a:r>
              <a:rPr lang="en-US" dirty="0"/>
              <a:t> and @Suite annotation are used to run the suite test. Here is an example which uses TestJunit1 &amp; TestJunit2 test classes.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1401-35B8-49B0-B710-F079B2E7FAC9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06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</a:t>
            </a:r>
            <a:r>
              <a:rPr lang="en-US" dirty="0" err="1" smtClean="0"/>
              <a:t>TestSuite</a:t>
            </a:r>
            <a:r>
              <a:rPr lang="en-US" dirty="0" smtClean="0"/>
              <a:t> class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911" y="2160588"/>
            <a:ext cx="3936215" cy="388143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8F73-52C1-432E-9467-FB9FBADEA1A8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83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AllTests</a:t>
            </a:r>
            <a:r>
              <a:rPr lang="en-US" dirty="0" smtClean="0"/>
              <a:t> – </a:t>
            </a:r>
            <a:r>
              <a:rPr lang="en-US" dirty="0" err="1" smtClean="0"/>
              <a:t>TestSuite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org.junit.runner.RunWith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org.junit.runners.Suite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org.junit.runners.Suite.SuiteClasses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urier New" panose="02070309020205020404" pitchFamily="49" charset="0"/>
              </a:rPr>
              <a:t>RunWith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Suite.</a:t>
            </a:r>
            <a:r>
              <a:rPr lang="en-US" b="1" dirty="0" err="1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646464"/>
                </a:solidFill>
                <a:latin typeface="Courier New" panose="02070309020205020404" pitchFamily="49" charset="0"/>
              </a:rPr>
              <a:t>SuiteClasses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({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CalculationTest.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UtilityTest.</a:t>
            </a:r>
            <a:r>
              <a:rPr lang="en-U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})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AllTests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endParaRPr lang="en-US" dirty="0"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823A7-39C1-49FF-9F05-EA75F49FE6E4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Test </a:t>
            </a:r>
            <a:r>
              <a:rPr lang="en-US" smtClean="0"/>
              <a:t>suite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on Test suite class – Run  as Junit Test</a:t>
            </a:r>
          </a:p>
          <a:p>
            <a:r>
              <a:rPr lang="en-US" dirty="0" smtClean="0"/>
              <a:t>It runs all test cases that are mentioned in the test suite class.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00CC-775F-4360-B8D9-95E2CF9E785A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2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Annotations for Junit testing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Junit 4.x framework is annotation based, so let's see the annotations that can be used while writing the test cases.</a:t>
            </a:r>
          </a:p>
          <a:p>
            <a:r>
              <a:rPr lang="en-US" b="1" dirty="0"/>
              <a:t>@Test</a:t>
            </a:r>
            <a:r>
              <a:rPr lang="en-US" dirty="0"/>
              <a:t> annotation specifies that method is the test method.</a:t>
            </a:r>
          </a:p>
          <a:p>
            <a:r>
              <a:rPr lang="en-US" b="1" dirty="0"/>
              <a:t>@Test(timeout=1000)</a:t>
            </a:r>
            <a:r>
              <a:rPr lang="en-US" dirty="0"/>
              <a:t> annotation specifies that method will be failed if it takes longer than 1000 milliseconds (1 second).</a:t>
            </a:r>
          </a:p>
          <a:p>
            <a:r>
              <a:rPr lang="en-US" b="1" dirty="0"/>
              <a:t>@</a:t>
            </a:r>
            <a:r>
              <a:rPr lang="en-US" b="1" dirty="0" err="1"/>
              <a:t>BeforeClass</a:t>
            </a:r>
            <a:r>
              <a:rPr lang="en-US" dirty="0"/>
              <a:t> annotation specifies that method will be invoked only once, before starting all the tests.</a:t>
            </a:r>
          </a:p>
          <a:p>
            <a:r>
              <a:rPr lang="en-US" b="1" dirty="0"/>
              <a:t>@Before</a:t>
            </a:r>
            <a:r>
              <a:rPr lang="en-US" dirty="0"/>
              <a:t> annotation specifies that method will be invoked before each test.</a:t>
            </a:r>
          </a:p>
          <a:p>
            <a:r>
              <a:rPr lang="en-US" b="1" dirty="0"/>
              <a:t>@After</a:t>
            </a:r>
            <a:r>
              <a:rPr lang="en-US" dirty="0"/>
              <a:t> annotation specifies that method will be invoked after each test.</a:t>
            </a:r>
          </a:p>
          <a:p>
            <a:r>
              <a:rPr lang="en-US" b="1" dirty="0"/>
              <a:t>@</a:t>
            </a:r>
            <a:r>
              <a:rPr lang="en-US" b="1" dirty="0" err="1"/>
              <a:t>AfterClass</a:t>
            </a:r>
            <a:r>
              <a:rPr lang="en-US" dirty="0"/>
              <a:t> annotation specifies that method will be invoked only once, after finishing all the tests</a:t>
            </a:r>
            <a:r>
              <a:rPr lang="en-US" dirty="0" smtClean="0"/>
              <a:t>.</a:t>
            </a:r>
          </a:p>
          <a:p>
            <a:r>
              <a:rPr lang="en-US" b="1" dirty="0"/>
              <a:t>@Ignore or @Ignore("Why disabled"): </a:t>
            </a:r>
            <a:r>
              <a:rPr lang="en-US" dirty="0"/>
              <a:t>Ignores the test method. This is useful when the underlying code has been changed and the test case has not yet been adapted.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492E-A07D-4110-968B-E1CBB6149B9C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class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</a:rPr>
              <a:t>org.junit.Assert</a:t>
            </a:r>
            <a:r>
              <a:rPr lang="en-US" dirty="0"/>
              <a:t> class provides methods to assert the program logic.</a:t>
            </a:r>
          </a:p>
          <a:p>
            <a:r>
              <a:rPr lang="en-US" b="1" dirty="0"/>
              <a:t>Methods of Assert class</a:t>
            </a:r>
          </a:p>
          <a:p>
            <a:r>
              <a:rPr lang="en-US" dirty="0"/>
              <a:t>The common methods of Assert class are as follows:</a:t>
            </a:r>
          </a:p>
          <a:p>
            <a:r>
              <a:rPr lang="en-US" b="1" dirty="0"/>
              <a:t>void </a:t>
            </a:r>
            <a:r>
              <a:rPr lang="en-US" b="1" dirty="0" err="1">
                <a:solidFill>
                  <a:srgbClr val="FF0000"/>
                </a:solidFill>
              </a:rPr>
              <a:t>assertEquals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boolean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expected,boolean</a:t>
            </a:r>
            <a:r>
              <a:rPr lang="en-US" b="1" dirty="0">
                <a:solidFill>
                  <a:srgbClr val="FF0000"/>
                </a:solidFill>
              </a:rPr>
              <a:t> actual)</a:t>
            </a:r>
            <a:r>
              <a:rPr lang="en-US" dirty="0"/>
              <a:t>: checks that two primitives/objects are equal. It is overloaded.</a:t>
            </a:r>
          </a:p>
          <a:p>
            <a:r>
              <a:rPr lang="en-US" b="1" dirty="0"/>
              <a:t>void </a:t>
            </a:r>
            <a:r>
              <a:rPr lang="en-US" b="1" dirty="0" err="1">
                <a:solidFill>
                  <a:srgbClr val="FF0000"/>
                </a:solidFill>
              </a:rPr>
              <a:t>assertTrue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boolean</a:t>
            </a:r>
            <a:r>
              <a:rPr lang="en-US" b="1" dirty="0">
                <a:solidFill>
                  <a:srgbClr val="FF0000"/>
                </a:solidFill>
              </a:rPr>
              <a:t> condition)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checks that a condition is true.</a:t>
            </a:r>
          </a:p>
          <a:p>
            <a:r>
              <a:rPr lang="en-US" b="1" dirty="0"/>
              <a:t>void </a:t>
            </a:r>
            <a:r>
              <a:rPr lang="en-US" b="1" dirty="0" err="1">
                <a:solidFill>
                  <a:srgbClr val="FF0000"/>
                </a:solidFill>
              </a:rPr>
              <a:t>assertFalse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boolean</a:t>
            </a:r>
            <a:r>
              <a:rPr lang="en-US" b="1" dirty="0">
                <a:solidFill>
                  <a:srgbClr val="FF0000"/>
                </a:solidFill>
              </a:rPr>
              <a:t> condition)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checks that a condition is false.</a:t>
            </a:r>
          </a:p>
          <a:p>
            <a:r>
              <a:rPr lang="en-US" b="1" dirty="0"/>
              <a:t>void </a:t>
            </a:r>
            <a:r>
              <a:rPr lang="en-US" b="1" dirty="0" err="1">
                <a:solidFill>
                  <a:srgbClr val="FF0000"/>
                </a:solidFill>
              </a:rPr>
              <a:t>assertNull</a:t>
            </a:r>
            <a:r>
              <a:rPr lang="en-US" b="1" dirty="0">
                <a:solidFill>
                  <a:srgbClr val="FF0000"/>
                </a:solidFill>
              </a:rPr>
              <a:t>(Object </a:t>
            </a:r>
            <a:r>
              <a:rPr lang="en-US" b="1" dirty="0" err="1">
                <a:solidFill>
                  <a:srgbClr val="FF0000"/>
                </a:solidFill>
              </a:rPr>
              <a:t>obj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checks that object is null.</a:t>
            </a:r>
          </a:p>
          <a:p>
            <a:r>
              <a:rPr lang="en-US" b="1" dirty="0"/>
              <a:t>void </a:t>
            </a:r>
            <a:r>
              <a:rPr lang="en-US" b="1" dirty="0" err="1">
                <a:solidFill>
                  <a:srgbClr val="FF0000"/>
                </a:solidFill>
              </a:rPr>
              <a:t>assertNotNull</a:t>
            </a:r>
            <a:r>
              <a:rPr lang="en-US" b="1" dirty="0">
                <a:solidFill>
                  <a:srgbClr val="FF0000"/>
                </a:solidFill>
              </a:rPr>
              <a:t>(Object </a:t>
            </a:r>
            <a:r>
              <a:rPr lang="en-US" b="1" dirty="0" err="1">
                <a:solidFill>
                  <a:srgbClr val="FF0000"/>
                </a:solidFill>
              </a:rPr>
              <a:t>obj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checks that object is not null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B6537-F02A-4739-A8C6-D68661692B17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Required jar files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</a:t>
            </a:r>
            <a:r>
              <a:rPr lang="en-US" dirty="0"/>
              <a:t>to load </a:t>
            </a:r>
            <a:endParaRPr lang="en-US" dirty="0" smtClean="0"/>
          </a:p>
          <a:p>
            <a:r>
              <a:rPr lang="en-US" b="1" dirty="0" smtClean="0"/>
              <a:t>1. junit4.jar</a:t>
            </a:r>
          </a:p>
          <a:p>
            <a:r>
              <a:rPr lang="en-US" b="1" dirty="0"/>
              <a:t>2. org.hamcrest.core.jar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229D1-7305-468B-A0EE-EFED284DDAF7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3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JUnit with Maven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JUnit in your Maven build, add the following dependency to your </a:t>
            </a:r>
            <a:r>
              <a:rPr lang="en-US" dirty="0" err="1"/>
              <a:t>pom</a:t>
            </a:r>
            <a:r>
              <a:rPr lang="en-US" dirty="0"/>
              <a:t> file.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dependency&gt;</a:t>
            </a:r>
          </a:p>
          <a:p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junit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junit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    &lt;version&gt;4.12&lt;/version&gt;</a:t>
            </a:r>
          </a:p>
          <a:p>
            <a:r>
              <a:rPr lang="en-US" dirty="0"/>
              <a:t>&lt;/dependency&gt;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925C-8E25-4AAD-A2ED-CC33E503C4A8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48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JUnit integrated into Eclipse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Eclipse IDE ships with a version of JUnit. If you use Eclipse, no additional download is required.</a:t>
            </a:r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1F59-6E98-415F-A5AA-745BD30742BE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JUnit example in eclipse IDE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743C-E253-4369-9F29-5F5F3CC60510}" type="datetime1">
              <a:rPr lang="en-US" smtClean="0"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MangaRao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08E8A-B359-4277-A146-AB09CF0B30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306</TotalTime>
  <Words>1143</Words>
  <Application>Microsoft Office PowerPoint</Application>
  <PresentationFormat>Widescreen</PresentationFormat>
  <Paragraphs>333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Trebuchet MS</vt:lpstr>
      <vt:lpstr>Wingdings 3</vt:lpstr>
      <vt:lpstr>Facet</vt:lpstr>
      <vt:lpstr>JUnit Tutorial </vt:lpstr>
      <vt:lpstr>JUNIT</vt:lpstr>
      <vt:lpstr>Types of unit testing </vt:lpstr>
      <vt:lpstr>Annotations for Junit testing </vt:lpstr>
      <vt:lpstr>Assert class </vt:lpstr>
      <vt:lpstr>Required jar files </vt:lpstr>
      <vt:lpstr>Using JUnit with Maven </vt:lpstr>
      <vt:lpstr>Using JUnit integrated into Eclipse </vt:lpstr>
      <vt:lpstr>Simple JUnit example in eclipse IDE </vt:lpstr>
      <vt:lpstr>Create a new test case </vt:lpstr>
      <vt:lpstr>Junit jar file is automatically added from eclipse</vt:lpstr>
      <vt:lpstr>SampleJUNITTest</vt:lpstr>
      <vt:lpstr>Right click on java file -&gt; Run as Junit Test</vt:lpstr>
      <vt:lpstr>Notes</vt:lpstr>
      <vt:lpstr>Directory Structure of This Example</vt:lpstr>
      <vt:lpstr>Calculation.java</vt:lpstr>
      <vt:lpstr>Calculation Test</vt:lpstr>
      <vt:lpstr>Run this test case</vt:lpstr>
      <vt:lpstr>Output: Assertion Error</vt:lpstr>
      <vt:lpstr>@ignore : It ignores the failure test case </vt:lpstr>
      <vt:lpstr>@Before, @After</vt:lpstr>
      <vt:lpstr>Output</vt:lpstr>
      <vt:lpstr>Note</vt:lpstr>
      <vt:lpstr>@BeforeClass @AfterClass</vt:lpstr>
      <vt:lpstr>output</vt:lpstr>
      <vt:lpstr>assertTrue() and assertFalse() methods</vt:lpstr>
      <vt:lpstr>Create Utility class</vt:lpstr>
      <vt:lpstr>UtilityTest</vt:lpstr>
      <vt:lpstr>assertArrayEquals() method</vt:lpstr>
      <vt:lpstr>@Test(expected = NullPointerException.class) </vt:lpstr>
      <vt:lpstr>@Test(timeout=milliseconds)</vt:lpstr>
      <vt:lpstr>Test suite </vt:lpstr>
      <vt:lpstr>Create New TestSuite class</vt:lpstr>
      <vt:lpstr>AllTests – TestSuite </vt:lpstr>
      <vt:lpstr>Run Test suite class</vt:lpstr>
    </vt:vector>
  </TitlesOfParts>
  <Company>Deloitte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 Tutorial </dc:title>
  <dc:creator>Arepalli, Manga Rao</dc:creator>
  <cp:lastModifiedBy>Arepalli, Manga Rao</cp:lastModifiedBy>
  <cp:revision>39</cp:revision>
  <dcterms:created xsi:type="dcterms:W3CDTF">2015-09-10T12:09:14Z</dcterms:created>
  <dcterms:modified xsi:type="dcterms:W3CDTF">2016-06-30T04:09:22Z</dcterms:modified>
</cp:coreProperties>
</file>