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90"/>
  </p:notesMasterIdLst>
  <p:sldIdLst>
    <p:sldId id="256" r:id="rId2"/>
    <p:sldId id="398" r:id="rId3"/>
    <p:sldId id="399" r:id="rId4"/>
    <p:sldId id="261" r:id="rId5"/>
    <p:sldId id="257" r:id="rId6"/>
    <p:sldId id="259" r:id="rId7"/>
    <p:sldId id="258" r:id="rId8"/>
    <p:sldId id="260" r:id="rId9"/>
    <p:sldId id="263" r:id="rId10"/>
    <p:sldId id="262" r:id="rId11"/>
    <p:sldId id="381" r:id="rId12"/>
    <p:sldId id="382" r:id="rId13"/>
    <p:sldId id="383" r:id="rId14"/>
    <p:sldId id="384" r:id="rId15"/>
    <p:sldId id="264" r:id="rId16"/>
    <p:sldId id="387" r:id="rId17"/>
    <p:sldId id="386" r:id="rId18"/>
    <p:sldId id="265" r:id="rId19"/>
    <p:sldId id="266" r:id="rId20"/>
    <p:sldId id="267" r:id="rId21"/>
    <p:sldId id="268" r:id="rId22"/>
    <p:sldId id="269" r:id="rId23"/>
    <p:sldId id="270" r:id="rId24"/>
    <p:sldId id="271" r:id="rId25"/>
    <p:sldId id="272" r:id="rId26"/>
    <p:sldId id="273" r:id="rId27"/>
    <p:sldId id="274" r:id="rId28"/>
    <p:sldId id="275" r:id="rId29"/>
    <p:sldId id="397"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336" r:id="rId47"/>
    <p:sldId id="292" r:id="rId48"/>
    <p:sldId id="400" r:id="rId49"/>
    <p:sldId id="293" r:id="rId50"/>
    <p:sldId id="294" r:id="rId51"/>
    <p:sldId id="295" r:id="rId52"/>
    <p:sldId id="297" r:id="rId53"/>
    <p:sldId id="298" r:id="rId54"/>
    <p:sldId id="299" r:id="rId55"/>
    <p:sldId id="385" r:id="rId56"/>
    <p:sldId id="300" r:id="rId57"/>
    <p:sldId id="301" r:id="rId58"/>
    <p:sldId id="303" r:id="rId59"/>
    <p:sldId id="361" r:id="rId60"/>
    <p:sldId id="302" r:id="rId61"/>
    <p:sldId id="304" r:id="rId62"/>
    <p:sldId id="305" r:id="rId63"/>
    <p:sldId id="306" r:id="rId64"/>
    <p:sldId id="307" r:id="rId65"/>
    <p:sldId id="308" r:id="rId66"/>
    <p:sldId id="401" r:id="rId67"/>
    <p:sldId id="309" r:id="rId68"/>
    <p:sldId id="310" r:id="rId69"/>
    <p:sldId id="311" r:id="rId70"/>
    <p:sldId id="312" r:id="rId71"/>
    <p:sldId id="313" r:id="rId72"/>
    <p:sldId id="314" r:id="rId73"/>
    <p:sldId id="315" r:id="rId74"/>
    <p:sldId id="317" r:id="rId75"/>
    <p:sldId id="318" r:id="rId76"/>
    <p:sldId id="319" r:id="rId77"/>
    <p:sldId id="320" r:id="rId78"/>
    <p:sldId id="389" r:id="rId79"/>
    <p:sldId id="390" r:id="rId80"/>
    <p:sldId id="391" r:id="rId81"/>
    <p:sldId id="392" r:id="rId82"/>
    <p:sldId id="393" r:id="rId83"/>
    <p:sldId id="394" r:id="rId84"/>
    <p:sldId id="395" r:id="rId85"/>
    <p:sldId id="396" r:id="rId86"/>
    <p:sldId id="321" r:id="rId87"/>
    <p:sldId id="322" r:id="rId88"/>
    <p:sldId id="388"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showGuides="1">
      <p:cViewPr varScale="1">
        <p:scale>
          <a:sx n="64" d="100"/>
          <a:sy n="64" d="100"/>
        </p:scale>
        <p:origin x="94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C88BB3-95E0-4C8C-BFE2-EEB39597FA3C}" type="datetimeFigureOut">
              <a:rPr lang="en-US" smtClean="0"/>
              <a:t>10/10/2018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136675-C9DF-448F-8059-2F3AA2D9A372}" type="slidenum">
              <a:rPr lang="en-US" smtClean="0"/>
              <a:t>‹#›</a:t>
            </a:fld>
            <a:endParaRPr lang="en-US"/>
          </a:p>
        </p:txBody>
      </p:sp>
    </p:spTree>
    <p:extLst>
      <p:ext uri="{BB962C8B-B14F-4D97-AF65-F5344CB8AC3E}">
        <p14:creationId xmlns:p14="http://schemas.microsoft.com/office/powerpoint/2010/main" val="1111904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136675-C9DF-448F-8059-2F3AA2D9A372}" type="slidenum">
              <a:rPr lang="en-US" smtClean="0"/>
              <a:t>1</a:t>
            </a:fld>
            <a:endParaRPr lang="en-US"/>
          </a:p>
        </p:txBody>
      </p:sp>
    </p:spTree>
    <p:extLst>
      <p:ext uri="{BB962C8B-B14F-4D97-AF65-F5344CB8AC3E}">
        <p14:creationId xmlns:p14="http://schemas.microsoft.com/office/powerpoint/2010/main" val="114583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7136675-C9DF-448F-8059-2F3AA2D9A372}" type="slidenum">
              <a:rPr lang="en-US" smtClean="0"/>
              <a:t>50</a:t>
            </a:fld>
            <a:endParaRPr lang="en-US"/>
          </a:p>
        </p:txBody>
      </p:sp>
    </p:spTree>
    <p:extLst>
      <p:ext uri="{BB962C8B-B14F-4D97-AF65-F5344CB8AC3E}">
        <p14:creationId xmlns:p14="http://schemas.microsoft.com/office/powerpoint/2010/main" val="626826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248317-E5C7-4AE0-85F7-0413C30E2F6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645549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2C458C-F0DE-4D29-8B8D-5A322FB4C6C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2137882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7B41B4-F1D5-4E4A-8A42-18175B584A3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3222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761A2-D24B-4A28-8674-A80D91DD81E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3333851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BAE347-02A2-4226-96AF-736DEC34A5C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6867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4BB216-9055-47E3-BE0E-B264BD27B1D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3905179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D9D2B6-DDDA-4130-9B70-8C5FAD336B9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3187726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E4F6F-CCB9-4659-9927-B162C9EC26CF}"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2165369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95979B-7BFD-46A6-B54F-A8118F53171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784578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B524D-4E52-41D3-9C67-4DB74C38C43A}"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147203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64E1D-B098-42DF-9C57-ACA62BA5CB85}" type="datetime1">
              <a:rPr lang="en-US" smtClean="0"/>
              <a:t>10/10/2018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342977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39F195-8B45-47E7-9E92-0994DCEB0857}" type="datetime1">
              <a:rPr lang="en-US" smtClean="0"/>
              <a:t>10/10/2018</a:t>
            </a:fld>
            <a:endParaRPr lang="en-US"/>
          </a:p>
        </p:txBody>
      </p:sp>
      <p:sp>
        <p:nvSpPr>
          <p:cNvPr id="8" name="Footer Placeholder 7"/>
          <p:cNvSpPr>
            <a:spLocks noGrp="1"/>
          </p:cNvSpPr>
          <p:nvPr>
            <p:ph type="ftr" sz="quarter" idx="11"/>
          </p:nvPr>
        </p:nvSpPr>
        <p:spPr/>
        <p:txBody>
          <a:bodyPr/>
          <a:lstStyle/>
          <a:p>
            <a:r>
              <a:rPr lang="en-US"/>
              <a:t>Presented by MangaRao</a:t>
            </a:r>
          </a:p>
        </p:txBody>
      </p:sp>
      <p:sp>
        <p:nvSpPr>
          <p:cNvPr id="9" name="Slide Number Placeholder 8"/>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294089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91C1E2-A7BE-45A4-99D5-972586C4DA4B}"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350015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3EFD1-39AF-4CA6-85CE-F3ECEAA3DAB8}" type="datetime1">
              <a:rPr lang="en-US" smtClean="0"/>
              <a:t>10/10/2018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4" name="Slide Number Placeholder 3"/>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1475659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0EB7A2-3082-41BA-9CF0-0CCC21546266}" type="datetime1">
              <a:rPr lang="en-US" smtClean="0"/>
              <a:t>10/10/2018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263917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08CDBE-A57A-459E-BBB2-59D2A7B589E2}" type="datetime1">
              <a:rPr lang="en-US" smtClean="0"/>
              <a:t>10/10/2018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a:t>
            </a:fld>
            <a:endParaRPr lang="en-US"/>
          </a:p>
        </p:txBody>
      </p:sp>
    </p:spTree>
    <p:extLst>
      <p:ext uri="{BB962C8B-B14F-4D97-AF65-F5344CB8AC3E}">
        <p14:creationId xmlns:p14="http://schemas.microsoft.com/office/powerpoint/2010/main" val="7219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11B7A0-E5DD-4254-B37B-6A867ADD8AA8}" type="datetime1">
              <a:rPr lang="en-US" smtClean="0"/>
              <a:t>10/10/2018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Presented by MangaRao</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278F6D-C068-4371-B60F-D1D175760E33}" type="slidenum">
              <a:rPr lang="en-US" smtClean="0"/>
              <a:t>‹#›</a:t>
            </a:fld>
            <a:endParaRPr lang="en-US"/>
          </a:p>
        </p:txBody>
      </p:sp>
    </p:spTree>
    <p:extLst>
      <p:ext uri="{BB962C8B-B14F-4D97-AF65-F5344CB8AC3E}">
        <p14:creationId xmlns:p14="http://schemas.microsoft.com/office/powerpoint/2010/main" val="253664301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maven.apache.org/install.html" TargetMode="External"/><Relationship Id="rId2" Type="http://schemas.openxmlformats.org/officeDocument/2006/relationships/hyperlink" Target="http://maven.apache.org/download.html" TargetMode="External"/><Relationship Id="rId1" Type="http://schemas.openxmlformats.org/officeDocument/2006/relationships/slideLayout" Target="../slideLayouts/slideLayout1.xml"/><Relationship Id="rId4" Type="http://schemas.openxmlformats.org/officeDocument/2006/relationships/hyperlink" Target="http://maven.apache.org/run.html"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maven.apache.org/guides/mini/guide-using-toolchai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maven.apache.org/download.cgi"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arch.maven.org/#browse" TargetMode="External"/><Relationship Id="rId2" Type="http://schemas.openxmlformats.org/officeDocument/2006/relationships/hyperlink" Target="http://repo1.maven.org/maven2/"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repo.maven.apache.org/maven2/org/apache/maven/plugins/"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hyperlink" Target="http://www.vogella.com/tutorials/EclipseMaven/article.html"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MAVEN TOOL</a:t>
            </a:r>
          </a:p>
        </p:txBody>
      </p:sp>
      <p:sp>
        <p:nvSpPr>
          <p:cNvPr id="3" name="Subtitle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C42427A4-F290-48D0-95E3-558AF415CFFA}"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a:t>
            </a:fld>
            <a:endParaRPr lang="en-US"/>
          </a:p>
        </p:txBody>
      </p:sp>
    </p:spTree>
    <p:extLst>
      <p:ext uri="{BB962C8B-B14F-4D97-AF65-F5344CB8AC3E}">
        <p14:creationId xmlns:p14="http://schemas.microsoft.com/office/powerpoint/2010/main" val="235895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Difference between Ant and Maven</a:t>
            </a:r>
          </a:p>
        </p:txBody>
      </p:sp>
      <p:sp>
        <p:nvSpPr>
          <p:cNvPr id="3" name="Content Placeholder 2"/>
          <p:cNvSpPr>
            <a:spLocks noGrp="1"/>
          </p:cNvSpPr>
          <p:nvPr>
            <p:ph idx="1"/>
          </p:nvPr>
        </p:nvSpPr>
        <p:spPr/>
        <p:txBody>
          <a:bodyPr/>
          <a:lstStyle/>
          <a:p>
            <a:r>
              <a:rPr lang="en-US" b="1" dirty="0"/>
              <a:t>Ant</a:t>
            </a:r>
            <a:r>
              <a:rPr lang="en-US" dirty="0"/>
              <a:t> and </a:t>
            </a:r>
            <a:r>
              <a:rPr lang="en-US" b="1" dirty="0"/>
              <a:t>Maven</a:t>
            </a:r>
            <a:r>
              <a:rPr lang="en-US" dirty="0"/>
              <a:t> both are build tools provided by Apache. The main purpose of these technologies is to ease the build process of a project.</a:t>
            </a:r>
          </a:p>
          <a:p>
            <a:endParaRPr lang="en-US" dirty="0"/>
          </a:p>
        </p:txBody>
      </p:sp>
      <p:graphicFrame>
        <p:nvGraphicFramePr>
          <p:cNvPr id="5" name="Table 4"/>
          <p:cNvGraphicFramePr>
            <a:graphicFrameLocks noGrp="1"/>
          </p:cNvGraphicFramePr>
          <p:nvPr/>
        </p:nvGraphicFramePr>
        <p:xfrm>
          <a:off x="778088" y="2136391"/>
          <a:ext cx="8395862" cy="3929832"/>
        </p:xfrm>
        <a:graphic>
          <a:graphicData uri="http://schemas.openxmlformats.org/drawingml/2006/table">
            <a:tbl>
              <a:tblPr/>
              <a:tblGrid>
                <a:gridCol w="4197931">
                  <a:extLst>
                    <a:ext uri="{9D8B030D-6E8A-4147-A177-3AD203B41FA5}">
                      <a16:colId xmlns:a16="http://schemas.microsoft.com/office/drawing/2014/main" val="20000"/>
                    </a:ext>
                  </a:extLst>
                </a:gridCol>
                <a:gridCol w="4197931">
                  <a:extLst>
                    <a:ext uri="{9D8B030D-6E8A-4147-A177-3AD203B41FA5}">
                      <a16:colId xmlns:a16="http://schemas.microsoft.com/office/drawing/2014/main" val="20001"/>
                    </a:ext>
                  </a:extLst>
                </a:gridCol>
              </a:tblGrid>
              <a:tr h="287978">
                <a:tc>
                  <a:txBody>
                    <a:bodyPr/>
                    <a:lstStyle/>
                    <a:p>
                      <a:pPr algn="l" fontAlgn="t"/>
                      <a:r>
                        <a:rPr lang="en-US" sz="1500" dirty="0">
                          <a:solidFill>
                            <a:srgbClr val="000000"/>
                          </a:solidFill>
                          <a:effectLst/>
                          <a:latin typeface="times new roman" panose="02020603050405020304" pitchFamily="18" charset="0"/>
                        </a:rPr>
                        <a:t>Ant</a:t>
                      </a:r>
                    </a:p>
                  </a:txBody>
                  <a:tcPr marL="31302" marR="31302" marT="31302" marB="31302">
                    <a:lnL w="7620" cap="flat" cmpd="sng" algn="ctr">
                      <a:solidFill>
                        <a:srgbClr val="40894F"/>
                      </a:solidFill>
                      <a:prstDash val="solid"/>
                      <a:round/>
                      <a:headEnd type="none" w="med" len="med"/>
                      <a:tailEnd type="none" w="med" len="med"/>
                    </a:lnL>
                    <a:lnR w="7620" cap="flat" cmpd="sng" algn="ctr">
                      <a:solidFill>
                        <a:srgbClr val="40894F"/>
                      </a:solidFill>
                      <a:prstDash val="solid"/>
                      <a:round/>
                      <a:headEnd type="none" w="med" len="med"/>
                      <a:tailEnd type="none" w="med" len="med"/>
                    </a:lnR>
                    <a:lnT w="7620" cap="flat" cmpd="sng" algn="ctr">
                      <a:solidFill>
                        <a:srgbClr val="40894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Maven</a:t>
                      </a:r>
                    </a:p>
                  </a:txBody>
                  <a:tcPr marL="31302" marR="31302" marT="31302" marB="31302">
                    <a:lnL w="7620" cap="flat" cmpd="sng" algn="ctr">
                      <a:solidFill>
                        <a:srgbClr val="40894F"/>
                      </a:solidFill>
                      <a:prstDash val="solid"/>
                      <a:round/>
                      <a:headEnd type="none" w="med" len="med"/>
                      <a:tailEnd type="none" w="med" len="med"/>
                    </a:lnL>
                    <a:lnR w="7620" cap="flat" cmpd="sng" algn="ctr">
                      <a:solidFill>
                        <a:srgbClr val="40894F"/>
                      </a:solidFill>
                      <a:prstDash val="solid"/>
                      <a:round/>
                      <a:headEnd type="none" w="med" len="med"/>
                      <a:tailEnd type="none" w="med" len="med"/>
                    </a:lnR>
                    <a:lnT w="7620" cap="flat" cmpd="sng" algn="ctr">
                      <a:solidFill>
                        <a:srgbClr val="40894F"/>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964099">
                <a:tc>
                  <a:txBody>
                    <a:bodyPr/>
                    <a:lstStyle/>
                    <a:p>
                      <a:pPr fontAlgn="t"/>
                      <a:r>
                        <a:rPr lang="en-US" sz="1500" b="0" i="0">
                          <a:solidFill>
                            <a:srgbClr val="000000"/>
                          </a:solidFill>
                          <a:effectLst/>
                          <a:latin typeface="verdana" panose="020B0604030504040204" pitchFamily="34" charset="0"/>
                        </a:rPr>
                        <a:t>Ant </a:t>
                      </a:r>
                      <a:r>
                        <a:rPr lang="en-US" sz="1500" b="1" i="0">
                          <a:solidFill>
                            <a:srgbClr val="000000"/>
                          </a:solidFill>
                          <a:effectLst/>
                          <a:latin typeface="verdana" panose="020B0604030504040204" pitchFamily="34" charset="0"/>
                        </a:rPr>
                        <a:t>doesn't has formal conventions</a:t>
                      </a:r>
                      <a:r>
                        <a:rPr lang="en-US" sz="1500" b="0" i="0">
                          <a:solidFill>
                            <a:srgbClr val="000000"/>
                          </a:solidFill>
                          <a:effectLst/>
                          <a:latin typeface="verdana" panose="020B0604030504040204" pitchFamily="34" charset="0"/>
                        </a:rPr>
                        <a:t>, so we need to provide information of the project structure in build.xml file.</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Maven </a:t>
                      </a:r>
                      <a:r>
                        <a:rPr lang="en-US" sz="1500" b="1" i="0">
                          <a:solidFill>
                            <a:srgbClr val="000000"/>
                          </a:solidFill>
                          <a:effectLst/>
                          <a:latin typeface="verdana" panose="020B0604030504040204" pitchFamily="34" charset="0"/>
                        </a:rPr>
                        <a:t>has a convention</a:t>
                      </a:r>
                      <a:r>
                        <a:rPr lang="en-US" sz="1500" b="0" i="0">
                          <a:solidFill>
                            <a:srgbClr val="000000"/>
                          </a:solidFill>
                          <a:effectLst/>
                          <a:latin typeface="verdana" panose="020B0604030504040204" pitchFamily="34" charset="0"/>
                        </a:rPr>
                        <a:t> to place source code, compiled code etc. So we don't need to provide information about the project structure in pom.xml file.</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64099">
                <a:tc>
                  <a:txBody>
                    <a:bodyPr/>
                    <a:lstStyle/>
                    <a:p>
                      <a:pPr fontAlgn="t"/>
                      <a:r>
                        <a:rPr lang="en-US" sz="1500" b="0" i="0" dirty="0">
                          <a:solidFill>
                            <a:srgbClr val="000000"/>
                          </a:solidFill>
                          <a:effectLst/>
                          <a:latin typeface="verdana" panose="020B0604030504040204" pitchFamily="34" charset="0"/>
                        </a:rPr>
                        <a:t>Ant is </a:t>
                      </a:r>
                      <a:r>
                        <a:rPr lang="en-US" sz="1500" b="1" i="0" dirty="0">
                          <a:solidFill>
                            <a:srgbClr val="000000"/>
                          </a:solidFill>
                          <a:effectLst/>
                          <a:latin typeface="verdana" panose="020B0604030504040204" pitchFamily="34" charset="0"/>
                        </a:rPr>
                        <a:t>procedural</a:t>
                      </a:r>
                      <a:r>
                        <a:rPr lang="en-US" sz="1500" b="0" i="0" dirty="0">
                          <a:solidFill>
                            <a:srgbClr val="000000"/>
                          </a:solidFill>
                          <a:effectLst/>
                          <a:latin typeface="verdana" panose="020B0604030504040204" pitchFamily="34" charset="0"/>
                        </a:rPr>
                        <a:t>, you need to provide information about what to do and when to do through code. You need to provide order.</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Maven is </a:t>
                      </a:r>
                      <a:r>
                        <a:rPr lang="en-US" sz="1500" b="1" i="0">
                          <a:solidFill>
                            <a:srgbClr val="000000"/>
                          </a:solidFill>
                          <a:effectLst/>
                          <a:latin typeface="verdana" panose="020B0604030504040204" pitchFamily="34" charset="0"/>
                        </a:rPr>
                        <a:t>declarative</a:t>
                      </a:r>
                      <a:r>
                        <a:rPr lang="en-US" sz="1500" b="0" i="0">
                          <a:solidFill>
                            <a:srgbClr val="000000"/>
                          </a:solidFill>
                          <a:effectLst/>
                          <a:latin typeface="verdana" panose="020B0604030504040204" pitchFamily="34" charset="0"/>
                        </a:rPr>
                        <a:t>, everything you define in the pom.xml file.</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87978">
                <a:tc>
                  <a:txBody>
                    <a:bodyPr/>
                    <a:lstStyle/>
                    <a:p>
                      <a:pPr fontAlgn="t"/>
                      <a:r>
                        <a:rPr lang="en-US" sz="1500" b="0" i="0">
                          <a:solidFill>
                            <a:srgbClr val="000000"/>
                          </a:solidFill>
                          <a:effectLst/>
                          <a:latin typeface="verdana" panose="020B0604030504040204" pitchFamily="34" charset="0"/>
                        </a:rPr>
                        <a:t>There is </a:t>
                      </a:r>
                      <a:r>
                        <a:rPr lang="en-US" sz="1500" b="1" i="0">
                          <a:solidFill>
                            <a:srgbClr val="000000"/>
                          </a:solidFill>
                          <a:effectLst/>
                          <a:latin typeface="verdana" panose="020B0604030504040204" pitchFamily="34" charset="0"/>
                        </a:rPr>
                        <a:t>no life cycle</a:t>
                      </a:r>
                      <a:r>
                        <a:rPr lang="en-US" sz="1500" b="0" i="0">
                          <a:solidFill>
                            <a:srgbClr val="000000"/>
                          </a:solidFill>
                          <a:effectLst/>
                          <a:latin typeface="verdana" panose="020B0604030504040204" pitchFamily="34" charset="0"/>
                        </a:rPr>
                        <a:t> in Ant.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There is </a:t>
                      </a:r>
                      <a:r>
                        <a:rPr lang="en-US" sz="1500" b="1" i="0">
                          <a:solidFill>
                            <a:srgbClr val="000000"/>
                          </a:solidFill>
                          <a:effectLst/>
                          <a:latin typeface="verdana" panose="020B0604030504040204" pitchFamily="34" charset="0"/>
                        </a:rPr>
                        <a:t>life cycle</a:t>
                      </a:r>
                      <a:r>
                        <a:rPr lang="en-US" sz="1500" b="0" i="0">
                          <a:solidFill>
                            <a:srgbClr val="000000"/>
                          </a:solidFill>
                          <a:effectLst/>
                          <a:latin typeface="verdana" panose="020B0604030504040204" pitchFamily="34" charset="0"/>
                        </a:rPr>
                        <a:t> in Maven.</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87978">
                <a:tc>
                  <a:txBody>
                    <a:bodyPr/>
                    <a:lstStyle/>
                    <a:p>
                      <a:pPr fontAlgn="t"/>
                      <a:r>
                        <a:rPr lang="en-US" sz="1500" b="0" i="0">
                          <a:solidFill>
                            <a:srgbClr val="000000"/>
                          </a:solidFill>
                          <a:effectLst/>
                          <a:latin typeface="verdana" panose="020B0604030504040204" pitchFamily="34" charset="0"/>
                        </a:rPr>
                        <a:t>It is </a:t>
                      </a:r>
                      <a:r>
                        <a:rPr lang="en-US" sz="1500" b="1" i="0">
                          <a:solidFill>
                            <a:srgbClr val="000000"/>
                          </a:solidFill>
                          <a:effectLst/>
                          <a:latin typeface="verdana" panose="020B0604030504040204" pitchFamily="34" charset="0"/>
                        </a:rPr>
                        <a:t>a tool</a:t>
                      </a:r>
                      <a:r>
                        <a:rPr lang="en-US" sz="1500" b="0" i="0">
                          <a:solidFill>
                            <a:srgbClr val="000000"/>
                          </a:solidFill>
                          <a:effectLst/>
                          <a:latin typeface="verdana" panose="020B0604030504040204" pitchFamily="34" charset="0"/>
                        </a:rPr>
                        <a:t> box.</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It is </a:t>
                      </a:r>
                      <a:r>
                        <a:rPr lang="en-US" sz="1500" b="1" i="0">
                          <a:solidFill>
                            <a:srgbClr val="000000"/>
                          </a:solidFill>
                          <a:effectLst/>
                          <a:latin typeface="verdana" panose="020B0604030504040204" pitchFamily="34" charset="0"/>
                        </a:rPr>
                        <a:t>a framework</a:t>
                      </a:r>
                      <a:r>
                        <a:rPr lang="en-US" sz="1500" b="0" i="0">
                          <a:solidFill>
                            <a:srgbClr val="000000"/>
                          </a:solidFill>
                          <a:effectLst/>
                          <a:latin typeface="verdana" panose="020B0604030504040204" pitchFamily="34" charset="0"/>
                        </a:rPr>
                        <a: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513351">
                <a:tc>
                  <a:txBody>
                    <a:bodyPr/>
                    <a:lstStyle/>
                    <a:p>
                      <a:pPr fontAlgn="t"/>
                      <a:r>
                        <a:rPr lang="en-US" sz="1500" b="0" i="0">
                          <a:solidFill>
                            <a:srgbClr val="000000"/>
                          </a:solidFill>
                          <a:effectLst/>
                          <a:latin typeface="verdana" panose="020B0604030504040204" pitchFamily="34" charset="0"/>
                        </a:rPr>
                        <a:t>It is </a:t>
                      </a:r>
                      <a:r>
                        <a:rPr lang="en-US" sz="1500" b="1" i="0">
                          <a:solidFill>
                            <a:srgbClr val="000000"/>
                          </a:solidFill>
                          <a:effectLst/>
                          <a:latin typeface="verdana" panose="020B0604030504040204" pitchFamily="34" charset="0"/>
                        </a:rPr>
                        <a:t>mainly a build tool</a:t>
                      </a:r>
                      <a:r>
                        <a:rPr lang="en-US" sz="1500" b="0" i="0">
                          <a:solidFill>
                            <a:srgbClr val="000000"/>
                          </a:solidFill>
                          <a:effectLst/>
                          <a:latin typeface="verdana" panose="020B0604030504040204" pitchFamily="34" charset="0"/>
                        </a:rPr>
                        <a: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It is </a:t>
                      </a:r>
                      <a:r>
                        <a:rPr lang="en-US" sz="1500" b="1" i="0">
                          <a:solidFill>
                            <a:srgbClr val="000000"/>
                          </a:solidFill>
                          <a:effectLst/>
                          <a:latin typeface="verdana" panose="020B0604030504040204" pitchFamily="34" charset="0"/>
                        </a:rPr>
                        <a:t>mainly a project management tool</a:t>
                      </a:r>
                      <a:r>
                        <a:rPr lang="en-US" sz="1500" b="0" i="0">
                          <a:solidFill>
                            <a:srgbClr val="000000"/>
                          </a:solidFill>
                          <a:effectLst/>
                          <a:latin typeface="verdana" panose="020B0604030504040204" pitchFamily="34" charset="0"/>
                        </a:rPr>
                        <a: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87978">
                <a:tc>
                  <a:txBody>
                    <a:bodyPr/>
                    <a:lstStyle/>
                    <a:p>
                      <a:pPr fontAlgn="t"/>
                      <a:r>
                        <a:rPr lang="en-US" sz="1500" b="0" i="0">
                          <a:solidFill>
                            <a:srgbClr val="000000"/>
                          </a:solidFill>
                          <a:effectLst/>
                          <a:latin typeface="verdana" panose="020B0604030504040204" pitchFamily="34" charset="0"/>
                        </a:rPr>
                        <a:t>The ant scripts are </a:t>
                      </a:r>
                      <a:r>
                        <a:rPr lang="en-US" sz="1500" b="1" i="0">
                          <a:solidFill>
                            <a:srgbClr val="000000"/>
                          </a:solidFill>
                          <a:effectLst/>
                          <a:latin typeface="verdana" panose="020B0604030504040204" pitchFamily="34" charset="0"/>
                        </a:rPr>
                        <a:t>not reusable</a:t>
                      </a:r>
                      <a:r>
                        <a:rPr lang="en-US" sz="1500" b="0" i="0">
                          <a:solidFill>
                            <a:srgbClr val="000000"/>
                          </a:solidFill>
                          <a:effectLst/>
                          <a:latin typeface="verdana" panose="020B0604030504040204" pitchFamily="34" charset="0"/>
                        </a:rPr>
                        <a: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The maven plugins are </a:t>
                      </a:r>
                      <a:r>
                        <a:rPr lang="en-US" sz="1500" b="1" i="0">
                          <a:solidFill>
                            <a:srgbClr val="000000"/>
                          </a:solidFill>
                          <a:effectLst/>
                          <a:latin typeface="verdana" panose="020B0604030504040204" pitchFamily="34" charset="0"/>
                        </a:rPr>
                        <a:t>reusable</a:t>
                      </a:r>
                      <a:r>
                        <a:rPr lang="en-US" sz="1500" b="0" i="0">
                          <a:solidFill>
                            <a:srgbClr val="000000"/>
                          </a:solidFill>
                          <a:effectLst/>
                          <a:latin typeface="verdana" panose="020B0604030504040204" pitchFamily="34" charset="0"/>
                        </a:rPr>
                        <a: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87978">
                <a:tc>
                  <a:txBody>
                    <a:bodyPr/>
                    <a:lstStyle/>
                    <a:p>
                      <a:pPr fontAlgn="t"/>
                      <a:r>
                        <a:rPr lang="en-US" sz="1500" b="0" i="0">
                          <a:solidFill>
                            <a:srgbClr val="000000"/>
                          </a:solidFill>
                          <a:effectLst/>
                          <a:latin typeface="verdana" panose="020B0604030504040204" pitchFamily="34" charset="0"/>
                        </a:rPr>
                        <a:t>It is </a:t>
                      </a:r>
                      <a:r>
                        <a:rPr lang="en-US" sz="1500" b="1" i="0">
                          <a:solidFill>
                            <a:srgbClr val="000000"/>
                          </a:solidFill>
                          <a:effectLst/>
                          <a:latin typeface="verdana" panose="020B0604030504040204" pitchFamily="34" charset="0"/>
                        </a:rPr>
                        <a:t>less preferred</a:t>
                      </a:r>
                      <a:r>
                        <a:rPr lang="en-US" sz="1500" b="0" i="0">
                          <a:solidFill>
                            <a:srgbClr val="000000"/>
                          </a:solidFill>
                          <a:effectLst/>
                          <a:latin typeface="verdana" panose="020B0604030504040204" pitchFamily="34" charset="0"/>
                        </a:rPr>
                        <a:t> than Maven.</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dirty="0">
                          <a:solidFill>
                            <a:srgbClr val="000000"/>
                          </a:solidFill>
                          <a:effectLst/>
                          <a:latin typeface="verdana" panose="020B0604030504040204" pitchFamily="34" charset="0"/>
                        </a:rPr>
                        <a:t>It is </a:t>
                      </a:r>
                      <a:r>
                        <a:rPr lang="en-US" sz="1500" b="1" i="0" dirty="0">
                          <a:solidFill>
                            <a:srgbClr val="000000"/>
                          </a:solidFill>
                          <a:effectLst/>
                          <a:latin typeface="verdana" panose="020B0604030504040204" pitchFamily="34" charset="0"/>
                        </a:rPr>
                        <a:t>more preferred</a:t>
                      </a:r>
                      <a:r>
                        <a:rPr lang="en-US" sz="1500" b="0" i="0" dirty="0">
                          <a:solidFill>
                            <a:srgbClr val="000000"/>
                          </a:solidFill>
                          <a:effectLst/>
                          <a:latin typeface="verdana" panose="020B0604030504040204" pitchFamily="34" charset="0"/>
                        </a:rPr>
                        <a:t> than Ant.</a:t>
                      </a:r>
                    </a:p>
                  </a:txBody>
                  <a:tcPr marL="31302" marR="31302" marT="31302" marB="31302">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fld id="{1D8ABA0F-9AC8-4956-96FE-A940B7747507}" type="datetime1">
              <a:rPr lang="en-US" smtClean="0"/>
              <a:t>10/10/2018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10</a:t>
            </a:fld>
            <a:endParaRPr lang="en-US"/>
          </a:p>
        </p:txBody>
      </p:sp>
    </p:spTree>
    <p:extLst>
      <p:ext uri="{BB962C8B-B14F-4D97-AF65-F5344CB8AC3E}">
        <p14:creationId xmlns:p14="http://schemas.microsoft.com/office/powerpoint/2010/main" val="9911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hlinkClick r:id="rId2"/>
              </a:rPr>
              <a:t>Download</a:t>
            </a:r>
            <a:r>
              <a:rPr lang="en-US" b="1" dirty="0"/>
              <a:t>, </a:t>
            </a:r>
            <a:r>
              <a:rPr lang="en-US" b="1" dirty="0">
                <a:hlinkClick r:id="rId3"/>
              </a:rPr>
              <a:t>Install</a:t>
            </a:r>
            <a:r>
              <a:rPr lang="en-US" b="1" dirty="0"/>
              <a:t>, </a:t>
            </a:r>
            <a:r>
              <a:rPr lang="en-US" b="1" dirty="0">
                <a:hlinkClick r:id="rId4"/>
              </a:rPr>
              <a:t>Run</a:t>
            </a:r>
            <a:r>
              <a:rPr lang="en-US" b="1" dirty="0"/>
              <a:t> Maven</a:t>
            </a:r>
            <a:endParaRPr lang="en-US" dirty="0"/>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456DA2CF-39FC-4B39-A2A9-53FA597C923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11</a:t>
            </a:fld>
            <a:endParaRPr lang="en-US"/>
          </a:p>
        </p:txBody>
      </p:sp>
    </p:spTree>
    <p:extLst>
      <p:ext uri="{BB962C8B-B14F-4D97-AF65-F5344CB8AC3E}">
        <p14:creationId xmlns:p14="http://schemas.microsoft.com/office/powerpoint/2010/main" val="3492324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Requirements</a:t>
            </a:r>
            <a:br>
              <a:rPr lang="en-US" b="1" dirty="0"/>
            </a:br>
            <a:endParaRPr lang="en-US" dirty="0"/>
          </a:p>
        </p:txBody>
      </p:sp>
      <p:graphicFrame>
        <p:nvGraphicFramePr>
          <p:cNvPr id="4" name="Content Placeholder 3"/>
          <p:cNvGraphicFramePr>
            <a:graphicFrameLocks noGrp="1"/>
          </p:cNvGraphicFramePr>
          <p:nvPr>
            <p:ph idx="1"/>
          </p:nvPr>
        </p:nvGraphicFramePr>
        <p:xfrm>
          <a:off x="677863" y="2819106"/>
          <a:ext cx="8596312" cy="256440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691273">
                <a:tc>
                  <a:txBody>
                    <a:bodyPr/>
                    <a:lstStyle/>
                    <a:p>
                      <a:pPr algn="l" fontAlgn="t"/>
                      <a:r>
                        <a:rPr lang="en-US" sz="1300" b="1" dirty="0">
                          <a:effectLst/>
                        </a:rPr>
                        <a:t>Java Development Kit (JDK)</a:t>
                      </a:r>
                      <a:endParaRPr lang="en-US" sz="1300" dirty="0">
                        <a:effectLst/>
                      </a:endParaRP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a:effectLst/>
                        </a:rPr>
                        <a:t>Maven 3.3 requires JDK 1.7 or above to execute - it still allows you to build against 1.3 and other JDK versions </a:t>
                      </a:r>
                      <a:r>
                        <a:rPr lang="en-US" sz="1300" u="none" strike="noStrike">
                          <a:solidFill>
                            <a:srgbClr val="0088CC"/>
                          </a:solidFill>
                          <a:effectLst/>
                          <a:hlinkClick r:id="rId2"/>
                        </a:rPr>
                        <a:t>by Using Toolchains</a:t>
                      </a:r>
                      <a:endParaRPr lang="en-US" sz="1300">
                        <a:effectLst/>
                      </a:endParaRP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89889">
                <a:tc>
                  <a:txBody>
                    <a:bodyPr/>
                    <a:lstStyle/>
                    <a:p>
                      <a:pPr algn="l" fontAlgn="t"/>
                      <a:r>
                        <a:rPr lang="en-US" sz="1300" b="1">
                          <a:effectLst/>
                        </a:rPr>
                        <a:t>Memory</a:t>
                      </a:r>
                      <a:endParaRPr lang="en-US" sz="1300">
                        <a:effectLst/>
                      </a:endParaRP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300">
                          <a:effectLst/>
                        </a:rPr>
                        <a:t>No minimum requirement</a:t>
                      </a: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92657">
                <a:tc>
                  <a:txBody>
                    <a:bodyPr/>
                    <a:lstStyle/>
                    <a:p>
                      <a:pPr algn="l" fontAlgn="t"/>
                      <a:r>
                        <a:rPr lang="en-US" sz="1300" b="1">
                          <a:effectLst/>
                        </a:rPr>
                        <a:t>Disk</a:t>
                      </a:r>
                      <a:endParaRPr lang="en-US" sz="1300">
                        <a:effectLst/>
                      </a:endParaRP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300" dirty="0">
                          <a:effectLst/>
                        </a:rPr>
                        <a:t>Approximately 10MB is required for the Maven installation itself. In addition to that, additional disk space will be used for your local Maven repository. The size of your local repository will vary depending on usage but expect at least 500MB.</a:t>
                      </a:r>
                    </a:p>
                  </a:txBody>
                  <a:tcPr marL="44598" marR="44598" marT="44598" marB="44598">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490581">
                <a:tc>
                  <a:txBody>
                    <a:bodyPr/>
                    <a:lstStyle/>
                    <a:p>
                      <a:pPr algn="l" fontAlgn="t"/>
                      <a:r>
                        <a:rPr lang="en-US" sz="1300" b="1">
                          <a:effectLst/>
                        </a:rPr>
                        <a:t>Operating System</a:t>
                      </a:r>
                      <a:endParaRPr lang="en-US" sz="1300">
                        <a:effectLst/>
                      </a:endParaRPr>
                    </a:p>
                  </a:txBody>
                  <a:tcPr marL="44598" marR="44598" marT="44598" marB="44598">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sz="1300" dirty="0">
                          <a:effectLst/>
                        </a:rPr>
                        <a:t>No minimum requirement. Start up scripts are included as shell scripts and Windows batch files.</a:t>
                      </a:r>
                    </a:p>
                  </a:txBody>
                  <a:tcPr marL="44598" marR="44598" marT="44598" marB="44598">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fld id="{8900FE71-D2E4-4DD9-9016-9E04D9A3CA9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12</a:t>
            </a:fld>
            <a:endParaRPr lang="en-US"/>
          </a:p>
        </p:txBody>
      </p:sp>
    </p:spTree>
    <p:extLst>
      <p:ext uri="{BB962C8B-B14F-4D97-AF65-F5344CB8AC3E}">
        <p14:creationId xmlns:p14="http://schemas.microsoft.com/office/powerpoint/2010/main" val="1842513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Installing Apache Maven</a:t>
            </a:r>
            <a:br>
              <a:rPr lang="en-US" b="1" dirty="0"/>
            </a:br>
            <a:endParaRPr lang="en-US" dirty="0"/>
          </a:p>
        </p:txBody>
      </p:sp>
      <p:sp>
        <p:nvSpPr>
          <p:cNvPr id="3" name="Content Placeholder 2"/>
          <p:cNvSpPr>
            <a:spLocks noGrp="1"/>
          </p:cNvSpPr>
          <p:nvPr>
            <p:ph idx="1"/>
          </p:nvPr>
        </p:nvSpPr>
        <p:spPr/>
        <p:txBody>
          <a:bodyPr/>
          <a:lstStyle/>
          <a:p>
            <a:r>
              <a:rPr lang="en-US" dirty="0"/>
              <a:t>The installation of Maven is  a simple process of extracting the archive and bin folder with the </a:t>
            </a:r>
            <a:r>
              <a:rPr lang="en-US" dirty="0" err="1"/>
              <a:t>mvn</a:t>
            </a:r>
            <a:r>
              <a:rPr lang="en-US" dirty="0"/>
              <a:t> command to the PATH</a:t>
            </a:r>
          </a:p>
          <a:p>
            <a:r>
              <a:rPr lang="en-US" dirty="0"/>
              <a:t>Details steps are below</a:t>
            </a:r>
          </a:p>
          <a:p>
            <a:r>
              <a:rPr lang="en-US" dirty="0"/>
              <a:t>Ensure JAVA_HOME environment variable is set and points to your JDK installation.</a:t>
            </a:r>
          </a:p>
          <a:p>
            <a:r>
              <a:rPr lang="en-US" dirty="0"/>
              <a:t>Extract distributed archive in any directory.</a:t>
            </a:r>
          </a:p>
          <a:p>
            <a:r>
              <a:rPr lang="en-US" dirty="0"/>
              <a:t> 1. unzip apache-maven-3.3.3-bin.zip (or)</a:t>
            </a:r>
          </a:p>
          <a:p>
            <a:r>
              <a:rPr lang="en-US" dirty="0"/>
              <a:t>tar </a:t>
            </a:r>
            <a:r>
              <a:rPr lang="en-US" dirty="0" err="1"/>
              <a:t>xzvf</a:t>
            </a:r>
            <a:r>
              <a:rPr lang="en-US" dirty="0"/>
              <a:t> apache-maven-3.3.3-bin.tar.gz</a:t>
            </a:r>
          </a:p>
          <a:p>
            <a:r>
              <a:rPr lang="en-US" dirty="0"/>
              <a:t>Set maven bin directory to the path variable</a:t>
            </a:r>
          </a:p>
          <a:p>
            <a:endParaRPr lang="en-US" dirty="0"/>
          </a:p>
        </p:txBody>
      </p:sp>
      <p:sp>
        <p:nvSpPr>
          <p:cNvPr id="4" name="Date Placeholder 3"/>
          <p:cNvSpPr>
            <a:spLocks noGrp="1"/>
          </p:cNvSpPr>
          <p:nvPr>
            <p:ph type="dt" sz="half" idx="10"/>
          </p:nvPr>
        </p:nvSpPr>
        <p:spPr/>
        <p:txBody>
          <a:bodyPr/>
          <a:lstStyle/>
          <a:p>
            <a:fld id="{176BE3D6-F007-45D9-9016-C851D02616A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13</a:t>
            </a:fld>
            <a:endParaRPr lang="en-US"/>
          </a:p>
        </p:txBody>
      </p:sp>
    </p:spTree>
    <p:extLst>
      <p:ext uri="{BB962C8B-B14F-4D97-AF65-F5344CB8AC3E}">
        <p14:creationId xmlns:p14="http://schemas.microsoft.com/office/powerpoint/2010/main" val="54736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Windows Tips</a:t>
            </a:r>
            <a:br>
              <a:rPr lang="en-US" b="1" dirty="0"/>
            </a:br>
            <a:endParaRPr lang="en-US" dirty="0"/>
          </a:p>
        </p:txBody>
      </p:sp>
      <p:sp>
        <p:nvSpPr>
          <p:cNvPr id="3" name="Content Placeholder 2"/>
          <p:cNvSpPr>
            <a:spLocks noGrp="1"/>
          </p:cNvSpPr>
          <p:nvPr>
            <p:ph idx="1"/>
          </p:nvPr>
        </p:nvSpPr>
        <p:spPr/>
        <p:txBody>
          <a:bodyPr/>
          <a:lstStyle/>
          <a:p>
            <a:r>
              <a:rPr lang="en-US" dirty="0"/>
              <a:t>Check environment variable value</a:t>
            </a:r>
          </a:p>
          <a:p>
            <a:r>
              <a:rPr lang="en-US" dirty="0"/>
              <a:t>Echo %JAVA_HOME%</a:t>
            </a:r>
          </a:p>
          <a:p>
            <a:r>
              <a:rPr lang="en-US" dirty="0" err="1"/>
              <a:t>Mvn</a:t>
            </a:r>
            <a:r>
              <a:rPr lang="en-US" dirty="0"/>
              <a:t> </a:t>
            </a:r>
          </a:p>
          <a:p>
            <a:r>
              <a:rPr lang="en-US" dirty="0" err="1"/>
              <a:t>Mvn</a:t>
            </a:r>
            <a:r>
              <a:rPr lang="en-US" dirty="0"/>
              <a:t> -version</a:t>
            </a:r>
          </a:p>
          <a:p>
            <a:endParaRPr lang="en-US" dirty="0"/>
          </a:p>
        </p:txBody>
      </p:sp>
      <p:sp>
        <p:nvSpPr>
          <p:cNvPr id="4" name="Date Placeholder 3"/>
          <p:cNvSpPr>
            <a:spLocks noGrp="1"/>
          </p:cNvSpPr>
          <p:nvPr>
            <p:ph type="dt" sz="half" idx="10"/>
          </p:nvPr>
        </p:nvSpPr>
        <p:spPr/>
        <p:txBody>
          <a:bodyPr/>
          <a:lstStyle/>
          <a:p>
            <a:fld id="{579087D8-7526-4941-9B9E-83FF25FB675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14</a:t>
            </a:fld>
            <a:endParaRPr lang="en-US"/>
          </a:p>
        </p:txBody>
      </p:sp>
    </p:spTree>
    <p:extLst>
      <p:ext uri="{BB962C8B-B14F-4D97-AF65-F5344CB8AC3E}">
        <p14:creationId xmlns:p14="http://schemas.microsoft.com/office/powerpoint/2010/main" val="75751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Maven on windows</a:t>
            </a:r>
            <a:br>
              <a:rPr lang="en-US" dirty="0"/>
            </a:br>
            <a:endParaRPr lang="en-US" dirty="0"/>
          </a:p>
        </p:txBody>
      </p:sp>
      <p:sp>
        <p:nvSpPr>
          <p:cNvPr id="3" name="Content Placeholder 2"/>
          <p:cNvSpPr>
            <a:spLocks noGrp="1"/>
          </p:cNvSpPr>
          <p:nvPr>
            <p:ph idx="1"/>
          </p:nvPr>
        </p:nvSpPr>
        <p:spPr/>
        <p:txBody>
          <a:bodyPr/>
          <a:lstStyle/>
          <a:p>
            <a:r>
              <a:rPr lang="en-US" dirty="0"/>
              <a:t>We can download and install maven on windows, </a:t>
            </a:r>
            <a:r>
              <a:rPr lang="en-US" dirty="0" err="1"/>
              <a:t>linux</a:t>
            </a:r>
            <a:r>
              <a:rPr lang="en-US" dirty="0"/>
              <a:t> and MAC OS platforms. </a:t>
            </a:r>
          </a:p>
          <a:p>
            <a:r>
              <a:rPr lang="en-US" dirty="0"/>
              <a:t>Steps to install maven on windows OS.</a:t>
            </a:r>
          </a:p>
          <a:p>
            <a:pPr lvl="1"/>
            <a:r>
              <a:rPr lang="en-US" dirty="0"/>
              <a:t>Download maven and extract it</a:t>
            </a:r>
          </a:p>
          <a:p>
            <a:pPr lvl="1"/>
            <a:r>
              <a:rPr lang="en-US" dirty="0"/>
              <a:t>Add both MAVEN_HOME and M2_HOME in environment variable</a:t>
            </a:r>
          </a:p>
          <a:p>
            <a:pPr lvl="1"/>
            <a:r>
              <a:rPr lang="en-US" dirty="0"/>
              <a:t>Add maven path in environment variable</a:t>
            </a:r>
          </a:p>
          <a:p>
            <a:pPr lvl="1"/>
            <a:r>
              <a:rPr lang="en-US" dirty="0"/>
              <a:t>Verify Maven</a:t>
            </a:r>
          </a:p>
          <a:p>
            <a:endParaRPr lang="en-US" dirty="0"/>
          </a:p>
          <a:p>
            <a:endParaRPr lang="en-US" dirty="0"/>
          </a:p>
        </p:txBody>
      </p:sp>
      <p:sp>
        <p:nvSpPr>
          <p:cNvPr id="4" name="Date Placeholder 3"/>
          <p:cNvSpPr>
            <a:spLocks noGrp="1"/>
          </p:cNvSpPr>
          <p:nvPr>
            <p:ph type="dt" sz="half" idx="10"/>
          </p:nvPr>
        </p:nvSpPr>
        <p:spPr/>
        <p:txBody>
          <a:bodyPr/>
          <a:lstStyle/>
          <a:p>
            <a:fld id="{018A3B38-76F0-4E31-8130-8E465864B420}"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15</a:t>
            </a:fld>
            <a:endParaRPr lang="en-US"/>
          </a:p>
        </p:txBody>
      </p:sp>
    </p:spTree>
    <p:extLst>
      <p:ext uri="{BB962C8B-B14F-4D97-AF65-F5344CB8AC3E}">
        <p14:creationId xmlns:p14="http://schemas.microsoft.com/office/powerpoint/2010/main" val="350230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MAVEN_HOME and M2_HOME</a:t>
            </a:r>
          </a:p>
        </p:txBody>
      </p:sp>
      <p:sp>
        <p:nvSpPr>
          <p:cNvPr id="3" name="Date Placeholder 2"/>
          <p:cNvSpPr>
            <a:spLocks noGrp="1"/>
          </p:cNvSpPr>
          <p:nvPr>
            <p:ph type="dt" sz="half" idx="10"/>
          </p:nvPr>
        </p:nvSpPr>
        <p:spPr/>
        <p:txBody>
          <a:bodyPr/>
          <a:lstStyle/>
          <a:p>
            <a:fld id="{E046CC02-3C83-4A4E-9E5A-3FC15DC58D05}"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16</a:t>
            </a:fld>
            <a:endParaRPr lang="en-US"/>
          </a:p>
        </p:txBody>
      </p:sp>
      <p:pic>
        <p:nvPicPr>
          <p:cNvPr id="8" name="Content Placeholder 7">
            <a:extLst>
              <a:ext uri="{FF2B5EF4-FFF2-40B4-BE49-F238E27FC236}">
                <a16:creationId xmlns:a16="http://schemas.microsoft.com/office/drawing/2014/main" id="{48328729-EDE1-43FC-B4C1-27084AD1962D}"/>
              </a:ext>
            </a:extLst>
          </p:cNvPr>
          <p:cNvPicPr>
            <a:picLocks noGrp="1" noChangeAspect="1"/>
          </p:cNvPicPr>
          <p:nvPr>
            <p:ph idx="1"/>
          </p:nvPr>
        </p:nvPicPr>
        <p:blipFill>
          <a:blip r:embed="rId2"/>
          <a:stretch>
            <a:fillRect/>
          </a:stretch>
        </p:blipFill>
        <p:spPr>
          <a:xfrm>
            <a:off x="3218656" y="2472531"/>
            <a:ext cx="3514725" cy="3257550"/>
          </a:xfrm>
          <a:prstGeom prst="rect">
            <a:avLst/>
          </a:prstGeom>
        </p:spPr>
      </p:pic>
    </p:spTree>
    <p:extLst>
      <p:ext uri="{BB962C8B-B14F-4D97-AF65-F5344CB8AC3E}">
        <p14:creationId xmlns:p14="http://schemas.microsoft.com/office/powerpoint/2010/main" val="1852740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dirty="0"/>
              <a:t>M2_HOME or MAVEN_HOME</a:t>
            </a:r>
            <a:br>
              <a:rPr lang="en-US" dirty="0"/>
            </a:br>
            <a:r>
              <a:rPr lang="en-US" dirty="0"/>
              <a:t>Maven document said add M2_HOME only, but some programs still reference Maven folder with MAVEN_HOME, so, it’s safer to add both.</a:t>
            </a:r>
          </a:p>
        </p:txBody>
      </p:sp>
      <p:sp>
        <p:nvSpPr>
          <p:cNvPr id="4" name="Date Placeholder 3"/>
          <p:cNvSpPr>
            <a:spLocks noGrp="1"/>
          </p:cNvSpPr>
          <p:nvPr>
            <p:ph type="dt" sz="half" idx="10"/>
          </p:nvPr>
        </p:nvSpPr>
        <p:spPr/>
        <p:txBody>
          <a:bodyPr/>
          <a:lstStyle/>
          <a:p>
            <a:fld id="{B5EAAC00-427D-4302-9740-7EC1C903E398}"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17</a:t>
            </a:fld>
            <a:endParaRPr lang="en-US"/>
          </a:p>
        </p:txBody>
      </p:sp>
    </p:spTree>
    <p:extLst>
      <p:ext uri="{BB962C8B-B14F-4D97-AF65-F5344CB8AC3E}">
        <p14:creationId xmlns:p14="http://schemas.microsoft.com/office/powerpoint/2010/main" val="3531577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Download Maven</a:t>
            </a:r>
            <a:br>
              <a:rPr lang="en-US" dirty="0"/>
            </a:br>
            <a:endParaRPr lang="en-US" dirty="0"/>
          </a:p>
        </p:txBody>
      </p:sp>
      <p:sp>
        <p:nvSpPr>
          <p:cNvPr id="3" name="Content Placeholder 2"/>
          <p:cNvSpPr>
            <a:spLocks noGrp="1"/>
          </p:cNvSpPr>
          <p:nvPr>
            <p:ph idx="1"/>
          </p:nvPr>
        </p:nvSpPr>
        <p:spPr/>
        <p:txBody>
          <a:bodyPr/>
          <a:lstStyle/>
          <a:p>
            <a:r>
              <a:rPr lang="en-US" dirty="0"/>
              <a:t>Download Maven latest Maven software from </a:t>
            </a:r>
            <a:r>
              <a:rPr lang="en-US" dirty="0">
                <a:hlinkClick r:id="rId2"/>
              </a:rPr>
              <a:t>http://maven.apache.org/download.cgi</a:t>
            </a:r>
            <a:endParaRPr lang="en-US" dirty="0"/>
          </a:p>
          <a:p>
            <a:r>
              <a:rPr lang="en-US" dirty="0"/>
              <a:t>For example </a:t>
            </a:r>
            <a:r>
              <a:rPr lang="en-US" b="1" dirty="0"/>
              <a:t>apache-maven-3.3.3-bin.zip</a:t>
            </a:r>
          </a:p>
          <a:p>
            <a:r>
              <a:rPr lang="en-US" dirty="0"/>
              <a:t>Extract it. Now it will look like below:</a:t>
            </a:r>
          </a:p>
        </p:txBody>
      </p:sp>
      <p:sp>
        <p:nvSpPr>
          <p:cNvPr id="4" name="Date Placeholder 3"/>
          <p:cNvSpPr>
            <a:spLocks noGrp="1"/>
          </p:cNvSpPr>
          <p:nvPr>
            <p:ph type="dt" sz="half" idx="10"/>
          </p:nvPr>
        </p:nvSpPr>
        <p:spPr/>
        <p:txBody>
          <a:bodyPr/>
          <a:lstStyle/>
          <a:p>
            <a:fld id="{DCFCACAC-6FCF-4EC7-AA6B-F72BE3C4681A}"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18</a:t>
            </a:fld>
            <a:endParaRPr lang="en-US"/>
          </a:p>
        </p:txBody>
      </p:sp>
    </p:spTree>
    <p:extLst>
      <p:ext uri="{BB962C8B-B14F-4D97-AF65-F5344CB8AC3E}">
        <p14:creationId xmlns:p14="http://schemas.microsoft.com/office/powerpoint/2010/main" val="85237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3074" name="Picture 2" descr="maven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5211" y="2160588"/>
            <a:ext cx="6141615" cy="38814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2C778762-4F80-4ADB-84E3-F7D678CDAC6B}"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19</a:t>
            </a:fld>
            <a:endParaRPr lang="en-US"/>
          </a:p>
        </p:txBody>
      </p:sp>
    </p:spTree>
    <p:extLst>
      <p:ext uri="{BB962C8B-B14F-4D97-AF65-F5344CB8AC3E}">
        <p14:creationId xmlns:p14="http://schemas.microsoft.com/office/powerpoint/2010/main" val="206293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 activities</a:t>
            </a:r>
          </a:p>
        </p:txBody>
      </p:sp>
      <p:sp>
        <p:nvSpPr>
          <p:cNvPr id="3" name="Content Placeholder 2"/>
          <p:cNvSpPr>
            <a:spLocks noGrp="1"/>
          </p:cNvSpPr>
          <p:nvPr>
            <p:ph idx="1"/>
          </p:nvPr>
        </p:nvSpPr>
        <p:spPr/>
        <p:txBody>
          <a:bodyPr/>
          <a:lstStyle/>
          <a:p>
            <a:r>
              <a:rPr lang="en-US" dirty="0"/>
              <a:t>Multiple jars</a:t>
            </a:r>
          </a:p>
          <a:p>
            <a:pPr lvl="1"/>
            <a:r>
              <a:rPr lang="en-US" dirty="0"/>
              <a:t>Ex: For instance: To create hibernate application, we need many jars and we should remember all the jars</a:t>
            </a:r>
          </a:p>
          <a:p>
            <a:r>
              <a:rPr lang="en-US" dirty="0"/>
              <a:t>Dependencies and versions </a:t>
            </a:r>
          </a:p>
          <a:p>
            <a:pPr lvl="1"/>
            <a:r>
              <a:rPr lang="en-US" dirty="0"/>
              <a:t>Some jars have dependencies, So We should add those dependency jars also. </a:t>
            </a:r>
          </a:p>
          <a:p>
            <a:pPr lvl="1"/>
            <a:r>
              <a:rPr lang="en-US" dirty="0"/>
              <a:t>Only some features are specific to some versions of the jar. So we should take care of everything</a:t>
            </a:r>
          </a:p>
          <a:p>
            <a:r>
              <a:rPr lang="en-US" dirty="0"/>
              <a:t>Project Structure</a:t>
            </a:r>
          </a:p>
          <a:p>
            <a:pPr lvl="1"/>
            <a:r>
              <a:rPr lang="en-US" dirty="0"/>
              <a:t>For instance Web application should have the proper project structure, then only it is executed properly.</a:t>
            </a:r>
          </a:p>
          <a:p>
            <a:r>
              <a:rPr lang="en-US" dirty="0"/>
              <a:t>Building, Publishing and Deploy</a:t>
            </a:r>
          </a:p>
        </p:txBody>
      </p:sp>
      <p:sp>
        <p:nvSpPr>
          <p:cNvPr id="4" name="Date Placeholder 3"/>
          <p:cNvSpPr>
            <a:spLocks noGrp="1"/>
          </p:cNvSpPr>
          <p:nvPr>
            <p:ph type="dt" sz="half" idx="10"/>
          </p:nvPr>
        </p:nvSpPr>
        <p:spPr/>
        <p:txBody>
          <a:bodyPr/>
          <a:lstStyle/>
          <a:p>
            <a:fld id="{ED86FA7B-CC04-4038-AE2E-68EEA3B8674F}"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a:t>
            </a:fld>
            <a:endParaRPr lang="en-US"/>
          </a:p>
        </p:txBody>
      </p:sp>
    </p:spTree>
    <p:extLst>
      <p:ext uri="{BB962C8B-B14F-4D97-AF65-F5344CB8AC3E}">
        <p14:creationId xmlns:p14="http://schemas.microsoft.com/office/powerpoint/2010/main" val="460884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 Add MAVEN_HOME in environment variable</a:t>
            </a:r>
          </a:p>
        </p:txBody>
      </p:sp>
      <p:sp>
        <p:nvSpPr>
          <p:cNvPr id="3" name="Content Placeholder 2"/>
          <p:cNvSpPr>
            <a:spLocks noGrp="1"/>
          </p:cNvSpPr>
          <p:nvPr>
            <p:ph idx="1"/>
          </p:nvPr>
        </p:nvSpPr>
        <p:spPr/>
        <p:txBody>
          <a:bodyPr/>
          <a:lstStyle/>
          <a:p>
            <a:r>
              <a:rPr lang="en-US" dirty="0"/>
              <a:t>Right click on </a:t>
            </a:r>
            <a:r>
              <a:rPr lang="en-US" b="1" dirty="0" err="1"/>
              <a:t>MyComputer</a:t>
            </a:r>
            <a:r>
              <a:rPr lang="en-US" dirty="0"/>
              <a:t> -&gt; </a:t>
            </a:r>
            <a:r>
              <a:rPr lang="en-US" b="1" dirty="0"/>
              <a:t>properties</a:t>
            </a:r>
            <a:r>
              <a:rPr lang="en-US" dirty="0"/>
              <a:t> -&gt; </a:t>
            </a:r>
            <a:r>
              <a:rPr lang="en-US" b="1" dirty="0"/>
              <a:t>Advanced System Settings</a:t>
            </a:r>
            <a:r>
              <a:rPr lang="en-US" dirty="0"/>
              <a:t> -&gt; </a:t>
            </a:r>
            <a:r>
              <a:rPr lang="en-US" b="1" dirty="0"/>
              <a:t>Environment variables</a:t>
            </a:r>
            <a:r>
              <a:rPr lang="en-US" dirty="0"/>
              <a:t> -&gt; </a:t>
            </a:r>
            <a:r>
              <a:rPr lang="en-US" b="1" dirty="0"/>
              <a:t>click new button</a:t>
            </a:r>
            <a:endParaRPr lang="en-US" dirty="0"/>
          </a:p>
          <a:p>
            <a:r>
              <a:rPr lang="en-US" dirty="0"/>
              <a:t>Now </a:t>
            </a:r>
            <a:r>
              <a:rPr lang="en-US" b="1" dirty="0"/>
              <a:t>add MAVEN_HOME</a:t>
            </a:r>
            <a:r>
              <a:rPr lang="en-US" dirty="0"/>
              <a:t> in variable name and path of maven in variable value. It must be the home directory of maven i.e. outer directory of bin. For example: </a:t>
            </a:r>
            <a:r>
              <a:rPr lang="en-US" b="1" dirty="0"/>
              <a:t>E:\apache-maven-3.1.1</a:t>
            </a:r>
            <a:r>
              <a:rPr lang="en-US" dirty="0"/>
              <a:t> .It is displayed below:</a:t>
            </a:r>
          </a:p>
          <a:p>
            <a:endParaRPr lang="en-US" dirty="0"/>
          </a:p>
        </p:txBody>
      </p:sp>
      <p:sp>
        <p:nvSpPr>
          <p:cNvPr id="4" name="Date Placeholder 3"/>
          <p:cNvSpPr>
            <a:spLocks noGrp="1"/>
          </p:cNvSpPr>
          <p:nvPr>
            <p:ph type="dt" sz="half" idx="10"/>
          </p:nvPr>
        </p:nvSpPr>
        <p:spPr/>
        <p:txBody>
          <a:bodyPr/>
          <a:lstStyle/>
          <a:p>
            <a:fld id="{7EE8FC92-1BDD-4B11-9888-6E2BD2400BE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20</a:t>
            </a:fld>
            <a:endParaRPr lang="en-US"/>
          </a:p>
        </p:txBody>
      </p:sp>
    </p:spTree>
    <p:extLst>
      <p:ext uri="{BB962C8B-B14F-4D97-AF65-F5344CB8AC3E}">
        <p14:creationId xmlns:p14="http://schemas.microsoft.com/office/powerpoint/2010/main" val="873233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098" name="Picture 2" descr="maven home directo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1561" y="2695801"/>
            <a:ext cx="2448915" cy="2811011"/>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889E94CB-DCF8-4AB4-BF62-E3E9BB8E3543}"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21</a:t>
            </a:fld>
            <a:endParaRPr lang="en-US"/>
          </a:p>
        </p:txBody>
      </p:sp>
    </p:spTree>
    <p:extLst>
      <p:ext uri="{BB962C8B-B14F-4D97-AF65-F5344CB8AC3E}">
        <p14:creationId xmlns:p14="http://schemas.microsoft.com/office/powerpoint/2010/main" val="1615880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 Add Maven Path in environment variable</a:t>
            </a:r>
            <a:br>
              <a:rPr lang="en-US" dirty="0"/>
            </a:br>
            <a:endParaRPr lang="en-US" dirty="0"/>
          </a:p>
        </p:txBody>
      </p:sp>
      <p:sp>
        <p:nvSpPr>
          <p:cNvPr id="3" name="Content Placeholder 2"/>
          <p:cNvSpPr>
            <a:spLocks noGrp="1"/>
          </p:cNvSpPr>
          <p:nvPr>
            <p:ph idx="1"/>
          </p:nvPr>
        </p:nvSpPr>
        <p:spPr/>
        <p:txBody>
          <a:bodyPr/>
          <a:lstStyle/>
          <a:p>
            <a:r>
              <a:rPr lang="en-US" dirty="0"/>
              <a:t>Click on new tab if path is not set, then set the path of maven. If it is set, edit the path and append the path of maven.</a:t>
            </a:r>
          </a:p>
          <a:p>
            <a:r>
              <a:rPr lang="en-US" dirty="0"/>
              <a:t>Here, we have installed JDK and its path is set by default, so we are going to append the path of maven.</a:t>
            </a:r>
          </a:p>
          <a:p>
            <a:r>
              <a:rPr lang="en-US" dirty="0"/>
              <a:t>The path of maven should be </a:t>
            </a:r>
            <a:r>
              <a:rPr lang="en-US" b="1" dirty="0"/>
              <a:t>%maven home%/bin</a:t>
            </a:r>
            <a:r>
              <a:rPr lang="en-US" dirty="0"/>
              <a:t>. For example, </a:t>
            </a:r>
            <a:r>
              <a:rPr lang="en-US" b="1" dirty="0"/>
              <a:t>E:\apache-maven-3.1.1\bin</a:t>
            </a:r>
            <a:r>
              <a:rPr lang="en-US" dirty="0"/>
              <a:t> .</a:t>
            </a:r>
          </a:p>
          <a:p>
            <a:endParaRPr lang="en-US" dirty="0"/>
          </a:p>
        </p:txBody>
      </p:sp>
      <p:sp>
        <p:nvSpPr>
          <p:cNvPr id="4" name="Date Placeholder 3"/>
          <p:cNvSpPr>
            <a:spLocks noGrp="1"/>
          </p:cNvSpPr>
          <p:nvPr>
            <p:ph type="dt" sz="half" idx="10"/>
          </p:nvPr>
        </p:nvSpPr>
        <p:spPr/>
        <p:txBody>
          <a:bodyPr/>
          <a:lstStyle/>
          <a:p>
            <a:fld id="{565E9492-195C-4B80-BA1F-AE6B02A3BAA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22</a:t>
            </a:fld>
            <a:endParaRPr lang="en-US"/>
          </a:p>
        </p:txBody>
      </p:sp>
    </p:spTree>
    <p:extLst>
      <p:ext uri="{BB962C8B-B14F-4D97-AF65-F5344CB8AC3E}">
        <p14:creationId xmlns:p14="http://schemas.microsoft.com/office/powerpoint/2010/main" val="124080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5122" name="Picture 2" descr="maven pat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6326" y="2705329"/>
            <a:ext cx="2439386" cy="2791954"/>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B563ABD5-1B5F-4509-8BCB-7B460793B91B}"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23</a:t>
            </a:fld>
            <a:endParaRPr lang="en-US"/>
          </a:p>
        </p:txBody>
      </p:sp>
    </p:spTree>
    <p:extLst>
      <p:ext uri="{BB962C8B-B14F-4D97-AF65-F5344CB8AC3E}">
        <p14:creationId xmlns:p14="http://schemas.microsoft.com/office/powerpoint/2010/main" val="791931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4)Verify maven</a:t>
            </a:r>
            <a:br>
              <a:rPr lang="en-US" dirty="0"/>
            </a:br>
            <a:endParaRPr lang="en-US" dirty="0"/>
          </a:p>
        </p:txBody>
      </p:sp>
      <p:sp>
        <p:nvSpPr>
          <p:cNvPr id="3" name="Content Placeholder 2"/>
          <p:cNvSpPr>
            <a:spLocks noGrp="1"/>
          </p:cNvSpPr>
          <p:nvPr>
            <p:ph idx="1"/>
          </p:nvPr>
        </p:nvSpPr>
        <p:spPr/>
        <p:txBody>
          <a:bodyPr/>
          <a:lstStyle/>
          <a:p>
            <a:r>
              <a:rPr lang="en-US" dirty="0"/>
              <a:t>To verify whether maven is installed or not, open the command prompt and write:</a:t>
            </a:r>
          </a:p>
          <a:p>
            <a:r>
              <a:rPr lang="en-US" dirty="0" err="1"/>
              <a:t>mvn</a:t>
            </a:r>
            <a:r>
              <a:rPr lang="en-US" dirty="0"/>
              <a:t> −version  </a:t>
            </a:r>
          </a:p>
          <a:p>
            <a:r>
              <a:rPr lang="en-US" dirty="0"/>
              <a:t>Now it will display the version of maven and </a:t>
            </a:r>
            <a:r>
              <a:rPr lang="en-US" dirty="0" err="1"/>
              <a:t>jdk</a:t>
            </a:r>
            <a:r>
              <a:rPr lang="en-US" dirty="0"/>
              <a:t> including the maven home and java home</a:t>
            </a:r>
          </a:p>
          <a:p>
            <a:endParaRPr lang="en-US" dirty="0"/>
          </a:p>
        </p:txBody>
      </p:sp>
      <p:sp>
        <p:nvSpPr>
          <p:cNvPr id="4" name="Date Placeholder 3"/>
          <p:cNvSpPr>
            <a:spLocks noGrp="1"/>
          </p:cNvSpPr>
          <p:nvPr>
            <p:ph type="dt" sz="half" idx="10"/>
          </p:nvPr>
        </p:nvSpPr>
        <p:spPr/>
        <p:txBody>
          <a:bodyPr/>
          <a:lstStyle/>
          <a:p>
            <a:fld id="{B4599B76-7195-4AD5-9EDD-A53E82459F93}"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24</a:t>
            </a:fld>
            <a:endParaRPr lang="en-US"/>
          </a:p>
        </p:txBody>
      </p:sp>
    </p:spTree>
    <p:extLst>
      <p:ext uri="{BB962C8B-B14F-4D97-AF65-F5344CB8AC3E}">
        <p14:creationId xmlns:p14="http://schemas.microsoft.com/office/powerpoint/2010/main" val="19282878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6" name="Content Placeholder 5"/>
          <p:cNvPicPr>
            <a:picLocks noGrp="1" noChangeAspect="1"/>
          </p:cNvPicPr>
          <p:nvPr>
            <p:ph idx="1"/>
          </p:nvPr>
        </p:nvPicPr>
        <p:blipFill>
          <a:blip r:embed="rId2"/>
          <a:stretch>
            <a:fillRect/>
          </a:stretch>
        </p:blipFill>
        <p:spPr>
          <a:xfrm>
            <a:off x="2022598" y="2160588"/>
            <a:ext cx="5906841" cy="3881437"/>
          </a:xfrm>
          <a:prstGeom prst="rect">
            <a:avLst/>
          </a:prstGeom>
        </p:spPr>
      </p:pic>
      <p:sp>
        <p:nvSpPr>
          <p:cNvPr id="3" name="Date Placeholder 2"/>
          <p:cNvSpPr>
            <a:spLocks noGrp="1"/>
          </p:cNvSpPr>
          <p:nvPr>
            <p:ph type="dt" sz="half" idx="10"/>
          </p:nvPr>
        </p:nvSpPr>
        <p:spPr/>
        <p:txBody>
          <a:bodyPr/>
          <a:lstStyle/>
          <a:p>
            <a:fld id="{EED0E384-9D7E-4D3D-AABE-B9CF27DC4FF4}"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5" name="Slide Number Placeholder 4"/>
          <p:cNvSpPr>
            <a:spLocks noGrp="1"/>
          </p:cNvSpPr>
          <p:nvPr>
            <p:ph type="sldNum" sz="quarter" idx="12"/>
          </p:nvPr>
        </p:nvSpPr>
        <p:spPr/>
        <p:txBody>
          <a:bodyPr/>
          <a:lstStyle/>
          <a:p>
            <a:fld id="{75278F6D-C068-4371-B60F-D1D175760E33}" type="slidenum">
              <a:rPr lang="en-US" smtClean="0"/>
              <a:t>25</a:t>
            </a:fld>
            <a:endParaRPr lang="en-US"/>
          </a:p>
        </p:txBody>
      </p:sp>
    </p:spTree>
    <p:extLst>
      <p:ext uri="{BB962C8B-B14F-4D97-AF65-F5344CB8AC3E}">
        <p14:creationId xmlns:p14="http://schemas.microsoft.com/office/powerpoint/2010/main" val="1894880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Maven Repository</a:t>
            </a:r>
            <a:br>
              <a:rPr lang="en-US" dirty="0"/>
            </a:br>
            <a:endParaRPr lang="en-US" dirty="0"/>
          </a:p>
        </p:txBody>
      </p:sp>
      <p:sp>
        <p:nvSpPr>
          <p:cNvPr id="5" name="Subtitle 4"/>
          <p:cNvSpPr>
            <a:spLocks noGrp="1"/>
          </p:cNvSpPr>
          <p:nvPr>
            <p:ph type="subTitle" idx="1"/>
          </p:nvPr>
        </p:nvSpPr>
        <p:spPr/>
        <p:txBody>
          <a:bodyPr/>
          <a:lstStyle/>
          <a:p>
            <a:r>
              <a:rPr lang="en-US" dirty="0"/>
              <a:t> </a:t>
            </a:r>
          </a:p>
        </p:txBody>
      </p:sp>
      <p:sp>
        <p:nvSpPr>
          <p:cNvPr id="2" name="Date Placeholder 1"/>
          <p:cNvSpPr>
            <a:spLocks noGrp="1"/>
          </p:cNvSpPr>
          <p:nvPr>
            <p:ph type="dt" sz="half" idx="10"/>
          </p:nvPr>
        </p:nvSpPr>
        <p:spPr/>
        <p:txBody>
          <a:bodyPr/>
          <a:lstStyle/>
          <a:p>
            <a:fld id="{6B3E9D48-6F57-4525-877D-56301E35880B}" type="datetime1">
              <a:rPr lang="en-US" smtClean="0"/>
              <a:t>10/10/2018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26</a:t>
            </a:fld>
            <a:endParaRPr lang="en-US"/>
          </a:p>
        </p:txBody>
      </p:sp>
    </p:spTree>
    <p:extLst>
      <p:ext uri="{BB962C8B-B14F-4D97-AF65-F5344CB8AC3E}">
        <p14:creationId xmlns:p14="http://schemas.microsoft.com/office/powerpoint/2010/main" val="702182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Repository</a:t>
            </a:r>
          </a:p>
        </p:txBody>
      </p:sp>
      <p:sp>
        <p:nvSpPr>
          <p:cNvPr id="3" name="Content Placeholder 2"/>
          <p:cNvSpPr>
            <a:spLocks noGrp="1"/>
          </p:cNvSpPr>
          <p:nvPr>
            <p:ph idx="1"/>
          </p:nvPr>
        </p:nvSpPr>
        <p:spPr/>
        <p:txBody>
          <a:bodyPr/>
          <a:lstStyle/>
          <a:p>
            <a:r>
              <a:rPr lang="en-US" dirty="0"/>
              <a:t>A </a:t>
            </a:r>
            <a:r>
              <a:rPr lang="en-US" b="1" dirty="0"/>
              <a:t>maven repository</a:t>
            </a:r>
            <a:r>
              <a:rPr lang="en-US" dirty="0"/>
              <a:t> is a directory of packaged JAR file with pom.xml file. Maven searches for dependencies in the repositories. There are 3 types of maven repository:</a:t>
            </a:r>
          </a:p>
          <a:p>
            <a:r>
              <a:rPr lang="en-US" dirty="0"/>
              <a:t>Local Repository</a:t>
            </a:r>
          </a:p>
          <a:p>
            <a:r>
              <a:rPr lang="en-US" dirty="0"/>
              <a:t>Central Repository</a:t>
            </a:r>
          </a:p>
          <a:p>
            <a:r>
              <a:rPr lang="en-US" dirty="0"/>
              <a:t>Remote Repository</a:t>
            </a:r>
          </a:p>
          <a:p>
            <a:pPr marL="0" indent="0">
              <a:buNone/>
            </a:pPr>
            <a:endParaRPr lang="en-US" dirty="0"/>
          </a:p>
        </p:txBody>
      </p:sp>
      <p:sp>
        <p:nvSpPr>
          <p:cNvPr id="4" name="Date Placeholder 3"/>
          <p:cNvSpPr>
            <a:spLocks noGrp="1"/>
          </p:cNvSpPr>
          <p:nvPr>
            <p:ph type="dt" sz="half" idx="10"/>
          </p:nvPr>
        </p:nvSpPr>
        <p:spPr/>
        <p:txBody>
          <a:bodyPr/>
          <a:lstStyle/>
          <a:p>
            <a:fld id="{6E5FACCB-2941-4EE5-9E90-085202566458}"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27</a:t>
            </a:fld>
            <a:endParaRPr lang="en-US"/>
          </a:p>
        </p:txBody>
      </p:sp>
    </p:spTree>
    <p:extLst>
      <p:ext uri="{BB962C8B-B14F-4D97-AF65-F5344CB8AC3E}">
        <p14:creationId xmlns:p14="http://schemas.microsoft.com/office/powerpoint/2010/main" val="20033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Maven searches for the dependencies in the following order:</a:t>
            </a:r>
            <a:br>
              <a:rPr lang="en-US" dirty="0"/>
            </a:br>
            <a:endParaRPr lang="en-US" dirty="0"/>
          </a:p>
        </p:txBody>
      </p:sp>
      <p:sp>
        <p:nvSpPr>
          <p:cNvPr id="3" name="Content Placeholder 2"/>
          <p:cNvSpPr>
            <a:spLocks noGrp="1"/>
          </p:cNvSpPr>
          <p:nvPr>
            <p:ph idx="1"/>
          </p:nvPr>
        </p:nvSpPr>
        <p:spPr/>
        <p:txBody>
          <a:bodyPr/>
          <a:lstStyle/>
          <a:p>
            <a:r>
              <a:rPr lang="en-US" b="1" dirty="0"/>
              <a:t>Local repository</a:t>
            </a:r>
            <a:r>
              <a:rPr lang="en-US" dirty="0"/>
              <a:t> then </a:t>
            </a:r>
            <a:r>
              <a:rPr lang="en-US" b="1" dirty="0"/>
              <a:t>Central repository</a:t>
            </a:r>
            <a:r>
              <a:rPr lang="en-US" dirty="0"/>
              <a:t> then </a:t>
            </a:r>
            <a:r>
              <a:rPr lang="en-US" b="1" dirty="0"/>
              <a:t>Remote repository</a:t>
            </a:r>
            <a:r>
              <a:rPr lang="en-US" dirty="0"/>
              <a:t>.</a:t>
            </a:r>
          </a:p>
          <a:p>
            <a:endParaRPr lang="en-US" dirty="0"/>
          </a:p>
        </p:txBody>
      </p:sp>
      <p:pic>
        <p:nvPicPr>
          <p:cNvPr id="4" name="Picture 3"/>
          <p:cNvPicPr>
            <a:picLocks noChangeAspect="1"/>
          </p:cNvPicPr>
          <p:nvPr/>
        </p:nvPicPr>
        <p:blipFill>
          <a:blip r:embed="rId2"/>
          <a:stretch>
            <a:fillRect/>
          </a:stretch>
        </p:blipFill>
        <p:spPr>
          <a:xfrm>
            <a:off x="1426273" y="3150679"/>
            <a:ext cx="6486525" cy="1343025"/>
          </a:xfrm>
          <a:prstGeom prst="rect">
            <a:avLst/>
          </a:prstGeom>
        </p:spPr>
      </p:pic>
      <p:sp>
        <p:nvSpPr>
          <p:cNvPr id="5" name="Date Placeholder 4"/>
          <p:cNvSpPr>
            <a:spLocks noGrp="1"/>
          </p:cNvSpPr>
          <p:nvPr>
            <p:ph type="dt" sz="half" idx="10"/>
          </p:nvPr>
        </p:nvSpPr>
        <p:spPr/>
        <p:txBody>
          <a:bodyPr/>
          <a:lstStyle/>
          <a:p>
            <a:fld id="{5D8604B6-E43D-4209-BBF5-39AFAFAE6AA7}" type="datetime1">
              <a:rPr lang="en-US" smtClean="0"/>
              <a:t>10/10/2018</a:t>
            </a:fld>
            <a:endParaRPr lang="en-US"/>
          </a:p>
        </p:txBody>
      </p:sp>
      <p:sp>
        <p:nvSpPr>
          <p:cNvPr id="6" name="Footer Placeholder 5"/>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28</a:t>
            </a:fld>
            <a:endParaRPr lang="en-US"/>
          </a:p>
        </p:txBody>
      </p:sp>
    </p:spTree>
    <p:extLst>
      <p:ext uri="{BB962C8B-B14F-4D97-AF65-F5344CB8AC3E}">
        <p14:creationId xmlns:p14="http://schemas.microsoft.com/office/powerpoint/2010/main" val="68244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stretch>
            <a:fillRect/>
          </a:stretch>
        </p:blipFill>
        <p:spPr>
          <a:xfrm>
            <a:off x="1826022" y="2160588"/>
            <a:ext cx="6299993" cy="3881437"/>
          </a:xfrm>
          <a:prstGeom prst="rect">
            <a:avLst/>
          </a:prstGeom>
        </p:spPr>
      </p:pic>
      <p:sp>
        <p:nvSpPr>
          <p:cNvPr id="3" name="Date Placeholder 2"/>
          <p:cNvSpPr>
            <a:spLocks noGrp="1"/>
          </p:cNvSpPr>
          <p:nvPr>
            <p:ph type="dt" sz="half" idx="10"/>
          </p:nvPr>
        </p:nvSpPr>
        <p:spPr/>
        <p:txBody>
          <a:bodyPr/>
          <a:lstStyle/>
          <a:p>
            <a:fld id="{EFB589F6-7C44-4F1D-8669-6339C173597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29</a:t>
            </a:fld>
            <a:endParaRPr lang="en-US"/>
          </a:p>
        </p:txBody>
      </p:sp>
    </p:spTree>
    <p:extLst>
      <p:ext uri="{BB962C8B-B14F-4D97-AF65-F5344CB8AC3E}">
        <p14:creationId xmlns:p14="http://schemas.microsoft.com/office/powerpoint/2010/main" val="410406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a:t>
            </a:r>
          </a:p>
        </p:txBody>
      </p:sp>
      <p:sp>
        <p:nvSpPr>
          <p:cNvPr id="3" name="Content Placeholder 2"/>
          <p:cNvSpPr>
            <a:spLocks noGrp="1"/>
          </p:cNvSpPr>
          <p:nvPr>
            <p:ph idx="1"/>
          </p:nvPr>
        </p:nvSpPr>
        <p:spPr/>
        <p:txBody>
          <a:bodyPr/>
          <a:lstStyle/>
          <a:p>
            <a:r>
              <a:rPr lang="en-US" dirty="0"/>
              <a:t>It resolves the all common problems</a:t>
            </a:r>
          </a:p>
        </p:txBody>
      </p:sp>
      <p:sp>
        <p:nvSpPr>
          <p:cNvPr id="4" name="Date Placeholder 3"/>
          <p:cNvSpPr>
            <a:spLocks noGrp="1"/>
          </p:cNvSpPr>
          <p:nvPr>
            <p:ph type="dt" sz="half" idx="10"/>
          </p:nvPr>
        </p:nvSpPr>
        <p:spPr/>
        <p:txBody>
          <a:bodyPr/>
          <a:lstStyle/>
          <a:p>
            <a:fld id="{3B632FB8-E0E3-4215-8B21-C396CD28B18F}"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a:t>
            </a:fld>
            <a:endParaRPr lang="en-US"/>
          </a:p>
        </p:txBody>
      </p:sp>
    </p:spTree>
    <p:extLst>
      <p:ext uri="{BB962C8B-B14F-4D97-AF65-F5344CB8AC3E}">
        <p14:creationId xmlns:p14="http://schemas.microsoft.com/office/powerpoint/2010/main" val="23148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If dependency is not found in these repositories, maven stops processing and throws an error.</a:t>
            </a:r>
          </a:p>
        </p:txBody>
      </p:sp>
      <p:sp>
        <p:nvSpPr>
          <p:cNvPr id="4" name="Date Placeholder 3"/>
          <p:cNvSpPr>
            <a:spLocks noGrp="1"/>
          </p:cNvSpPr>
          <p:nvPr>
            <p:ph type="dt" sz="half" idx="10"/>
          </p:nvPr>
        </p:nvSpPr>
        <p:spPr/>
        <p:txBody>
          <a:bodyPr/>
          <a:lstStyle/>
          <a:p>
            <a:fld id="{A85348B8-BDDA-4A42-847A-6BEF09C58E17}"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30</a:t>
            </a:fld>
            <a:endParaRPr lang="en-US"/>
          </a:p>
        </p:txBody>
      </p:sp>
    </p:spTree>
    <p:extLst>
      <p:ext uri="{BB962C8B-B14F-4D97-AF65-F5344CB8AC3E}">
        <p14:creationId xmlns:p14="http://schemas.microsoft.com/office/powerpoint/2010/main" val="212669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Maven Local Repository</a:t>
            </a:r>
            <a:br>
              <a:rPr lang="en-US" dirty="0"/>
            </a:br>
            <a:endParaRPr lang="en-US" dirty="0"/>
          </a:p>
        </p:txBody>
      </p:sp>
      <p:sp>
        <p:nvSpPr>
          <p:cNvPr id="3" name="Content Placeholder 2"/>
          <p:cNvSpPr>
            <a:spLocks noGrp="1"/>
          </p:cNvSpPr>
          <p:nvPr>
            <p:ph idx="1"/>
          </p:nvPr>
        </p:nvSpPr>
        <p:spPr/>
        <p:txBody>
          <a:bodyPr/>
          <a:lstStyle/>
          <a:p>
            <a:r>
              <a:rPr lang="en-US" dirty="0"/>
              <a:t>Maven </a:t>
            </a:r>
            <a:r>
              <a:rPr lang="en-US" b="1" dirty="0"/>
              <a:t>local repository</a:t>
            </a:r>
            <a:r>
              <a:rPr lang="en-US" dirty="0"/>
              <a:t> is located in your local system. It is created by the maven when you run any maven command.</a:t>
            </a:r>
          </a:p>
          <a:p>
            <a:r>
              <a:rPr lang="en-US" dirty="0"/>
              <a:t>By default, maven local repository is %USER_HOME%/.m2 directory. For example: </a:t>
            </a:r>
            <a:r>
              <a:rPr lang="en-US" b="1" dirty="0"/>
              <a:t>C:\Users\marepalli\.m2</a:t>
            </a:r>
            <a:r>
              <a:rPr lang="en-US" dirty="0"/>
              <a:t>.</a:t>
            </a:r>
          </a:p>
          <a:p>
            <a:endParaRPr lang="en-US" dirty="0"/>
          </a:p>
        </p:txBody>
      </p:sp>
      <p:sp>
        <p:nvSpPr>
          <p:cNvPr id="4" name="Date Placeholder 3"/>
          <p:cNvSpPr>
            <a:spLocks noGrp="1"/>
          </p:cNvSpPr>
          <p:nvPr>
            <p:ph type="dt" sz="half" idx="10"/>
          </p:nvPr>
        </p:nvSpPr>
        <p:spPr/>
        <p:txBody>
          <a:bodyPr/>
          <a:lstStyle/>
          <a:p>
            <a:fld id="{933EC975-F837-450C-A646-CB2F599278F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31</a:t>
            </a:fld>
            <a:endParaRPr lang="en-US"/>
          </a:p>
        </p:txBody>
      </p:sp>
    </p:spTree>
    <p:extLst>
      <p:ext uri="{BB962C8B-B14F-4D97-AF65-F5344CB8AC3E}">
        <p14:creationId xmlns:p14="http://schemas.microsoft.com/office/powerpoint/2010/main" val="1513543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stretch>
            <a:fillRect/>
          </a:stretch>
        </p:blipFill>
        <p:spPr>
          <a:xfrm>
            <a:off x="2567890" y="2729587"/>
            <a:ext cx="4816257" cy="2743438"/>
          </a:xfrm>
          <a:prstGeom prst="rect">
            <a:avLst/>
          </a:prstGeom>
        </p:spPr>
      </p:pic>
      <p:sp>
        <p:nvSpPr>
          <p:cNvPr id="3" name="Date Placeholder 2"/>
          <p:cNvSpPr>
            <a:spLocks noGrp="1"/>
          </p:cNvSpPr>
          <p:nvPr>
            <p:ph type="dt" sz="half" idx="10"/>
          </p:nvPr>
        </p:nvSpPr>
        <p:spPr/>
        <p:txBody>
          <a:bodyPr/>
          <a:lstStyle/>
          <a:p>
            <a:fld id="{F4FA8ED1-316A-42DA-A795-8D1A7F6E03B9}"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32</a:t>
            </a:fld>
            <a:endParaRPr lang="en-US"/>
          </a:p>
        </p:txBody>
      </p:sp>
    </p:spTree>
    <p:extLst>
      <p:ext uri="{BB962C8B-B14F-4D97-AF65-F5344CB8AC3E}">
        <p14:creationId xmlns:p14="http://schemas.microsoft.com/office/powerpoint/2010/main" val="34199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location of Local Repository</a:t>
            </a:r>
            <a:br>
              <a:rPr lang="en-US" b="1" dirty="0"/>
            </a:br>
            <a:endParaRPr lang="en-US" dirty="0"/>
          </a:p>
        </p:txBody>
      </p:sp>
      <p:sp>
        <p:nvSpPr>
          <p:cNvPr id="3" name="Content Placeholder 2"/>
          <p:cNvSpPr>
            <a:spLocks noGrp="1"/>
          </p:cNvSpPr>
          <p:nvPr>
            <p:ph idx="1"/>
          </p:nvPr>
        </p:nvSpPr>
        <p:spPr/>
        <p:txBody>
          <a:bodyPr/>
          <a:lstStyle/>
          <a:p>
            <a:r>
              <a:rPr lang="en-US" dirty="0"/>
              <a:t>We can change the location of maven local repository by changing the </a:t>
            </a:r>
            <a:r>
              <a:rPr lang="en-US" b="1" dirty="0"/>
              <a:t>settings.xml</a:t>
            </a:r>
            <a:r>
              <a:rPr lang="en-US" dirty="0"/>
              <a:t> file. It is located in </a:t>
            </a:r>
            <a:r>
              <a:rPr lang="en-US" b="1" dirty="0"/>
              <a:t>MAVEN_HOME/</a:t>
            </a:r>
            <a:r>
              <a:rPr lang="en-US" b="1" dirty="0" err="1"/>
              <a:t>conf</a:t>
            </a:r>
            <a:r>
              <a:rPr lang="en-US" b="1" dirty="0"/>
              <a:t>/settings.xml</a:t>
            </a:r>
            <a:r>
              <a:rPr lang="en-US" dirty="0"/>
              <a:t>, for example: </a:t>
            </a:r>
            <a:r>
              <a:rPr lang="en-US" b="1" dirty="0"/>
              <a:t>E:\apache-maven-3.1.1\conf\settings.xml</a:t>
            </a:r>
            <a:endParaRPr lang="en-US" dirty="0"/>
          </a:p>
        </p:txBody>
      </p:sp>
      <p:sp>
        <p:nvSpPr>
          <p:cNvPr id="4" name="Date Placeholder 3"/>
          <p:cNvSpPr>
            <a:spLocks noGrp="1"/>
          </p:cNvSpPr>
          <p:nvPr>
            <p:ph type="dt" sz="half" idx="10"/>
          </p:nvPr>
        </p:nvSpPr>
        <p:spPr/>
        <p:txBody>
          <a:bodyPr/>
          <a:lstStyle/>
          <a:p>
            <a:fld id="{8F02D14D-7544-411D-82C1-48D04E4D74A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33</a:t>
            </a:fld>
            <a:endParaRPr lang="en-US"/>
          </a:p>
        </p:txBody>
      </p:sp>
    </p:spTree>
    <p:extLst>
      <p:ext uri="{BB962C8B-B14F-4D97-AF65-F5344CB8AC3E}">
        <p14:creationId xmlns:p14="http://schemas.microsoft.com/office/powerpoint/2010/main" val="2722132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settings.xml</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t>
            </a:r>
          </a:p>
          <a:p>
            <a:r>
              <a:rPr lang="en-US" b="1" dirty="0"/>
              <a:t>&lt;settings</a:t>
            </a:r>
            <a:r>
              <a:rPr lang="en-US" dirty="0"/>
              <a:t> </a:t>
            </a:r>
            <a:r>
              <a:rPr lang="en-US" dirty="0" err="1"/>
              <a:t>xmlns</a:t>
            </a:r>
            <a:r>
              <a:rPr lang="en-US" dirty="0"/>
              <a:t>="http://maven.apache.org/SETTINGS/1.0.0"   </a:t>
            </a:r>
          </a:p>
          <a:p>
            <a:r>
              <a:rPr lang="en-US" dirty="0"/>
              <a:t>   </a:t>
            </a:r>
            <a:r>
              <a:rPr lang="en-US" dirty="0" err="1"/>
              <a:t>xmlns:xsi</a:t>
            </a:r>
            <a:r>
              <a:rPr lang="en-US" dirty="0"/>
              <a:t>="http://www.w3.org/2001/XMLSchema-instance"   </a:t>
            </a:r>
          </a:p>
          <a:p>
            <a:r>
              <a:rPr lang="en-US" dirty="0"/>
              <a:t>   </a:t>
            </a:r>
            <a:r>
              <a:rPr lang="en-US" dirty="0" err="1"/>
              <a:t>xsi:schemaLocation</a:t>
            </a:r>
            <a:r>
              <a:rPr lang="en-US" dirty="0"/>
              <a:t>="http://maven.apache.org/SETTINGS/1.0.0 http://maven.apache.org/xsd/settings-1.0.0.xsd"</a:t>
            </a:r>
            <a:r>
              <a:rPr lang="en-US" b="1" dirty="0"/>
              <a:t>&gt;</a:t>
            </a:r>
            <a:r>
              <a:rPr lang="en-US" dirty="0"/>
              <a:t>  </a:t>
            </a:r>
          </a:p>
          <a:p>
            <a:r>
              <a:rPr lang="en-US" dirty="0"/>
              <a:t>  &lt;!-- </a:t>
            </a:r>
            <a:r>
              <a:rPr lang="en-US" dirty="0" err="1"/>
              <a:t>localRepository</a:t>
            </a:r>
            <a:r>
              <a:rPr lang="en-US" dirty="0"/>
              <a:t>  </a:t>
            </a:r>
          </a:p>
          <a:p>
            <a:r>
              <a:rPr lang="en-US" dirty="0"/>
              <a:t>   | The path to the local repository maven will use to store artifacts.  </a:t>
            </a:r>
          </a:p>
          <a:p>
            <a:r>
              <a:rPr lang="en-US" dirty="0"/>
              <a:t>   |  </a:t>
            </a:r>
          </a:p>
          <a:p>
            <a:r>
              <a:rPr lang="en-US" dirty="0"/>
              <a:t>   | Default: ${</a:t>
            </a:r>
            <a:r>
              <a:rPr lang="en-US" dirty="0" err="1"/>
              <a:t>user.home</a:t>
            </a:r>
            <a:r>
              <a:rPr lang="en-US" dirty="0"/>
              <a:t>}/.m2/repository  </a:t>
            </a:r>
          </a:p>
          <a:p>
            <a:r>
              <a:rPr lang="en-US" dirty="0"/>
              <a:t>  </a:t>
            </a:r>
            <a:r>
              <a:rPr lang="en-US" b="1" dirty="0"/>
              <a:t>&lt;</a:t>
            </a:r>
            <a:r>
              <a:rPr lang="en-US" b="1" dirty="0" err="1"/>
              <a:t>localRepository</a:t>
            </a:r>
            <a:r>
              <a:rPr lang="en-US" b="1" dirty="0">
                <a:solidFill>
                  <a:srgbClr val="FF0000"/>
                </a:solidFill>
              </a:rPr>
              <a:t>&gt;</a:t>
            </a:r>
            <a:r>
              <a:rPr lang="en-US" dirty="0">
                <a:solidFill>
                  <a:srgbClr val="FF0000"/>
                </a:solidFill>
              </a:rPr>
              <a:t>/path/to/local/repo</a:t>
            </a:r>
            <a:r>
              <a:rPr lang="en-US" b="1" dirty="0"/>
              <a:t>&lt;/</a:t>
            </a:r>
            <a:r>
              <a:rPr lang="en-US" b="1" dirty="0" err="1"/>
              <a:t>localRepository</a:t>
            </a:r>
            <a:r>
              <a:rPr lang="en-US" b="1" dirty="0"/>
              <a:t>&gt;</a:t>
            </a:r>
            <a:r>
              <a:rPr lang="en-US" dirty="0"/>
              <a:t>  </a:t>
            </a:r>
          </a:p>
          <a:p>
            <a:r>
              <a:rPr lang="en-US" dirty="0"/>
              <a:t>  --</a:t>
            </a:r>
            <a:r>
              <a:rPr lang="en-US" b="1" dirty="0"/>
              <a:t>&gt;</a:t>
            </a:r>
            <a:r>
              <a:rPr lang="en-US" dirty="0"/>
              <a:t>  </a:t>
            </a:r>
          </a:p>
          <a:p>
            <a:r>
              <a:rPr lang="en-US" dirty="0"/>
              <a:t>  </a:t>
            </a:r>
          </a:p>
          <a:p>
            <a:r>
              <a:rPr lang="en-US" dirty="0"/>
              <a:t>...  </a:t>
            </a:r>
          </a:p>
          <a:p>
            <a:r>
              <a:rPr lang="en-US" b="1" dirty="0"/>
              <a:t>&lt;/settings&gt;</a:t>
            </a:r>
            <a:endParaRPr lang="en-US" dirty="0"/>
          </a:p>
          <a:p>
            <a:endParaRPr lang="en-US" dirty="0"/>
          </a:p>
        </p:txBody>
      </p:sp>
      <p:sp>
        <p:nvSpPr>
          <p:cNvPr id="4" name="Date Placeholder 3"/>
          <p:cNvSpPr>
            <a:spLocks noGrp="1"/>
          </p:cNvSpPr>
          <p:nvPr>
            <p:ph type="dt" sz="half" idx="10"/>
          </p:nvPr>
        </p:nvSpPr>
        <p:spPr/>
        <p:txBody>
          <a:bodyPr/>
          <a:lstStyle/>
          <a:p>
            <a:fld id="{AD73D5C8-0F69-4F4F-94AA-37967C31791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34</a:t>
            </a:fld>
            <a:endParaRPr lang="en-US"/>
          </a:p>
        </p:txBody>
      </p:sp>
    </p:spTree>
    <p:extLst>
      <p:ext uri="{BB962C8B-B14F-4D97-AF65-F5344CB8AC3E}">
        <p14:creationId xmlns:p14="http://schemas.microsoft.com/office/powerpoint/2010/main" val="1062717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changing the path of local repository, it will look like this:</a:t>
            </a:r>
          </a:p>
        </p:txBody>
      </p:sp>
      <p:sp>
        <p:nvSpPr>
          <p:cNvPr id="3" name="Content Placeholder 2"/>
          <p:cNvSpPr>
            <a:spLocks noGrp="1"/>
          </p:cNvSpPr>
          <p:nvPr>
            <p:ph idx="1"/>
          </p:nvPr>
        </p:nvSpPr>
        <p:spPr/>
        <p:txBody>
          <a:bodyPr/>
          <a:lstStyle/>
          <a:p>
            <a:r>
              <a:rPr lang="en-US" dirty="0"/>
              <a:t>Settings.xml</a:t>
            </a:r>
          </a:p>
          <a:p>
            <a:r>
              <a:rPr lang="en-US" dirty="0"/>
              <a:t>...  </a:t>
            </a:r>
          </a:p>
          <a:p>
            <a:r>
              <a:rPr lang="en-US" b="1" dirty="0"/>
              <a:t>&lt;settings</a:t>
            </a:r>
            <a:r>
              <a:rPr lang="en-US" dirty="0"/>
              <a:t> </a:t>
            </a:r>
            <a:r>
              <a:rPr lang="en-US" dirty="0" err="1"/>
              <a:t>xmlns</a:t>
            </a:r>
            <a:r>
              <a:rPr lang="en-US" dirty="0"/>
              <a:t>="http://maven.apache.org/SETTINGS/1.0.0"   </a:t>
            </a:r>
          </a:p>
          <a:p>
            <a:r>
              <a:rPr lang="en-US" dirty="0"/>
              <a:t>   </a:t>
            </a:r>
            <a:r>
              <a:rPr lang="en-US" dirty="0" err="1"/>
              <a:t>xmlns:xsi</a:t>
            </a:r>
            <a:r>
              <a:rPr lang="en-US" dirty="0"/>
              <a:t>="http://www.w3.org/2001/XMLSchema-instance"   </a:t>
            </a:r>
          </a:p>
          <a:p>
            <a:r>
              <a:rPr lang="en-US" dirty="0"/>
              <a:t>   </a:t>
            </a:r>
            <a:r>
              <a:rPr lang="en-US" dirty="0" err="1"/>
              <a:t>xsi:schemaLocation</a:t>
            </a:r>
            <a:r>
              <a:rPr lang="en-US" dirty="0"/>
              <a:t>="http://maven.apache.org/SETTINGS/1.0.0 http://maven.apache.org/xsd/settings-1.0.0.xsd"</a:t>
            </a:r>
            <a:r>
              <a:rPr lang="en-US" b="1" dirty="0"/>
              <a:t>&gt;</a:t>
            </a:r>
            <a:r>
              <a:rPr lang="en-US" dirty="0"/>
              <a:t>  </a:t>
            </a:r>
          </a:p>
          <a:p>
            <a:r>
              <a:rPr lang="en-US" dirty="0"/>
              <a:t>   </a:t>
            </a:r>
            <a:r>
              <a:rPr lang="en-US" b="1" dirty="0"/>
              <a:t>&lt;</a:t>
            </a:r>
            <a:r>
              <a:rPr lang="en-US" b="1" dirty="0" err="1"/>
              <a:t>localRepository</a:t>
            </a:r>
            <a:r>
              <a:rPr lang="en-US" b="1" dirty="0"/>
              <a:t>&gt;</a:t>
            </a:r>
            <a:r>
              <a:rPr lang="en-US" dirty="0">
                <a:solidFill>
                  <a:srgbClr val="FF0000"/>
                </a:solidFill>
              </a:rPr>
              <a:t>e:/</a:t>
            </a:r>
            <a:r>
              <a:rPr lang="en-US" dirty="0" err="1">
                <a:solidFill>
                  <a:srgbClr val="FF0000"/>
                </a:solidFill>
              </a:rPr>
              <a:t>mavenlocalrepository</a:t>
            </a:r>
            <a:r>
              <a:rPr lang="en-US" b="1" dirty="0"/>
              <a:t>&lt;/</a:t>
            </a:r>
            <a:r>
              <a:rPr lang="en-US" b="1" dirty="0" err="1"/>
              <a:t>localRepository</a:t>
            </a:r>
            <a:r>
              <a:rPr lang="en-US" b="1" dirty="0"/>
              <a:t>&gt;</a:t>
            </a:r>
            <a:r>
              <a:rPr lang="en-US" dirty="0"/>
              <a:t>  </a:t>
            </a:r>
          </a:p>
          <a:p>
            <a:r>
              <a:rPr lang="en-US" dirty="0"/>
              <a:t>    </a:t>
            </a:r>
          </a:p>
          <a:p>
            <a:r>
              <a:rPr lang="en-US" dirty="0"/>
              <a:t>...  </a:t>
            </a:r>
          </a:p>
          <a:p>
            <a:r>
              <a:rPr lang="en-US" b="1" dirty="0"/>
              <a:t>&lt;/settings&gt;</a:t>
            </a:r>
            <a:r>
              <a:rPr lang="en-US" dirty="0"/>
              <a:t>  </a:t>
            </a:r>
          </a:p>
          <a:p>
            <a:endParaRPr lang="en-US" dirty="0"/>
          </a:p>
        </p:txBody>
      </p:sp>
      <p:sp>
        <p:nvSpPr>
          <p:cNvPr id="4" name="Date Placeholder 3"/>
          <p:cNvSpPr>
            <a:spLocks noGrp="1"/>
          </p:cNvSpPr>
          <p:nvPr>
            <p:ph type="dt" sz="half" idx="10"/>
          </p:nvPr>
        </p:nvSpPr>
        <p:spPr/>
        <p:txBody>
          <a:bodyPr/>
          <a:lstStyle/>
          <a:p>
            <a:fld id="{B7DC350B-CDE7-41EC-8E80-AFC20A88AFC3}"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35</a:t>
            </a:fld>
            <a:endParaRPr lang="en-US"/>
          </a:p>
        </p:txBody>
      </p:sp>
    </p:spTree>
    <p:extLst>
      <p:ext uri="{BB962C8B-B14F-4D97-AF65-F5344CB8AC3E}">
        <p14:creationId xmlns:p14="http://schemas.microsoft.com/office/powerpoint/2010/main" val="1316858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Maven Central Repository</a:t>
            </a:r>
            <a:br>
              <a:rPr lang="en-US" dirty="0"/>
            </a:br>
            <a:endParaRPr lang="en-US" dirty="0"/>
          </a:p>
        </p:txBody>
      </p:sp>
      <p:sp>
        <p:nvSpPr>
          <p:cNvPr id="3" name="Content Placeholder 2"/>
          <p:cNvSpPr>
            <a:spLocks noGrp="1"/>
          </p:cNvSpPr>
          <p:nvPr>
            <p:ph idx="1"/>
          </p:nvPr>
        </p:nvSpPr>
        <p:spPr/>
        <p:txBody>
          <a:bodyPr/>
          <a:lstStyle/>
          <a:p>
            <a:r>
              <a:rPr lang="en-US" dirty="0"/>
              <a:t>Maven </a:t>
            </a:r>
            <a:r>
              <a:rPr lang="en-US" b="1" dirty="0"/>
              <a:t>central repository</a:t>
            </a:r>
            <a:r>
              <a:rPr lang="en-US" dirty="0"/>
              <a:t> is located on the web. It has been created by the apache maven community itself.</a:t>
            </a:r>
          </a:p>
          <a:p>
            <a:r>
              <a:rPr lang="en-US" dirty="0"/>
              <a:t>The path of central repository is: </a:t>
            </a:r>
            <a:r>
              <a:rPr lang="en-US" dirty="0">
                <a:hlinkClick r:id="rId2"/>
              </a:rPr>
              <a:t>http://repo1.maven.org/maven2/</a:t>
            </a:r>
            <a:r>
              <a:rPr lang="en-US" dirty="0"/>
              <a:t>.</a:t>
            </a:r>
          </a:p>
          <a:p>
            <a:r>
              <a:rPr lang="en-US" dirty="0"/>
              <a:t>The central repository contains a lot of common libraries that can be viewed by this url </a:t>
            </a:r>
            <a:r>
              <a:rPr lang="en-US" dirty="0">
                <a:hlinkClick r:id="rId3"/>
              </a:rPr>
              <a:t>http://search.maven.org/#browse</a:t>
            </a:r>
            <a:r>
              <a:rPr lang="en-US" dirty="0"/>
              <a:t>.</a:t>
            </a:r>
          </a:p>
        </p:txBody>
      </p:sp>
      <p:sp>
        <p:nvSpPr>
          <p:cNvPr id="4" name="Date Placeholder 3"/>
          <p:cNvSpPr>
            <a:spLocks noGrp="1"/>
          </p:cNvSpPr>
          <p:nvPr>
            <p:ph type="dt" sz="half" idx="10"/>
          </p:nvPr>
        </p:nvSpPr>
        <p:spPr/>
        <p:txBody>
          <a:bodyPr/>
          <a:lstStyle/>
          <a:p>
            <a:fld id="{86D2ABB0-A7F3-4F71-8BD5-45E1D523FEF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36</a:t>
            </a:fld>
            <a:endParaRPr lang="en-US"/>
          </a:p>
        </p:txBody>
      </p:sp>
    </p:spTree>
    <p:extLst>
      <p:ext uri="{BB962C8B-B14F-4D97-AF65-F5344CB8AC3E}">
        <p14:creationId xmlns:p14="http://schemas.microsoft.com/office/powerpoint/2010/main" val="287805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Maven Remote Repository</a:t>
            </a:r>
            <a:br>
              <a:rPr lang="en-US" dirty="0"/>
            </a:br>
            <a:endParaRPr lang="en-US" dirty="0"/>
          </a:p>
        </p:txBody>
      </p:sp>
      <p:sp>
        <p:nvSpPr>
          <p:cNvPr id="3" name="Content Placeholder 2"/>
          <p:cNvSpPr>
            <a:spLocks noGrp="1"/>
          </p:cNvSpPr>
          <p:nvPr>
            <p:ph idx="1"/>
          </p:nvPr>
        </p:nvSpPr>
        <p:spPr/>
        <p:txBody>
          <a:bodyPr/>
          <a:lstStyle/>
          <a:p>
            <a:r>
              <a:rPr lang="en-US" dirty="0"/>
              <a:t>Maven </a:t>
            </a:r>
            <a:r>
              <a:rPr lang="en-US" b="1" dirty="0"/>
              <a:t>remote repository</a:t>
            </a:r>
            <a:r>
              <a:rPr lang="en-US" dirty="0"/>
              <a:t> is located on the web. Most of libraries can be missing from the central repository such as </a:t>
            </a:r>
            <a:r>
              <a:rPr lang="en-US" dirty="0" err="1"/>
              <a:t>JBoss</a:t>
            </a:r>
            <a:r>
              <a:rPr lang="en-US" dirty="0"/>
              <a:t> library </a:t>
            </a:r>
            <a:r>
              <a:rPr lang="en-US" dirty="0" err="1"/>
              <a:t>etc</a:t>
            </a:r>
            <a:r>
              <a:rPr lang="en-US" dirty="0"/>
              <a:t>, so we need to define remote repository in pom.xml file.</a:t>
            </a:r>
          </a:p>
          <a:p>
            <a:r>
              <a:rPr lang="en-US" dirty="0"/>
              <a:t>Let's see the code to add the </a:t>
            </a:r>
            <a:r>
              <a:rPr lang="en-US" dirty="0" err="1"/>
              <a:t>jUnit</a:t>
            </a:r>
            <a:r>
              <a:rPr lang="en-US" dirty="0"/>
              <a:t> library in pom.xml file.</a:t>
            </a:r>
          </a:p>
        </p:txBody>
      </p:sp>
      <p:sp>
        <p:nvSpPr>
          <p:cNvPr id="4" name="Date Placeholder 3"/>
          <p:cNvSpPr>
            <a:spLocks noGrp="1"/>
          </p:cNvSpPr>
          <p:nvPr>
            <p:ph type="dt" sz="half" idx="10"/>
          </p:nvPr>
        </p:nvSpPr>
        <p:spPr/>
        <p:txBody>
          <a:bodyPr/>
          <a:lstStyle/>
          <a:p>
            <a:fld id="{1D4679E7-F326-46A0-93E3-2A98D0482C2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37</a:t>
            </a:fld>
            <a:endParaRPr lang="en-US"/>
          </a:p>
        </p:txBody>
      </p:sp>
    </p:spTree>
    <p:extLst>
      <p:ext uri="{BB962C8B-B14F-4D97-AF65-F5344CB8AC3E}">
        <p14:creationId xmlns:p14="http://schemas.microsoft.com/office/powerpoint/2010/main" val="2349363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521208"/>
          </a:xfrm>
        </p:spPr>
        <p:txBody>
          <a:bodyPr>
            <a:normAutofit fontScale="90000"/>
          </a:bodyPr>
          <a:lstStyle/>
          <a:p>
            <a:r>
              <a:rPr lang="en-US" dirty="0"/>
              <a:t>Pom.xml</a:t>
            </a:r>
          </a:p>
        </p:txBody>
      </p:sp>
      <p:sp>
        <p:nvSpPr>
          <p:cNvPr id="3" name="Content Placeholder 2"/>
          <p:cNvSpPr>
            <a:spLocks noGrp="1"/>
          </p:cNvSpPr>
          <p:nvPr>
            <p:ph idx="1"/>
          </p:nvPr>
        </p:nvSpPr>
        <p:spPr>
          <a:xfrm>
            <a:off x="677334" y="521208"/>
            <a:ext cx="11514666" cy="6336791"/>
          </a:xfrm>
        </p:spPr>
        <p:txBody>
          <a:bodyPr>
            <a:normAutofit fontScale="55000" lnSpcReduction="20000"/>
          </a:bodyPr>
          <a:lstStyle/>
          <a:p>
            <a:r>
              <a:rPr lang="en-US" b="1" dirty="0"/>
              <a:t>&lt;project</a:t>
            </a:r>
            <a:r>
              <a:rPr lang="en-US" dirty="0"/>
              <a:t> </a:t>
            </a:r>
            <a:r>
              <a:rPr lang="en-US" dirty="0" err="1"/>
              <a:t>xmlns</a:t>
            </a:r>
            <a:r>
              <a:rPr lang="en-US" dirty="0"/>
              <a:t>="http://maven.apache.org/POM/4.0.0"   </a:t>
            </a:r>
          </a:p>
          <a:p>
            <a:r>
              <a:rPr lang="en-US" dirty="0" err="1"/>
              <a:t>xmlns:xsi</a:t>
            </a:r>
            <a:r>
              <a:rPr lang="en-US" dirty="0"/>
              <a:t>="http://www.w3.org/2001/XMLSchema-instance"  </a:t>
            </a:r>
          </a:p>
          <a:p>
            <a:r>
              <a:rPr lang="en-US" dirty="0"/>
              <a:t>  </a:t>
            </a:r>
            <a:r>
              <a:rPr lang="en-US" dirty="0" err="1"/>
              <a:t>xsi:schemaLocation</a:t>
            </a:r>
            <a:r>
              <a:rPr lang="en-US" dirty="0"/>
              <a:t>="http://maven.apache.org/POM/4.0.0   </a:t>
            </a:r>
          </a:p>
          <a:p>
            <a:r>
              <a:rPr lang="en-US" dirty="0"/>
              <a:t>http://maven.apache.org/xsd/maven-4.0.0.xsd"</a:t>
            </a:r>
            <a:r>
              <a:rPr lang="en-US" b="1" dirty="0"/>
              <a:t>&gt;</a:t>
            </a:r>
            <a:r>
              <a:rPr lang="en-US" dirty="0"/>
              <a:t>  </a:t>
            </a:r>
          </a:p>
          <a:p>
            <a:r>
              <a:rPr lang="en-US" dirty="0"/>
              <a:t>  </a:t>
            </a:r>
          </a:p>
          <a:p>
            <a:r>
              <a:rPr lang="en-US" dirty="0"/>
              <a:t>  </a:t>
            </a:r>
            <a:r>
              <a:rPr lang="en-US" b="1" dirty="0"/>
              <a:t>&lt;</a:t>
            </a:r>
            <a:r>
              <a:rPr lang="en-US" b="1" dirty="0" err="1"/>
              <a:t>modelVersion</a:t>
            </a:r>
            <a:r>
              <a:rPr lang="en-US" b="1" dirty="0"/>
              <a:t>&gt;</a:t>
            </a:r>
            <a:r>
              <a:rPr lang="en-US" dirty="0"/>
              <a:t>4.0.0</a:t>
            </a:r>
            <a:r>
              <a:rPr lang="en-US" b="1" dirty="0"/>
              <a:t>&lt;/</a:t>
            </a:r>
            <a:r>
              <a:rPr lang="en-US" b="1" dirty="0" err="1"/>
              <a:t>modelVersion</a:t>
            </a:r>
            <a:r>
              <a:rPr lang="en-US" b="1" dirty="0"/>
              <a:t>&gt;</a:t>
            </a:r>
            <a:r>
              <a:rPr lang="en-US" dirty="0"/>
              <a:t>  </a:t>
            </a:r>
          </a:p>
          <a:p>
            <a:r>
              <a:rPr lang="en-US" dirty="0"/>
              <a:t>  </a:t>
            </a:r>
          </a:p>
          <a:p>
            <a:r>
              <a:rPr lang="en-US" dirty="0"/>
              <a:t>  </a:t>
            </a:r>
            <a:r>
              <a:rPr lang="en-US" b="1" dirty="0"/>
              <a:t>&lt;</a:t>
            </a:r>
            <a:r>
              <a:rPr lang="en-US" b="1" dirty="0" err="1"/>
              <a:t>groupId</a:t>
            </a:r>
            <a:r>
              <a:rPr lang="en-US" b="1" dirty="0"/>
              <a:t>&gt;</a:t>
            </a:r>
            <a:r>
              <a:rPr lang="en-US" dirty="0"/>
              <a:t>com.myit.application1</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my-application1</a:t>
            </a:r>
            <a:r>
              <a:rPr lang="en-US" b="1" dirty="0"/>
              <a:t>&lt;/</a:t>
            </a:r>
            <a:r>
              <a:rPr lang="en-US" b="1" dirty="0" err="1"/>
              <a:t>artifactId</a:t>
            </a:r>
            <a:r>
              <a:rPr lang="en-US" b="1" dirty="0"/>
              <a:t>&gt;</a:t>
            </a:r>
            <a:r>
              <a:rPr lang="en-US" dirty="0"/>
              <a:t>  </a:t>
            </a:r>
          </a:p>
          <a:p>
            <a:r>
              <a:rPr lang="en-US" dirty="0"/>
              <a:t>  </a:t>
            </a:r>
            <a:r>
              <a:rPr lang="en-US" b="1" dirty="0"/>
              <a:t>&lt;version&gt;</a:t>
            </a:r>
            <a:r>
              <a:rPr lang="en-US" dirty="0"/>
              <a:t>1.0</a:t>
            </a:r>
            <a:r>
              <a:rPr lang="en-US" b="1" dirty="0"/>
              <a:t>&lt;/version&gt;</a:t>
            </a:r>
            <a:r>
              <a:rPr lang="en-US" dirty="0"/>
              <a:t>  </a:t>
            </a:r>
          </a:p>
          <a:p>
            <a:r>
              <a:rPr lang="en-US" dirty="0"/>
              <a:t>  </a:t>
            </a:r>
            <a:r>
              <a:rPr lang="en-US" b="1" dirty="0"/>
              <a:t>&lt;packaging&gt;</a:t>
            </a:r>
            <a:r>
              <a:rPr lang="en-US" dirty="0"/>
              <a:t>jar</a:t>
            </a:r>
            <a:r>
              <a:rPr lang="en-US" b="1" dirty="0"/>
              <a:t>&lt;/packaging&gt;</a:t>
            </a:r>
            <a:r>
              <a:rPr lang="en-US" dirty="0"/>
              <a:t>  </a:t>
            </a:r>
          </a:p>
          <a:p>
            <a:r>
              <a:rPr lang="en-US" dirty="0"/>
              <a:t>  </a:t>
            </a:r>
          </a:p>
          <a:p>
            <a:r>
              <a:rPr lang="en-US" dirty="0"/>
              <a:t>  </a:t>
            </a:r>
            <a:r>
              <a:rPr lang="en-US" b="1" dirty="0"/>
              <a:t>&lt;name&gt;</a:t>
            </a:r>
            <a:r>
              <a:rPr lang="en-US" dirty="0"/>
              <a:t>Maven Quick Start Archetype</a:t>
            </a:r>
            <a:r>
              <a:rPr lang="en-US" b="1" dirty="0"/>
              <a:t>&lt;/name&gt;</a:t>
            </a:r>
            <a:r>
              <a:rPr lang="en-US" dirty="0"/>
              <a:t>  </a:t>
            </a:r>
          </a:p>
          <a:p>
            <a:r>
              <a:rPr lang="en-US" dirty="0"/>
              <a:t>  </a:t>
            </a:r>
            <a:r>
              <a:rPr lang="en-US" b="1" dirty="0"/>
              <a:t>&lt;url&gt;</a:t>
            </a:r>
            <a:r>
              <a:rPr lang="en-US" dirty="0"/>
              <a:t>http://maven.apache.org</a:t>
            </a:r>
            <a:r>
              <a:rPr lang="en-US" b="1" dirty="0"/>
              <a:t>&lt;/url&gt;</a:t>
            </a:r>
            <a:r>
              <a:rPr lang="en-US" dirty="0"/>
              <a:t>  </a:t>
            </a:r>
          </a:p>
          <a:p>
            <a:r>
              <a:rPr lang="en-US" dirty="0"/>
              <a:t>  </a:t>
            </a:r>
          </a:p>
          <a:p>
            <a:r>
              <a:rPr lang="en-US" dirty="0"/>
              <a:t>  </a:t>
            </a:r>
            <a:r>
              <a:rPr lang="en-US" b="1" dirty="0"/>
              <a:t>&lt;dependencies&gt;</a:t>
            </a:r>
            <a:r>
              <a:rPr lang="en-US" dirty="0"/>
              <a:t>  </a:t>
            </a:r>
          </a:p>
          <a:p>
            <a:r>
              <a:rPr lang="en-US" dirty="0"/>
              <a:t>    </a:t>
            </a:r>
            <a:r>
              <a:rPr lang="en-US" b="1" dirty="0"/>
              <a:t>&lt;dependency&gt;</a:t>
            </a:r>
            <a:r>
              <a:rPr lang="en-US" dirty="0"/>
              <a:t>  </a:t>
            </a:r>
          </a:p>
          <a:p>
            <a:r>
              <a:rPr lang="en-US" dirty="0"/>
              <a:t>      </a:t>
            </a:r>
            <a:r>
              <a:rPr lang="en-US" b="1" dirty="0"/>
              <a:t>&lt;</a:t>
            </a:r>
            <a:r>
              <a:rPr lang="en-US" b="1" dirty="0" err="1"/>
              <a:t>groupId</a:t>
            </a:r>
            <a:r>
              <a:rPr lang="en-US" b="1" dirty="0"/>
              <a:t>&gt;</a:t>
            </a:r>
            <a:r>
              <a:rPr lang="en-US" dirty="0" err="1"/>
              <a:t>junit</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err="1"/>
              <a:t>junit</a:t>
            </a:r>
            <a:r>
              <a:rPr lang="en-US" b="1" dirty="0"/>
              <a:t>&lt;/</a:t>
            </a:r>
            <a:r>
              <a:rPr lang="en-US" b="1" dirty="0" err="1"/>
              <a:t>artifactId</a:t>
            </a:r>
            <a:r>
              <a:rPr lang="en-US" b="1" dirty="0"/>
              <a:t>&gt;</a:t>
            </a:r>
            <a:r>
              <a:rPr lang="en-US" dirty="0"/>
              <a:t>  </a:t>
            </a:r>
          </a:p>
          <a:p>
            <a:r>
              <a:rPr lang="en-US" dirty="0"/>
              <a:t>      </a:t>
            </a:r>
            <a:r>
              <a:rPr lang="en-US" b="1" dirty="0"/>
              <a:t>&lt;version&gt;</a:t>
            </a:r>
            <a:r>
              <a:rPr lang="en-US" dirty="0"/>
              <a:t>4.8.2</a:t>
            </a:r>
            <a:r>
              <a:rPr lang="en-US" b="1" dirty="0"/>
              <a:t>&lt;/version&gt;</a:t>
            </a:r>
            <a:r>
              <a:rPr lang="en-US" dirty="0"/>
              <a:t>  </a:t>
            </a:r>
          </a:p>
          <a:p>
            <a:r>
              <a:rPr lang="en-US" dirty="0"/>
              <a:t>      </a:t>
            </a:r>
            <a:r>
              <a:rPr lang="en-US" b="1" dirty="0"/>
              <a:t>&lt;scope&gt;</a:t>
            </a:r>
            <a:r>
              <a:rPr lang="en-US" dirty="0"/>
              <a:t>test</a:t>
            </a:r>
            <a:r>
              <a:rPr lang="en-US" b="1" dirty="0"/>
              <a:t>&lt;/scope&gt;</a:t>
            </a:r>
            <a:r>
              <a:rPr lang="en-US" dirty="0"/>
              <a:t>  </a:t>
            </a:r>
          </a:p>
          <a:p>
            <a:r>
              <a:rPr lang="en-US" dirty="0"/>
              <a:t>    </a:t>
            </a:r>
            <a:r>
              <a:rPr lang="en-US" b="1" dirty="0"/>
              <a:t>&lt;/dependency&gt;</a:t>
            </a:r>
            <a:r>
              <a:rPr lang="en-US" dirty="0"/>
              <a:t>  </a:t>
            </a:r>
          </a:p>
          <a:p>
            <a:r>
              <a:rPr lang="en-US" dirty="0"/>
              <a:t>  </a:t>
            </a:r>
            <a:r>
              <a:rPr lang="en-US" b="1" dirty="0"/>
              <a:t>&lt;/dependencies&gt;</a:t>
            </a:r>
            <a:r>
              <a:rPr lang="en-US" dirty="0"/>
              <a:t>  </a:t>
            </a:r>
          </a:p>
          <a:p>
            <a:r>
              <a:rPr lang="en-US" dirty="0"/>
              <a:t>  </a:t>
            </a:r>
          </a:p>
          <a:p>
            <a:r>
              <a:rPr lang="en-US" b="1" dirty="0"/>
              <a:t>&lt;/project&gt;</a:t>
            </a:r>
            <a:r>
              <a:rPr lang="en-US" dirty="0"/>
              <a:t>  </a:t>
            </a:r>
          </a:p>
          <a:p>
            <a:endParaRPr lang="en-US" dirty="0"/>
          </a:p>
        </p:txBody>
      </p:sp>
      <p:sp>
        <p:nvSpPr>
          <p:cNvPr id="4" name="Date Placeholder 3"/>
          <p:cNvSpPr>
            <a:spLocks noGrp="1"/>
          </p:cNvSpPr>
          <p:nvPr>
            <p:ph type="dt" sz="half" idx="10"/>
          </p:nvPr>
        </p:nvSpPr>
        <p:spPr/>
        <p:txBody>
          <a:bodyPr/>
          <a:lstStyle/>
          <a:p>
            <a:fld id="{94C0DB96-DE15-47D1-88E3-0307D7F6E3D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38</a:t>
            </a:fld>
            <a:endParaRPr lang="en-US"/>
          </a:p>
        </p:txBody>
      </p:sp>
    </p:spTree>
    <p:extLst>
      <p:ext uri="{BB962C8B-B14F-4D97-AF65-F5344CB8AC3E}">
        <p14:creationId xmlns:p14="http://schemas.microsoft.com/office/powerpoint/2010/main" val="14451968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You can search any repository from Maven official website </a:t>
            </a:r>
            <a:r>
              <a:rPr lang="en-US" b="1" dirty="0"/>
              <a:t>mvnrepository.com</a:t>
            </a:r>
            <a:r>
              <a:rPr lang="en-US" dirty="0"/>
              <a:t>.</a:t>
            </a:r>
          </a:p>
        </p:txBody>
      </p:sp>
      <p:sp>
        <p:nvSpPr>
          <p:cNvPr id="4" name="Date Placeholder 3"/>
          <p:cNvSpPr>
            <a:spLocks noGrp="1"/>
          </p:cNvSpPr>
          <p:nvPr>
            <p:ph type="dt" sz="half" idx="10"/>
          </p:nvPr>
        </p:nvSpPr>
        <p:spPr/>
        <p:txBody>
          <a:bodyPr/>
          <a:lstStyle/>
          <a:p>
            <a:fld id="{5AF79BE9-2E57-4AAD-864E-BF517D40EB57}"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39</a:t>
            </a:fld>
            <a:endParaRPr lang="en-US"/>
          </a:p>
        </p:txBody>
      </p:sp>
    </p:spTree>
    <p:extLst>
      <p:ext uri="{BB962C8B-B14F-4D97-AF65-F5344CB8AC3E}">
        <p14:creationId xmlns:p14="http://schemas.microsoft.com/office/powerpoint/2010/main" val="134250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Build Tool?</a:t>
            </a:r>
          </a:p>
        </p:txBody>
      </p:sp>
      <p:sp>
        <p:nvSpPr>
          <p:cNvPr id="3" name="Content Placeholder 2"/>
          <p:cNvSpPr>
            <a:spLocks noGrp="1"/>
          </p:cNvSpPr>
          <p:nvPr>
            <p:ph idx="1"/>
          </p:nvPr>
        </p:nvSpPr>
        <p:spPr/>
        <p:txBody>
          <a:bodyPr/>
          <a:lstStyle/>
          <a:p>
            <a:r>
              <a:rPr lang="en-US" dirty="0"/>
              <a:t>A build tool takes care of everything for building a process. It does following:</a:t>
            </a:r>
          </a:p>
          <a:p>
            <a:r>
              <a:rPr lang="en-US" dirty="0"/>
              <a:t>Generates source code (if auto-generated code is used)</a:t>
            </a:r>
          </a:p>
          <a:p>
            <a:r>
              <a:rPr lang="en-US" dirty="0"/>
              <a:t>Generates documentation from source code</a:t>
            </a:r>
          </a:p>
          <a:p>
            <a:r>
              <a:rPr lang="en-US" dirty="0"/>
              <a:t>Compiles source code</a:t>
            </a:r>
          </a:p>
          <a:p>
            <a:r>
              <a:rPr lang="en-US" dirty="0"/>
              <a:t>Packages compiled code into JAR of ZIP file</a:t>
            </a:r>
          </a:p>
          <a:p>
            <a:r>
              <a:rPr lang="en-US" dirty="0"/>
              <a:t>Installs the packaged code in local repository, server repository, or central repository</a:t>
            </a:r>
          </a:p>
          <a:p>
            <a:endParaRPr lang="en-US" dirty="0"/>
          </a:p>
        </p:txBody>
      </p:sp>
      <p:sp>
        <p:nvSpPr>
          <p:cNvPr id="4" name="Date Placeholder 3"/>
          <p:cNvSpPr>
            <a:spLocks noGrp="1"/>
          </p:cNvSpPr>
          <p:nvPr>
            <p:ph type="dt" sz="half" idx="10"/>
          </p:nvPr>
        </p:nvSpPr>
        <p:spPr/>
        <p:txBody>
          <a:bodyPr/>
          <a:lstStyle/>
          <a:p>
            <a:fld id="{8FB4280E-7E3F-4BA0-9C04-15A44AAF0573}"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a:t>
            </a:fld>
            <a:endParaRPr lang="en-US"/>
          </a:p>
        </p:txBody>
      </p:sp>
    </p:spTree>
    <p:extLst>
      <p:ext uri="{BB962C8B-B14F-4D97-AF65-F5344CB8AC3E}">
        <p14:creationId xmlns:p14="http://schemas.microsoft.com/office/powerpoint/2010/main" val="290880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Maven pom.xml file</a:t>
            </a:r>
            <a:br>
              <a:rPr lang="en-US" dirty="0"/>
            </a:br>
            <a:endParaRPr lang="en-US" dirty="0"/>
          </a:p>
        </p:txBody>
      </p:sp>
      <p:sp>
        <p:nvSpPr>
          <p:cNvPr id="3" name="Content Placeholder 2"/>
          <p:cNvSpPr>
            <a:spLocks noGrp="1"/>
          </p:cNvSpPr>
          <p:nvPr>
            <p:ph type="subTitle" idx="1"/>
          </p:nvPr>
        </p:nvSpPr>
        <p:spPr/>
        <p:txBody>
          <a:bodyPr/>
          <a:lstStyle/>
          <a:p>
            <a:r>
              <a:rPr lang="en-US" dirty="0"/>
              <a:t>pom.xml file</a:t>
            </a:r>
          </a:p>
          <a:p>
            <a:endParaRPr lang="en-US" dirty="0"/>
          </a:p>
        </p:txBody>
      </p:sp>
      <p:sp>
        <p:nvSpPr>
          <p:cNvPr id="4" name="Date Placeholder 3"/>
          <p:cNvSpPr>
            <a:spLocks noGrp="1"/>
          </p:cNvSpPr>
          <p:nvPr>
            <p:ph type="dt" sz="half" idx="10"/>
          </p:nvPr>
        </p:nvSpPr>
        <p:spPr/>
        <p:txBody>
          <a:bodyPr/>
          <a:lstStyle/>
          <a:p>
            <a:fld id="{46406677-E3A0-4628-8A39-14979548EBEB}"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40</a:t>
            </a:fld>
            <a:endParaRPr lang="en-US"/>
          </a:p>
        </p:txBody>
      </p:sp>
    </p:spTree>
    <p:extLst>
      <p:ext uri="{BB962C8B-B14F-4D97-AF65-F5344CB8AC3E}">
        <p14:creationId xmlns:p14="http://schemas.microsoft.com/office/powerpoint/2010/main" val="21995603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pom.xml</a:t>
            </a:r>
          </a:p>
        </p:txBody>
      </p:sp>
      <p:sp>
        <p:nvSpPr>
          <p:cNvPr id="3" name="Content Placeholder 2"/>
          <p:cNvSpPr>
            <a:spLocks noGrp="1"/>
          </p:cNvSpPr>
          <p:nvPr>
            <p:ph idx="1"/>
          </p:nvPr>
        </p:nvSpPr>
        <p:spPr/>
        <p:txBody>
          <a:bodyPr/>
          <a:lstStyle/>
          <a:p>
            <a:r>
              <a:rPr lang="en-US" b="1" dirty="0"/>
              <a:t>POM</a:t>
            </a:r>
            <a:r>
              <a:rPr lang="en-US" dirty="0"/>
              <a:t> is an acronym for </a:t>
            </a:r>
            <a:r>
              <a:rPr lang="en-US" b="1" dirty="0"/>
              <a:t>Project Object Model</a:t>
            </a:r>
            <a:r>
              <a:rPr lang="en-US" dirty="0"/>
              <a:t>. The pom.xml file contains information of project and configuration information for the maven to build the project such as dependencies, build directory, source directory, test source directory, plugin, goals etc.</a:t>
            </a:r>
          </a:p>
          <a:p>
            <a:r>
              <a:rPr lang="en-US" dirty="0"/>
              <a:t>Maven reads the pom.xml file, then executes the goal.</a:t>
            </a:r>
          </a:p>
          <a:p>
            <a:r>
              <a:rPr lang="en-US" dirty="0"/>
              <a:t>Before maven 2, it was named as project.xml file. But, since maven 2 (also in maven 3), it is renamed as pom.xml.</a:t>
            </a:r>
          </a:p>
          <a:p>
            <a:endParaRPr lang="en-US" dirty="0"/>
          </a:p>
        </p:txBody>
      </p:sp>
      <p:sp>
        <p:nvSpPr>
          <p:cNvPr id="4" name="Date Placeholder 3"/>
          <p:cNvSpPr>
            <a:spLocks noGrp="1"/>
          </p:cNvSpPr>
          <p:nvPr>
            <p:ph type="dt" sz="half" idx="10"/>
          </p:nvPr>
        </p:nvSpPr>
        <p:spPr/>
        <p:txBody>
          <a:bodyPr/>
          <a:lstStyle/>
          <a:p>
            <a:fld id="{25050F8C-F149-42F1-A995-F66E8189CE07}"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41</a:t>
            </a:fld>
            <a:endParaRPr lang="en-US"/>
          </a:p>
        </p:txBody>
      </p:sp>
    </p:spTree>
    <p:extLst>
      <p:ext uri="{BB962C8B-B14F-4D97-AF65-F5344CB8AC3E}">
        <p14:creationId xmlns:p14="http://schemas.microsoft.com/office/powerpoint/2010/main" val="338740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Elements of maven pom.xml file</a:t>
            </a:r>
          </a:p>
        </p:txBody>
      </p:sp>
      <p:graphicFrame>
        <p:nvGraphicFramePr>
          <p:cNvPr id="5" name="Content Placeholder 4"/>
          <p:cNvGraphicFramePr>
            <a:graphicFrameLocks noGrp="1"/>
          </p:cNvGraphicFramePr>
          <p:nvPr>
            <p:ph idx="1"/>
          </p:nvPr>
        </p:nvGraphicFramePr>
        <p:xfrm>
          <a:off x="1102928" y="2114467"/>
          <a:ext cx="7746182" cy="3973680"/>
        </p:xfrm>
        <a:graphic>
          <a:graphicData uri="http://schemas.openxmlformats.org/drawingml/2006/table">
            <a:tbl>
              <a:tblPr/>
              <a:tblGrid>
                <a:gridCol w="3873091">
                  <a:extLst>
                    <a:ext uri="{9D8B030D-6E8A-4147-A177-3AD203B41FA5}">
                      <a16:colId xmlns:a16="http://schemas.microsoft.com/office/drawing/2014/main" val="20000"/>
                    </a:ext>
                  </a:extLst>
                </a:gridCol>
                <a:gridCol w="3873091">
                  <a:extLst>
                    <a:ext uri="{9D8B030D-6E8A-4147-A177-3AD203B41FA5}">
                      <a16:colId xmlns:a16="http://schemas.microsoft.com/office/drawing/2014/main" val="20001"/>
                    </a:ext>
                  </a:extLst>
                </a:gridCol>
              </a:tblGrid>
              <a:tr h="265694">
                <a:tc>
                  <a:txBody>
                    <a:bodyPr/>
                    <a:lstStyle/>
                    <a:p>
                      <a:pPr algn="l" fontAlgn="t"/>
                      <a:r>
                        <a:rPr lang="en-US" sz="1400">
                          <a:solidFill>
                            <a:srgbClr val="000000"/>
                          </a:solidFill>
                          <a:effectLst/>
                          <a:latin typeface="times new roman" panose="02020603050405020304" pitchFamily="18" charset="0"/>
                        </a:rPr>
                        <a:t>Element</a:t>
                      </a:r>
                    </a:p>
                  </a:txBody>
                  <a:tcPr marL="28880" marR="28880" marT="28880" marB="28880">
                    <a:lnL w="7620" cap="flat" cmpd="sng" algn="ctr">
                      <a:solidFill>
                        <a:srgbClr val="2891F9"/>
                      </a:solidFill>
                      <a:prstDash val="solid"/>
                      <a:round/>
                      <a:headEnd type="none" w="med" len="med"/>
                      <a:tailEnd type="none" w="med" len="med"/>
                    </a:lnL>
                    <a:lnR w="7620" cap="flat" cmpd="sng" algn="ctr">
                      <a:solidFill>
                        <a:srgbClr val="2891F9"/>
                      </a:solidFill>
                      <a:prstDash val="solid"/>
                      <a:round/>
                      <a:headEnd type="none" w="med" len="med"/>
                      <a:tailEnd type="none" w="med" len="med"/>
                    </a:lnR>
                    <a:lnT w="7620" cap="flat" cmpd="sng" algn="ctr">
                      <a:solidFill>
                        <a:srgbClr val="2891F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a:solidFill>
                            <a:srgbClr val="000000"/>
                          </a:solidFill>
                          <a:effectLst/>
                          <a:latin typeface="times new roman" panose="02020603050405020304" pitchFamily="18" charset="0"/>
                        </a:rPr>
                        <a:t>Description</a:t>
                      </a:r>
                    </a:p>
                  </a:txBody>
                  <a:tcPr marL="28880" marR="28880" marT="28880" marB="28880">
                    <a:lnL w="7620" cap="flat" cmpd="sng" algn="ctr">
                      <a:solidFill>
                        <a:srgbClr val="2891F9"/>
                      </a:solidFill>
                      <a:prstDash val="solid"/>
                      <a:round/>
                      <a:headEnd type="none" w="med" len="med"/>
                      <a:tailEnd type="none" w="med" len="med"/>
                    </a:lnL>
                    <a:lnR w="7620" cap="flat" cmpd="sng" algn="ctr">
                      <a:solidFill>
                        <a:srgbClr val="2891F9"/>
                      </a:solidFill>
                      <a:prstDash val="solid"/>
                      <a:round/>
                      <a:headEnd type="none" w="med" len="med"/>
                      <a:tailEnd type="none" w="med" len="med"/>
                    </a:lnR>
                    <a:lnT w="7620" cap="flat" cmpd="sng" algn="ctr">
                      <a:solidFill>
                        <a:srgbClr val="2891F9"/>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65694">
                <a:tc>
                  <a:txBody>
                    <a:bodyPr/>
                    <a:lstStyle/>
                    <a:p>
                      <a:pPr fontAlgn="t"/>
                      <a:r>
                        <a:rPr lang="en-US" sz="1400" b="1" i="0">
                          <a:solidFill>
                            <a:srgbClr val="000000"/>
                          </a:solidFill>
                          <a:effectLst/>
                          <a:latin typeface="verdana" panose="020B0604030504040204" pitchFamily="34" charset="0"/>
                        </a:rPr>
                        <a:t>project</a:t>
                      </a:r>
                      <a:endParaRPr lang="en-US" sz="1400" b="0" i="0">
                        <a:solidFill>
                          <a:srgbClr val="000000"/>
                        </a:solidFill>
                        <a:effectLst/>
                        <a:latin typeface="verdana" panose="020B0604030504040204" pitchFamily="34" charset="0"/>
                      </a:endParaRP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It is the root element of pom.xml file.</a:t>
                      </a: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81562">
                <a:tc>
                  <a:txBody>
                    <a:bodyPr/>
                    <a:lstStyle/>
                    <a:p>
                      <a:pPr fontAlgn="t"/>
                      <a:r>
                        <a:rPr lang="en-US" sz="1400" b="1" i="0">
                          <a:solidFill>
                            <a:srgbClr val="000000"/>
                          </a:solidFill>
                          <a:effectLst/>
                          <a:latin typeface="verdana" panose="020B0604030504040204" pitchFamily="34" charset="0"/>
                        </a:rPr>
                        <a:t>modelVersion</a:t>
                      </a:r>
                      <a:endParaRPr lang="en-US" sz="1400" b="0" i="0">
                        <a:solidFill>
                          <a:srgbClr val="000000"/>
                        </a:solidFill>
                        <a:effectLst/>
                        <a:latin typeface="verdana" panose="020B0604030504040204" pitchFamily="34" charset="0"/>
                      </a:endParaRP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It is the sub element of project. It specifies the modelVersion. It should be set to 4.0.0.</a:t>
                      </a: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73628">
                <a:tc>
                  <a:txBody>
                    <a:bodyPr/>
                    <a:lstStyle/>
                    <a:p>
                      <a:pPr fontAlgn="t"/>
                      <a:r>
                        <a:rPr lang="en-US" sz="1400" b="1" i="0">
                          <a:solidFill>
                            <a:srgbClr val="000000"/>
                          </a:solidFill>
                          <a:effectLst/>
                          <a:latin typeface="verdana" panose="020B0604030504040204" pitchFamily="34" charset="0"/>
                        </a:rPr>
                        <a:t>groupId</a:t>
                      </a:r>
                      <a:endParaRPr lang="en-US" sz="1400" b="0" i="0">
                        <a:solidFill>
                          <a:srgbClr val="000000"/>
                        </a:solidFill>
                        <a:effectLst/>
                        <a:latin typeface="verdana" panose="020B0604030504040204" pitchFamily="34" charset="0"/>
                      </a:endParaRP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It is the sub element of project. It specifies the id for the project group.</a:t>
                      </a: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513298">
                <a:tc>
                  <a:txBody>
                    <a:bodyPr/>
                    <a:lstStyle/>
                    <a:p>
                      <a:pPr fontAlgn="t"/>
                      <a:r>
                        <a:rPr lang="en-US" sz="1400" b="1" i="0">
                          <a:solidFill>
                            <a:srgbClr val="000000"/>
                          </a:solidFill>
                          <a:effectLst/>
                          <a:latin typeface="verdana" panose="020B0604030504040204" pitchFamily="34" charset="0"/>
                        </a:rPr>
                        <a:t>artifactId</a:t>
                      </a:r>
                      <a:endParaRPr lang="en-US" sz="1400" b="0" i="0">
                        <a:solidFill>
                          <a:srgbClr val="000000"/>
                        </a:solidFill>
                        <a:effectLst/>
                        <a:latin typeface="verdana" panose="020B0604030504040204" pitchFamily="34" charset="0"/>
                      </a:endParaRP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It is the sub element of project. It specifies the id for the artifact (project). An artifact is something that is either produced or used by a project. Examples of artifacts produced by Maven for a project include: JARs, source and binary distributions, and WARs.</a:t>
                      </a: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681562">
                <a:tc>
                  <a:txBody>
                    <a:bodyPr/>
                    <a:lstStyle/>
                    <a:p>
                      <a:pPr fontAlgn="t"/>
                      <a:r>
                        <a:rPr lang="en-US" sz="1400" b="1" i="0">
                          <a:solidFill>
                            <a:srgbClr val="000000"/>
                          </a:solidFill>
                          <a:effectLst/>
                          <a:latin typeface="verdana" panose="020B0604030504040204" pitchFamily="34" charset="0"/>
                        </a:rPr>
                        <a:t>version</a:t>
                      </a:r>
                      <a:endParaRPr lang="en-US" sz="1400" b="0" i="0">
                        <a:solidFill>
                          <a:srgbClr val="000000"/>
                        </a:solidFill>
                        <a:effectLst/>
                        <a:latin typeface="verdana" panose="020B0604030504040204" pitchFamily="34" charset="0"/>
                      </a:endParaRP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dirty="0">
                          <a:solidFill>
                            <a:srgbClr val="000000"/>
                          </a:solidFill>
                          <a:effectLst/>
                          <a:latin typeface="verdana" panose="020B0604030504040204" pitchFamily="34" charset="0"/>
                        </a:rPr>
                        <a:t>It is the sub element of project. It specifies the version of the artifact under given group.</a:t>
                      </a:r>
                    </a:p>
                  </a:txBody>
                  <a:tcPr marL="28880" marR="28880" marT="28880" marB="28880">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3" name="Date Placeholder 2"/>
          <p:cNvSpPr>
            <a:spLocks noGrp="1"/>
          </p:cNvSpPr>
          <p:nvPr>
            <p:ph type="dt" sz="half" idx="10"/>
          </p:nvPr>
        </p:nvSpPr>
        <p:spPr/>
        <p:txBody>
          <a:bodyPr/>
          <a:lstStyle/>
          <a:p>
            <a:fld id="{6C71A554-1D8F-40AD-A853-B9798B661232}" type="datetime1">
              <a:rPr lang="en-US" smtClean="0"/>
              <a:t>10/10/2018</a:t>
            </a:fld>
            <a:endParaRPr lang="en-US"/>
          </a:p>
        </p:txBody>
      </p:sp>
      <p:sp>
        <p:nvSpPr>
          <p:cNvPr id="4" name="Footer Placeholder 3"/>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42</a:t>
            </a:fld>
            <a:endParaRPr lang="en-US"/>
          </a:p>
        </p:txBody>
      </p:sp>
    </p:spTree>
    <p:extLst>
      <p:ext uri="{BB962C8B-B14F-4D97-AF65-F5344CB8AC3E}">
        <p14:creationId xmlns:p14="http://schemas.microsoft.com/office/powerpoint/2010/main" val="4020658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pom.xml</a:t>
            </a:r>
          </a:p>
        </p:txBody>
      </p:sp>
      <p:sp>
        <p:nvSpPr>
          <p:cNvPr id="3" name="Content Placeholder 2"/>
          <p:cNvSpPr>
            <a:spLocks noGrp="1"/>
          </p:cNvSpPr>
          <p:nvPr>
            <p:ph idx="1"/>
          </p:nvPr>
        </p:nvSpPr>
        <p:spPr/>
        <p:txBody>
          <a:bodyPr>
            <a:normAutofit fontScale="92500" lnSpcReduction="20000"/>
          </a:bodyPr>
          <a:lstStyle/>
          <a:p>
            <a:r>
              <a:rPr lang="en-US" b="1" dirty="0"/>
              <a:t>&lt;project</a:t>
            </a:r>
            <a:r>
              <a:rPr lang="en-US" dirty="0"/>
              <a:t> </a:t>
            </a:r>
            <a:r>
              <a:rPr lang="en-US" dirty="0" err="1"/>
              <a:t>xmlns</a:t>
            </a:r>
            <a:r>
              <a:rPr lang="en-US" dirty="0"/>
              <a:t>="http://maven.apache.org/POM/4.0.0"   </a:t>
            </a:r>
          </a:p>
          <a:p>
            <a:r>
              <a:rPr lang="en-US" dirty="0" err="1"/>
              <a:t>xmlns:xsi</a:t>
            </a:r>
            <a:r>
              <a:rPr lang="en-US" dirty="0"/>
              <a:t>="http://www.w3.org/2001/XMLSchema-instance"  </a:t>
            </a:r>
          </a:p>
          <a:p>
            <a:r>
              <a:rPr lang="en-US" dirty="0"/>
              <a:t>  </a:t>
            </a:r>
            <a:r>
              <a:rPr lang="en-US" dirty="0" err="1"/>
              <a:t>xsi:schemaLocation</a:t>
            </a:r>
            <a:r>
              <a:rPr lang="en-US" dirty="0"/>
              <a:t>="http://maven.apache.org/POM/4.0.0   </a:t>
            </a:r>
          </a:p>
          <a:p>
            <a:r>
              <a:rPr lang="en-US" dirty="0"/>
              <a:t>http://maven.apache.org/xsd/maven-4.0.0.xsd"</a:t>
            </a:r>
            <a:r>
              <a:rPr lang="en-US" b="1" dirty="0"/>
              <a:t>&gt;</a:t>
            </a:r>
            <a:r>
              <a:rPr lang="en-US" dirty="0"/>
              <a:t>  </a:t>
            </a:r>
          </a:p>
          <a:p>
            <a:r>
              <a:rPr lang="en-US" dirty="0"/>
              <a:t>  </a:t>
            </a:r>
          </a:p>
          <a:p>
            <a:r>
              <a:rPr lang="en-US" dirty="0"/>
              <a:t>  </a:t>
            </a:r>
            <a:r>
              <a:rPr lang="en-US" b="1" dirty="0"/>
              <a:t>&lt;</a:t>
            </a:r>
            <a:r>
              <a:rPr lang="en-US" b="1" dirty="0" err="1"/>
              <a:t>modelVersion</a:t>
            </a:r>
            <a:r>
              <a:rPr lang="en-US" b="1" dirty="0"/>
              <a:t>&gt;</a:t>
            </a:r>
            <a:r>
              <a:rPr lang="en-US" dirty="0"/>
              <a:t>4.0.0</a:t>
            </a:r>
            <a:r>
              <a:rPr lang="en-US" b="1" dirty="0"/>
              <a:t>&lt;/</a:t>
            </a:r>
            <a:r>
              <a:rPr lang="en-US" b="1" dirty="0" err="1"/>
              <a:t>modelVersion</a:t>
            </a:r>
            <a:r>
              <a:rPr lang="en-US" b="1" dirty="0"/>
              <a:t>&gt;</a:t>
            </a:r>
            <a:r>
              <a:rPr lang="en-US" dirty="0"/>
              <a:t>  </a:t>
            </a:r>
          </a:p>
          <a:p>
            <a:r>
              <a:rPr lang="en-US" dirty="0"/>
              <a:t>  </a:t>
            </a:r>
            <a:r>
              <a:rPr lang="en-US" b="1" dirty="0"/>
              <a:t>&lt;</a:t>
            </a:r>
            <a:r>
              <a:rPr lang="en-US" b="1" dirty="0" err="1"/>
              <a:t>groupId</a:t>
            </a:r>
            <a:r>
              <a:rPr lang="en-US" b="1" dirty="0"/>
              <a:t>&gt;</a:t>
            </a:r>
            <a:r>
              <a:rPr lang="en-US" dirty="0" err="1"/>
              <a:t>com.myit.application</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my-app</a:t>
            </a:r>
            <a:r>
              <a:rPr lang="en-US" b="1" dirty="0"/>
              <a:t>&lt;/</a:t>
            </a:r>
            <a:r>
              <a:rPr lang="en-US" b="1" dirty="0" err="1"/>
              <a:t>artifactId</a:t>
            </a:r>
            <a:r>
              <a:rPr lang="en-US" b="1" dirty="0"/>
              <a:t>&gt;</a:t>
            </a:r>
            <a:r>
              <a:rPr lang="en-US" dirty="0"/>
              <a:t>  </a:t>
            </a:r>
          </a:p>
          <a:p>
            <a:r>
              <a:rPr lang="en-US" dirty="0"/>
              <a:t>  </a:t>
            </a:r>
            <a:r>
              <a:rPr lang="en-US" b="1" dirty="0"/>
              <a:t>&lt;version&gt;</a:t>
            </a:r>
            <a:r>
              <a:rPr lang="en-US" dirty="0"/>
              <a:t>1</a:t>
            </a:r>
            <a:r>
              <a:rPr lang="en-US" b="1" dirty="0"/>
              <a:t>&lt;/version&gt;</a:t>
            </a:r>
            <a:r>
              <a:rPr lang="en-US" dirty="0"/>
              <a:t>  </a:t>
            </a:r>
          </a:p>
          <a:p>
            <a:r>
              <a:rPr lang="en-US" dirty="0"/>
              <a:t>  </a:t>
            </a:r>
          </a:p>
          <a:p>
            <a:r>
              <a:rPr lang="en-US" b="1" dirty="0"/>
              <a:t>&lt;/project&gt;</a:t>
            </a:r>
            <a:r>
              <a:rPr lang="en-US" dirty="0"/>
              <a:t>  </a:t>
            </a:r>
          </a:p>
          <a:p>
            <a:endParaRPr lang="en-US" dirty="0"/>
          </a:p>
        </p:txBody>
      </p:sp>
      <p:sp>
        <p:nvSpPr>
          <p:cNvPr id="4" name="Date Placeholder 3"/>
          <p:cNvSpPr>
            <a:spLocks noGrp="1"/>
          </p:cNvSpPr>
          <p:nvPr>
            <p:ph type="dt" sz="half" idx="10"/>
          </p:nvPr>
        </p:nvSpPr>
        <p:spPr/>
        <p:txBody>
          <a:bodyPr/>
          <a:lstStyle/>
          <a:p>
            <a:fld id="{4F1C9906-3B29-445C-A2D3-5E497D529960}"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43</a:t>
            </a:fld>
            <a:endParaRPr lang="en-US"/>
          </a:p>
        </p:txBody>
      </p:sp>
    </p:spTree>
    <p:extLst>
      <p:ext uri="{BB962C8B-B14F-4D97-AF65-F5344CB8AC3E}">
        <p14:creationId xmlns:p14="http://schemas.microsoft.com/office/powerpoint/2010/main" val="375177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Maven pom.xml file with additional elements</a:t>
            </a:r>
            <a:br>
              <a:rPr lang="en-US" dirty="0"/>
            </a:br>
            <a:endParaRPr lang="en-US" dirty="0"/>
          </a:p>
        </p:txBody>
      </p:sp>
      <p:graphicFrame>
        <p:nvGraphicFramePr>
          <p:cNvPr id="4" name="Content Placeholder 3"/>
          <p:cNvGraphicFramePr>
            <a:graphicFrameLocks noGrp="1"/>
          </p:cNvGraphicFramePr>
          <p:nvPr>
            <p:ph idx="1"/>
          </p:nvPr>
        </p:nvGraphicFramePr>
        <p:xfrm>
          <a:off x="677863" y="2607811"/>
          <a:ext cx="8596312" cy="2986990"/>
        </p:xfrm>
        <a:graphic>
          <a:graphicData uri="http://schemas.openxmlformats.org/drawingml/2006/table">
            <a:tbl>
              <a:tblPr/>
              <a:tblGrid>
                <a:gridCol w="4298156">
                  <a:extLst>
                    <a:ext uri="{9D8B030D-6E8A-4147-A177-3AD203B41FA5}">
                      <a16:colId xmlns:a16="http://schemas.microsoft.com/office/drawing/2014/main" val="20000"/>
                    </a:ext>
                  </a:extLst>
                </a:gridCol>
                <a:gridCol w="4298156">
                  <a:extLst>
                    <a:ext uri="{9D8B030D-6E8A-4147-A177-3AD203B41FA5}">
                      <a16:colId xmlns:a16="http://schemas.microsoft.com/office/drawing/2014/main" val="20001"/>
                    </a:ext>
                  </a:extLst>
                </a:gridCol>
              </a:tblGrid>
              <a:tr h="294853">
                <a:tc>
                  <a:txBody>
                    <a:bodyPr/>
                    <a:lstStyle/>
                    <a:p>
                      <a:pPr algn="l" fontAlgn="t"/>
                      <a:r>
                        <a:rPr lang="en-US" sz="1500">
                          <a:solidFill>
                            <a:srgbClr val="000000"/>
                          </a:solidFill>
                          <a:effectLst/>
                          <a:latin typeface="times new roman" panose="02020603050405020304" pitchFamily="18" charset="0"/>
                        </a:rPr>
                        <a:t>Element</a:t>
                      </a:r>
                    </a:p>
                  </a:txBody>
                  <a:tcPr marL="32049" marR="32049" marT="32049" marB="32049">
                    <a:lnL w="7620" cap="flat" cmpd="sng" algn="ctr">
                      <a:solidFill>
                        <a:srgbClr val="08FA12"/>
                      </a:solidFill>
                      <a:prstDash val="solid"/>
                      <a:round/>
                      <a:headEnd type="none" w="med" len="med"/>
                      <a:tailEnd type="none" w="med" len="med"/>
                    </a:lnL>
                    <a:lnR w="7620" cap="flat" cmpd="sng" algn="ctr">
                      <a:solidFill>
                        <a:srgbClr val="08FA12"/>
                      </a:solidFill>
                      <a:prstDash val="solid"/>
                      <a:round/>
                      <a:headEnd type="none" w="med" len="med"/>
                      <a:tailEnd type="none" w="med" len="med"/>
                    </a:lnR>
                    <a:lnT w="7620" cap="flat" cmpd="sng" algn="ctr">
                      <a:solidFill>
                        <a:srgbClr val="08FA1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500">
                          <a:solidFill>
                            <a:srgbClr val="000000"/>
                          </a:solidFill>
                          <a:effectLst/>
                          <a:latin typeface="times new roman" panose="02020603050405020304" pitchFamily="18" charset="0"/>
                        </a:rPr>
                        <a:t>Description</a:t>
                      </a:r>
                    </a:p>
                  </a:txBody>
                  <a:tcPr marL="32049" marR="32049" marT="32049" marB="32049">
                    <a:lnL w="7620" cap="flat" cmpd="sng" algn="ctr">
                      <a:solidFill>
                        <a:srgbClr val="08FA12"/>
                      </a:solidFill>
                      <a:prstDash val="solid"/>
                      <a:round/>
                      <a:headEnd type="none" w="med" len="med"/>
                      <a:tailEnd type="none" w="med" len="med"/>
                    </a:lnL>
                    <a:lnR w="7620" cap="flat" cmpd="sng" algn="ctr">
                      <a:solidFill>
                        <a:srgbClr val="08FA12"/>
                      </a:solidFill>
                      <a:prstDash val="solid"/>
                      <a:round/>
                      <a:headEnd type="none" w="med" len="med"/>
                      <a:tailEnd type="none" w="med" len="med"/>
                    </a:lnR>
                    <a:lnT w="7620" cap="flat" cmpd="sng" algn="ctr">
                      <a:solidFill>
                        <a:srgbClr val="08FA12"/>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525608">
                <a:tc>
                  <a:txBody>
                    <a:bodyPr/>
                    <a:lstStyle/>
                    <a:p>
                      <a:pPr fontAlgn="t"/>
                      <a:r>
                        <a:rPr lang="en-US" sz="1500" b="1" i="0">
                          <a:solidFill>
                            <a:srgbClr val="000000"/>
                          </a:solidFill>
                          <a:effectLst/>
                          <a:latin typeface="verdana" panose="020B0604030504040204" pitchFamily="34" charset="0"/>
                        </a:rPr>
                        <a:t>packaging</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defines packaging type such as jar, war etc.</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4853">
                <a:tc>
                  <a:txBody>
                    <a:bodyPr/>
                    <a:lstStyle/>
                    <a:p>
                      <a:pPr fontAlgn="t"/>
                      <a:r>
                        <a:rPr lang="en-US" sz="1500" b="1" i="0">
                          <a:solidFill>
                            <a:srgbClr val="000000"/>
                          </a:solidFill>
                          <a:effectLst/>
                          <a:latin typeface="verdana" panose="020B0604030504040204" pitchFamily="34" charset="0"/>
                        </a:rPr>
                        <a:t>name</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defines name of the maven project.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94853">
                <a:tc>
                  <a:txBody>
                    <a:bodyPr/>
                    <a:lstStyle/>
                    <a:p>
                      <a:pPr fontAlgn="t"/>
                      <a:r>
                        <a:rPr lang="en-US" sz="1500" b="1" i="0">
                          <a:solidFill>
                            <a:srgbClr val="000000"/>
                          </a:solidFill>
                          <a:effectLst/>
                          <a:latin typeface="verdana" panose="020B0604030504040204" pitchFamily="34" charset="0"/>
                        </a:rPr>
                        <a:t>url</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defines url of the project.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94853">
                <a:tc>
                  <a:txBody>
                    <a:bodyPr/>
                    <a:lstStyle/>
                    <a:p>
                      <a:pPr fontAlgn="t"/>
                      <a:r>
                        <a:rPr lang="en-US" sz="1500" b="1" i="0">
                          <a:solidFill>
                            <a:srgbClr val="000000"/>
                          </a:solidFill>
                          <a:effectLst/>
                          <a:latin typeface="verdana" panose="020B0604030504040204" pitchFamily="34" charset="0"/>
                        </a:rPr>
                        <a:t>dependencies</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a:solidFill>
                            <a:srgbClr val="000000"/>
                          </a:solidFill>
                          <a:effectLst/>
                          <a:latin typeface="verdana" panose="020B0604030504040204" pitchFamily="34" charset="0"/>
                        </a:rPr>
                        <a:t>defines dependencies for this project.</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525608">
                <a:tc>
                  <a:txBody>
                    <a:bodyPr/>
                    <a:lstStyle/>
                    <a:p>
                      <a:pPr fontAlgn="t"/>
                      <a:r>
                        <a:rPr lang="en-US" sz="1500" b="1" i="0">
                          <a:solidFill>
                            <a:srgbClr val="000000"/>
                          </a:solidFill>
                          <a:effectLst/>
                          <a:latin typeface="verdana" panose="020B0604030504040204" pitchFamily="34" charset="0"/>
                        </a:rPr>
                        <a:t>dependency</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500" b="0" i="0">
                          <a:solidFill>
                            <a:srgbClr val="000000"/>
                          </a:solidFill>
                          <a:effectLst/>
                          <a:latin typeface="verdana" panose="020B0604030504040204" pitchFamily="34" charset="0"/>
                        </a:rPr>
                        <a:t>defines a dependency. It is used inside dependencies.</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56362">
                <a:tc>
                  <a:txBody>
                    <a:bodyPr/>
                    <a:lstStyle/>
                    <a:p>
                      <a:pPr fontAlgn="t"/>
                      <a:r>
                        <a:rPr lang="en-US" sz="1500" b="1" i="0">
                          <a:solidFill>
                            <a:srgbClr val="000000"/>
                          </a:solidFill>
                          <a:effectLst/>
                          <a:latin typeface="verdana" panose="020B0604030504040204" pitchFamily="34" charset="0"/>
                        </a:rPr>
                        <a:t>scope</a:t>
                      </a:r>
                      <a:endParaRPr lang="en-US" sz="1500" b="0" i="0">
                        <a:solidFill>
                          <a:srgbClr val="000000"/>
                        </a:solidFill>
                        <a:effectLst/>
                        <a:latin typeface="verdana" panose="020B0604030504040204" pitchFamily="34" charset="0"/>
                      </a:endParaRP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500" b="0" i="0" dirty="0">
                          <a:solidFill>
                            <a:srgbClr val="000000"/>
                          </a:solidFill>
                          <a:effectLst/>
                          <a:latin typeface="verdana" panose="020B0604030504040204" pitchFamily="34" charset="0"/>
                        </a:rPr>
                        <a:t>defines scope for this maven project. It can be compile, provided, runtime, test and system.</a:t>
                      </a:r>
                    </a:p>
                  </a:txBody>
                  <a:tcPr marL="32049" marR="32049" marT="32049" marB="3204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fld id="{8D6AD4A5-3BD7-461D-963E-7050552DABB1}"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44</a:t>
            </a:fld>
            <a:endParaRPr lang="en-US"/>
          </a:p>
        </p:txBody>
      </p:sp>
    </p:spTree>
    <p:extLst>
      <p:ext uri="{BB962C8B-B14F-4D97-AF65-F5344CB8AC3E}">
        <p14:creationId xmlns:p14="http://schemas.microsoft.com/office/powerpoint/2010/main" val="28009768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pom.xml with additional elements</a:t>
            </a:r>
          </a:p>
        </p:txBody>
      </p:sp>
      <p:sp>
        <p:nvSpPr>
          <p:cNvPr id="3" name="Content Placeholder 2"/>
          <p:cNvSpPr>
            <a:spLocks noGrp="1"/>
          </p:cNvSpPr>
          <p:nvPr>
            <p:ph idx="1"/>
          </p:nvPr>
        </p:nvSpPr>
        <p:spPr>
          <a:xfrm>
            <a:off x="677334" y="1600200"/>
            <a:ext cx="9051882" cy="5257799"/>
          </a:xfrm>
        </p:spPr>
        <p:txBody>
          <a:bodyPr>
            <a:normAutofit fontScale="85000" lnSpcReduction="20000"/>
          </a:bodyPr>
          <a:lstStyle/>
          <a:p>
            <a:r>
              <a:rPr lang="en-US" dirty="0"/>
              <a:t> </a:t>
            </a:r>
            <a:r>
              <a:rPr lang="en-US" b="1" dirty="0"/>
              <a:t>&lt;</a:t>
            </a:r>
            <a:r>
              <a:rPr lang="en-US" b="1" dirty="0" err="1"/>
              <a:t>modelVersion</a:t>
            </a:r>
            <a:r>
              <a:rPr lang="en-US" b="1" dirty="0"/>
              <a:t>&gt;</a:t>
            </a:r>
            <a:r>
              <a:rPr lang="en-US" dirty="0"/>
              <a:t>4.0.0</a:t>
            </a:r>
            <a:r>
              <a:rPr lang="en-US" b="1" dirty="0"/>
              <a:t>&lt;/</a:t>
            </a:r>
            <a:r>
              <a:rPr lang="en-US" b="1" dirty="0" err="1"/>
              <a:t>modelVersion</a:t>
            </a:r>
            <a:r>
              <a:rPr lang="en-US" b="1" dirty="0"/>
              <a:t>&gt;</a:t>
            </a:r>
            <a:r>
              <a:rPr lang="en-US" dirty="0"/>
              <a:t>   </a:t>
            </a:r>
          </a:p>
          <a:p>
            <a:r>
              <a:rPr lang="en-US" dirty="0"/>
              <a:t> </a:t>
            </a:r>
            <a:r>
              <a:rPr lang="en-US" b="1" dirty="0"/>
              <a:t>&lt;</a:t>
            </a:r>
            <a:r>
              <a:rPr lang="en-US" b="1" dirty="0" err="1"/>
              <a:t>groupId</a:t>
            </a:r>
            <a:r>
              <a:rPr lang="en-US" b="1" dirty="0"/>
              <a:t>&gt;</a:t>
            </a:r>
            <a:r>
              <a:rPr lang="en-US" dirty="0" err="1"/>
              <a:t>com.myit.application</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a:t>my-application</a:t>
            </a:r>
            <a:r>
              <a:rPr lang="en-US" b="1" dirty="0"/>
              <a:t>&lt;/</a:t>
            </a:r>
            <a:r>
              <a:rPr lang="en-US" b="1" dirty="0" err="1"/>
              <a:t>artifactId</a:t>
            </a:r>
            <a:r>
              <a:rPr lang="en-US" b="1" dirty="0"/>
              <a:t>&gt;</a:t>
            </a:r>
            <a:r>
              <a:rPr lang="en-US" dirty="0"/>
              <a:t>  </a:t>
            </a:r>
          </a:p>
          <a:p>
            <a:r>
              <a:rPr lang="en-US" dirty="0"/>
              <a:t>  </a:t>
            </a:r>
            <a:r>
              <a:rPr lang="en-US" b="1" dirty="0"/>
              <a:t>&lt;version&gt;</a:t>
            </a:r>
            <a:r>
              <a:rPr lang="en-US" dirty="0"/>
              <a:t>1.0</a:t>
            </a:r>
            <a:r>
              <a:rPr lang="en-US" b="1" dirty="0"/>
              <a:t>&lt;/version&gt;</a:t>
            </a:r>
            <a:r>
              <a:rPr lang="en-US" dirty="0"/>
              <a:t>  </a:t>
            </a:r>
          </a:p>
          <a:p>
            <a:r>
              <a:rPr lang="en-US" dirty="0"/>
              <a:t>  </a:t>
            </a:r>
            <a:r>
              <a:rPr lang="en-US" b="1" dirty="0"/>
              <a:t>&lt;packaging&gt;</a:t>
            </a:r>
            <a:r>
              <a:rPr lang="en-US" dirty="0"/>
              <a:t>jar</a:t>
            </a:r>
            <a:r>
              <a:rPr lang="en-US" b="1" dirty="0"/>
              <a:t>&lt;/packaging&gt;</a:t>
            </a:r>
            <a:r>
              <a:rPr lang="en-US" dirty="0"/>
              <a:t>  </a:t>
            </a:r>
          </a:p>
          <a:p>
            <a:r>
              <a:rPr lang="en-US" dirty="0"/>
              <a:t>  </a:t>
            </a:r>
          </a:p>
          <a:p>
            <a:r>
              <a:rPr lang="en-US" dirty="0"/>
              <a:t>  </a:t>
            </a:r>
            <a:r>
              <a:rPr lang="en-US" b="1" dirty="0"/>
              <a:t>&lt;name&gt;</a:t>
            </a:r>
            <a:r>
              <a:rPr lang="en-US" dirty="0"/>
              <a:t>Maven Quick Start Archetype</a:t>
            </a:r>
            <a:r>
              <a:rPr lang="en-US" b="1" dirty="0"/>
              <a:t>&lt;/name&gt;</a:t>
            </a:r>
            <a:r>
              <a:rPr lang="en-US" dirty="0"/>
              <a:t>  </a:t>
            </a:r>
          </a:p>
          <a:p>
            <a:r>
              <a:rPr lang="en-US" dirty="0"/>
              <a:t>  </a:t>
            </a:r>
            <a:r>
              <a:rPr lang="en-US" b="1" dirty="0"/>
              <a:t>&lt;url&gt;</a:t>
            </a:r>
            <a:r>
              <a:rPr lang="en-US" dirty="0"/>
              <a:t>http://maven.apache.org</a:t>
            </a:r>
            <a:r>
              <a:rPr lang="en-US" b="1" dirty="0"/>
              <a:t>&lt;/url&gt;</a:t>
            </a:r>
            <a:r>
              <a:rPr lang="en-US" dirty="0"/>
              <a:t>  </a:t>
            </a:r>
          </a:p>
          <a:p>
            <a:r>
              <a:rPr lang="en-US" dirty="0"/>
              <a:t>  </a:t>
            </a:r>
          </a:p>
          <a:p>
            <a:r>
              <a:rPr lang="en-US" dirty="0"/>
              <a:t>  </a:t>
            </a:r>
            <a:r>
              <a:rPr lang="en-US" b="1" dirty="0"/>
              <a:t>&lt;dependencies&gt;</a:t>
            </a:r>
            <a:r>
              <a:rPr lang="en-US" dirty="0"/>
              <a:t>  </a:t>
            </a:r>
          </a:p>
          <a:p>
            <a:r>
              <a:rPr lang="en-US" dirty="0"/>
              <a:t>    </a:t>
            </a:r>
            <a:r>
              <a:rPr lang="en-US" b="1" dirty="0"/>
              <a:t>&lt;dependency&gt;</a:t>
            </a:r>
            <a:r>
              <a:rPr lang="en-US" dirty="0"/>
              <a:t>  </a:t>
            </a:r>
          </a:p>
          <a:p>
            <a:r>
              <a:rPr lang="en-US" dirty="0"/>
              <a:t>      </a:t>
            </a:r>
            <a:r>
              <a:rPr lang="en-US" b="1" dirty="0"/>
              <a:t>&lt;</a:t>
            </a:r>
            <a:r>
              <a:rPr lang="en-US" b="1" dirty="0" err="1"/>
              <a:t>groupId</a:t>
            </a:r>
            <a:r>
              <a:rPr lang="en-US" b="1" dirty="0"/>
              <a:t>&gt;</a:t>
            </a:r>
            <a:r>
              <a:rPr lang="en-US" dirty="0" err="1"/>
              <a:t>junit</a:t>
            </a:r>
            <a:r>
              <a:rPr lang="en-US" b="1" dirty="0"/>
              <a:t>&lt;/</a:t>
            </a:r>
            <a:r>
              <a:rPr lang="en-US" b="1" dirty="0" err="1"/>
              <a:t>groupId</a:t>
            </a:r>
            <a:r>
              <a:rPr lang="en-US" b="1" dirty="0"/>
              <a:t>&gt;</a:t>
            </a:r>
            <a:r>
              <a:rPr lang="en-US" dirty="0"/>
              <a:t>  </a:t>
            </a:r>
          </a:p>
          <a:p>
            <a:r>
              <a:rPr lang="en-US" dirty="0"/>
              <a:t>      </a:t>
            </a:r>
            <a:r>
              <a:rPr lang="en-US" b="1" dirty="0"/>
              <a:t>&lt;</a:t>
            </a:r>
            <a:r>
              <a:rPr lang="en-US" b="1" dirty="0" err="1"/>
              <a:t>artifactId</a:t>
            </a:r>
            <a:r>
              <a:rPr lang="en-US" b="1" dirty="0"/>
              <a:t>&gt;</a:t>
            </a:r>
            <a:r>
              <a:rPr lang="en-US" dirty="0" err="1"/>
              <a:t>junit</a:t>
            </a:r>
            <a:r>
              <a:rPr lang="en-US" b="1" dirty="0"/>
              <a:t>&lt;/</a:t>
            </a:r>
            <a:r>
              <a:rPr lang="en-US" b="1" dirty="0" err="1"/>
              <a:t>artifactId</a:t>
            </a:r>
            <a:r>
              <a:rPr lang="en-US" b="1" dirty="0"/>
              <a:t>&gt;</a:t>
            </a:r>
            <a:r>
              <a:rPr lang="en-US" dirty="0"/>
              <a:t>  </a:t>
            </a:r>
          </a:p>
          <a:p>
            <a:r>
              <a:rPr lang="en-US" dirty="0"/>
              <a:t>      </a:t>
            </a:r>
            <a:r>
              <a:rPr lang="en-US" b="1" dirty="0"/>
              <a:t>&lt;version&gt;</a:t>
            </a:r>
            <a:r>
              <a:rPr lang="en-US" dirty="0"/>
              <a:t>4.8.2</a:t>
            </a:r>
            <a:r>
              <a:rPr lang="en-US" b="1" dirty="0"/>
              <a:t>&lt;/version&gt;</a:t>
            </a:r>
            <a:r>
              <a:rPr lang="en-US" dirty="0"/>
              <a:t>  </a:t>
            </a:r>
          </a:p>
          <a:p>
            <a:r>
              <a:rPr lang="en-US" dirty="0"/>
              <a:t>      </a:t>
            </a:r>
            <a:r>
              <a:rPr lang="en-US" b="1" dirty="0"/>
              <a:t>&lt;scope&gt;</a:t>
            </a:r>
            <a:r>
              <a:rPr lang="en-US" dirty="0"/>
              <a:t>test</a:t>
            </a:r>
            <a:r>
              <a:rPr lang="en-US" b="1" dirty="0"/>
              <a:t>&lt;/scope&gt;</a:t>
            </a:r>
            <a:r>
              <a:rPr lang="en-US" dirty="0"/>
              <a:t>  </a:t>
            </a:r>
          </a:p>
          <a:p>
            <a:r>
              <a:rPr lang="en-US" dirty="0"/>
              <a:t>    </a:t>
            </a:r>
            <a:r>
              <a:rPr lang="en-US" b="1" dirty="0"/>
              <a:t>&lt;/dependency&gt;</a:t>
            </a:r>
            <a:r>
              <a:rPr lang="en-US" dirty="0"/>
              <a:t>  </a:t>
            </a:r>
          </a:p>
          <a:p>
            <a:r>
              <a:rPr lang="en-US" dirty="0"/>
              <a:t>  </a:t>
            </a:r>
            <a:r>
              <a:rPr lang="en-US" b="1" dirty="0"/>
              <a:t>&lt;/dependencies&gt;</a:t>
            </a:r>
            <a:r>
              <a:rPr lang="en-US" dirty="0"/>
              <a:t>  </a:t>
            </a:r>
          </a:p>
          <a:p>
            <a:endParaRPr lang="en-US" dirty="0"/>
          </a:p>
        </p:txBody>
      </p:sp>
      <p:sp>
        <p:nvSpPr>
          <p:cNvPr id="4" name="Date Placeholder 3"/>
          <p:cNvSpPr>
            <a:spLocks noGrp="1"/>
          </p:cNvSpPr>
          <p:nvPr>
            <p:ph type="dt" sz="half" idx="10"/>
          </p:nvPr>
        </p:nvSpPr>
        <p:spPr/>
        <p:txBody>
          <a:bodyPr/>
          <a:lstStyle/>
          <a:p>
            <a:fld id="{DCEEA685-D0BA-4135-BFA5-30200F1B0067}"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45</a:t>
            </a:fld>
            <a:endParaRPr lang="en-US"/>
          </a:p>
        </p:txBody>
      </p:sp>
    </p:spTree>
    <p:extLst>
      <p:ext uri="{BB962C8B-B14F-4D97-AF65-F5344CB8AC3E}">
        <p14:creationId xmlns:p14="http://schemas.microsoft.com/office/powerpoint/2010/main" val="27144436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&lt;dependencies&gt; tag in pom.xml</a:t>
            </a:r>
          </a:p>
        </p:txBody>
      </p:sp>
      <p:sp>
        <p:nvSpPr>
          <p:cNvPr id="3" name="Content Placeholder 2"/>
          <p:cNvSpPr>
            <a:spLocks noGrp="1"/>
          </p:cNvSpPr>
          <p:nvPr>
            <p:ph idx="1"/>
          </p:nvPr>
        </p:nvSpPr>
        <p:spPr/>
        <p:txBody>
          <a:bodyPr/>
          <a:lstStyle/>
          <a:p>
            <a:r>
              <a:rPr lang="en-US" dirty="0"/>
              <a:t>&lt;dependencies&gt; tag.</a:t>
            </a:r>
          </a:p>
          <a:p>
            <a:r>
              <a:rPr lang="en-US" dirty="0"/>
              <a:t>It downloads all the required jars.</a:t>
            </a:r>
          </a:p>
          <a:p>
            <a:r>
              <a:rPr lang="en-US" dirty="0"/>
              <a:t>Just mention the required jars, maven will take care about required jars</a:t>
            </a:r>
          </a:p>
          <a:p>
            <a:endParaRPr lang="en-US" dirty="0"/>
          </a:p>
        </p:txBody>
      </p:sp>
      <p:sp>
        <p:nvSpPr>
          <p:cNvPr id="4" name="Date Placeholder 3"/>
          <p:cNvSpPr>
            <a:spLocks noGrp="1"/>
          </p:cNvSpPr>
          <p:nvPr>
            <p:ph type="dt" sz="half" idx="10"/>
          </p:nvPr>
        </p:nvSpPr>
        <p:spPr/>
        <p:txBody>
          <a:bodyPr/>
          <a:lstStyle/>
          <a:p>
            <a:fld id="{F31E01D9-9661-4FB7-98B3-13159FD10CA3}"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46</a:t>
            </a:fld>
            <a:endParaRPr lang="en-US"/>
          </a:p>
        </p:txBody>
      </p:sp>
    </p:spTree>
    <p:extLst>
      <p:ext uri="{BB962C8B-B14F-4D97-AF65-F5344CB8AC3E}">
        <p14:creationId xmlns:p14="http://schemas.microsoft.com/office/powerpoint/2010/main" val="22950902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Simple Maven Example</a:t>
            </a:r>
          </a:p>
        </p:txBody>
      </p:sp>
      <p:sp>
        <p:nvSpPr>
          <p:cNvPr id="4" name="Subtitle 3"/>
          <p:cNvSpPr>
            <a:spLocks noGrp="1"/>
          </p:cNvSpPr>
          <p:nvPr>
            <p:ph type="subTitle" idx="1"/>
          </p:nvPr>
        </p:nvSpPr>
        <p:spPr/>
        <p:txBody>
          <a:bodyPr/>
          <a:lstStyle/>
          <a:p>
            <a:r>
              <a:rPr lang="en-US" dirty="0"/>
              <a:t> </a:t>
            </a:r>
          </a:p>
        </p:txBody>
      </p:sp>
      <p:sp>
        <p:nvSpPr>
          <p:cNvPr id="3" name="Date Placeholder 2"/>
          <p:cNvSpPr>
            <a:spLocks noGrp="1"/>
          </p:cNvSpPr>
          <p:nvPr>
            <p:ph type="dt" sz="half" idx="10"/>
          </p:nvPr>
        </p:nvSpPr>
        <p:spPr/>
        <p:txBody>
          <a:bodyPr/>
          <a:lstStyle/>
          <a:p>
            <a:fld id="{77C856A2-3C7E-4088-B71E-C8FA9C54329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47</a:t>
            </a:fld>
            <a:endParaRPr lang="en-US"/>
          </a:p>
        </p:txBody>
      </p:sp>
    </p:spTree>
    <p:extLst>
      <p:ext uri="{BB962C8B-B14F-4D97-AF65-F5344CB8AC3E}">
        <p14:creationId xmlns:p14="http://schemas.microsoft.com/office/powerpoint/2010/main" val="5632835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Group Id represents package name</a:t>
            </a:r>
          </a:p>
          <a:p>
            <a:r>
              <a:rPr lang="en-US" dirty="0"/>
              <a:t>Artifact Id represents Project name</a:t>
            </a:r>
          </a:p>
        </p:txBody>
      </p:sp>
      <p:sp>
        <p:nvSpPr>
          <p:cNvPr id="4" name="Date Placeholder 3"/>
          <p:cNvSpPr>
            <a:spLocks noGrp="1"/>
          </p:cNvSpPr>
          <p:nvPr>
            <p:ph type="dt" sz="half" idx="10"/>
          </p:nvPr>
        </p:nvSpPr>
        <p:spPr/>
        <p:txBody>
          <a:bodyPr/>
          <a:lstStyle/>
          <a:p>
            <a:fld id="{BB716FED-99BF-4851-9782-DFE2440FEB11}"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48</a:t>
            </a:fld>
            <a:endParaRPr lang="en-US"/>
          </a:p>
        </p:txBody>
      </p:sp>
    </p:spTree>
    <p:extLst>
      <p:ext uri="{BB962C8B-B14F-4D97-AF65-F5344CB8AC3E}">
        <p14:creationId xmlns:p14="http://schemas.microsoft.com/office/powerpoint/2010/main" val="20565185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Example</a:t>
            </a:r>
          </a:p>
        </p:txBody>
      </p:sp>
      <p:sp>
        <p:nvSpPr>
          <p:cNvPr id="3" name="Content Placeholder 2"/>
          <p:cNvSpPr>
            <a:spLocks noGrp="1"/>
          </p:cNvSpPr>
          <p:nvPr>
            <p:ph idx="1"/>
          </p:nvPr>
        </p:nvSpPr>
        <p:spPr>
          <a:xfrm>
            <a:off x="677334" y="2160589"/>
            <a:ext cx="9618810" cy="3880773"/>
          </a:xfrm>
        </p:spPr>
        <p:txBody>
          <a:bodyPr/>
          <a:lstStyle/>
          <a:p>
            <a:r>
              <a:rPr lang="en-US" dirty="0"/>
              <a:t>To create a simple java project using maven, you need to open command prompt and run the </a:t>
            </a:r>
            <a:r>
              <a:rPr lang="en-US" b="1" dirty="0" err="1"/>
              <a:t>archetype:generate</a:t>
            </a:r>
            <a:r>
              <a:rPr lang="en-US" dirty="0"/>
              <a:t> command of </a:t>
            </a:r>
            <a:r>
              <a:rPr lang="en-US" dirty="0" err="1"/>
              <a:t>mvn</a:t>
            </a:r>
            <a:r>
              <a:rPr lang="en-US" dirty="0"/>
              <a:t> tool.</a:t>
            </a:r>
          </a:p>
        </p:txBody>
      </p:sp>
      <p:sp>
        <p:nvSpPr>
          <p:cNvPr id="4" name="Date Placeholder 3"/>
          <p:cNvSpPr>
            <a:spLocks noGrp="1"/>
          </p:cNvSpPr>
          <p:nvPr>
            <p:ph type="dt" sz="half" idx="10"/>
          </p:nvPr>
        </p:nvSpPr>
        <p:spPr/>
        <p:txBody>
          <a:bodyPr/>
          <a:lstStyle/>
          <a:p>
            <a:fld id="{0C2EAECC-7B6B-4FAC-A093-1F357364AEE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49</a:t>
            </a:fld>
            <a:endParaRPr lang="en-US"/>
          </a:p>
        </p:txBody>
      </p:sp>
    </p:spTree>
    <p:extLst>
      <p:ext uri="{BB962C8B-B14F-4D97-AF65-F5344CB8AC3E}">
        <p14:creationId xmlns:p14="http://schemas.microsoft.com/office/powerpoint/2010/main" val="43768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MAVEN?</a:t>
            </a:r>
          </a:p>
        </p:txBody>
      </p:sp>
      <p:sp>
        <p:nvSpPr>
          <p:cNvPr id="3" name="Content Placeholder 2"/>
          <p:cNvSpPr>
            <a:spLocks noGrp="1"/>
          </p:cNvSpPr>
          <p:nvPr>
            <p:ph idx="1"/>
          </p:nvPr>
        </p:nvSpPr>
        <p:spPr/>
        <p:txBody>
          <a:bodyPr/>
          <a:lstStyle/>
          <a:p>
            <a:r>
              <a:rPr lang="en-US" dirty="0"/>
              <a:t>Maven is a build tool.</a:t>
            </a:r>
          </a:p>
          <a:p>
            <a:r>
              <a:rPr lang="en-US" dirty="0"/>
              <a:t>Maven is a powerful </a:t>
            </a:r>
            <a:r>
              <a:rPr lang="en-US" i="1" dirty="0"/>
              <a:t>project management tool</a:t>
            </a:r>
            <a:r>
              <a:rPr lang="en-US" dirty="0"/>
              <a:t> that is based on POM (project object model).</a:t>
            </a:r>
          </a:p>
          <a:p>
            <a:r>
              <a:rPr lang="en-US" dirty="0"/>
              <a:t> It is used for projects build, dependency and documentation.</a:t>
            </a:r>
          </a:p>
          <a:p>
            <a:r>
              <a:rPr lang="en-US" dirty="0"/>
              <a:t>It simplifies the build process like ANT. But it is too much advanced than ANT.</a:t>
            </a:r>
          </a:p>
          <a:p>
            <a:r>
              <a:rPr lang="en-US" dirty="0"/>
              <a:t>Current version of Maven is 3.</a:t>
            </a:r>
          </a:p>
          <a:p>
            <a:endParaRPr lang="en-US" dirty="0"/>
          </a:p>
        </p:txBody>
      </p:sp>
      <p:sp>
        <p:nvSpPr>
          <p:cNvPr id="4" name="Date Placeholder 3"/>
          <p:cNvSpPr>
            <a:spLocks noGrp="1"/>
          </p:cNvSpPr>
          <p:nvPr>
            <p:ph type="dt" sz="half" idx="10"/>
          </p:nvPr>
        </p:nvSpPr>
        <p:spPr/>
        <p:txBody>
          <a:bodyPr/>
          <a:lstStyle/>
          <a:p>
            <a:fld id="{4363DCAD-A2DD-457C-8DA1-15306BCB576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a:t>
            </a:fld>
            <a:endParaRPr lang="en-US"/>
          </a:p>
        </p:txBody>
      </p:sp>
    </p:spTree>
    <p:extLst>
      <p:ext uri="{BB962C8B-B14F-4D97-AF65-F5344CB8AC3E}">
        <p14:creationId xmlns:p14="http://schemas.microsoft.com/office/powerpoint/2010/main" val="77215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b="1" dirty="0"/>
              <a:t>syntax</a:t>
            </a:r>
            <a:r>
              <a:rPr lang="en-US" dirty="0"/>
              <a:t> to generate the project architecture is given below:</a:t>
            </a:r>
          </a:p>
        </p:txBody>
      </p:sp>
      <p:sp>
        <p:nvSpPr>
          <p:cNvPr id="3" name="Content Placeholder 2"/>
          <p:cNvSpPr>
            <a:spLocks noGrp="1"/>
          </p:cNvSpPr>
          <p:nvPr>
            <p:ph idx="1"/>
          </p:nvPr>
        </p:nvSpPr>
        <p:spPr/>
        <p:txBody>
          <a:bodyPr/>
          <a:lstStyle/>
          <a:p>
            <a:r>
              <a:rPr lang="en-US" dirty="0" err="1"/>
              <a:t>mvn</a:t>
            </a:r>
            <a:r>
              <a:rPr lang="en-US" dirty="0"/>
              <a:t> </a:t>
            </a:r>
            <a:r>
              <a:rPr lang="en-US" dirty="0" err="1"/>
              <a:t>archetype:generate</a:t>
            </a:r>
            <a:r>
              <a:rPr lang="en-US" dirty="0"/>
              <a:t> -</a:t>
            </a:r>
            <a:r>
              <a:rPr lang="en-US" dirty="0" err="1"/>
              <a:t>DgroupId</a:t>
            </a:r>
            <a:r>
              <a:rPr lang="en-US" dirty="0"/>
              <a:t>=</a:t>
            </a:r>
            <a:r>
              <a:rPr lang="en-US" dirty="0" err="1"/>
              <a:t>groupid</a:t>
            </a:r>
            <a:r>
              <a:rPr lang="en-US" dirty="0"/>
              <a:t> -</a:t>
            </a:r>
            <a:r>
              <a:rPr lang="en-US" dirty="0" err="1"/>
              <a:t>DartifactId</a:t>
            </a:r>
            <a:r>
              <a:rPr lang="en-US" dirty="0"/>
              <a:t>=</a:t>
            </a:r>
            <a:r>
              <a:rPr lang="en-US" dirty="0" err="1"/>
              <a:t>artifactid</a:t>
            </a:r>
            <a:r>
              <a:rPr lang="en-US" dirty="0"/>
              <a:t>   </a:t>
            </a:r>
          </a:p>
          <a:p>
            <a:pPr marL="0" indent="0">
              <a:buNone/>
            </a:pPr>
            <a:r>
              <a:rPr lang="en-US" dirty="0"/>
              <a:t>	-</a:t>
            </a:r>
            <a:r>
              <a:rPr lang="en-US" dirty="0" err="1"/>
              <a:t>DarchetypeArtifactId</a:t>
            </a:r>
            <a:r>
              <a:rPr lang="en-US" dirty="0"/>
              <a:t>=maven-archetype-</a:t>
            </a:r>
            <a:r>
              <a:rPr lang="en-US" dirty="0" err="1"/>
              <a:t>quickstart</a:t>
            </a:r>
            <a:r>
              <a:rPr lang="en-US" dirty="0"/>
              <a:t> -	</a:t>
            </a:r>
          </a:p>
          <a:p>
            <a:pPr marL="0" indent="0">
              <a:buNone/>
            </a:pPr>
            <a:r>
              <a:rPr lang="en-US" dirty="0"/>
              <a:t>	-</a:t>
            </a:r>
            <a:r>
              <a:rPr lang="en-US" dirty="0" err="1"/>
              <a:t>DinteractiveMode</a:t>
            </a:r>
            <a:r>
              <a:rPr lang="en-US" dirty="0"/>
              <a:t>=</a:t>
            </a:r>
            <a:r>
              <a:rPr lang="en-US" dirty="0" err="1"/>
              <a:t>booleanValue</a:t>
            </a:r>
            <a:r>
              <a:rPr lang="en-US" dirty="0"/>
              <a:t>  </a:t>
            </a:r>
          </a:p>
          <a:p>
            <a:r>
              <a:rPr lang="en-US" dirty="0"/>
              <a:t> </a:t>
            </a:r>
          </a:p>
          <a:p>
            <a:r>
              <a:rPr lang="en-US" dirty="0"/>
              <a:t>Example</a:t>
            </a:r>
          </a:p>
          <a:p>
            <a:r>
              <a:rPr lang="en-US" dirty="0" err="1"/>
              <a:t>mvn</a:t>
            </a:r>
            <a:r>
              <a:rPr lang="en-US" dirty="0"/>
              <a:t> </a:t>
            </a:r>
            <a:r>
              <a:rPr lang="en-US" dirty="0" err="1"/>
              <a:t>archetype:generate</a:t>
            </a:r>
            <a:r>
              <a:rPr lang="en-US" dirty="0"/>
              <a:t> -</a:t>
            </a:r>
            <a:r>
              <a:rPr lang="en-US" dirty="0" err="1"/>
              <a:t>DgroupId</a:t>
            </a:r>
            <a:r>
              <a:rPr lang="en-US" dirty="0"/>
              <a:t>=</a:t>
            </a:r>
            <a:r>
              <a:rPr lang="en-US" dirty="0" err="1"/>
              <a:t>com.myit</a:t>
            </a:r>
            <a:r>
              <a:rPr lang="en-US" dirty="0"/>
              <a:t> -</a:t>
            </a:r>
            <a:r>
              <a:rPr lang="en-US" dirty="0" err="1"/>
              <a:t>DartifactId</a:t>
            </a:r>
            <a:r>
              <a:rPr lang="en-US" dirty="0"/>
              <a:t>=</a:t>
            </a:r>
            <a:r>
              <a:rPr lang="en-US" dirty="0" err="1"/>
              <a:t>CubeGenerator</a:t>
            </a:r>
            <a:r>
              <a:rPr lang="en-US" dirty="0"/>
              <a:t>   </a:t>
            </a:r>
          </a:p>
          <a:p>
            <a:pPr marL="0" indent="0">
              <a:buNone/>
            </a:pPr>
            <a:r>
              <a:rPr lang="en-US" dirty="0"/>
              <a:t>	-</a:t>
            </a:r>
            <a:r>
              <a:rPr lang="en-US" dirty="0" err="1"/>
              <a:t>DarchetypeArtifactId</a:t>
            </a:r>
            <a:r>
              <a:rPr lang="en-US" dirty="0"/>
              <a:t>=maven-archetype-</a:t>
            </a:r>
            <a:r>
              <a:rPr lang="en-US" dirty="0" err="1"/>
              <a:t>quickstart</a:t>
            </a:r>
            <a:r>
              <a:rPr lang="en-US" dirty="0"/>
              <a:t> -</a:t>
            </a:r>
            <a:r>
              <a:rPr lang="en-US" dirty="0" err="1"/>
              <a:t>DinteractiveMode</a:t>
            </a:r>
            <a:r>
              <a:rPr lang="en-US" dirty="0"/>
              <a:t>=false  </a:t>
            </a:r>
          </a:p>
          <a:p>
            <a:endParaRPr lang="en-US" dirty="0"/>
          </a:p>
        </p:txBody>
      </p:sp>
      <p:sp>
        <p:nvSpPr>
          <p:cNvPr id="4" name="Date Placeholder 3"/>
          <p:cNvSpPr>
            <a:spLocks noGrp="1"/>
          </p:cNvSpPr>
          <p:nvPr>
            <p:ph type="dt" sz="half" idx="10"/>
          </p:nvPr>
        </p:nvSpPr>
        <p:spPr/>
        <p:txBody>
          <a:bodyPr/>
          <a:lstStyle/>
          <a:p>
            <a:fld id="{35E702B4-D9BB-4490-8854-300C355F4DC0}"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50</a:t>
            </a:fld>
            <a:endParaRPr lang="en-US"/>
          </a:p>
        </p:txBody>
      </p:sp>
    </p:spTree>
    <p:extLst>
      <p:ext uri="{BB962C8B-B14F-4D97-AF65-F5344CB8AC3E}">
        <p14:creationId xmlns:p14="http://schemas.microsoft.com/office/powerpoint/2010/main" val="3170777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b="1" i="1" dirty="0"/>
              <a:t>Here, we are using </a:t>
            </a:r>
          </a:p>
          <a:p>
            <a:r>
              <a:rPr lang="en-US" b="1" i="1" dirty="0">
                <a:solidFill>
                  <a:schemeClr val="accent6">
                    <a:lumMod val="50000"/>
                  </a:schemeClr>
                </a:solidFill>
              </a:rPr>
              <a:t>maven-archetype-</a:t>
            </a:r>
            <a:r>
              <a:rPr lang="en-US" b="1" i="1" dirty="0" err="1">
                <a:solidFill>
                  <a:schemeClr val="accent6">
                    <a:lumMod val="50000"/>
                  </a:schemeClr>
                </a:solidFill>
              </a:rPr>
              <a:t>quickstart</a:t>
            </a:r>
            <a:r>
              <a:rPr lang="en-US" b="1" i="1" dirty="0"/>
              <a:t>  or mention the number of type of the application to create simple maven core project.</a:t>
            </a:r>
          </a:p>
          <a:p>
            <a:r>
              <a:rPr lang="en-US" b="1" i="1" dirty="0"/>
              <a:t> if you use </a:t>
            </a:r>
            <a:r>
              <a:rPr lang="en-US" b="1" i="1" dirty="0">
                <a:solidFill>
                  <a:schemeClr val="accent6">
                    <a:lumMod val="50000"/>
                  </a:schemeClr>
                </a:solidFill>
              </a:rPr>
              <a:t>maven-archetype-</a:t>
            </a:r>
            <a:r>
              <a:rPr lang="en-US" b="1" i="1" dirty="0" err="1">
                <a:solidFill>
                  <a:schemeClr val="accent6">
                    <a:lumMod val="50000"/>
                  </a:schemeClr>
                </a:solidFill>
              </a:rPr>
              <a:t>webapp</a:t>
            </a:r>
            <a:r>
              <a:rPr lang="en-US" b="1" i="1" dirty="0"/>
              <a:t>, it will generate a simple maven web application.</a:t>
            </a:r>
          </a:p>
          <a:p>
            <a:endParaRPr lang="en-US" dirty="0"/>
          </a:p>
        </p:txBody>
      </p:sp>
      <p:sp>
        <p:nvSpPr>
          <p:cNvPr id="4" name="Date Placeholder 3"/>
          <p:cNvSpPr>
            <a:spLocks noGrp="1"/>
          </p:cNvSpPr>
          <p:nvPr>
            <p:ph type="dt" sz="half" idx="10"/>
          </p:nvPr>
        </p:nvSpPr>
        <p:spPr/>
        <p:txBody>
          <a:bodyPr/>
          <a:lstStyle/>
          <a:p>
            <a:fld id="{3798A018-E847-4880-A149-F5DED638150B}"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51</a:t>
            </a:fld>
            <a:endParaRPr lang="en-US"/>
          </a:p>
        </p:txBody>
      </p:sp>
    </p:spTree>
    <p:extLst>
      <p:ext uri="{BB962C8B-B14F-4D97-AF65-F5344CB8AC3E}">
        <p14:creationId xmlns:p14="http://schemas.microsoft.com/office/powerpoint/2010/main" val="3658268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Generated Directory Structure</a:t>
            </a:r>
          </a:p>
        </p:txBody>
      </p:sp>
      <p:sp>
        <p:nvSpPr>
          <p:cNvPr id="3" name="Content Placeholder 2"/>
          <p:cNvSpPr>
            <a:spLocks noGrp="1"/>
          </p:cNvSpPr>
          <p:nvPr>
            <p:ph idx="1"/>
          </p:nvPr>
        </p:nvSpPr>
        <p:spPr/>
        <p:txBody>
          <a:bodyPr>
            <a:normAutofit fontScale="77500" lnSpcReduction="20000"/>
          </a:bodyPr>
          <a:lstStyle/>
          <a:p>
            <a:r>
              <a:rPr lang="en-US" dirty="0" err="1"/>
              <a:t>CubeGenerator</a:t>
            </a:r>
            <a:r>
              <a:rPr lang="en-US" dirty="0"/>
              <a:t>  </a:t>
            </a:r>
          </a:p>
          <a:p>
            <a:r>
              <a:rPr lang="en-US" dirty="0"/>
              <a:t>-</a:t>
            </a:r>
            <a:r>
              <a:rPr lang="en-US" dirty="0" err="1"/>
              <a:t>src</a:t>
            </a:r>
            <a:r>
              <a:rPr lang="en-US" dirty="0"/>
              <a:t>  </a:t>
            </a:r>
          </a:p>
          <a:p>
            <a:r>
              <a:rPr lang="en-US" dirty="0"/>
              <a:t>--main  </a:t>
            </a:r>
          </a:p>
          <a:p>
            <a:r>
              <a:rPr lang="en-US" dirty="0"/>
              <a:t>---java  </a:t>
            </a:r>
          </a:p>
          <a:p>
            <a:r>
              <a:rPr lang="en-US" dirty="0"/>
              <a:t>----com  </a:t>
            </a:r>
          </a:p>
          <a:p>
            <a:r>
              <a:rPr lang="en-US" dirty="0"/>
              <a:t>-----</a:t>
            </a:r>
            <a:r>
              <a:rPr lang="en-US" dirty="0" err="1"/>
              <a:t>myit</a:t>
            </a:r>
            <a:endParaRPr lang="en-US" dirty="0"/>
          </a:p>
          <a:p>
            <a:r>
              <a:rPr lang="en-US" dirty="0"/>
              <a:t>------App.java  </a:t>
            </a:r>
          </a:p>
          <a:p>
            <a:r>
              <a:rPr lang="en-US" dirty="0"/>
              <a:t>--test  </a:t>
            </a:r>
          </a:p>
          <a:p>
            <a:r>
              <a:rPr lang="en-US" dirty="0"/>
              <a:t>---java  </a:t>
            </a:r>
          </a:p>
          <a:p>
            <a:r>
              <a:rPr lang="en-US" dirty="0"/>
              <a:t>----com  </a:t>
            </a:r>
          </a:p>
          <a:p>
            <a:r>
              <a:rPr lang="en-US" dirty="0"/>
              <a:t>-----</a:t>
            </a:r>
            <a:r>
              <a:rPr lang="en-US" dirty="0" err="1"/>
              <a:t>myit</a:t>
            </a:r>
            <a:r>
              <a:rPr lang="en-US" dirty="0"/>
              <a:t> </a:t>
            </a:r>
          </a:p>
          <a:p>
            <a:r>
              <a:rPr lang="en-US" dirty="0"/>
              <a:t>------AppTest.java  </a:t>
            </a:r>
          </a:p>
          <a:p>
            <a:r>
              <a:rPr lang="en-US" dirty="0"/>
              <a:t>-pom.xml  </a:t>
            </a:r>
          </a:p>
          <a:p>
            <a:endParaRPr lang="en-US" dirty="0"/>
          </a:p>
        </p:txBody>
      </p:sp>
      <p:sp>
        <p:nvSpPr>
          <p:cNvPr id="4" name="Date Placeholder 3"/>
          <p:cNvSpPr>
            <a:spLocks noGrp="1"/>
          </p:cNvSpPr>
          <p:nvPr>
            <p:ph type="dt" sz="half" idx="10"/>
          </p:nvPr>
        </p:nvSpPr>
        <p:spPr/>
        <p:txBody>
          <a:bodyPr/>
          <a:lstStyle/>
          <a:p>
            <a:fld id="{09064389-4400-4465-AE0D-433317816E09}"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52</a:t>
            </a:fld>
            <a:endParaRPr lang="en-US"/>
          </a:p>
        </p:txBody>
      </p:sp>
    </p:spTree>
    <p:extLst>
      <p:ext uri="{BB962C8B-B14F-4D97-AF65-F5344CB8AC3E}">
        <p14:creationId xmlns:p14="http://schemas.microsoft.com/office/powerpoint/2010/main" val="31711751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lstStyle/>
          <a:p>
            <a:r>
              <a:rPr lang="en-US" dirty="0"/>
              <a:t>As you can see, there are 3 files generated automatically.</a:t>
            </a:r>
          </a:p>
          <a:p>
            <a:r>
              <a:rPr lang="en-US" dirty="0"/>
              <a:t>1. pom.xml</a:t>
            </a:r>
          </a:p>
          <a:p>
            <a:r>
              <a:rPr lang="en-US" dirty="0"/>
              <a:t>2. App.java</a:t>
            </a:r>
          </a:p>
          <a:p>
            <a:r>
              <a:rPr lang="en-US" dirty="0"/>
              <a:t>3. AppTest.java</a:t>
            </a:r>
          </a:p>
        </p:txBody>
      </p:sp>
      <p:sp>
        <p:nvSpPr>
          <p:cNvPr id="4" name="Date Placeholder 3"/>
          <p:cNvSpPr>
            <a:spLocks noGrp="1"/>
          </p:cNvSpPr>
          <p:nvPr>
            <p:ph type="dt" sz="half" idx="10"/>
          </p:nvPr>
        </p:nvSpPr>
        <p:spPr/>
        <p:txBody>
          <a:bodyPr/>
          <a:lstStyle/>
          <a:p>
            <a:fld id="{263E3FB1-5490-4192-A775-9CD79FFBA8EC}"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53</a:t>
            </a:fld>
            <a:endParaRPr lang="en-US"/>
          </a:p>
        </p:txBody>
      </p:sp>
    </p:spTree>
    <p:extLst>
      <p:ext uri="{BB962C8B-B14F-4D97-AF65-F5344CB8AC3E}">
        <p14:creationId xmlns:p14="http://schemas.microsoft.com/office/powerpoint/2010/main" val="391258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 the Maven Java Project</a:t>
            </a:r>
            <a:br>
              <a:rPr lang="en-US" dirty="0"/>
            </a:br>
            <a:endParaRPr lang="en-US" dirty="0"/>
          </a:p>
        </p:txBody>
      </p:sp>
      <p:sp>
        <p:nvSpPr>
          <p:cNvPr id="3" name="Content Placeholder 2"/>
          <p:cNvSpPr>
            <a:spLocks noGrp="1"/>
          </p:cNvSpPr>
          <p:nvPr>
            <p:ph idx="1"/>
          </p:nvPr>
        </p:nvSpPr>
        <p:spPr/>
        <p:txBody>
          <a:bodyPr/>
          <a:lstStyle/>
          <a:p>
            <a:r>
              <a:rPr lang="en-US" dirty="0"/>
              <a:t>To compile the project, go to the project directory,</a:t>
            </a:r>
          </a:p>
          <a:p>
            <a:r>
              <a:rPr lang="en-US" dirty="0"/>
              <a:t>for example: </a:t>
            </a:r>
            <a:r>
              <a:rPr lang="en-US" b="1" dirty="0"/>
              <a:t>C:\Users\marepalli\CubeGenerator</a:t>
            </a:r>
            <a:r>
              <a:rPr lang="en-US" dirty="0"/>
              <a:t> and write the following command on the command prompt:</a:t>
            </a:r>
          </a:p>
          <a:p>
            <a:r>
              <a:rPr lang="en-US" b="1" dirty="0" err="1">
                <a:solidFill>
                  <a:schemeClr val="accent6">
                    <a:lumMod val="50000"/>
                  </a:schemeClr>
                </a:solidFill>
              </a:rPr>
              <a:t>mvn</a:t>
            </a:r>
            <a:r>
              <a:rPr lang="en-US" b="1" dirty="0">
                <a:solidFill>
                  <a:schemeClr val="accent6">
                    <a:lumMod val="50000"/>
                  </a:schemeClr>
                </a:solidFill>
              </a:rPr>
              <a:t> clean compile</a:t>
            </a:r>
            <a:r>
              <a:rPr lang="en-US" dirty="0"/>
              <a:t> </a:t>
            </a:r>
          </a:p>
          <a:p>
            <a:r>
              <a:rPr lang="en-US" dirty="0"/>
              <a:t>Now, you will see a lot of execution on the command prompt. If you check your project directory, </a:t>
            </a:r>
            <a:r>
              <a:rPr lang="en-US" b="1" dirty="0"/>
              <a:t>target directory</a:t>
            </a:r>
            <a:r>
              <a:rPr lang="en-US" dirty="0"/>
              <a:t> is created that contains the class files.</a:t>
            </a:r>
          </a:p>
          <a:p>
            <a:endParaRPr lang="en-US" dirty="0"/>
          </a:p>
        </p:txBody>
      </p:sp>
      <p:sp>
        <p:nvSpPr>
          <p:cNvPr id="4" name="Date Placeholder 3"/>
          <p:cNvSpPr>
            <a:spLocks noGrp="1"/>
          </p:cNvSpPr>
          <p:nvPr>
            <p:ph type="dt" sz="half" idx="10"/>
          </p:nvPr>
        </p:nvSpPr>
        <p:spPr/>
        <p:txBody>
          <a:bodyPr/>
          <a:lstStyle/>
          <a:p>
            <a:fld id="{6D917F0D-0C44-43DA-A9F0-E41C38E9B2D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54</a:t>
            </a:fld>
            <a:endParaRPr lang="en-US"/>
          </a:p>
        </p:txBody>
      </p:sp>
    </p:spTree>
    <p:extLst>
      <p:ext uri="{BB962C8B-B14F-4D97-AF65-F5344CB8AC3E}">
        <p14:creationId xmlns:p14="http://schemas.microsoft.com/office/powerpoint/2010/main" val="51661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Run the </a:t>
            </a:r>
            <a:r>
              <a:rPr lang="en-US" dirty="0" err="1"/>
              <a:t>mvn</a:t>
            </a:r>
            <a:r>
              <a:rPr lang="en-US" dirty="0"/>
              <a:t> commands from pom.xml file directory.</a:t>
            </a:r>
          </a:p>
          <a:p>
            <a:r>
              <a:rPr lang="en-US" dirty="0"/>
              <a:t>Ex: </a:t>
            </a:r>
            <a:r>
              <a:rPr lang="en-US" dirty="0" err="1"/>
              <a:t>mvn</a:t>
            </a:r>
            <a:r>
              <a:rPr lang="en-US" dirty="0"/>
              <a:t> compile </a:t>
            </a:r>
          </a:p>
          <a:p>
            <a:r>
              <a:rPr lang="en-US" dirty="0" err="1"/>
              <a:t>Mvn</a:t>
            </a:r>
            <a:r>
              <a:rPr lang="en-US"/>
              <a:t> test</a:t>
            </a:r>
          </a:p>
        </p:txBody>
      </p:sp>
      <p:sp>
        <p:nvSpPr>
          <p:cNvPr id="4" name="Date Placeholder 3"/>
          <p:cNvSpPr>
            <a:spLocks noGrp="1"/>
          </p:cNvSpPr>
          <p:nvPr>
            <p:ph type="dt" sz="half" idx="10"/>
          </p:nvPr>
        </p:nvSpPr>
        <p:spPr/>
        <p:txBody>
          <a:bodyPr/>
          <a:lstStyle/>
          <a:p>
            <a:fld id="{0F789F1C-D36E-42E1-A92B-A6C274E5287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55</a:t>
            </a:fld>
            <a:endParaRPr lang="en-US"/>
          </a:p>
        </p:txBody>
      </p:sp>
    </p:spTree>
    <p:extLst>
      <p:ext uri="{BB962C8B-B14F-4D97-AF65-F5344CB8AC3E}">
        <p14:creationId xmlns:p14="http://schemas.microsoft.com/office/powerpoint/2010/main" val="26717269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Maven Java Project</a:t>
            </a:r>
            <a:br>
              <a:rPr lang="en-US" dirty="0"/>
            </a:br>
            <a:endParaRPr lang="en-US" dirty="0"/>
          </a:p>
        </p:txBody>
      </p:sp>
      <p:sp>
        <p:nvSpPr>
          <p:cNvPr id="3" name="Content Placeholder 2"/>
          <p:cNvSpPr>
            <a:spLocks noGrp="1"/>
          </p:cNvSpPr>
          <p:nvPr>
            <p:ph idx="1"/>
          </p:nvPr>
        </p:nvSpPr>
        <p:spPr/>
        <p:txBody>
          <a:bodyPr/>
          <a:lstStyle/>
          <a:p>
            <a:r>
              <a:rPr lang="en-US" dirty="0"/>
              <a:t>To run the project, go to the project directory\target\classes,</a:t>
            </a:r>
          </a:p>
          <a:p>
            <a:r>
              <a:rPr lang="en-US" dirty="0"/>
              <a:t>for example: </a:t>
            </a:r>
            <a:r>
              <a:rPr lang="en-US" b="1" dirty="0"/>
              <a:t>C:\Users\marepalli\CubeGenerator\target\classes</a:t>
            </a:r>
            <a:r>
              <a:rPr lang="en-US" dirty="0"/>
              <a:t> and write the following command on the command prompt:</a:t>
            </a:r>
          </a:p>
          <a:p>
            <a:endParaRPr lang="en-US" dirty="0"/>
          </a:p>
          <a:p>
            <a:r>
              <a:rPr lang="en-US" dirty="0"/>
              <a:t>java </a:t>
            </a:r>
            <a:r>
              <a:rPr lang="en-US" dirty="0" err="1"/>
              <a:t>com.myit.App</a:t>
            </a:r>
            <a:r>
              <a:rPr lang="en-US" dirty="0"/>
              <a:t>  </a:t>
            </a:r>
          </a:p>
          <a:p>
            <a:r>
              <a:rPr lang="en-US" b="1" dirty="0"/>
              <a:t>Output of the maven example</a:t>
            </a:r>
          </a:p>
          <a:p>
            <a:r>
              <a:rPr lang="en-US" dirty="0"/>
              <a:t>Hello World!</a:t>
            </a:r>
          </a:p>
          <a:p>
            <a:endParaRPr lang="en-US" dirty="0"/>
          </a:p>
        </p:txBody>
      </p:sp>
      <p:sp>
        <p:nvSpPr>
          <p:cNvPr id="4" name="Date Placeholder 3"/>
          <p:cNvSpPr>
            <a:spLocks noGrp="1"/>
          </p:cNvSpPr>
          <p:nvPr>
            <p:ph type="dt" sz="half" idx="10"/>
          </p:nvPr>
        </p:nvSpPr>
        <p:spPr/>
        <p:txBody>
          <a:bodyPr/>
          <a:lstStyle/>
          <a:p>
            <a:fld id="{514FCB5A-26D4-4E3F-8C24-9BDBBC364D60}"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56</a:t>
            </a:fld>
            <a:endParaRPr lang="en-US"/>
          </a:p>
        </p:txBody>
      </p:sp>
    </p:spTree>
    <p:extLst>
      <p:ext uri="{BB962C8B-B14F-4D97-AF65-F5344CB8AC3E}">
        <p14:creationId xmlns:p14="http://schemas.microsoft.com/office/powerpoint/2010/main" val="143483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build the maven project or how to package maven project?</a:t>
            </a:r>
            <a:br>
              <a:rPr lang="en-US" dirty="0"/>
            </a:br>
            <a:endParaRPr lang="en-US" dirty="0"/>
          </a:p>
        </p:txBody>
      </p:sp>
      <p:sp>
        <p:nvSpPr>
          <p:cNvPr id="3" name="Content Placeholder 2"/>
          <p:cNvSpPr>
            <a:spLocks noGrp="1"/>
          </p:cNvSpPr>
          <p:nvPr>
            <p:ph idx="1"/>
          </p:nvPr>
        </p:nvSpPr>
        <p:spPr/>
        <p:txBody>
          <a:bodyPr/>
          <a:lstStyle/>
          <a:p>
            <a:r>
              <a:rPr lang="en-US" dirty="0"/>
              <a:t>The </a:t>
            </a:r>
            <a:r>
              <a:rPr lang="en-US" b="1" dirty="0" err="1"/>
              <a:t>mvn</a:t>
            </a:r>
            <a:r>
              <a:rPr lang="en-US" b="1" dirty="0"/>
              <a:t> package</a:t>
            </a:r>
            <a:r>
              <a:rPr lang="en-US" dirty="0"/>
              <a:t> command completes the build life cycle of the maven project such as:</a:t>
            </a:r>
          </a:p>
          <a:p>
            <a:r>
              <a:rPr lang="en-US" dirty="0"/>
              <a:t>validate</a:t>
            </a:r>
          </a:p>
          <a:p>
            <a:r>
              <a:rPr lang="en-US" dirty="0"/>
              <a:t>compile</a:t>
            </a:r>
          </a:p>
          <a:p>
            <a:r>
              <a:rPr lang="en-US" dirty="0"/>
              <a:t>test</a:t>
            </a:r>
          </a:p>
          <a:p>
            <a:r>
              <a:rPr lang="en-US" dirty="0"/>
              <a:t>package</a:t>
            </a:r>
          </a:p>
          <a:p>
            <a:r>
              <a:rPr lang="en-US" dirty="0"/>
              <a:t>integration-test</a:t>
            </a:r>
          </a:p>
          <a:p>
            <a:r>
              <a:rPr lang="en-US" dirty="0"/>
              <a:t>verify</a:t>
            </a:r>
          </a:p>
          <a:p>
            <a:r>
              <a:rPr lang="en-US" dirty="0"/>
              <a:t>install</a:t>
            </a:r>
          </a:p>
          <a:p>
            <a:r>
              <a:rPr lang="en-US" dirty="0"/>
              <a:t>deploy</a:t>
            </a:r>
          </a:p>
          <a:p>
            <a:endParaRPr lang="en-US" dirty="0"/>
          </a:p>
        </p:txBody>
      </p:sp>
      <p:sp>
        <p:nvSpPr>
          <p:cNvPr id="4" name="Date Placeholder 3"/>
          <p:cNvSpPr>
            <a:spLocks noGrp="1"/>
          </p:cNvSpPr>
          <p:nvPr>
            <p:ph type="dt" sz="half" idx="10"/>
          </p:nvPr>
        </p:nvSpPr>
        <p:spPr/>
        <p:txBody>
          <a:bodyPr/>
          <a:lstStyle/>
          <a:p>
            <a:fld id="{E518CC14-B20D-4F12-888A-2CAB1C25BCDB}"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57</a:t>
            </a:fld>
            <a:endParaRPr lang="en-US"/>
          </a:p>
        </p:txBody>
      </p:sp>
    </p:spTree>
    <p:extLst>
      <p:ext uri="{BB962C8B-B14F-4D97-AF65-F5344CB8AC3E}">
        <p14:creationId xmlns:p14="http://schemas.microsoft.com/office/powerpoint/2010/main" val="42866327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Lifecycle commands</a:t>
            </a:r>
          </a:p>
        </p:txBody>
      </p:sp>
      <p:sp>
        <p:nvSpPr>
          <p:cNvPr id="3" name="Content Placeholder 2"/>
          <p:cNvSpPr>
            <a:spLocks noGrp="1"/>
          </p:cNvSpPr>
          <p:nvPr>
            <p:ph idx="1"/>
          </p:nvPr>
        </p:nvSpPr>
        <p:spPr/>
        <p:txBody>
          <a:bodyPr>
            <a:normAutofit fontScale="92500" lnSpcReduction="20000"/>
          </a:bodyPr>
          <a:lstStyle/>
          <a:p>
            <a:r>
              <a:rPr lang="en-US" dirty="0"/>
              <a:t>validate - validate the project is correct and all necessary information is available</a:t>
            </a:r>
          </a:p>
          <a:p>
            <a:r>
              <a:rPr lang="en-US" dirty="0"/>
              <a:t>compile - compile the source code of the project</a:t>
            </a:r>
          </a:p>
          <a:p>
            <a:r>
              <a:rPr lang="en-US" dirty="0"/>
              <a:t>test - test the compiled source code using a suitable unit testing framework. These tests should not require the code be packaged or deployed</a:t>
            </a:r>
          </a:p>
          <a:p>
            <a:r>
              <a:rPr lang="en-US" dirty="0"/>
              <a:t>package - take the compiled code and package it in its distributable format, such as a JAR.</a:t>
            </a:r>
          </a:p>
          <a:p>
            <a:r>
              <a:rPr lang="en-US" dirty="0"/>
              <a:t>integration-test - process and deploy the package if necessary into an environment where integration tests can be run</a:t>
            </a:r>
          </a:p>
          <a:p>
            <a:r>
              <a:rPr lang="en-US" dirty="0"/>
              <a:t>verify - run any checks to verify the package is valid and meets quality criteria</a:t>
            </a:r>
          </a:p>
          <a:p>
            <a:r>
              <a:rPr lang="en-US" dirty="0"/>
              <a:t>install - install the package into the local repository, for use as a dependency in other projects locally</a:t>
            </a:r>
          </a:p>
          <a:p>
            <a:r>
              <a:rPr lang="en-US" dirty="0"/>
              <a:t>deploy - done in an integration or release environment, copies the final package to the remote repository for sharing with other developers and projects.</a:t>
            </a:r>
          </a:p>
        </p:txBody>
      </p:sp>
      <p:sp>
        <p:nvSpPr>
          <p:cNvPr id="4" name="Date Placeholder 3"/>
          <p:cNvSpPr>
            <a:spLocks noGrp="1"/>
          </p:cNvSpPr>
          <p:nvPr>
            <p:ph type="dt" sz="half" idx="10"/>
          </p:nvPr>
        </p:nvSpPr>
        <p:spPr/>
        <p:txBody>
          <a:bodyPr/>
          <a:lstStyle/>
          <a:p>
            <a:fld id="{15B4F434-7FBB-4604-A3A7-2C72983CC34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58</a:t>
            </a:fld>
            <a:endParaRPr lang="en-US"/>
          </a:p>
        </p:txBody>
      </p:sp>
    </p:spTree>
    <p:extLst>
      <p:ext uri="{BB962C8B-B14F-4D97-AF65-F5344CB8AC3E}">
        <p14:creationId xmlns:p14="http://schemas.microsoft.com/office/powerpoint/2010/main" val="36833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All commands should be run from pom.xml file location</a:t>
            </a:r>
          </a:p>
        </p:txBody>
      </p:sp>
      <p:sp>
        <p:nvSpPr>
          <p:cNvPr id="4" name="Date Placeholder 3"/>
          <p:cNvSpPr>
            <a:spLocks noGrp="1"/>
          </p:cNvSpPr>
          <p:nvPr>
            <p:ph type="dt" sz="half" idx="10"/>
          </p:nvPr>
        </p:nvSpPr>
        <p:spPr/>
        <p:txBody>
          <a:bodyPr/>
          <a:lstStyle/>
          <a:p>
            <a:fld id="{9F232C67-18C1-4815-A770-8545BDF6AA8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59</a:t>
            </a:fld>
            <a:endParaRPr lang="en-US"/>
          </a:p>
        </p:txBody>
      </p:sp>
    </p:spTree>
    <p:extLst>
      <p:ext uri="{BB962C8B-B14F-4D97-AF65-F5344CB8AC3E}">
        <p14:creationId xmlns:p14="http://schemas.microsoft.com/office/powerpoint/2010/main" val="57855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MAVEN does?</a:t>
            </a:r>
          </a:p>
        </p:txBody>
      </p:sp>
      <p:sp>
        <p:nvSpPr>
          <p:cNvPr id="3" name="Content Placeholder 2"/>
          <p:cNvSpPr>
            <a:spLocks noGrp="1"/>
          </p:cNvSpPr>
          <p:nvPr>
            <p:ph idx="1"/>
          </p:nvPr>
        </p:nvSpPr>
        <p:spPr/>
        <p:txBody>
          <a:bodyPr/>
          <a:lstStyle/>
          <a:p>
            <a:r>
              <a:rPr lang="en-US" dirty="0"/>
              <a:t>It makes a project easy to build</a:t>
            </a:r>
          </a:p>
          <a:p>
            <a:r>
              <a:rPr lang="en-US" dirty="0"/>
              <a:t>It provides uniform build process (maven project can be shared by all the maven projects)</a:t>
            </a:r>
          </a:p>
          <a:p>
            <a:r>
              <a:rPr lang="en-US" dirty="0"/>
              <a:t>It provides project information (log document, cross referenced sources, mailing list, dependency list, unit test reports etc.)</a:t>
            </a:r>
          </a:p>
          <a:p>
            <a:r>
              <a:rPr lang="en-US" dirty="0"/>
              <a:t>It is easy to migrate for new features of Maven</a:t>
            </a:r>
          </a:p>
          <a:p>
            <a:endParaRPr lang="en-US" dirty="0"/>
          </a:p>
        </p:txBody>
      </p:sp>
      <p:sp>
        <p:nvSpPr>
          <p:cNvPr id="4" name="Date Placeholder 3"/>
          <p:cNvSpPr>
            <a:spLocks noGrp="1"/>
          </p:cNvSpPr>
          <p:nvPr>
            <p:ph type="dt" sz="half" idx="10"/>
          </p:nvPr>
        </p:nvSpPr>
        <p:spPr/>
        <p:txBody>
          <a:bodyPr/>
          <a:lstStyle/>
          <a:p>
            <a:fld id="{06749B19-FC0C-46B3-8810-5A6E4DBF3D1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a:t>
            </a:fld>
            <a:endParaRPr lang="en-US"/>
          </a:p>
        </p:txBody>
      </p:sp>
    </p:spTree>
    <p:extLst>
      <p:ext uri="{BB962C8B-B14F-4D97-AF65-F5344CB8AC3E}">
        <p14:creationId xmlns:p14="http://schemas.microsoft.com/office/powerpoint/2010/main" val="38596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Package</a:t>
            </a:r>
          </a:p>
        </p:txBody>
      </p:sp>
      <p:sp>
        <p:nvSpPr>
          <p:cNvPr id="3" name="Content Placeholder 2"/>
          <p:cNvSpPr>
            <a:spLocks noGrp="1"/>
          </p:cNvSpPr>
          <p:nvPr>
            <p:ph idx="1"/>
          </p:nvPr>
        </p:nvSpPr>
        <p:spPr/>
        <p:txBody>
          <a:bodyPr/>
          <a:lstStyle/>
          <a:p>
            <a:r>
              <a:rPr lang="en-US" dirty="0"/>
              <a:t>You need to execute the following command on the command prompt to package the maven project:</a:t>
            </a:r>
          </a:p>
          <a:p>
            <a:r>
              <a:rPr lang="en-US" dirty="0" err="1"/>
              <a:t>mvn</a:t>
            </a:r>
            <a:r>
              <a:rPr lang="en-US" dirty="0"/>
              <a:t> </a:t>
            </a:r>
            <a:r>
              <a:rPr lang="en-US" b="1" dirty="0"/>
              <a:t>package</a:t>
            </a:r>
            <a:r>
              <a:rPr lang="en-US" dirty="0"/>
              <a:t>  </a:t>
            </a:r>
          </a:p>
          <a:p>
            <a:r>
              <a:rPr lang="en-US" dirty="0"/>
              <a:t>Now you will see that </a:t>
            </a:r>
            <a:r>
              <a:rPr lang="en-US" b="1" dirty="0"/>
              <a:t>a jar file is created</a:t>
            </a:r>
            <a:r>
              <a:rPr lang="en-US" dirty="0"/>
              <a:t> inside the project/target directory.</a:t>
            </a:r>
          </a:p>
          <a:p>
            <a:r>
              <a:rPr lang="en-US" dirty="0"/>
              <a:t>You can also run the maven project by the jar file. To do so, go to the maven project directory, for example: </a:t>
            </a:r>
            <a:r>
              <a:rPr lang="en-US" b="1" dirty="0"/>
              <a:t>C:\Users\marepalli\CubeGenerator</a:t>
            </a:r>
            <a:r>
              <a:rPr lang="en-US" dirty="0"/>
              <a:t> and execute the following command on the </a:t>
            </a:r>
            <a:r>
              <a:rPr lang="en-US" dirty="0" err="1"/>
              <a:t>cmd</a:t>
            </a:r>
            <a:r>
              <a:rPr lang="en-US" dirty="0"/>
              <a:t>:</a:t>
            </a:r>
          </a:p>
          <a:p>
            <a:r>
              <a:rPr lang="en-US" dirty="0"/>
              <a:t>java -</a:t>
            </a:r>
            <a:r>
              <a:rPr lang="en-US" dirty="0" err="1"/>
              <a:t>classpath</a:t>
            </a:r>
            <a:r>
              <a:rPr lang="en-US" dirty="0"/>
              <a:t> target\CubeGenerator-1.0-SNAPSHOT.jar;.; </a:t>
            </a:r>
            <a:r>
              <a:rPr lang="en-US" dirty="0" err="1"/>
              <a:t>com.myit.App</a:t>
            </a:r>
            <a:r>
              <a:rPr lang="en-US" dirty="0"/>
              <a:t>  </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6D5588A8-288B-48E1-88AE-03D9986467AE}"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60</a:t>
            </a:fld>
            <a:endParaRPr lang="en-US"/>
          </a:p>
        </p:txBody>
      </p:sp>
    </p:spTree>
    <p:extLst>
      <p:ext uri="{BB962C8B-B14F-4D97-AF65-F5344CB8AC3E}">
        <p14:creationId xmlns:p14="http://schemas.microsoft.com/office/powerpoint/2010/main" val="44301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Maven Web Application</a:t>
            </a:r>
            <a:br>
              <a:rPr lang="en-US" dirty="0"/>
            </a:br>
            <a:endParaRPr lang="en-US" dirty="0"/>
          </a:p>
        </p:txBody>
      </p:sp>
      <p:sp>
        <p:nvSpPr>
          <p:cNvPr id="4" name="Subtitle 3"/>
          <p:cNvSpPr>
            <a:spLocks noGrp="1"/>
          </p:cNvSpPr>
          <p:nvPr>
            <p:ph type="subTitle" idx="1"/>
          </p:nvPr>
        </p:nvSpPr>
        <p:spPr/>
        <p:txBody>
          <a:bodyPr/>
          <a:lstStyle/>
          <a:p>
            <a:r>
              <a:rPr lang="en-US" dirty="0"/>
              <a:t> </a:t>
            </a:r>
          </a:p>
        </p:txBody>
      </p:sp>
      <p:sp>
        <p:nvSpPr>
          <p:cNvPr id="3" name="Date Placeholder 2"/>
          <p:cNvSpPr>
            <a:spLocks noGrp="1"/>
          </p:cNvSpPr>
          <p:nvPr>
            <p:ph type="dt" sz="half" idx="10"/>
          </p:nvPr>
        </p:nvSpPr>
        <p:spPr/>
        <p:txBody>
          <a:bodyPr/>
          <a:lstStyle/>
          <a:p>
            <a:fld id="{F62DB7FE-AF20-473F-B5A6-D2CED085617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61</a:t>
            </a:fld>
            <a:endParaRPr lang="en-US"/>
          </a:p>
        </p:txBody>
      </p:sp>
    </p:spTree>
    <p:extLst>
      <p:ext uri="{BB962C8B-B14F-4D97-AF65-F5344CB8AC3E}">
        <p14:creationId xmlns:p14="http://schemas.microsoft.com/office/powerpoint/2010/main" val="37627372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Web Application</a:t>
            </a:r>
          </a:p>
        </p:txBody>
      </p:sp>
      <p:sp>
        <p:nvSpPr>
          <p:cNvPr id="3" name="Content Placeholder 2"/>
          <p:cNvSpPr>
            <a:spLocks noGrp="1"/>
          </p:cNvSpPr>
          <p:nvPr>
            <p:ph idx="1"/>
          </p:nvPr>
        </p:nvSpPr>
        <p:spPr/>
        <p:txBody>
          <a:bodyPr/>
          <a:lstStyle/>
          <a:p>
            <a:r>
              <a:rPr lang="en-US" dirty="0"/>
              <a:t>We can create a simple maven web application example by executing the </a:t>
            </a:r>
            <a:r>
              <a:rPr lang="en-US" b="1" dirty="0" err="1"/>
              <a:t>archetype:generate</a:t>
            </a:r>
            <a:r>
              <a:rPr lang="en-US" dirty="0"/>
              <a:t> command of </a:t>
            </a:r>
            <a:r>
              <a:rPr lang="en-US" b="1" dirty="0" err="1"/>
              <a:t>mvn</a:t>
            </a:r>
            <a:r>
              <a:rPr lang="en-US" b="1" dirty="0"/>
              <a:t> tool</a:t>
            </a:r>
            <a:r>
              <a:rPr lang="en-US" dirty="0"/>
              <a:t>.</a:t>
            </a:r>
          </a:p>
          <a:p>
            <a:r>
              <a:rPr lang="en-US" dirty="0"/>
              <a:t>run the </a:t>
            </a:r>
            <a:r>
              <a:rPr lang="en-US" b="1" dirty="0" err="1"/>
              <a:t>archetype:generate</a:t>
            </a:r>
            <a:r>
              <a:rPr lang="en-US" dirty="0"/>
              <a:t> command of </a:t>
            </a:r>
            <a:r>
              <a:rPr lang="en-US" dirty="0" err="1"/>
              <a:t>mvn</a:t>
            </a:r>
            <a:r>
              <a:rPr lang="en-US" dirty="0"/>
              <a:t> tool.</a:t>
            </a:r>
          </a:p>
        </p:txBody>
      </p:sp>
      <p:sp>
        <p:nvSpPr>
          <p:cNvPr id="4" name="Date Placeholder 3"/>
          <p:cNvSpPr>
            <a:spLocks noGrp="1"/>
          </p:cNvSpPr>
          <p:nvPr>
            <p:ph type="dt" sz="half" idx="10"/>
          </p:nvPr>
        </p:nvSpPr>
        <p:spPr/>
        <p:txBody>
          <a:bodyPr/>
          <a:lstStyle/>
          <a:p>
            <a:fld id="{3EF6D3BC-D7CE-48F7-AF0C-38C8C49A744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62</a:t>
            </a:fld>
            <a:endParaRPr lang="en-US"/>
          </a:p>
        </p:txBody>
      </p:sp>
    </p:spTree>
    <p:extLst>
      <p:ext uri="{BB962C8B-B14F-4D97-AF65-F5344CB8AC3E}">
        <p14:creationId xmlns:p14="http://schemas.microsoft.com/office/powerpoint/2010/main" val="2810219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and example to generate maven web application</a:t>
            </a:r>
          </a:p>
        </p:txBody>
      </p:sp>
      <p:sp>
        <p:nvSpPr>
          <p:cNvPr id="3" name="Content Placeholder 2"/>
          <p:cNvSpPr>
            <a:spLocks noGrp="1"/>
          </p:cNvSpPr>
          <p:nvPr>
            <p:ph idx="1"/>
          </p:nvPr>
        </p:nvSpPr>
        <p:spPr/>
        <p:txBody>
          <a:bodyPr/>
          <a:lstStyle/>
          <a:p>
            <a:r>
              <a:rPr lang="en-US" dirty="0"/>
              <a:t>Syntax:</a:t>
            </a:r>
          </a:p>
          <a:p>
            <a:pPr marL="457200" lvl="1" indent="0">
              <a:buNone/>
            </a:pPr>
            <a:r>
              <a:rPr lang="en-US" dirty="0" err="1"/>
              <a:t>mvn</a:t>
            </a:r>
            <a:r>
              <a:rPr lang="en-US" dirty="0"/>
              <a:t> </a:t>
            </a:r>
            <a:r>
              <a:rPr lang="en-US" dirty="0" err="1"/>
              <a:t>archetype:generate</a:t>
            </a:r>
            <a:r>
              <a:rPr lang="en-US" dirty="0"/>
              <a:t> -</a:t>
            </a:r>
            <a:r>
              <a:rPr lang="en-US" dirty="0" err="1"/>
              <a:t>DgroupId</a:t>
            </a:r>
            <a:r>
              <a:rPr lang="en-US" dirty="0"/>
              <a:t>=</a:t>
            </a:r>
            <a:r>
              <a:rPr lang="en-US" dirty="0" err="1"/>
              <a:t>groupid</a:t>
            </a:r>
            <a:r>
              <a:rPr lang="en-US" dirty="0"/>
              <a:t> -</a:t>
            </a:r>
            <a:r>
              <a:rPr lang="en-US" dirty="0" err="1"/>
              <a:t>DartifactId</a:t>
            </a:r>
            <a:r>
              <a:rPr lang="en-US" dirty="0"/>
              <a:t>=</a:t>
            </a:r>
            <a:r>
              <a:rPr lang="en-US" dirty="0" err="1"/>
              <a:t>artifactid</a:t>
            </a:r>
            <a:r>
              <a:rPr lang="en-US" dirty="0"/>
              <a:t>   </a:t>
            </a:r>
          </a:p>
          <a:p>
            <a:pPr marL="0" indent="0">
              <a:buNone/>
            </a:pPr>
            <a:r>
              <a:rPr lang="en-US" dirty="0"/>
              <a:t>	-</a:t>
            </a:r>
            <a:r>
              <a:rPr lang="en-US" dirty="0" err="1"/>
              <a:t>DarchetypeArtifactId</a:t>
            </a:r>
            <a:r>
              <a:rPr lang="en-US" dirty="0"/>
              <a:t>=maven-archetype-</a:t>
            </a:r>
            <a:r>
              <a:rPr lang="en-US" dirty="0" err="1"/>
              <a:t>webapp</a:t>
            </a:r>
            <a:r>
              <a:rPr lang="en-US" dirty="0"/>
              <a:t> -	</a:t>
            </a:r>
            <a:r>
              <a:rPr lang="en-US" dirty="0" err="1"/>
              <a:t>DinteractiveMode</a:t>
            </a:r>
            <a:r>
              <a:rPr lang="en-US" dirty="0"/>
              <a:t>=</a:t>
            </a:r>
            <a:r>
              <a:rPr lang="en-US" dirty="0" err="1"/>
              <a:t>booleanValue</a:t>
            </a:r>
            <a:r>
              <a:rPr lang="en-US" dirty="0"/>
              <a:t>  </a:t>
            </a:r>
          </a:p>
          <a:p>
            <a:r>
              <a:rPr lang="en-US" dirty="0"/>
              <a:t>Example</a:t>
            </a:r>
            <a:br>
              <a:rPr lang="en-US" dirty="0"/>
            </a:br>
            <a:r>
              <a:rPr lang="en-US" dirty="0" err="1"/>
              <a:t>mvn</a:t>
            </a:r>
            <a:r>
              <a:rPr lang="en-US" dirty="0"/>
              <a:t> </a:t>
            </a:r>
            <a:r>
              <a:rPr lang="en-US" dirty="0" err="1"/>
              <a:t>archetype:generate</a:t>
            </a:r>
            <a:r>
              <a:rPr lang="en-US" dirty="0"/>
              <a:t> -</a:t>
            </a:r>
            <a:r>
              <a:rPr lang="en-US" dirty="0" err="1"/>
              <a:t>DgroupId</a:t>
            </a:r>
            <a:r>
              <a:rPr lang="en-US" dirty="0"/>
              <a:t>=</a:t>
            </a:r>
            <a:r>
              <a:rPr lang="en-US" dirty="0" err="1"/>
              <a:t>com.myit</a:t>
            </a:r>
            <a:r>
              <a:rPr lang="en-US" dirty="0"/>
              <a:t> -</a:t>
            </a:r>
            <a:r>
              <a:rPr lang="en-US" dirty="0" err="1"/>
              <a:t>DartifactId</a:t>
            </a:r>
            <a:r>
              <a:rPr lang="en-US" dirty="0"/>
              <a:t>=</a:t>
            </a:r>
            <a:r>
              <a:rPr lang="en-US" dirty="0" err="1"/>
              <a:t>CubeGeneratorWeb</a:t>
            </a:r>
            <a:r>
              <a:rPr lang="en-US" dirty="0"/>
              <a:t>   </a:t>
            </a:r>
          </a:p>
          <a:p>
            <a:pPr marL="0" indent="0">
              <a:buNone/>
            </a:pPr>
            <a:r>
              <a:rPr lang="en-US" dirty="0"/>
              <a:t>     -</a:t>
            </a:r>
            <a:r>
              <a:rPr lang="en-US" dirty="0" err="1"/>
              <a:t>DarchetypeArtifactId</a:t>
            </a:r>
            <a:r>
              <a:rPr lang="en-US" dirty="0"/>
              <a:t>=maven-archetype-</a:t>
            </a:r>
            <a:r>
              <a:rPr lang="en-US" dirty="0" err="1"/>
              <a:t>webapp</a:t>
            </a:r>
            <a:r>
              <a:rPr lang="en-US" dirty="0"/>
              <a:t> -</a:t>
            </a:r>
            <a:r>
              <a:rPr lang="en-US" dirty="0" err="1"/>
              <a:t>DinteractiveMode</a:t>
            </a:r>
            <a:r>
              <a:rPr lang="en-US" dirty="0"/>
              <a:t>=false</a:t>
            </a:r>
          </a:p>
          <a:p>
            <a:endParaRPr lang="en-US" dirty="0"/>
          </a:p>
          <a:p>
            <a:endParaRPr lang="en-US" dirty="0"/>
          </a:p>
        </p:txBody>
      </p:sp>
      <p:sp>
        <p:nvSpPr>
          <p:cNvPr id="4" name="Date Placeholder 3"/>
          <p:cNvSpPr>
            <a:spLocks noGrp="1"/>
          </p:cNvSpPr>
          <p:nvPr>
            <p:ph type="dt" sz="half" idx="10"/>
          </p:nvPr>
        </p:nvSpPr>
        <p:spPr/>
        <p:txBody>
          <a:bodyPr/>
          <a:lstStyle/>
          <a:p>
            <a:fld id="{2D61F2D3-0D8B-4BDF-B92E-FA6F8C96B1A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63</a:t>
            </a:fld>
            <a:endParaRPr lang="en-US"/>
          </a:p>
        </p:txBody>
      </p:sp>
    </p:spTree>
    <p:extLst>
      <p:ext uri="{BB962C8B-B14F-4D97-AF65-F5344CB8AC3E}">
        <p14:creationId xmlns:p14="http://schemas.microsoft.com/office/powerpoint/2010/main" val="211565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Generated Directory Structure</a:t>
            </a:r>
            <a:br>
              <a:rPr lang="en-US" b="1" dirty="0"/>
            </a:br>
            <a:endParaRPr lang="en-US" dirty="0"/>
          </a:p>
        </p:txBody>
      </p:sp>
      <p:sp>
        <p:nvSpPr>
          <p:cNvPr id="3" name="Content Placeholder 2"/>
          <p:cNvSpPr>
            <a:spLocks noGrp="1"/>
          </p:cNvSpPr>
          <p:nvPr>
            <p:ph idx="1"/>
          </p:nvPr>
        </p:nvSpPr>
        <p:spPr/>
        <p:txBody>
          <a:bodyPr/>
          <a:lstStyle/>
          <a:p>
            <a:r>
              <a:rPr lang="en-US" dirty="0" err="1"/>
              <a:t>CubeGenerator</a:t>
            </a:r>
            <a:r>
              <a:rPr lang="en-US" dirty="0"/>
              <a:t>  </a:t>
            </a:r>
          </a:p>
          <a:p>
            <a:r>
              <a:rPr lang="en-US" dirty="0"/>
              <a:t>-</a:t>
            </a:r>
            <a:r>
              <a:rPr lang="en-US" dirty="0" err="1"/>
              <a:t>src</a:t>
            </a:r>
            <a:r>
              <a:rPr lang="en-US" dirty="0"/>
              <a:t>  </a:t>
            </a:r>
          </a:p>
          <a:p>
            <a:r>
              <a:rPr lang="en-US" dirty="0"/>
              <a:t>--main  </a:t>
            </a:r>
          </a:p>
          <a:p>
            <a:r>
              <a:rPr lang="en-US" dirty="0"/>
              <a:t>---resources  </a:t>
            </a:r>
          </a:p>
          <a:p>
            <a:r>
              <a:rPr lang="en-US" dirty="0"/>
              <a:t>---</a:t>
            </a:r>
            <a:r>
              <a:rPr lang="en-US" dirty="0" err="1"/>
              <a:t>webapp</a:t>
            </a:r>
            <a:r>
              <a:rPr lang="en-US" dirty="0"/>
              <a:t>  </a:t>
            </a:r>
          </a:p>
          <a:p>
            <a:r>
              <a:rPr lang="en-US" dirty="0"/>
              <a:t>----WEB-INF  </a:t>
            </a:r>
          </a:p>
          <a:p>
            <a:r>
              <a:rPr lang="en-US" dirty="0"/>
              <a:t>-----web.xml  </a:t>
            </a:r>
          </a:p>
          <a:p>
            <a:r>
              <a:rPr lang="en-US" dirty="0"/>
              <a:t>----index.jsp  </a:t>
            </a:r>
          </a:p>
          <a:p>
            <a:r>
              <a:rPr lang="en-US" dirty="0"/>
              <a:t>-pom.xml  </a:t>
            </a:r>
          </a:p>
          <a:p>
            <a:endParaRPr lang="en-US" dirty="0"/>
          </a:p>
        </p:txBody>
      </p:sp>
      <p:sp>
        <p:nvSpPr>
          <p:cNvPr id="4" name="Date Placeholder 3"/>
          <p:cNvSpPr>
            <a:spLocks noGrp="1"/>
          </p:cNvSpPr>
          <p:nvPr>
            <p:ph type="dt" sz="half" idx="10"/>
          </p:nvPr>
        </p:nvSpPr>
        <p:spPr/>
        <p:txBody>
          <a:bodyPr/>
          <a:lstStyle/>
          <a:p>
            <a:fld id="{A60F24A0-F969-4559-AECA-EF676A25182A}"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64</a:t>
            </a:fld>
            <a:endParaRPr lang="en-US"/>
          </a:p>
        </p:txBody>
      </p:sp>
    </p:spTree>
    <p:extLst>
      <p:ext uri="{BB962C8B-B14F-4D97-AF65-F5344CB8AC3E}">
        <p14:creationId xmlns:p14="http://schemas.microsoft.com/office/powerpoint/2010/main" val="1243090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Generated Files</a:t>
            </a:r>
          </a:p>
        </p:txBody>
      </p:sp>
      <p:sp>
        <p:nvSpPr>
          <p:cNvPr id="3" name="Content Placeholder 2"/>
          <p:cNvSpPr>
            <a:spLocks noGrp="1"/>
          </p:cNvSpPr>
          <p:nvPr>
            <p:ph idx="1"/>
          </p:nvPr>
        </p:nvSpPr>
        <p:spPr/>
        <p:txBody>
          <a:bodyPr/>
          <a:lstStyle/>
          <a:p>
            <a:r>
              <a:rPr lang="en-US" dirty="0"/>
              <a:t>As you can see, there are 3 automatically generated files </a:t>
            </a:r>
          </a:p>
          <a:p>
            <a:r>
              <a:rPr lang="en-US" dirty="0"/>
              <a:t>1. pom.xml</a:t>
            </a:r>
          </a:p>
          <a:p>
            <a:r>
              <a:rPr lang="en-US" dirty="0"/>
              <a:t>2. index.jsp</a:t>
            </a:r>
          </a:p>
          <a:p>
            <a:r>
              <a:rPr lang="en-US" dirty="0"/>
              <a:t>3. web.xml.</a:t>
            </a:r>
          </a:p>
        </p:txBody>
      </p:sp>
      <p:sp>
        <p:nvSpPr>
          <p:cNvPr id="4" name="Date Placeholder 3"/>
          <p:cNvSpPr>
            <a:spLocks noGrp="1"/>
          </p:cNvSpPr>
          <p:nvPr>
            <p:ph type="dt" sz="half" idx="10"/>
          </p:nvPr>
        </p:nvSpPr>
        <p:spPr/>
        <p:txBody>
          <a:bodyPr/>
          <a:lstStyle/>
          <a:p>
            <a:fld id="{C2CB1F58-79EE-41DC-94E1-091ECB9F1F1E}"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65</a:t>
            </a:fld>
            <a:endParaRPr lang="en-US"/>
          </a:p>
        </p:txBody>
      </p:sp>
    </p:spTree>
    <p:extLst>
      <p:ext uri="{BB962C8B-B14F-4D97-AF65-F5344CB8AC3E}">
        <p14:creationId xmlns:p14="http://schemas.microsoft.com/office/powerpoint/2010/main" val="39752425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55DEA-075E-4A88-9B3B-3DDFCEBC12EE}"/>
              </a:ext>
            </a:extLst>
          </p:cNvPr>
          <p:cNvSpPr>
            <a:spLocks noGrp="1"/>
          </p:cNvSpPr>
          <p:nvPr>
            <p:ph type="title"/>
          </p:nvPr>
        </p:nvSpPr>
        <p:spPr/>
        <p:txBody>
          <a:bodyPr/>
          <a:lstStyle/>
          <a:p>
            <a:r>
              <a:rPr lang="en-US" dirty="0"/>
              <a:t>Run package command</a:t>
            </a:r>
          </a:p>
        </p:txBody>
      </p:sp>
      <p:sp>
        <p:nvSpPr>
          <p:cNvPr id="3" name="Content Placeholder 2">
            <a:extLst>
              <a:ext uri="{FF2B5EF4-FFF2-40B4-BE49-F238E27FC236}">
                <a16:creationId xmlns:a16="http://schemas.microsoft.com/office/drawing/2014/main" id="{D365BEFF-258E-4E46-80DF-C1F266CAF2B9}"/>
              </a:ext>
            </a:extLst>
          </p:cNvPr>
          <p:cNvSpPr>
            <a:spLocks noGrp="1"/>
          </p:cNvSpPr>
          <p:nvPr>
            <p:ph idx="1"/>
          </p:nvPr>
        </p:nvSpPr>
        <p:spPr/>
        <p:txBody>
          <a:bodyPr/>
          <a:lstStyle/>
          <a:p>
            <a:r>
              <a:rPr lang="en-US" dirty="0"/>
              <a:t>Cd </a:t>
            </a:r>
            <a:r>
              <a:rPr lang="en-US" dirty="0" err="1"/>
              <a:t>CubeGeneratorWeb</a:t>
            </a:r>
            <a:r>
              <a:rPr lang="en-US" dirty="0"/>
              <a:t>&gt; </a:t>
            </a:r>
            <a:r>
              <a:rPr lang="en-US" dirty="0" err="1">
                <a:solidFill>
                  <a:srgbClr val="FF0000"/>
                </a:solidFill>
              </a:rPr>
              <a:t>mvn</a:t>
            </a:r>
            <a:r>
              <a:rPr lang="en-US" dirty="0">
                <a:solidFill>
                  <a:srgbClr val="FF0000"/>
                </a:solidFill>
              </a:rPr>
              <a:t> package</a:t>
            </a:r>
          </a:p>
          <a:p>
            <a:r>
              <a:rPr lang="en-US" dirty="0"/>
              <a:t>War file and Deployable web project are generated under target folder.</a:t>
            </a:r>
          </a:p>
          <a:p>
            <a:endParaRPr lang="en-US" dirty="0"/>
          </a:p>
        </p:txBody>
      </p:sp>
      <p:sp>
        <p:nvSpPr>
          <p:cNvPr id="4" name="Date Placeholder 3">
            <a:extLst>
              <a:ext uri="{FF2B5EF4-FFF2-40B4-BE49-F238E27FC236}">
                <a16:creationId xmlns:a16="http://schemas.microsoft.com/office/drawing/2014/main" id="{A1BFA4F5-067C-4F08-ACCE-B9A4F40CE968}"/>
              </a:ext>
            </a:extLst>
          </p:cNvPr>
          <p:cNvSpPr>
            <a:spLocks noGrp="1"/>
          </p:cNvSpPr>
          <p:nvPr>
            <p:ph type="dt" sz="half" idx="10"/>
          </p:nvPr>
        </p:nvSpPr>
        <p:spPr/>
        <p:txBody>
          <a:bodyPr/>
          <a:lstStyle/>
          <a:p>
            <a:fld id="{E195979B-7BFD-46A6-B54F-A8118F531714}" type="datetime1">
              <a:rPr lang="en-US" smtClean="0"/>
              <a:t>10/10/2018</a:t>
            </a:fld>
            <a:endParaRPr lang="en-US"/>
          </a:p>
        </p:txBody>
      </p:sp>
      <p:sp>
        <p:nvSpPr>
          <p:cNvPr id="5" name="Footer Placeholder 4">
            <a:extLst>
              <a:ext uri="{FF2B5EF4-FFF2-40B4-BE49-F238E27FC236}">
                <a16:creationId xmlns:a16="http://schemas.microsoft.com/office/drawing/2014/main" id="{9462D18C-FC06-4F41-B8D8-8790C40AA29A}"/>
              </a:ext>
            </a:extLst>
          </p:cNvPr>
          <p:cNvSpPr>
            <a:spLocks noGrp="1"/>
          </p:cNvSpPr>
          <p:nvPr>
            <p:ph type="ftr" sz="quarter" idx="11"/>
          </p:nvPr>
        </p:nvSpPr>
        <p:spPr/>
        <p:txBody>
          <a:bodyPr/>
          <a:lstStyle/>
          <a:p>
            <a:r>
              <a:rPr lang="en-US"/>
              <a:t>Presented by MangaRao</a:t>
            </a:r>
          </a:p>
        </p:txBody>
      </p:sp>
      <p:sp>
        <p:nvSpPr>
          <p:cNvPr id="6" name="Slide Number Placeholder 5">
            <a:extLst>
              <a:ext uri="{FF2B5EF4-FFF2-40B4-BE49-F238E27FC236}">
                <a16:creationId xmlns:a16="http://schemas.microsoft.com/office/drawing/2014/main" id="{24A2BDA2-4E6E-4B7C-B6CD-4CA0A8B161BB}"/>
              </a:ext>
            </a:extLst>
          </p:cNvPr>
          <p:cNvSpPr>
            <a:spLocks noGrp="1"/>
          </p:cNvSpPr>
          <p:nvPr>
            <p:ph type="sldNum" sz="quarter" idx="12"/>
          </p:nvPr>
        </p:nvSpPr>
        <p:spPr/>
        <p:txBody>
          <a:bodyPr/>
          <a:lstStyle/>
          <a:p>
            <a:fld id="{75278F6D-C068-4371-B60F-D1D175760E33}" type="slidenum">
              <a:rPr lang="en-US" smtClean="0"/>
              <a:t>66</a:t>
            </a:fld>
            <a:endParaRPr lang="en-US"/>
          </a:p>
        </p:txBody>
      </p:sp>
    </p:spTree>
    <p:extLst>
      <p:ext uri="{BB962C8B-B14F-4D97-AF65-F5344CB8AC3E}">
        <p14:creationId xmlns:p14="http://schemas.microsoft.com/office/powerpoint/2010/main" val="31639838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and Run the Maven Web Project</a:t>
            </a:r>
            <a:br>
              <a:rPr lang="en-US" dirty="0"/>
            </a:br>
            <a:endParaRPr lang="en-US" dirty="0"/>
          </a:p>
        </p:txBody>
      </p:sp>
      <p:sp>
        <p:nvSpPr>
          <p:cNvPr id="3" name="Content Placeholder 2"/>
          <p:cNvSpPr>
            <a:spLocks noGrp="1"/>
          </p:cNvSpPr>
          <p:nvPr>
            <p:ph idx="1"/>
          </p:nvPr>
        </p:nvSpPr>
        <p:spPr/>
        <p:txBody>
          <a:bodyPr/>
          <a:lstStyle/>
          <a:p>
            <a:r>
              <a:rPr lang="en-US" dirty="0"/>
              <a:t>Note: </a:t>
            </a:r>
            <a:r>
              <a:rPr lang="en-US" dirty="0">
                <a:solidFill>
                  <a:srgbClr val="FF0000"/>
                </a:solidFill>
              </a:rPr>
              <a:t>Deploy the Project folder or war file from target folder</a:t>
            </a:r>
          </a:p>
          <a:p>
            <a:r>
              <a:rPr lang="en-US" dirty="0"/>
              <a:t>Now you need to deploy the project on the server and access it by the following url:</a:t>
            </a:r>
          </a:p>
          <a:p>
            <a:r>
              <a:rPr lang="en-US" dirty="0"/>
              <a:t>http://&lt;host-name&gt;:&lt;portnumber&gt;/projectname, for example: http://localhost:8888/CubeGeneratorWeb</a:t>
            </a:r>
          </a:p>
          <a:p>
            <a:endParaRPr lang="en-US" dirty="0"/>
          </a:p>
        </p:txBody>
      </p:sp>
      <p:sp>
        <p:nvSpPr>
          <p:cNvPr id="4" name="Date Placeholder 3"/>
          <p:cNvSpPr>
            <a:spLocks noGrp="1"/>
          </p:cNvSpPr>
          <p:nvPr>
            <p:ph type="dt" sz="half" idx="10"/>
          </p:nvPr>
        </p:nvSpPr>
        <p:spPr/>
        <p:txBody>
          <a:bodyPr/>
          <a:lstStyle/>
          <a:p>
            <a:fld id="{9DDE309A-BBB5-4E36-A557-342773A2D103}"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67</a:t>
            </a:fld>
            <a:endParaRPr lang="en-US"/>
          </a:p>
        </p:txBody>
      </p:sp>
    </p:spTree>
    <p:extLst>
      <p:ext uri="{BB962C8B-B14F-4D97-AF65-F5344CB8AC3E}">
        <p14:creationId xmlns:p14="http://schemas.microsoft.com/office/powerpoint/2010/main" val="21685835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224960" y="2946776"/>
            <a:ext cx="5502117" cy="2309060"/>
          </a:xfrm>
          <a:prstGeom prst="rect">
            <a:avLst/>
          </a:prstGeom>
        </p:spPr>
      </p:pic>
      <p:sp>
        <p:nvSpPr>
          <p:cNvPr id="3" name="Date Placeholder 2"/>
          <p:cNvSpPr>
            <a:spLocks noGrp="1"/>
          </p:cNvSpPr>
          <p:nvPr>
            <p:ph type="dt" sz="half" idx="10"/>
          </p:nvPr>
        </p:nvSpPr>
        <p:spPr/>
        <p:txBody>
          <a:bodyPr/>
          <a:lstStyle/>
          <a:p>
            <a:fld id="{254CEED5-BFAC-494B-8E48-32CDCB0F4BC1}"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68</a:t>
            </a:fld>
            <a:endParaRPr lang="en-US"/>
          </a:p>
        </p:txBody>
      </p:sp>
    </p:spTree>
    <p:extLst>
      <p:ext uri="{BB962C8B-B14F-4D97-AF65-F5344CB8AC3E}">
        <p14:creationId xmlns:p14="http://schemas.microsoft.com/office/powerpoint/2010/main" val="2591867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Maven Webapp in Eclipse</a:t>
            </a:r>
          </a:p>
        </p:txBody>
      </p:sp>
      <p:sp>
        <p:nvSpPr>
          <p:cNvPr id="5" name="Subtitle 4"/>
          <p:cNvSpPr>
            <a:spLocks noGrp="1"/>
          </p:cNvSpPr>
          <p:nvPr>
            <p:ph type="subTitle" idx="1"/>
          </p:nvPr>
        </p:nvSpPr>
        <p:spPr/>
        <p:txBody>
          <a:bodyPr/>
          <a:lstStyle/>
          <a:p>
            <a:r>
              <a:rPr lang="en-US" dirty="0"/>
              <a:t> </a:t>
            </a:r>
          </a:p>
        </p:txBody>
      </p:sp>
      <p:sp>
        <p:nvSpPr>
          <p:cNvPr id="2" name="Date Placeholder 1"/>
          <p:cNvSpPr>
            <a:spLocks noGrp="1"/>
          </p:cNvSpPr>
          <p:nvPr>
            <p:ph type="dt" sz="half" idx="10"/>
          </p:nvPr>
        </p:nvSpPr>
        <p:spPr/>
        <p:txBody>
          <a:bodyPr/>
          <a:lstStyle/>
          <a:p>
            <a:fld id="{6B15DF9F-7950-4BCD-8604-119001F15FD8}" type="datetime1">
              <a:rPr lang="en-US" smtClean="0"/>
              <a:t>10/10/2018</a:t>
            </a:fld>
            <a:endParaRPr lang="en-US"/>
          </a:p>
        </p:txBody>
      </p:sp>
      <p:sp>
        <p:nvSpPr>
          <p:cNvPr id="3" name="Footer Placeholder 2"/>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69</a:t>
            </a:fld>
            <a:endParaRPr lang="en-US"/>
          </a:p>
        </p:txBody>
      </p:sp>
    </p:spTree>
    <p:extLst>
      <p:ext uri="{BB962C8B-B14F-4D97-AF65-F5344CB8AC3E}">
        <p14:creationId xmlns:p14="http://schemas.microsoft.com/office/powerpoint/2010/main" val="254474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Understanding the problem without Maven</a:t>
            </a:r>
            <a:br>
              <a:rPr lang="en-US" dirty="0"/>
            </a:br>
            <a:endParaRPr lang="en-US" dirty="0"/>
          </a:p>
        </p:txBody>
      </p:sp>
      <p:sp>
        <p:nvSpPr>
          <p:cNvPr id="3" name="Content Placeholder 2"/>
          <p:cNvSpPr>
            <a:spLocks noGrp="1"/>
          </p:cNvSpPr>
          <p:nvPr>
            <p:ph idx="1"/>
          </p:nvPr>
        </p:nvSpPr>
        <p:spPr/>
        <p:txBody>
          <a:bodyPr/>
          <a:lstStyle/>
          <a:p>
            <a:r>
              <a:rPr lang="en-US" dirty="0"/>
              <a:t>There are many problems that we face during the project development.</a:t>
            </a:r>
          </a:p>
          <a:p>
            <a:r>
              <a:rPr lang="en-US" b="1" dirty="0"/>
              <a:t>1) Adding set of Jars in each project:</a:t>
            </a:r>
            <a:r>
              <a:rPr lang="en-US" dirty="0"/>
              <a:t> In case of struts, spring, hibernate frameworks, we need to add set of jar files in each project. It must include all the dependencies of jars also.</a:t>
            </a:r>
          </a:p>
          <a:p>
            <a:r>
              <a:rPr lang="en-US" b="1" dirty="0"/>
              <a:t>2) Creating the right project structure:</a:t>
            </a:r>
            <a:r>
              <a:rPr lang="en-US" dirty="0"/>
              <a:t> We must create the right project structure in servlet, struts </a:t>
            </a:r>
            <a:r>
              <a:rPr lang="en-US" dirty="0" err="1"/>
              <a:t>etc</a:t>
            </a:r>
            <a:r>
              <a:rPr lang="en-US" dirty="0"/>
              <a:t>, otherwise it will not be executed.</a:t>
            </a:r>
          </a:p>
          <a:p>
            <a:r>
              <a:rPr lang="en-US" b="1" dirty="0"/>
              <a:t>3) Building and Deploying the project:</a:t>
            </a:r>
            <a:r>
              <a:rPr lang="en-US" dirty="0"/>
              <a:t> We must have to build and deploy the project so that it may work.</a:t>
            </a:r>
          </a:p>
          <a:p>
            <a:endParaRPr lang="en-US" dirty="0"/>
          </a:p>
        </p:txBody>
      </p:sp>
      <p:sp>
        <p:nvSpPr>
          <p:cNvPr id="4" name="Date Placeholder 3"/>
          <p:cNvSpPr>
            <a:spLocks noGrp="1"/>
          </p:cNvSpPr>
          <p:nvPr>
            <p:ph type="dt" sz="half" idx="10"/>
          </p:nvPr>
        </p:nvSpPr>
        <p:spPr/>
        <p:txBody>
          <a:bodyPr/>
          <a:lstStyle/>
          <a:p>
            <a:fld id="{FA4DE0BF-D19F-499A-814A-A24B1B173AF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a:t>
            </a:fld>
            <a:endParaRPr lang="en-US"/>
          </a:p>
        </p:txBody>
      </p:sp>
    </p:spTree>
    <p:extLst>
      <p:ext uri="{BB962C8B-B14F-4D97-AF65-F5344CB8AC3E}">
        <p14:creationId xmlns:p14="http://schemas.microsoft.com/office/powerpoint/2010/main" val="45463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can import the maven project in eclipse</a:t>
            </a:r>
          </a:p>
        </p:txBody>
      </p:sp>
      <p:sp>
        <p:nvSpPr>
          <p:cNvPr id="3" name="Content Placeholder 2"/>
          <p:cNvSpPr>
            <a:spLocks noGrp="1"/>
          </p:cNvSpPr>
          <p:nvPr>
            <p:ph idx="1"/>
          </p:nvPr>
        </p:nvSpPr>
        <p:spPr/>
        <p:txBody>
          <a:bodyPr/>
          <a:lstStyle/>
          <a:p>
            <a:r>
              <a:rPr lang="en-US" b="1" dirty="0"/>
              <a:t>1) Open eclipse IDE</a:t>
            </a:r>
            <a:endParaRPr lang="en-US" dirty="0"/>
          </a:p>
          <a:p>
            <a:r>
              <a:rPr lang="en-US" b="1" dirty="0"/>
              <a:t>2) </a:t>
            </a:r>
            <a:r>
              <a:rPr lang="en-US" b="1" dirty="0">
                <a:solidFill>
                  <a:srgbClr val="FF0000"/>
                </a:solidFill>
              </a:rPr>
              <a:t>Import the maven project</a:t>
            </a:r>
            <a:endParaRPr lang="en-US" dirty="0">
              <a:solidFill>
                <a:srgbClr val="FF0000"/>
              </a:solidFill>
            </a:endParaRPr>
          </a:p>
          <a:p>
            <a:r>
              <a:rPr lang="en-US" dirty="0"/>
              <a:t>File Menu -&gt; Import -&gt; Maven -&gt; Existing Maven Projects</a:t>
            </a:r>
          </a:p>
        </p:txBody>
      </p:sp>
      <p:sp>
        <p:nvSpPr>
          <p:cNvPr id="4" name="Date Placeholder 3"/>
          <p:cNvSpPr>
            <a:spLocks noGrp="1"/>
          </p:cNvSpPr>
          <p:nvPr>
            <p:ph type="dt" sz="half" idx="10"/>
          </p:nvPr>
        </p:nvSpPr>
        <p:spPr/>
        <p:txBody>
          <a:bodyPr/>
          <a:lstStyle/>
          <a:p>
            <a:fld id="{EDDEBED8-2C7E-4E09-AC64-4175C94254E0}"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70</a:t>
            </a:fld>
            <a:endParaRPr lang="en-US"/>
          </a:p>
        </p:txBody>
      </p:sp>
    </p:spTree>
    <p:extLst>
      <p:ext uri="{BB962C8B-B14F-4D97-AF65-F5344CB8AC3E}">
        <p14:creationId xmlns:p14="http://schemas.microsoft.com/office/powerpoint/2010/main" val="32862080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stretch>
            <a:fillRect/>
          </a:stretch>
        </p:blipFill>
        <p:spPr>
          <a:xfrm>
            <a:off x="2897211" y="2160588"/>
            <a:ext cx="4157616" cy="3881437"/>
          </a:xfrm>
          <a:prstGeom prst="rect">
            <a:avLst/>
          </a:prstGeom>
        </p:spPr>
      </p:pic>
      <p:sp>
        <p:nvSpPr>
          <p:cNvPr id="3" name="Date Placeholder 2"/>
          <p:cNvSpPr>
            <a:spLocks noGrp="1"/>
          </p:cNvSpPr>
          <p:nvPr>
            <p:ph type="dt" sz="half" idx="10"/>
          </p:nvPr>
        </p:nvSpPr>
        <p:spPr/>
        <p:txBody>
          <a:bodyPr/>
          <a:lstStyle/>
          <a:p>
            <a:fld id="{6654724F-2548-45E4-A900-F89B18331E3A}"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71</a:t>
            </a:fld>
            <a:endParaRPr lang="en-US"/>
          </a:p>
        </p:txBody>
      </p:sp>
    </p:spTree>
    <p:extLst>
      <p:ext uri="{BB962C8B-B14F-4D97-AF65-F5344CB8AC3E}">
        <p14:creationId xmlns:p14="http://schemas.microsoft.com/office/powerpoint/2010/main" val="482223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4" name="Content Placeholder 3"/>
          <p:cNvPicPr>
            <a:picLocks noGrp="1" noChangeAspect="1"/>
          </p:cNvPicPr>
          <p:nvPr>
            <p:ph idx="1"/>
          </p:nvPr>
        </p:nvPicPr>
        <p:blipFill>
          <a:blip r:embed="rId2"/>
          <a:stretch>
            <a:fillRect/>
          </a:stretch>
        </p:blipFill>
        <p:spPr>
          <a:xfrm>
            <a:off x="2777918" y="2160588"/>
            <a:ext cx="4396201" cy="3881437"/>
          </a:xfrm>
          <a:prstGeom prst="rect">
            <a:avLst/>
          </a:prstGeom>
        </p:spPr>
      </p:pic>
      <p:sp>
        <p:nvSpPr>
          <p:cNvPr id="3" name="Date Placeholder 2"/>
          <p:cNvSpPr>
            <a:spLocks noGrp="1"/>
          </p:cNvSpPr>
          <p:nvPr>
            <p:ph type="dt" sz="half" idx="10"/>
          </p:nvPr>
        </p:nvSpPr>
        <p:spPr/>
        <p:txBody>
          <a:bodyPr/>
          <a:lstStyle/>
          <a:p>
            <a:fld id="{8E9F4358-33B2-406C-B76B-9EEC7BEC9F24}"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72</a:t>
            </a:fld>
            <a:endParaRPr lang="en-US"/>
          </a:p>
        </p:txBody>
      </p:sp>
    </p:spTree>
    <p:extLst>
      <p:ext uri="{BB962C8B-B14F-4D97-AF65-F5344CB8AC3E}">
        <p14:creationId xmlns:p14="http://schemas.microsoft.com/office/powerpoint/2010/main" val="4756485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3) Run the maven web project</a:t>
            </a:r>
            <a:endParaRPr lang="en-US"/>
          </a:p>
        </p:txBody>
      </p:sp>
      <p:sp>
        <p:nvSpPr>
          <p:cNvPr id="3" name="Content Placeholder 2"/>
          <p:cNvSpPr>
            <a:spLocks noGrp="1"/>
          </p:cNvSpPr>
          <p:nvPr>
            <p:ph idx="1"/>
          </p:nvPr>
        </p:nvSpPr>
        <p:spPr/>
        <p:txBody>
          <a:bodyPr/>
          <a:lstStyle/>
          <a:p>
            <a:r>
              <a:rPr lang="en-US" dirty="0"/>
              <a:t>Right click on project -&gt; Run As -&gt; Run on Server</a:t>
            </a:r>
          </a:p>
        </p:txBody>
      </p:sp>
      <p:sp>
        <p:nvSpPr>
          <p:cNvPr id="4" name="Date Placeholder 3"/>
          <p:cNvSpPr>
            <a:spLocks noGrp="1"/>
          </p:cNvSpPr>
          <p:nvPr>
            <p:ph type="dt" sz="half" idx="10"/>
          </p:nvPr>
        </p:nvSpPr>
        <p:spPr/>
        <p:txBody>
          <a:bodyPr/>
          <a:lstStyle/>
          <a:p>
            <a:fld id="{CEF8FD02-CB71-4305-937A-17CD80360AEE}"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73</a:t>
            </a:fld>
            <a:endParaRPr lang="en-US"/>
          </a:p>
        </p:txBody>
      </p:sp>
    </p:spTree>
    <p:extLst>
      <p:ext uri="{BB962C8B-B14F-4D97-AF65-F5344CB8AC3E}">
        <p14:creationId xmlns:p14="http://schemas.microsoft.com/office/powerpoint/2010/main" val="10486556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plugins</a:t>
            </a:r>
          </a:p>
        </p:txBody>
      </p:sp>
      <p:sp>
        <p:nvSpPr>
          <p:cNvPr id="3" name="Content Placeholder 2"/>
          <p:cNvSpPr>
            <a:spLocks noGrp="1"/>
          </p:cNvSpPr>
          <p:nvPr>
            <p:ph idx="1"/>
          </p:nvPr>
        </p:nvSpPr>
        <p:spPr/>
        <p:txBody>
          <a:bodyPr/>
          <a:lstStyle/>
          <a:p>
            <a:r>
              <a:rPr lang="en-US" dirty="0"/>
              <a:t>The </a:t>
            </a:r>
            <a:r>
              <a:rPr lang="en-US" b="1" dirty="0"/>
              <a:t>maven plugins</a:t>
            </a:r>
            <a:r>
              <a:rPr lang="en-US" dirty="0"/>
              <a:t> are central part of maven framework, it is used to perform specific goal.</a:t>
            </a:r>
          </a:p>
          <a:p>
            <a:r>
              <a:rPr lang="en-US" dirty="0"/>
              <a:t>According to Apache Maven, there are 2 types of maven plugins.</a:t>
            </a:r>
          </a:p>
          <a:p>
            <a:r>
              <a:rPr lang="en-US" dirty="0"/>
              <a:t>Build Plugins</a:t>
            </a:r>
          </a:p>
          <a:p>
            <a:r>
              <a:rPr lang="en-US" dirty="0"/>
              <a:t>Reporting Plugins</a:t>
            </a:r>
          </a:p>
          <a:p>
            <a:endParaRPr lang="en-US" dirty="0"/>
          </a:p>
        </p:txBody>
      </p:sp>
      <p:sp>
        <p:nvSpPr>
          <p:cNvPr id="4" name="Date Placeholder 3"/>
          <p:cNvSpPr>
            <a:spLocks noGrp="1"/>
          </p:cNvSpPr>
          <p:nvPr>
            <p:ph type="dt" sz="half" idx="10"/>
          </p:nvPr>
        </p:nvSpPr>
        <p:spPr/>
        <p:txBody>
          <a:bodyPr/>
          <a:lstStyle/>
          <a:p>
            <a:fld id="{C795D1AD-6F46-4951-BCEE-0468B4C1278E}"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74</a:t>
            </a:fld>
            <a:endParaRPr lang="en-US"/>
          </a:p>
        </p:txBody>
      </p:sp>
    </p:spTree>
    <p:extLst>
      <p:ext uri="{BB962C8B-B14F-4D97-AF65-F5344CB8AC3E}">
        <p14:creationId xmlns:p14="http://schemas.microsoft.com/office/powerpoint/2010/main" val="36906672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 Plugins</a:t>
            </a:r>
            <a:br>
              <a:rPr lang="en-US" b="1" dirty="0"/>
            </a:br>
            <a:endParaRPr lang="en-US" dirty="0"/>
          </a:p>
        </p:txBody>
      </p:sp>
      <p:sp>
        <p:nvSpPr>
          <p:cNvPr id="3" name="Content Placeholder 2"/>
          <p:cNvSpPr>
            <a:spLocks noGrp="1"/>
          </p:cNvSpPr>
          <p:nvPr>
            <p:ph idx="1"/>
          </p:nvPr>
        </p:nvSpPr>
        <p:spPr/>
        <p:txBody>
          <a:bodyPr/>
          <a:lstStyle/>
          <a:p>
            <a:r>
              <a:rPr lang="en-US" dirty="0"/>
              <a:t>These plugins are executed at the time of build. These plugins should be declared inside the </a:t>
            </a:r>
            <a:r>
              <a:rPr lang="en-US" b="1" dirty="0"/>
              <a:t>&lt;build&gt;</a:t>
            </a:r>
            <a:r>
              <a:rPr lang="en-US" dirty="0"/>
              <a:t> element.</a:t>
            </a:r>
          </a:p>
        </p:txBody>
      </p:sp>
      <p:sp>
        <p:nvSpPr>
          <p:cNvPr id="4" name="Date Placeholder 3"/>
          <p:cNvSpPr>
            <a:spLocks noGrp="1"/>
          </p:cNvSpPr>
          <p:nvPr>
            <p:ph type="dt" sz="half" idx="10"/>
          </p:nvPr>
        </p:nvSpPr>
        <p:spPr/>
        <p:txBody>
          <a:bodyPr/>
          <a:lstStyle/>
          <a:p>
            <a:fld id="{299C66D3-E400-4081-8A83-3910894C395E}"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75</a:t>
            </a:fld>
            <a:endParaRPr lang="en-US"/>
          </a:p>
        </p:txBody>
      </p:sp>
    </p:spTree>
    <p:extLst>
      <p:ext uri="{BB962C8B-B14F-4D97-AF65-F5344CB8AC3E}">
        <p14:creationId xmlns:p14="http://schemas.microsoft.com/office/powerpoint/2010/main" val="1636262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Reporting Plugins</a:t>
            </a:r>
            <a:br>
              <a:rPr lang="en-US" b="1" dirty="0"/>
            </a:br>
            <a:endParaRPr lang="en-US" dirty="0"/>
          </a:p>
        </p:txBody>
      </p:sp>
      <p:sp>
        <p:nvSpPr>
          <p:cNvPr id="3" name="Content Placeholder 2"/>
          <p:cNvSpPr>
            <a:spLocks noGrp="1"/>
          </p:cNvSpPr>
          <p:nvPr>
            <p:ph idx="1"/>
          </p:nvPr>
        </p:nvSpPr>
        <p:spPr/>
        <p:txBody>
          <a:bodyPr/>
          <a:lstStyle/>
          <a:p>
            <a:r>
              <a:rPr lang="en-US" dirty="0"/>
              <a:t>These plugins are executed at the time of site generation. These plugins should be declared inside the </a:t>
            </a:r>
            <a:r>
              <a:rPr lang="en-US" b="1" dirty="0"/>
              <a:t>&lt;reporting&gt;</a:t>
            </a:r>
            <a:r>
              <a:rPr lang="en-US" dirty="0"/>
              <a:t> element.</a:t>
            </a:r>
          </a:p>
        </p:txBody>
      </p:sp>
      <p:sp>
        <p:nvSpPr>
          <p:cNvPr id="4" name="Date Placeholder 3"/>
          <p:cNvSpPr>
            <a:spLocks noGrp="1"/>
          </p:cNvSpPr>
          <p:nvPr>
            <p:ph type="dt" sz="half" idx="10"/>
          </p:nvPr>
        </p:nvSpPr>
        <p:spPr/>
        <p:txBody>
          <a:bodyPr/>
          <a:lstStyle/>
          <a:p>
            <a:fld id="{D80FE8FC-C96B-4EF3-A6EE-17D80D1754E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76</a:t>
            </a:fld>
            <a:endParaRPr lang="en-US"/>
          </a:p>
        </p:txBody>
      </p:sp>
    </p:spTree>
    <p:extLst>
      <p:ext uri="{BB962C8B-B14F-4D97-AF65-F5344CB8AC3E}">
        <p14:creationId xmlns:p14="http://schemas.microsoft.com/office/powerpoint/2010/main" val="13377215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Maven Core Plugins</a:t>
            </a:r>
            <a:br>
              <a:rPr lang="en-US" dirty="0"/>
            </a:br>
            <a:endParaRPr lang="en-US" dirty="0"/>
          </a:p>
        </p:txBody>
      </p:sp>
      <p:graphicFrame>
        <p:nvGraphicFramePr>
          <p:cNvPr id="4" name="Content Placeholder 3"/>
          <p:cNvGraphicFramePr>
            <a:graphicFrameLocks noGrp="1"/>
          </p:cNvGraphicFramePr>
          <p:nvPr>
            <p:ph idx="1"/>
          </p:nvPr>
        </p:nvGraphicFramePr>
        <p:xfrm>
          <a:off x="1125846" y="2000657"/>
          <a:ext cx="7700346" cy="4201300"/>
        </p:xfrm>
        <a:graphic>
          <a:graphicData uri="http://schemas.openxmlformats.org/drawingml/2006/table">
            <a:tbl>
              <a:tblPr/>
              <a:tblGrid>
                <a:gridCol w="3850173">
                  <a:extLst>
                    <a:ext uri="{9D8B030D-6E8A-4147-A177-3AD203B41FA5}">
                      <a16:colId xmlns:a16="http://schemas.microsoft.com/office/drawing/2014/main" val="20000"/>
                    </a:ext>
                  </a:extLst>
                </a:gridCol>
                <a:gridCol w="3850173">
                  <a:extLst>
                    <a:ext uri="{9D8B030D-6E8A-4147-A177-3AD203B41FA5}">
                      <a16:colId xmlns:a16="http://schemas.microsoft.com/office/drawing/2014/main" val="20001"/>
                    </a:ext>
                  </a:extLst>
                </a:gridCol>
              </a:tblGrid>
              <a:tr h="264121">
                <a:tc>
                  <a:txBody>
                    <a:bodyPr/>
                    <a:lstStyle/>
                    <a:p>
                      <a:pPr algn="l" fontAlgn="t"/>
                      <a:r>
                        <a:rPr lang="en-US" sz="1400">
                          <a:solidFill>
                            <a:srgbClr val="000000"/>
                          </a:solidFill>
                          <a:effectLst/>
                          <a:latin typeface="times new roman" panose="02020603050405020304" pitchFamily="18" charset="0"/>
                        </a:rPr>
                        <a:t>Plugin</a:t>
                      </a:r>
                    </a:p>
                  </a:txBody>
                  <a:tcPr marL="28709" marR="28709" marT="28709" marB="28709">
                    <a:lnL w="7620" cap="flat" cmpd="sng" algn="ctr">
                      <a:solidFill>
                        <a:srgbClr val="D0D821"/>
                      </a:solidFill>
                      <a:prstDash val="solid"/>
                      <a:round/>
                      <a:headEnd type="none" w="med" len="med"/>
                      <a:tailEnd type="none" w="med" len="med"/>
                    </a:lnL>
                    <a:lnR w="7620" cap="flat" cmpd="sng" algn="ctr">
                      <a:solidFill>
                        <a:srgbClr val="D0D821"/>
                      </a:solidFill>
                      <a:prstDash val="solid"/>
                      <a:round/>
                      <a:headEnd type="none" w="med" len="med"/>
                      <a:tailEnd type="none" w="med" len="med"/>
                    </a:lnR>
                    <a:lnT w="7620" cap="flat" cmpd="sng" algn="ctr">
                      <a:solidFill>
                        <a:srgbClr val="D0D82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a:solidFill>
                            <a:srgbClr val="000000"/>
                          </a:solidFill>
                          <a:effectLst/>
                          <a:latin typeface="times new roman" panose="02020603050405020304" pitchFamily="18" charset="0"/>
                        </a:rPr>
                        <a:t>Description</a:t>
                      </a:r>
                    </a:p>
                  </a:txBody>
                  <a:tcPr marL="28709" marR="28709" marT="28709" marB="28709">
                    <a:lnL w="7620" cap="flat" cmpd="sng" algn="ctr">
                      <a:solidFill>
                        <a:srgbClr val="D0D821"/>
                      </a:solidFill>
                      <a:prstDash val="solid"/>
                      <a:round/>
                      <a:headEnd type="none" w="med" len="med"/>
                      <a:tailEnd type="none" w="med" len="med"/>
                    </a:lnL>
                    <a:lnR w="7620" cap="flat" cmpd="sng" algn="ctr">
                      <a:solidFill>
                        <a:srgbClr val="D0D821"/>
                      </a:solidFill>
                      <a:prstDash val="solid"/>
                      <a:round/>
                      <a:headEnd type="none" w="med" len="med"/>
                      <a:tailEnd type="none" w="med" len="med"/>
                    </a:lnR>
                    <a:lnT w="7620" cap="flat" cmpd="sng" algn="ctr">
                      <a:solidFill>
                        <a:srgbClr val="D0D821"/>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64121">
                <a:tc>
                  <a:txBody>
                    <a:bodyPr/>
                    <a:lstStyle/>
                    <a:p>
                      <a:pPr fontAlgn="t"/>
                      <a:r>
                        <a:rPr lang="en-US" sz="1400" b="0" i="0">
                          <a:solidFill>
                            <a:srgbClr val="000000"/>
                          </a:solidFill>
                          <a:effectLst/>
                          <a:latin typeface="verdana" panose="020B0604030504040204" pitchFamily="34" charset="0"/>
                        </a:rPr>
                        <a:t>clean</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clean up after build.</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121">
                <a:tc>
                  <a:txBody>
                    <a:bodyPr/>
                    <a:lstStyle/>
                    <a:p>
                      <a:pPr fontAlgn="t"/>
                      <a:r>
                        <a:rPr lang="en-US" sz="1400" b="0" i="0">
                          <a:solidFill>
                            <a:srgbClr val="000000"/>
                          </a:solidFill>
                          <a:effectLst/>
                          <a:latin typeface="verdana" panose="020B0604030504040204" pitchFamily="34" charset="0"/>
                        </a:rPr>
                        <a:t>compiler</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compiles java source code.</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470825">
                <a:tc>
                  <a:txBody>
                    <a:bodyPr/>
                    <a:lstStyle/>
                    <a:p>
                      <a:pPr fontAlgn="t"/>
                      <a:r>
                        <a:rPr lang="en-US" sz="1400" b="0" i="0">
                          <a:solidFill>
                            <a:srgbClr val="000000"/>
                          </a:solidFill>
                          <a:effectLst/>
                          <a:latin typeface="verdana" panose="020B0604030504040204" pitchFamily="34" charset="0"/>
                        </a:rPr>
                        <a:t>deploy</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deploys the artifact to the remote repository.</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70825">
                <a:tc>
                  <a:txBody>
                    <a:bodyPr/>
                    <a:lstStyle/>
                    <a:p>
                      <a:pPr fontAlgn="t"/>
                      <a:r>
                        <a:rPr lang="en-US" sz="1400" b="0" i="0">
                          <a:solidFill>
                            <a:srgbClr val="000000"/>
                          </a:solidFill>
                          <a:effectLst/>
                          <a:latin typeface="verdana" panose="020B0604030504040204" pitchFamily="34" charset="0"/>
                        </a:rPr>
                        <a:t>failsafe</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runs the JUnit integration tests in an isolated classloader.</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470825">
                <a:tc>
                  <a:txBody>
                    <a:bodyPr/>
                    <a:lstStyle/>
                    <a:p>
                      <a:pPr fontAlgn="t"/>
                      <a:r>
                        <a:rPr lang="en-US" sz="1400" b="0" i="0">
                          <a:solidFill>
                            <a:srgbClr val="000000"/>
                          </a:solidFill>
                          <a:effectLst/>
                          <a:latin typeface="verdana" panose="020B0604030504040204" pitchFamily="34" charset="0"/>
                        </a:rPr>
                        <a:t>install</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installs the built artifact into the local repository.</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70825">
                <a:tc>
                  <a:txBody>
                    <a:bodyPr/>
                    <a:lstStyle/>
                    <a:p>
                      <a:pPr fontAlgn="t"/>
                      <a:r>
                        <a:rPr lang="en-US" sz="1400" b="0" i="0">
                          <a:solidFill>
                            <a:srgbClr val="000000"/>
                          </a:solidFill>
                          <a:effectLst/>
                          <a:latin typeface="verdana" panose="020B0604030504040204" pitchFamily="34" charset="0"/>
                        </a:rPr>
                        <a:t>resources</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copies the resources to the output directory for including in the JAR.</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64121">
                <a:tc>
                  <a:txBody>
                    <a:bodyPr/>
                    <a:lstStyle/>
                    <a:p>
                      <a:pPr fontAlgn="t"/>
                      <a:r>
                        <a:rPr lang="en-US" sz="1400" b="0" i="0">
                          <a:solidFill>
                            <a:srgbClr val="000000"/>
                          </a:solidFill>
                          <a:effectLst/>
                          <a:latin typeface="verdana" panose="020B0604030504040204" pitchFamily="34" charset="0"/>
                        </a:rPr>
                        <a:t>site</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a:solidFill>
                            <a:srgbClr val="000000"/>
                          </a:solidFill>
                          <a:effectLst/>
                          <a:latin typeface="verdana" panose="020B0604030504040204" pitchFamily="34" charset="0"/>
                        </a:rPr>
                        <a:t>generates a site for the current project.</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70825">
                <a:tc>
                  <a:txBody>
                    <a:bodyPr/>
                    <a:lstStyle/>
                    <a:p>
                      <a:pPr fontAlgn="t"/>
                      <a:r>
                        <a:rPr lang="en-US" sz="1400" b="0" i="0">
                          <a:solidFill>
                            <a:srgbClr val="000000"/>
                          </a:solidFill>
                          <a:effectLst/>
                          <a:latin typeface="verdana" panose="020B0604030504040204" pitchFamily="34" charset="0"/>
                        </a:rPr>
                        <a:t>surefire</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tc>
                  <a:txBody>
                    <a:bodyPr/>
                    <a:lstStyle/>
                    <a:p>
                      <a:pPr fontAlgn="t"/>
                      <a:r>
                        <a:rPr lang="en-US" sz="1400" b="0" i="0">
                          <a:solidFill>
                            <a:srgbClr val="000000"/>
                          </a:solidFill>
                          <a:effectLst/>
                          <a:latin typeface="verdana" panose="020B0604030504040204" pitchFamily="34" charset="0"/>
                        </a:rPr>
                        <a:t>runs the JUnit unit tests in an isolated classloader.</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r h="470825">
                <a:tc>
                  <a:txBody>
                    <a:bodyPr/>
                    <a:lstStyle/>
                    <a:p>
                      <a:pPr fontAlgn="t"/>
                      <a:r>
                        <a:rPr lang="en-US" sz="1400" b="0" i="0">
                          <a:solidFill>
                            <a:srgbClr val="000000"/>
                          </a:solidFill>
                          <a:effectLst/>
                          <a:latin typeface="verdana" panose="020B0604030504040204" pitchFamily="34" charset="0"/>
                        </a:rPr>
                        <a:t>verifier</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tc>
                  <a:txBody>
                    <a:bodyPr/>
                    <a:lstStyle/>
                    <a:p>
                      <a:pPr fontAlgn="t"/>
                      <a:r>
                        <a:rPr lang="en-US" sz="1400" b="0" i="0" dirty="0">
                          <a:solidFill>
                            <a:srgbClr val="000000"/>
                          </a:solidFill>
                          <a:effectLst/>
                          <a:latin typeface="verdana" panose="020B0604030504040204" pitchFamily="34" charset="0"/>
                        </a:rPr>
                        <a:t>verifies the existence of certain conditions. It is useful for integration tests.</a:t>
                      </a:r>
                    </a:p>
                  </a:txBody>
                  <a:tcPr marL="28709" marR="28709" marT="28709" marB="28709">
                    <a:lnL w="7620" cap="flat" cmpd="sng" algn="ctr">
                      <a:solidFill>
                        <a:srgbClr val="FFC0CB"/>
                      </a:solidFill>
                      <a:prstDash val="solid"/>
                      <a:round/>
                      <a:headEnd type="none" w="med" len="med"/>
                      <a:tailEnd type="none" w="med" len="med"/>
                    </a:lnL>
                    <a:lnR w="7620" cap="flat" cmpd="sng" algn="ctr">
                      <a:solidFill>
                        <a:srgbClr val="FFC0CB"/>
                      </a:solidFill>
                      <a:prstDash val="solid"/>
                      <a:round/>
                      <a:headEnd type="none" w="med" len="med"/>
                      <a:tailEnd type="none" w="med" len="med"/>
                    </a:lnR>
                    <a:lnT w="7620" cap="flat" cmpd="sng" algn="ctr">
                      <a:solidFill>
                        <a:srgbClr val="FFC0CB"/>
                      </a:solidFill>
                      <a:prstDash val="solid"/>
                      <a:round/>
                      <a:headEnd type="none" w="med" len="med"/>
                      <a:tailEnd type="none" w="med" len="med"/>
                    </a:lnT>
                    <a:lnB w="7620"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3" name="Date Placeholder 2"/>
          <p:cNvSpPr>
            <a:spLocks noGrp="1"/>
          </p:cNvSpPr>
          <p:nvPr>
            <p:ph type="dt" sz="half" idx="10"/>
          </p:nvPr>
        </p:nvSpPr>
        <p:spPr/>
        <p:txBody>
          <a:bodyPr/>
          <a:lstStyle/>
          <a:p>
            <a:fld id="{65E58BAE-20B7-4FA1-A6EA-0660D81C6127}"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77</a:t>
            </a:fld>
            <a:endParaRPr lang="en-US"/>
          </a:p>
        </p:txBody>
      </p:sp>
    </p:spTree>
    <p:extLst>
      <p:ext uri="{BB962C8B-B14F-4D97-AF65-F5344CB8AC3E}">
        <p14:creationId xmlns:p14="http://schemas.microsoft.com/office/powerpoint/2010/main" val="1838216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Maven Plugins</a:t>
            </a:r>
          </a:p>
        </p:txBody>
      </p:sp>
      <p:sp>
        <p:nvSpPr>
          <p:cNvPr id="3" name="Content Placeholder 2"/>
          <p:cNvSpPr>
            <a:spLocks noGrp="1"/>
          </p:cNvSpPr>
          <p:nvPr>
            <p:ph idx="1"/>
          </p:nvPr>
        </p:nvSpPr>
        <p:spPr/>
        <p:txBody>
          <a:bodyPr/>
          <a:lstStyle/>
          <a:p>
            <a:r>
              <a:rPr lang="en-US" dirty="0"/>
              <a:t> Maven has a concept of plugins that let you implement added functionality to your build cycle. Learn about the Jetty plugin that lets you spin up a servlet container right from a Maven command. Also, learn how to integrate Maven with Eclipse.</a:t>
            </a:r>
          </a:p>
        </p:txBody>
      </p:sp>
      <p:sp>
        <p:nvSpPr>
          <p:cNvPr id="4" name="Date Placeholder 3"/>
          <p:cNvSpPr>
            <a:spLocks noGrp="1"/>
          </p:cNvSpPr>
          <p:nvPr>
            <p:ph type="dt" sz="half" idx="10"/>
          </p:nvPr>
        </p:nvSpPr>
        <p:spPr/>
        <p:txBody>
          <a:bodyPr/>
          <a:lstStyle/>
          <a:p>
            <a:fld id="{A84A867C-27D8-461A-B924-E4CC95CA2429}"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78</a:t>
            </a:fld>
            <a:endParaRPr lang="en-US"/>
          </a:p>
        </p:txBody>
      </p:sp>
    </p:spTree>
    <p:extLst>
      <p:ext uri="{BB962C8B-B14F-4D97-AF65-F5344CB8AC3E}">
        <p14:creationId xmlns:p14="http://schemas.microsoft.com/office/powerpoint/2010/main" val="19760248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3.1</a:t>
            </a:r>
            <a:r>
              <a:rPr lang="en-US" dirty="0"/>
              <a:t> Introductions to plugins with maven compiler plugin</a:t>
            </a:r>
          </a:p>
        </p:txBody>
      </p:sp>
      <p:sp>
        <p:nvSpPr>
          <p:cNvPr id="3" name="Content Placeholder 2"/>
          <p:cNvSpPr>
            <a:spLocks noGrp="1"/>
          </p:cNvSpPr>
          <p:nvPr>
            <p:ph idx="1"/>
          </p:nvPr>
        </p:nvSpPr>
        <p:spPr/>
        <p:txBody>
          <a:bodyPr/>
          <a:lstStyle/>
          <a:p>
            <a:r>
              <a:rPr lang="en-US" dirty="0"/>
              <a:t>Plugins are used to add some functionality to the application.</a:t>
            </a:r>
          </a:p>
        </p:txBody>
      </p:sp>
      <p:sp>
        <p:nvSpPr>
          <p:cNvPr id="4" name="Date Placeholder 3"/>
          <p:cNvSpPr>
            <a:spLocks noGrp="1"/>
          </p:cNvSpPr>
          <p:nvPr>
            <p:ph type="dt" sz="half" idx="10"/>
          </p:nvPr>
        </p:nvSpPr>
        <p:spPr/>
        <p:txBody>
          <a:bodyPr/>
          <a:lstStyle/>
          <a:p>
            <a:fld id="{A5349F55-3EB8-4FE9-B2A1-631A033D631B}"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79</a:t>
            </a:fld>
            <a:endParaRPr lang="en-US"/>
          </a:p>
        </p:txBody>
      </p:sp>
    </p:spTree>
    <p:extLst>
      <p:ext uri="{BB962C8B-B14F-4D97-AF65-F5344CB8AC3E}">
        <p14:creationId xmlns:p14="http://schemas.microsoft.com/office/powerpoint/2010/main" val="2586703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Maven helps to manage in..</a:t>
            </a:r>
          </a:p>
        </p:txBody>
      </p:sp>
      <p:sp>
        <p:nvSpPr>
          <p:cNvPr id="3" name="Content Placeholder 2"/>
          <p:cNvSpPr>
            <a:spLocks noGrp="1"/>
          </p:cNvSpPr>
          <p:nvPr>
            <p:ph idx="1"/>
          </p:nvPr>
        </p:nvSpPr>
        <p:spPr/>
        <p:txBody>
          <a:bodyPr/>
          <a:lstStyle/>
          <a:p>
            <a:r>
              <a:rPr lang="en-US" dirty="0"/>
              <a:t>Builds</a:t>
            </a:r>
          </a:p>
          <a:p>
            <a:r>
              <a:rPr lang="en-US" dirty="0"/>
              <a:t>Documentation</a:t>
            </a:r>
          </a:p>
          <a:p>
            <a:r>
              <a:rPr lang="en-US" dirty="0"/>
              <a:t>Reporting</a:t>
            </a:r>
          </a:p>
          <a:p>
            <a:r>
              <a:rPr lang="en-US" dirty="0"/>
              <a:t>SCMs</a:t>
            </a:r>
          </a:p>
          <a:p>
            <a:r>
              <a:rPr lang="en-US" dirty="0"/>
              <a:t>Releases</a:t>
            </a:r>
          </a:p>
          <a:p>
            <a:r>
              <a:rPr lang="en-US" dirty="0"/>
              <a:t>Distribution</a:t>
            </a:r>
          </a:p>
        </p:txBody>
      </p:sp>
      <p:sp>
        <p:nvSpPr>
          <p:cNvPr id="4" name="Date Placeholder 3"/>
          <p:cNvSpPr>
            <a:spLocks noGrp="1"/>
          </p:cNvSpPr>
          <p:nvPr>
            <p:ph type="dt" sz="half" idx="10"/>
          </p:nvPr>
        </p:nvSpPr>
        <p:spPr/>
        <p:txBody>
          <a:bodyPr/>
          <a:lstStyle/>
          <a:p>
            <a:fld id="{2D252AA9-40CF-4FB9-8612-5E96922F88AD}"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a:t>
            </a:fld>
            <a:endParaRPr lang="en-US"/>
          </a:p>
        </p:txBody>
      </p:sp>
    </p:spTree>
    <p:extLst>
      <p:ext uri="{BB962C8B-B14F-4D97-AF65-F5344CB8AC3E}">
        <p14:creationId xmlns:p14="http://schemas.microsoft.com/office/powerpoint/2010/main" val="51736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 &lt;source&gt; value specifies the JAVAEE 4 version</a:t>
            </a:r>
          </a:p>
        </p:txBody>
      </p:sp>
      <p:pic>
        <p:nvPicPr>
          <p:cNvPr id="4" name="Content Placeholder 3"/>
          <p:cNvPicPr>
            <a:picLocks noGrp="1" noChangeAspect="1"/>
          </p:cNvPicPr>
          <p:nvPr>
            <p:ph idx="1"/>
          </p:nvPr>
        </p:nvPicPr>
        <p:blipFill>
          <a:blip r:embed="rId2"/>
          <a:stretch>
            <a:fillRect/>
          </a:stretch>
        </p:blipFill>
        <p:spPr>
          <a:xfrm>
            <a:off x="2373563" y="2782932"/>
            <a:ext cx="5204911" cy="2636748"/>
          </a:xfrm>
          <a:prstGeom prst="rect">
            <a:avLst/>
          </a:prstGeom>
        </p:spPr>
      </p:pic>
      <p:sp>
        <p:nvSpPr>
          <p:cNvPr id="3" name="Date Placeholder 2"/>
          <p:cNvSpPr>
            <a:spLocks noGrp="1"/>
          </p:cNvSpPr>
          <p:nvPr>
            <p:ph type="dt" sz="half" idx="10"/>
          </p:nvPr>
        </p:nvSpPr>
        <p:spPr/>
        <p:txBody>
          <a:bodyPr/>
          <a:lstStyle/>
          <a:p>
            <a:fld id="{AFAE7339-7677-4763-9523-9657DEFB1BAB}"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80</a:t>
            </a:fld>
            <a:endParaRPr lang="en-US"/>
          </a:p>
        </p:txBody>
      </p:sp>
    </p:spTree>
    <p:extLst>
      <p:ext uri="{BB962C8B-B14F-4D97-AF65-F5344CB8AC3E}">
        <p14:creationId xmlns:p14="http://schemas.microsoft.com/office/powerpoint/2010/main" val="2723510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 are added in JAVA SE5</a:t>
            </a:r>
          </a:p>
        </p:txBody>
      </p:sp>
      <p:sp>
        <p:nvSpPr>
          <p:cNvPr id="3" name="Content Placeholder 2"/>
          <p:cNvSpPr>
            <a:spLocks noGrp="1"/>
          </p:cNvSpPr>
          <p:nvPr>
            <p:ph idx="1"/>
          </p:nvPr>
        </p:nvSpPr>
        <p:spPr/>
        <p:txBody>
          <a:bodyPr>
            <a:normAutofit lnSpcReduction="10000"/>
          </a:bodyPr>
          <a:lstStyle/>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java.util.ArrayList</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highlight>
                  <a:srgbClr val="D4D4D4"/>
                </a:highlight>
                <a:latin typeface="Consolas" panose="020B0609020204030204" pitchFamily="49" charset="0"/>
              </a:rPr>
              <a:t>java.util.List</a:t>
            </a:r>
            <a:r>
              <a:rPr lang="en-US" b="1" dirty="0">
                <a:solidFill>
                  <a:srgbClr val="000000"/>
                </a:solidFill>
                <a:highlight>
                  <a:srgbClr val="D4D4D4"/>
                </a:highlight>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MyClass</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r>
              <a:rPr lang="en-US" dirty="0">
                <a:solidFill>
                  <a:srgbClr val="000000"/>
                </a:solidFill>
                <a:highlight>
                  <a:srgbClr val="D4D4D4"/>
                </a:highlight>
                <a:latin typeface="Consolas" panose="020B0609020204030204" pitchFamily="49" charset="0"/>
              </a:rPr>
              <a:t>List&lt;String&gt; </a:t>
            </a:r>
            <a:r>
              <a:rPr lang="en-US" u="sng" dirty="0" err="1">
                <a:solidFill>
                  <a:srgbClr val="6A3E3E"/>
                </a:solidFill>
                <a:highlight>
                  <a:srgbClr val="D4D4D4"/>
                </a:highlight>
                <a:latin typeface="Consolas" panose="020B0609020204030204" pitchFamily="49" charset="0"/>
              </a:rPr>
              <a:t>namesList</a:t>
            </a:r>
            <a:r>
              <a:rPr lang="en-US" u="sng" dirty="0">
                <a:solidFill>
                  <a:srgbClr val="000000"/>
                </a:solidFill>
                <a:highlight>
                  <a:srgbClr val="D4D4D4"/>
                </a:highlight>
                <a:latin typeface="Consolas" panose="020B0609020204030204" pitchFamily="49" charset="0"/>
              </a:rPr>
              <a:t> = </a:t>
            </a:r>
            <a:r>
              <a:rPr lang="en-US" b="1" u="sng" dirty="0">
                <a:solidFill>
                  <a:srgbClr val="7F0055"/>
                </a:solidFill>
                <a:highlight>
                  <a:srgbClr val="D4D4D4"/>
                </a:highlight>
                <a:latin typeface="Consolas" panose="020B0609020204030204" pitchFamily="49" charset="0"/>
              </a:rPr>
              <a:t>new</a:t>
            </a:r>
            <a:r>
              <a:rPr lang="en-US" b="1" u="sng" dirty="0">
                <a:solidFill>
                  <a:srgbClr val="000000"/>
                </a:solidFill>
                <a:highlight>
                  <a:srgbClr val="D4D4D4"/>
                </a:highlight>
                <a:latin typeface="Consolas" panose="020B0609020204030204" pitchFamily="49" charset="0"/>
              </a:rPr>
              <a:t> </a:t>
            </a:r>
            <a:r>
              <a:rPr lang="en-US" b="1" u="sng" dirty="0" err="1">
                <a:solidFill>
                  <a:srgbClr val="000000"/>
                </a:solidFill>
                <a:highlight>
                  <a:srgbClr val="D4D4D4"/>
                </a:highlight>
                <a:latin typeface="Consolas" panose="020B0609020204030204" pitchFamily="49" charset="0"/>
              </a:rPr>
              <a:t>ArrayList</a:t>
            </a:r>
            <a:r>
              <a:rPr lang="en-US" b="1" u="sng" dirty="0">
                <a:solidFill>
                  <a:srgbClr val="000000"/>
                </a:solidFill>
                <a:highlight>
                  <a:srgbClr val="D4D4D4"/>
                </a:highlight>
                <a:latin typeface="Consolas" panose="020B0609020204030204" pitchFamily="49" charset="0"/>
              </a:rPr>
              <a:t>&lt;String&gt;();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
        <p:nvSpPr>
          <p:cNvPr id="4" name="Date Placeholder 3"/>
          <p:cNvSpPr>
            <a:spLocks noGrp="1"/>
          </p:cNvSpPr>
          <p:nvPr>
            <p:ph type="dt" sz="half" idx="10"/>
          </p:nvPr>
        </p:nvSpPr>
        <p:spPr/>
        <p:txBody>
          <a:bodyPr/>
          <a:lstStyle/>
          <a:p>
            <a:fld id="{3610DFED-DDD9-42D0-82A9-6DC27CD3B81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81</a:t>
            </a:fld>
            <a:endParaRPr lang="en-US"/>
          </a:p>
        </p:txBody>
      </p:sp>
    </p:spTree>
    <p:extLst>
      <p:ext uri="{BB962C8B-B14F-4D97-AF65-F5344CB8AC3E}">
        <p14:creationId xmlns:p14="http://schemas.microsoft.com/office/powerpoint/2010/main" val="105206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maven commands</a:t>
            </a:r>
          </a:p>
        </p:txBody>
      </p:sp>
      <p:sp>
        <p:nvSpPr>
          <p:cNvPr id="3" name="Content Placeholder 2"/>
          <p:cNvSpPr>
            <a:spLocks noGrp="1"/>
          </p:cNvSpPr>
          <p:nvPr>
            <p:ph idx="1"/>
          </p:nvPr>
        </p:nvSpPr>
        <p:spPr/>
        <p:txBody>
          <a:bodyPr/>
          <a:lstStyle/>
          <a:p>
            <a:r>
              <a:rPr lang="en-US" dirty="0" err="1"/>
              <a:t>Mvn</a:t>
            </a:r>
            <a:r>
              <a:rPr lang="en-US" dirty="0"/>
              <a:t> compile</a:t>
            </a:r>
          </a:p>
          <a:p>
            <a:r>
              <a:rPr lang="en-US" dirty="0"/>
              <a:t>It throws compile time error. Says that generics are not supported in source 1.4</a:t>
            </a:r>
          </a:p>
          <a:p>
            <a:r>
              <a:rPr lang="en-US" dirty="0"/>
              <a:t>Now change &lt;source&gt; value to 1.5 in compiler plugin entry</a:t>
            </a:r>
          </a:p>
          <a:p>
            <a:r>
              <a:rPr lang="en-US" dirty="0">
                <a:solidFill>
                  <a:srgbClr val="7030A0"/>
                </a:solidFill>
              </a:rPr>
              <a:t>&lt;source&gt;1.5&lt;/source&gt;</a:t>
            </a:r>
          </a:p>
          <a:p>
            <a:endParaRPr lang="en-US" dirty="0"/>
          </a:p>
          <a:p>
            <a:r>
              <a:rPr lang="en-US" dirty="0"/>
              <a:t>Run it again</a:t>
            </a:r>
          </a:p>
          <a:p>
            <a:r>
              <a:rPr lang="en-US" dirty="0" err="1"/>
              <a:t>Mvn</a:t>
            </a:r>
            <a:r>
              <a:rPr lang="en-US" dirty="0"/>
              <a:t> clean compile</a:t>
            </a:r>
          </a:p>
        </p:txBody>
      </p:sp>
      <p:sp>
        <p:nvSpPr>
          <p:cNvPr id="4" name="Date Placeholder 3"/>
          <p:cNvSpPr>
            <a:spLocks noGrp="1"/>
          </p:cNvSpPr>
          <p:nvPr>
            <p:ph type="dt" sz="half" idx="10"/>
          </p:nvPr>
        </p:nvSpPr>
        <p:spPr/>
        <p:txBody>
          <a:bodyPr/>
          <a:lstStyle/>
          <a:p>
            <a:fld id="{395C4BC5-4B5F-498F-BF74-FF091E488B6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82</a:t>
            </a:fld>
            <a:endParaRPr lang="en-US"/>
          </a:p>
        </p:txBody>
      </p:sp>
    </p:spTree>
    <p:extLst>
      <p:ext uri="{BB962C8B-B14F-4D97-AF65-F5344CB8AC3E}">
        <p14:creationId xmlns:p14="http://schemas.microsoft.com/office/powerpoint/2010/main" val="2158367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err="1"/>
              <a:t>Mvn</a:t>
            </a:r>
            <a:r>
              <a:rPr lang="en-US" dirty="0"/>
              <a:t> clean compile</a:t>
            </a:r>
          </a:p>
          <a:p>
            <a:r>
              <a:rPr lang="en-US" dirty="0"/>
              <a:t>More than one MVN command can be executed</a:t>
            </a:r>
          </a:p>
        </p:txBody>
      </p:sp>
      <p:sp>
        <p:nvSpPr>
          <p:cNvPr id="4" name="Date Placeholder 3"/>
          <p:cNvSpPr>
            <a:spLocks noGrp="1"/>
          </p:cNvSpPr>
          <p:nvPr>
            <p:ph type="dt" sz="half" idx="10"/>
          </p:nvPr>
        </p:nvSpPr>
        <p:spPr/>
        <p:txBody>
          <a:bodyPr/>
          <a:lstStyle/>
          <a:p>
            <a:fld id="{CC6882CF-3478-4D3D-800E-6838E7AC2C16}"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83</a:t>
            </a:fld>
            <a:endParaRPr lang="en-US"/>
          </a:p>
        </p:txBody>
      </p:sp>
    </p:spTree>
    <p:extLst>
      <p:ext uri="{BB962C8B-B14F-4D97-AF65-F5344CB8AC3E}">
        <p14:creationId xmlns:p14="http://schemas.microsoft.com/office/powerpoint/2010/main" val="41733863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reflect the changes in class file?</a:t>
            </a:r>
          </a:p>
        </p:txBody>
      </p:sp>
      <p:sp>
        <p:nvSpPr>
          <p:cNvPr id="3" name="Content Placeholder 2"/>
          <p:cNvSpPr>
            <a:spLocks noGrp="1"/>
          </p:cNvSpPr>
          <p:nvPr>
            <p:ph idx="1"/>
          </p:nvPr>
        </p:nvSpPr>
        <p:spPr/>
        <p:txBody>
          <a:bodyPr/>
          <a:lstStyle/>
          <a:p>
            <a:r>
              <a:rPr lang="en-US" dirty="0"/>
              <a:t>Make the configuration entry in plugin</a:t>
            </a:r>
          </a:p>
          <a:p>
            <a:r>
              <a:rPr lang="en-US" dirty="0"/>
              <a:t>&lt;configuration&gt;</a:t>
            </a:r>
          </a:p>
          <a:p>
            <a:pPr lvl="1"/>
            <a:r>
              <a:rPr lang="en-US" dirty="0"/>
              <a:t>&lt;</a:t>
            </a:r>
            <a:r>
              <a:rPr lang="en-US" dirty="0" err="1"/>
              <a:t>scanIntervalSeconds</a:t>
            </a:r>
            <a:r>
              <a:rPr lang="en-US" dirty="0"/>
              <a:t>&gt;5&lt;/</a:t>
            </a:r>
            <a:r>
              <a:rPr lang="en-US" dirty="0" err="1"/>
              <a:t>scanIntervalSeconds</a:t>
            </a:r>
            <a:r>
              <a:rPr lang="en-US" dirty="0"/>
              <a:t>&gt;</a:t>
            </a:r>
          </a:p>
          <a:p>
            <a:r>
              <a:rPr lang="en-US" dirty="0"/>
              <a:t>&lt;/configuration&gt;</a:t>
            </a:r>
          </a:p>
          <a:p>
            <a:endParaRPr lang="en-US" dirty="0"/>
          </a:p>
          <a:p>
            <a:r>
              <a:rPr lang="en-US" dirty="0"/>
              <a:t>Here Maven looks for changes in class file per every 5 seconds</a:t>
            </a:r>
          </a:p>
        </p:txBody>
      </p:sp>
      <p:sp>
        <p:nvSpPr>
          <p:cNvPr id="4" name="Date Placeholder 3"/>
          <p:cNvSpPr>
            <a:spLocks noGrp="1"/>
          </p:cNvSpPr>
          <p:nvPr>
            <p:ph type="dt" sz="half" idx="10"/>
          </p:nvPr>
        </p:nvSpPr>
        <p:spPr/>
        <p:txBody>
          <a:bodyPr/>
          <a:lstStyle/>
          <a:p>
            <a:fld id="{232AD457-49EA-453B-9E19-1BCB3BEB8601}"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84</a:t>
            </a:fld>
            <a:endParaRPr lang="en-US"/>
          </a:p>
        </p:txBody>
      </p:sp>
    </p:spTree>
    <p:extLst>
      <p:ext uri="{BB962C8B-B14F-4D97-AF65-F5344CB8AC3E}">
        <p14:creationId xmlns:p14="http://schemas.microsoft.com/office/powerpoint/2010/main" val="21525174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a:t>
            </a:r>
          </a:p>
        </p:txBody>
      </p:sp>
      <p:sp>
        <p:nvSpPr>
          <p:cNvPr id="3" name="Content Placeholder 2"/>
          <p:cNvSpPr>
            <a:spLocks noGrp="1"/>
          </p:cNvSpPr>
          <p:nvPr>
            <p:ph idx="1"/>
          </p:nvPr>
        </p:nvSpPr>
        <p:spPr/>
        <p:txBody>
          <a:bodyPr/>
          <a:lstStyle/>
          <a:p>
            <a:r>
              <a:rPr lang="en-US" dirty="0"/>
              <a:t>Jetty plugin automatically deploy the web application  in to the webserver</a:t>
            </a:r>
          </a:p>
        </p:txBody>
      </p:sp>
      <p:sp>
        <p:nvSpPr>
          <p:cNvPr id="4" name="Date Placeholder 3"/>
          <p:cNvSpPr>
            <a:spLocks noGrp="1"/>
          </p:cNvSpPr>
          <p:nvPr>
            <p:ph type="dt" sz="half" idx="10"/>
          </p:nvPr>
        </p:nvSpPr>
        <p:spPr/>
        <p:txBody>
          <a:bodyPr/>
          <a:lstStyle/>
          <a:p>
            <a:fld id="{A29344CD-B261-4EDF-9761-5B19903329B9}"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85</a:t>
            </a:fld>
            <a:endParaRPr lang="en-US"/>
          </a:p>
        </p:txBody>
      </p:sp>
    </p:spTree>
    <p:extLst>
      <p:ext uri="{BB962C8B-B14F-4D97-AF65-F5344CB8AC3E}">
        <p14:creationId xmlns:p14="http://schemas.microsoft.com/office/powerpoint/2010/main" val="32523165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Maven Plugins</a:t>
            </a:r>
            <a:br>
              <a:rPr lang="en-US" dirty="0"/>
            </a:br>
            <a:endParaRPr lang="en-US" dirty="0"/>
          </a:p>
        </p:txBody>
      </p:sp>
      <p:sp>
        <p:nvSpPr>
          <p:cNvPr id="3" name="Content Placeholder 2"/>
          <p:cNvSpPr>
            <a:spLocks noGrp="1"/>
          </p:cNvSpPr>
          <p:nvPr>
            <p:ph idx="1"/>
          </p:nvPr>
        </p:nvSpPr>
        <p:spPr/>
        <p:txBody>
          <a:bodyPr/>
          <a:lstStyle/>
          <a:p>
            <a:r>
              <a:rPr lang="en-US" dirty="0"/>
              <a:t>To see the list of maven plugins, you may visit apache maven official website </a:t>
            </a:r>
            <a:r>
              <a:rPr lang="en-US" dirty="0">
                <a:hlinkClick r:id="rId2"/>
              </a:rPr>
              <a:t>http://repo.maven.apache.org/maven2/org/apache/maven/plugins/</a:t>
            </a:r>
            <a:r>
              <a:rPr lang="en-US" dirty="0"/>
              <a:t>. Maven plugins are also available outside the maven at</a:t>
            </a:r>
            <a:r>
              <a:rPr lang="en-US" b="1" dirty="0"/>
              <a:t>codehaus.org</a:t>
            </a:r>
            <a:r>
              <a:rPr lang="en-US" dirty="0"/>
              <a:t> and </a:t>
            </a:r>
            <a:r>
              <a:rPr lang="en-US" b="1" dirty="0"/>
              <a:t>code.google.com</a:t>
            </a:r>
            <a:r>
              <a:rPr lang="en-US" dirty="0"/>
              <a:t>.</a:t>
            </a:r>
          </a:p>
        </p:txBody>
      </p:sp>
      <p:sp>
        <p:nvSpPr>
          <p:cNvPr id="4" name="Date Placeholder 3"/>
          <p:cNvSpPr>
            <a:spLocks noGrp="1"/>
          </p:cNvSpPr>
          <p:nvPr>
            <p:ph type="dt" sz="half" idx="10"/>
          </p:nvPr>
        </p:nvSpPr>
        <p:spPr/>
        <p:txBody>
          <a:bodyPr/>
          <a:lstStyle/>
          <a:p>
            <a:fld id="{2DC397F8-319A-45F8-8706-AA3C7F90F202}"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86</a:t>
            </a:fld>
            <a:endParaRPr lang="en-US"/>
          </a:p>
        </p:txBody>
      </p:sp>
    </p:spTree>
    <p:extLst>
      <p:ext uri="{BB962C8B-B14F-4D97-AF65-F5344CB8AC3E}">
        <p14:creationId xmlns:p14="http://schemas.microsoft.com/office/powerpoint/2010/main" val="3637986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Maven Eclipse</a:t>
            </a:r>
            <a:br>
              <a:rPr lang="en-US" dirty="0"/>
            </a:br>
            <a:endParaRPr lang="en-US" dirty="0"/>
          </a:p>
        </p:txBody>
      </p:sp>
      <p:sp>
        <p:nvSpPr>
          <p:cNvPr id="3" name="Content Placeholder 2"/>
          <p:cNvSpPr>
            <a:spLocks noGrp="1"/>
          </p:cNvSpPr>
          <p:nvPr>
            <p:ph type="subTitle" idx="1"/>
          </p:nvPr>
        </p:nvSpPr>
        <p:spPr/>
        <p:txBody>
          <a:bodyPr/>
          <a:lstStyle/>
          <a:p>
            <a:r>
              <a:rPr lang="en-US" dirty="0"/>
              <a:t> </a:t>
            </a:r>
          </a:p>
        </p:txBody>
      </p:sp>
      <p:sp>
        <p:nvSpPr>
          <p:cNvPr id="4" name="Date Placeholder 3"/>
          <p:cNvSpPr>
            <a:spLocks noGrp="1"/>
          </p:cNvSpPr>
          <p:nvPr>
            <p:ph type="dt" sz="half" idx="10"/>
          </p:nvPr>
        </p:nvSpPr>
        <p:spPr/>
        <p:txBody>
          <a:bodyPr/>
          <a:lstStyle/>
          <a:p>
            <a:fld id="{3218B0CD-A355-4340-8FAF-D6DDFF67B61F}"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87</a:t>
            </a:fld>
            <a:endParaRPr lang="en-US"/>
          </a:p>
        </p:txBody>
      </p:sp>
    </p:spTree>
    <p:extLst>
      <p:ext uri="{BB962C8B-B14F-4D97-AF65-F5344CB8AC3E}">
        <p14:creationId xmlns:p14="http://schemas.microsoft.com/office/powerpoint/2010/main" val="4061569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the below link: it’s more enough to learn Maven with Eclipse</a:t>
            </a:r>
          </a:p>
        </p:txBody>
      </p:sp>
      <p:sp>
        <p:nvSpPr>
          <p:cNvPr id="3" name="Content Placeholder 2"/>
          <p:cNvSpPr>
            <a:spLocks noGrp="1"/>
          </p:cNvSpPr>
          <p:nvPr>
            <p:ph idx="1"/>
          </p:nvPr>
        </p:nvSpPr>
        <p:spPr/>
        <p:txBody>
          <a:bodyPr/>
          <a:lstStyle/>
          <a:p>
            <a:r>
              <a:rPr lang="en-US" dirty="0">
                <a:hlinkClick r:id="rId3"/>
              </a:rPr>
              <a:t>http://www.vogella.com/tutorials/EclipseMaven/article.html</a:t>
            </a:r>
            <a:endParaRPr lang="en-US" dirty="0"/>
          </a:p>
          <a:p>
            <a:endParaRPr lang="en-US" dirty="0"/>
          </a:p>
          <a:p>
            <a:endParaRPr lang="en-US" dirty="0"/>
          </a:p>
          <a:p>
            <a:endParaRPr lang="en-US" dirty="0"/>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2181041"/>
              </p:ext>
            </p:extLst>
          </p:nvPr>
        </p:nvGraphicFramePr>
        <p:xfrm>
          <a:off x="5638800" y="3041650"/>
          <a:ext cx="914400" cy="771525"/>
        </p:xfrm>
        <a:graphic>
          <a:graphicData uri="http://schemas.openxmlformats.org/presentationml/2006/ole">
            <mc:AlternateContent xmlns:mc="http://schemas.openxmlformats.org/markup-compatibility/2006">
              <mc:Choice xmlns:v="urn:schemas-microsoft-com:vml" Requires="v">
                <p:oleObj spid="_x0000_s1037"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5638800" y="3041650"/>
                        <a:ext cx="914400" cy="771525"/>
                      </a:xfrm>
                      <a:prstGeom prst="rect">
                        <a:avLst/>
                      </a:prstGeom>
                    </p:spPr>
                  </p:pic>
                </p:oleObj>
              </mc:Fallback>
            </mc:AlternateContent>
          </a:graphicData>
        </a:graphic>
      </p:graphicFrame>
      <p:sp>
        <p:nvSpPr>
          <p:cNvPr id="4" name="Date Placeholder 3"/>
          <p:cNvSpPr>
            <a:spLocks noGrp="1"/>
          </p:cNvSpPr>
          <p:nvPr>
            <p:ph type="dt" sz="half" idx="10"/>
          </p:nvPr>
        </p:nvSpPr>
        <p:spPr/>
        <p:txBody>
          <a:bodyPr/>
          <a:lstStyle/>
          <a:p>
            <a:fld id="{177B4621-6802-4833-9FCA-31C050D05BE9}"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7" name="Slide Number Placeholder 6"/>
          <p:cNvSpPr>
            <a:spLocks noGrp="1"/>
          </p:cNvSpPr>
          <p:nvPr>
            <p:ph type="sldNum" sz="quarter" idx="12"/>
          </p:nvPr>
        </p:nvSpPr>
        <p:spPr/>
        <p:txBody>
          <a:bodyPr/>
          <a:lstStyle/>
          <a:p>
            <a:fld id="{75278F6D-C068-4371-B60F-D1D175760E33}" type="slidenum">
              <a:rPr lang="en-US" smtClean="0"/>
              <a:t>88</a:t>
            </a:fld>
            <a:endParaRPr lang="en-US"/>
          </a:p>
        </p:txBody>
      </p:sp>
    </p:spTree>
    <p:extLst>
      <p:ext uri="{BB962C8B-B14F-4D97-AF65-F5344CB8AC3E}">
        <p14:creationId xmlns:p14="http://schemas.microsoft.com/office/powerpoint/2010/main" val="2713264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&amp; MAVEN</a:t>
            </a:r>
          </a:p>
        </p:txBody>
      </p:sp>
      <p:sp>
        <p:nvSpPr>
          <p:cNvPr id="3" name="Content Placeholder 2"/>
          <p:cNvSpPr>
            <a:spLocks noGrp="1"/>
          </p:cNvSpPr>
          <p:nvPr>
            <p:ph idx="1"/>
          </p:nvPr>
        </p:nvSpPr>
        <p:spPr/>
        <p:txBody>
          <a:bodyPr/>
          <a:lstStyle/>
          <a:p>
            <a:r>
              <a:rPr lang="en-US" b="1" dirty="0"/>
              <a:t>Ant</a:t>
            </a:r>
            <a:r>
              <a:rPr lang="en-US" dirty="0"/>
              <a:t> and </a:t>
            </a:r>
            <a:r>
              <a:rPr lang="en-US" b="1" dirty="0"/>
              <a:t>Maven</a:t>
            </a:r>
            <a:r>
              <a:rPr lang="en-US" dirty="0"/>
              <a:t> both are build tools provided by Apache.</a:t>
            </a:r>
          </a:p>
          <a:p>
            <a:r>
              <a:rPr lang="en-US" dirty="0"/>
              <a:t>The main purpose of these technologies is to ease the build process of a project.</a:t>
            </a:r>
          </a:p>
        </p:txBody>
      </p:sp>
      <p:sp>
        <p:nvSpPr>
          <p:cNvPr id="4" name="Date Placeholder 3"/>
          <p:cNvSpPr>
            <a:spLocks noGrp="1"/>
          </p:cNvSpPr>
          <p:nvPr>
            <p:ph type="dt" sz="half" idx="10"/>
          </p:nvPr>
        </p:nvSpPr>
        <p:spPr/>
        <p:txBody>
          <a:bodyPr/>
          <a:lstStyle/>
          <a:p>
            <a:fld id="{2DC2DE8F-ADFA-409B-BA7B-77697A818035}" type="datetime1">
              <a:rPr lang="en-US" smtClean="0"/>
              <a:t>10/10/2018</a:t>
            </a:fld>
            <a:endParaRPr lang="en-US"/>
          </a:p>
        </p:txBody>
      </p:sp>
      <p:sp>
        <p:nvSpPr>
          <p:cNvPr id="5" name="Footer Placeholder 4"/>
          <p:cNvSpPr>
            <a:spLocks noGrp="1"/>
          </p:cNvSpPr>
          <p:nvPr>
            <p:ph type="ftr" sz="quarter" idx="11"/>
          </p:nvPr>
        </p:nvSpPr>
        <p:spPr/>
        <p:txBody>
          <a:bodyPr/>
          <a:lstStyle/>
          <a:p>
            <a:r>
              <a:rPr lang="en-US"/>
              <a:t>Presented by MangaRao</a:t>
            </a:r>
          </a:p>
        </p:txBody>
      </p:sp>
      <p:sp>
        <p:nvSpPr>
          <p:cNvPr id="6" name="Slide Number Placeholder 5"/>
          <p:cNvSpPr>
            <a:spLocks noGrp="1"/>
          </p:cNvSpPr>
          <p:nvPr>
            <p:ph type="sldNum" sz="quarter" idx="12"/>
          </p:nvPr>
        </p:nvSpPr>
        <p:spPr/>
        <p:txBody>
          <a:bodyPr/>
          <a:lstStyle/>
          <a:p>
            <a:fld id="{75278F6D-C068-4371-B60F-D1D175760E33}" type="slidenum">
              <a:rPr lang="en-US" smtClean="0"/>
              <a:t>9</a:t>
            </a:fld>
            <a:endParaRPr lang="en-US"/>
          </a:p>
        </p:txBody>
      </p:sp>
    </p:spTree>
    <p:extLst>
      <p:ext uri="{BB962C8B-B14F-4D97-AF65-F5344CB8AC3E}">
        <p14:creationId xmlns:p14="http://schemas.microsoft.com/office/powerpoint/2010/main" val="2442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3837</TotalTime>
  <Words>2497</Words>
  <Application>Microsoft Office PowerPoint</Application>
  <PresentationFormat>Widescreen</PresentationFormat>
  <Paragraphs>728</Paragraphs>
  <Slides>88</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7" baseType="lpstr">
      <vt:lpstr>Arial</vt:lpstr>
      <vt:lpstr>Calibri</vt:lpstr>
      <vt:lpstr>Consolas</vt:lpstr>
      <vt:lpstr>times new roman</vt:lpstr>
      <vt:lpstr>Trebuchet MS</vt:lpstr>
      <vt:lpstr>verdana</vt:lpstr>
      <vt:lpstr>Wingdings 3</vt:lpstr>
      <vt:lpstr>Facet</vt:lpstr>
      <vt:lpstr>Document</vt:lpstr>
      <vt:lpstr>MAVEN TOOL</vt:lpstr>
      <vt:lpstr>Common problem activities</vt:lpstr>
      <vt:lpstr>Maven</vt:lpstr>
      <vt:lpstr>What is Build Tool?</vt:lpstr>
      <vt:lpstr>What is MAVEN?</vt:lpstr>
      <vt:lpstr>What MAVEN does?</vt:lpstr>
      <vt:lpstr>Understanding the problem without Maven </vt:lpstr>
      <vt:lpstr>Apache Maven helps to manage in..</vt:lpstr>
      <vt:lpstr>ANT &amp; MAVEN</vt:lpstr>
      <vt:lpstr>Difference between Ant and Maven</vt:lpstr>
      <vt:lpstr>Download, Install, Run Maven</vt:lpstr>
      <vt:lpstr>System Requirements </vt:lpstr>
      <vt:lpstr>Installing Apache Maven </vt:lpstr>
      <vt:lpstr>Windows Tips </vt:lpstr>
      <vt:lpstr>How to install Maven on windows </vt:lpstr>
      <vt:lpstr>MAVEN_HOME and M2_HOME</vt:lpstr>
      <vt:lpstr>Note</vt:lpstr>
      <vt:lpstr>1) Download Maven </vt:lpstr>
      <vt:lpstr> </vt:lpstr>
      <vt:lpstr>2) Add MAVEN_HOME in environment variable</vt:lpstr>
      <vt:lpstr> </vt:lpstr>
      <vt:lpstr>3) Add Maven Path in environment variable </vt:lpstr>
      <vt:lpstr> </vt:lpstr>
      <vt:lpstr>4)Verify maven </vt:lpstr>
      <vt:lpstr> </vt:lpstr>
      <vt:lpstr>Maven Repository </vt:lpstr>
      <vt:lpstr>Maven Repository</vt:lpstr>
      <vt:lpstr>Maven searches for the dependencies in the following order: </vt:lpstr>
      <vt:lpstr> </vt:lpstr>
      <vt:lpstr>Note</vt:lpstr>
      <vt:lpstr>1) Maven Local Repository </vt:lpstr>
      <vt:lpstr> </vt:lpstr>
      <vt:lpstr>Update location of Local Repository </vt:lpstr>
      <vt:lpstr>settings.xml</vt:lpstr>
      <vt:lpstr>After changing the path of local repository, it will look like this:</vt:lpstr>
      <vt:lpstr>2) Maven Central Repository </vt:lpstr>
      <vt:lpstr>3) Maven Remote Repository </vt:lpstr>
      <vt:lpstr>Pom.xml</vt:lpstr>
      <vt:lpstr>Note</vt:lpstr>
      <vt:lpstr>Maven pom.xml file </vt:lpstr>
      <vt:lpstr>pom.xml</vt:lpstr>
      <vt:lpstr>Elements of maven pom.xml file</vt:lpstr>
      <vt:lpstr>pom.xml</vt:lpstr>
      <vt:lpstr>Maven pom.xml file with additional elements </vt:lpstr>
      <vt:lpstr>pom.xml with additional elements</vt:lpstr>
      <vt:lpstr>&lt;dependencies&gt; tag in pom.xml</vt:lpstr>
      <vt:lpstr>Simple Maven Example</vt:lpstr>
      <vt:lpstr>Note</vt:lpstr>
      <vt:lpstr>Maven Example</vt:lpstr>
      <vt:lpstr>The syntax to generate the project architecture is given below:</vt:lpstr>
      <vt:lpstr>Note</vt:lpstr>
      <vt:lpstr>Generated Directory Structure</vt:lpstr>
      <vt:lpstr>Observation</vt:lpstr>
      <vt:lpstr>Compile the Maven Java Project </vt:lpstr>
      <vt:lpstr>Note</vt:lpstr>
      <vt:lpstr>Run the Maven Java Project </vt:lpstr>
      <vt:lpstr>How to build the maven project or how to package maven project? </vt:lpstr>
      <vt:lpstr>Build Lifecycle commands</vt:lpstr>
      <vt:lpstr>Note</vt:lpstr>
      <vt:lpstr>Maven Package</vt:lpstr>
      <vt:lpstr>Maven Web Application </vt:lpstr>
      <vt:lpstr>Maven Web Application</vt:lpstr>
      <vt:lpstr>Syntax and example to generate maven web application</vt:lpstr>
      <vt:lpstr>Generated Directory Structure </vt:lpstr>
      <vt:lpstr>Generated Files</vt:lpstr>
      <vt:lpstr>Run package command</vt:lpstr>
      <vt:lpstr>Deploy and Run the Maven Web Project </vt:lpstr>
      <vt:lpstr>Output</vt:lpstr>
      <vt:lpstr>Maven Webapp in Eclipse</vt:lpstr>
      <vt:lpstr>We can import the maven project in eclipse</vt:lpstr>
      <vt:lpstr> </vt:lpstr>
      <vt:lpstr> </vt:lpstr>
      <vt:lpstr>3) Run the maven web project</vt:lpstr>
      <vt:lpstr>Maven plugins</vt:lpstr>
      <vt:lpstr>Build Plugins </vt:lpstr>
      <vt:lpstr>Reporting Plugins </vt:lpstr>
      <vt:lpstr>Maven Core Plugins </vt:lpstr>
      <vt:lpstr>3. Maven Plugins</vt:lpstr>
      <vt:lpstr>3.1 Introductions to plugins with maven compiler plugin</vt:lpstr>
      <vt:lpstr>Here &lt;source&gt; value specifies the JAVAEE 4 version</vt:lpstr>
      <vt:lpstr>Generics are added in JAVA SE5</vt:lpstr>
      <vt:lpstr>Run the maven commands</vt:lpstr>
      <vt:lpstr>Note</vt:lpstr>
      <vt:lpstr>How to reflect the changes in class file?</vt:lpstr>
      <vt:lpstr>Note</vt:lpstr>
      <vt:lpstr>List of Maven Plugins </vt:lpstr>
      <vt:lpstr>Maven Eclipse </vt:lpstr>
      <vt:lpstr>Follow the below link: it’s more enough to learn Maven with Eclipse</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Build Tool?</dc:title>
  <dc:creator>Arepalli, Manga Rao</dc:creator>
  <cp:lastModifiedBy>Arepalli, Manga Rao (US - Hyderabad)</cp:lastModifiedBy>
  <cp:revision>135</cp:revision>
  <dcterms:created xsi:type="dcterms:W3CDTF">2015-09-10T07:05:18Z</dcterms:created>
  <dcterms:modified xsi:type="dcterms:W3CDTF">2018-10-10T08:37:48Z</dcterms:modified>
</cp:coreProperties>
</file>