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notesMasterIdLst>
    <p:notesMasterId r:id="rId174"/>
  </p:notesMasterIdLst>
  <p:sldIdLst>
    <p:sldId id="256" r:id="rId2"/>
    <p:sldId id="427" r:id="rId3"/>
    <p:sldId id="428" r:id="rId4"/>
    <p:sldId id="429" r:id="rId5"/>
    <p:sldId id="430" r:id="rId6"/>
    <p:sldId id="431" r:id="rId7"/>
    <p:sldId id="432" r:id="rId8"/>
    <p:sldId id="433" r:id="rId9"/>
    <p:sldId id="381" r:id="rId10"/>
    <p:sldId id="257" r:id="rId11"/>
    <p:sldId id="259" r:id="rId12"/>
    <p:sldId id="467" r:id="rId13"/>
    <p:sldId id="468" r:id="rId14"/>
    <p:sldId id="342" r:id="rId15"/>
    <p:sldId id="384" r:id="rId16"/>
    <p:sldId id="344" r:id="rId17"/>
    <p:sldId id="258" r:id="rId18"/>
    <p:sldId id="260" r:id="rId19"/>
    <p:sldId id="262" r:id="rId20"/>
    <p:sldId id="263" r:id="rId21"/>
    <p:sldId id="265" r:id="rId22"/>
    <p:sldId id="343" r:id="rId23"/>
    <p:sldId id="345" r:id="rId24"/>
    <p:sldId id="379" r:id="rId25"/>
    <p:sldId id="382" r:id="rId26"/>
    <p:sldId id="383" r:id="rId27"/>
    <p:sldId id="346" r:id="rId28"/>
    <p:sldId id="348" r:id="rId29"/>
    <p:sldId id="349" r:id="rId30"/>
    <p:sldId id="350" r:id="rId31"/>
    <p:sldId id="351" r:id="rId32"/>
    <p:sldId id="352" r:id="rId33"/>
    <p:sldId id="353" r:id="rId34"/>
    <p:sldId id="364" r:id="rId35"/>
    <p:sldId id="354" r:id="rId36"/>
    <p:sldId id="355" r:id="rId37"/>
    <p:sldId id="356" r:id="rId38"/>
    <p:sldId id="357" r:id="rId39"/>
    <p:sldId id="358" r:id="rId40"/>
    <p:sldId id="359" r:id="rId41"/>
    <p:sldId id="360" r:id="rId42"/>
    <p:sldId id="361" r:id="rId43"/>
    <p:sldId id="362" r:id="rId44"/>
    <p:sldId id="363" r:id="rId45"/>
    <p:sldId id="267" r:id="rId46"/>
    <p:sldId id="268" r:id="rId47"/>
    <p:sldId id="271" r:id="rId48"/>
    <p:sldId id="272" r:id="rId49"/>
    <p:sldId id="273" r:id="rId50"/>
    <p:sldId id="282" r:id="rId51"/>
    <p:sldId id="274" r:id="rId52"/>
    <p:sldId id="311" r:id="rId53"/>
    <p:sldId id="275" r:id="rId54"/>
    <p:sldId id="276" r:id="rId55"/>
    <p:sldId id="313" r:id="rId56"/>
    <p:sldId id="279" r:id="rId57"/>
    <p:sldId id="278" r:id="rId58"/>
    <p:sldId id="312" r:id="rId59"/>
    <p:sldId id="280" r:id="rId60"/>
    <p:sldId id="365" r:id="rId61"/>
    <p:sldId id="336" r:id="rId62"/>
    <p:sldId id="337" r:id="rId63"/>
    <p:sldId id="335" r:id="rId64"/>
    <p:sldId id="302" r:id="rId65"/>
    <p:sldId id="303" r:id="rId66"/>
    <p:sldId id="304" r:id="rId67"/>
    <p:sldId id="305" r:id="rId68"/>
    <p:sldId id="309" r:id="rId69"/>
    <p:sldId id="306" r:id="rId70"/>
    <p:sldId id="307" r:id="rId71"/>
    <p:sldId id="308" r:id="rId72"/>
    <p:sldId id="310" r:id="rId73"/>
    <p:sldId id="314" r:id="rId74"/>
    <p:sldId id="322" r:id="rId75"/>
    <p:sldId id="315" r:id="rId76"/>
    <p:sldId id="316" r:id="rId77"/>
    <p:sldId id="317" r:id="rId78"/>
    <p:sldId id="318" r:id="rId79"/>
    <p:sldId id="319" r:id="rId80"/>
    <p:sldId id="320" r:id="rId81"/>
    <p:sldId id="321" r:id="rId82"/>
    <p:sldId id="323" r:id="rId83"/>
    <p:sldId id="324" r:id="rId84"/>
    <p:sldId id="325" r:id="rId85"/>
    <p:sldId id="327" r:id="rId86"/>
    <p:sldId id="326" r:id="rId87"/>
    <p:sldId id="328" r:id="rId88"/>
    <p:sldId id="329" r:id="rId89"/>
    <p:sldId id="338" r:id="rId90"/>
    <p:sldId id="339" r:id="rId91"/>
    <p:sldId id="341" r:id="rId92"/>
    <p:sldId id="340" r:id="rId93"/>
    <p:sldId id="366" r:id="rId94"/>
    <p:sldId id="367" r:id="rId95"/>
    <p:sldId id="368" r:id="rId96"/>
    <p:sldId id="369" r:id="rId97"/>
    <p:sldId id="370" r:id="rId98"/>
    <p:sldId id="371" r:id="rId99"/>
    <p:sldId id="372" r:id="rId100"/>
    <p:sldId id="373" r:id="rId101"/>
    <p:sldId id="374" r:id="rId102"/>
    <p:sldId id="375" r:id="rId103"/>
    <p:sldId id="376" r:id="rId104"/>
    <p:sldId id="377" r:id="rId105"/>
    <p:sldId id="378" r:id="rId106"/>
    <p:sldId id="385" r:id="rId107"/>
    <p:sldId id="434" r:id="rId108"/>
    <p:sldId id="435" r:id="rId109"/>
    <p:sldId id="387" r:id="rId110"/>
    <p:sldId id="388" r:id="rId111"/>
    <p:sldId id="406" r:id="rId112"/>
    <p:sldId id="395" r:id="rId113"/>
    <p:sldId id="396" r:id="rId114"/>
    <p:sldId id="389" r:id="rId115"/>
    <p:sldId id="426" r:id="rId116"/>
    <p:sldId id="390" r:id="rId117"/>
    <p:sldId id="386" r:id="rId118"/>
    <p:sldId id="422" r:id="rId119"/>
    <p:sldId id="423" r:id="rId120"/>
    <p:sldId id="424" r:id="rId121"/>
    <p:sldId id="425" r:id="rId122"/>
    <p:sldId id="391" r:id="rId123"/>
    <p:sldId id="392" r:id="rId124"/>
    <p:sldId id="393" r:id="rId125"/>
    <p:sldId id="394" r:id="rId126"/>
    <p:sldId id="397" r:id="rId127"/>
    <p:sldId id="398" r:id="rId128"/>
    <p:sldId id="399" r:id="rId129"/>
    <p:sldId id="416" r:id="rId130"/>
    <p:sldId id="415" r:id="rId131"/>
    <p:sldId id="400" r:id="rId132"/>
    <p:sldId id="404" r:id="rId133"/>
    <p:sldId id="401" r:id="rId134"/>
    <p:sldId id="402" r:id="rId135"/>
    <p:sldId id="403" r:id="rId136"/>
    <p:sldId id="420" r:id="rId137"/>
    <p:sldId id="405" r:id="rId138"/>
    <p:sldId id="407" r:id="rId139"/>
    <p:sldId id="461" r:id="rId140"/>
    <p:sldId id="408" r:id="rId141"/>
    <p:sldId id="409" r:id="rId142"/>
    <p:sldId id="411" r:id="rId143"/>
    <p:sldId id="410" r:id="rId144"/>
    <p:sldId id="459" r:id="rId145"/>
    <p:sldId id="460" r:id="rId146"/>
    <p:sldId id="414" r:id="rId147"/>
    <p:sldId id="417" r:id="rId148"/>
    <p:sldId id="418" r:id="rId149"/>
    <p:sldId id="419" r:id="rId150"/>
    <p:sldId id="421" r:id="rId151"/>
    <p:sldId id="436" r:id="rId152"/>
    <p:sldId id="437" r:id="rId153"/>
    <p:sldId id="438" r:id="rId154"/>
    <p:sldId id="439" r:id="rId155"/>
    <p:sldId id="440" r:id="rId156"/>
    <p:sldId id="441" r:id="rId157"/>
    <p:sldId id="445" r:id="rId158"/>
    <p:sldId id="446" r:id="rId159"/>
    <p:sldId id="447" r:id="rId160"/>
    <p:sldId id="448" r:id="rId161"/>
    <p:sldId id="443" r:id="rId162"/>
    <p:sldId id="444" r:id="rId163"/>
    <p:sldId id="464" r:id="rId164"/>
    <p:sldId id="450" r:id="rId165"/>
    <p:sldId id="451" r:id="rId166"/>
    <p:sldId id="453" r:id="rId167"/>
    <p:sldId id="452" r:id="rId168"/>
    <p:sldId id="454" r:id="rId169"/>
    <p:sldId id="455" r:id="rId170"/>
    <p:sldId id="465" r:id="rId171"/>
    <p:sldId id="466" r:id="rId172"/>
    <p:sldId id="463" r:id="rId1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presProps" Target="presProp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0999F0-4609-4C07-8C05-10E735F8204E}"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US"/>
        </a:p>
      </dgm:t>
    </dgm:pt>
    <dgm:pt modelId="{6307D91A-D06D-45E7-914E-3385074B8394}">
      <dgm:prSet/>
      <dgm:spPr/>
      <dgm:t>
        <a:bodyPr/>
        <a:lstStyle/>
        <a:p>
          <a:pPr rtl="0"/>
          <a:r>
            <a:rPr lang="en-US" smtClean="0"/>
            <a:t>Webservice</a:t>
          </a:r>
          <a:endParaRPr lang="en-US"/>
        </a:p>
      </dgm:t>
    </dgm:pt>
    <dgm:pt modelId="{B5194C32-F97A-4ECA-AA0D-62EBCC39AEA8}" type="parTrans" cxnId="{DBD2F3F6-56D2-4FFC-878D-A4092F60232D}">
      <dgm:prSet/>
      <dgm:spPr/>
      <dgm:t>
        <a:bodyPr/>
        <a:lstStyle/>
        <a:p>
          <a:endParaRPr lang="en-US"/>
        </a:p>
      </dgm:t>
    </dgm:pt>
    <dgm:pt modelId="{385F872A-0FAB-4702-8A29-49077A77551F}" type="sibTrans" cxnId="{DBD2F3F6-56D2-4FFC-878D-A4092F60232D}">
      <dgm:prSet/>
      <dgm:spPr/>
      <dgm:t>
        <a:bodyPr/>
        <a:lstStyle/>
        <a:p>
          <a:endParaRPr lang="en-US"/>
        </a:p>
      </dgm:t>
    </dgm:pt>
    <dgm:pt modelId="{5940DE94-4E1A-4BAD-A841-783D3638CE50}">
      <dgm:prSet/>
      <dgm:spPr/>
      <dgm:t>
        <a:bodyPr/>
        <a:lstStyle/>
        <a:p>
          <a:pPr rtl="0"/>
          <a:r>
            <a:rPr lang="en-US" smtClean="0"/>
            <a:t>SOAP</a:t>
          </a:r>
          <a:endParaRPr lang="en-US" dirty="0"/>
        </a:p>
      </dgm:t>
    </dgm:pt>
    <dgm:pt modelId="{1C063940-56A2-4B23-8909-D1856CEBA37E}" type="parTrans" cxnId="{DE691CE6-0FFE-418B-83FB-D30D74D29477}">
      <dgm:prSet/>
      <dgm:spPr/>
      <dgm:t>
        <a:bodyPr/>
        <a:lstStyle/>
        <a:p>
          <a:endParaRPr lang="en-US"/>
        </a:p>
      </dgm:t>
    </dgm:pt>
    <dgm:pt modelId="{C843D4D5-258C-4CB2-89C3-15D16149846E}" type="sibTrans" cxnId="{DE691CE6-0FFE-418B-83FB-D30D74D29477}">
      <dgm:prSet/>
      <dgm:spPr/>
      <dgm:t>
        <a:bodyPr/>
        <a:lstStyle/>
        <a:p>
          <a:endParaRPr lang="en-US"/>
        </a:p>
      </dgm:t>
    </dgm:pt>
    <dgm:pt modelId="{0D866B3C-4E94-4C1A-90E1-44FBDA8DAB24}">
      <dgm:prSet/>
      <dgm:spPr/>
      <dgm:t>
        <a:bodyPr/>
        <a:lstStyle/>
        <a:p>
          <a:pPr rtl="0"/>
          <a:r>
            <a:rPr lang="en-US" smtClean="0"/>
            <a:t>JAX-WS</a:t>
          </a:r>
          <a:endParaRPr lang="en-US"/>
        </a:p>
      </dgm:t>
    </dgm:pt>
    <dgm:pt modelId="{44AA598D-6B71-46DB-A8C6-0707136211AD}" type="parTrans" cxnId="{28D075F8-CB2E-417F-A8DA-01DB45D82702}">
      <dgm:prSet/>
      <dgm:spPr/>
      <dgm:t>
        <a:bodyPr/>
        <a:lstStyle/>
        <a:p>
          <a:endParaRPr lang="en-US"/>
        </a:p>
      </dgm:t>
    </dgm:pt>
    <dgm:pt modelId="{02A0D523-7E29-4680-97FF-D9933668534C}" type="sibTrans" cxnId="{28D075F8-CB2E-417F-A8DA-01DB45D82702}">
      <dgm:prSet/>
      <dgm:spPr/>
      <dgm:t>
        <a:bodyPr/>
        <a:lstStyle/>
        <a:p>
          <a:endParaRPr lang="en-US"/>
        </a:p>
      </dgm:t>
    </dgm:pt>
    <dgm:pt modelId="{8144A795-518C-4AE9-ABE4-79EB2CA4619C}">
      <dgm:prSet/>
      <dgm:spPr/>
      <dgm:t>
        <a:bodyPr/>
        <a:lstStyle/>
        <a:p>
          <a:pPr rtl="0"/>
          <a:r>
            <a:rPr lang="en-US" dirty="0" smtClean="0"/>
            <a:t>RESTFUL</a:t>
          </a:r>
          <a:endParaRPr lang="en-US" dirty="0"/>
        </a:p>
      </dgm:t>
    </dgm:pt>
    <dgm:pt modelId="{B84BC92C-6133-4C22-AACD-E9B09A9631EB}" type="parTrans" cxnId="{5FEC206D-BF0B-4E19-996B-8FF9B3D2CFEB}">
      <dgm:prSet/>
      <dgm:spPr/>
      <dgm:t>
        <a:bodyPr/>
        <a:lstStyle/>
        <a:p>
          <a:endParaRPr lang="en-US"/>
        </a:p>
      </dgm:t>
    </dgm:pt>
    <dgm:pt modelId="{A7D7EAEE-25B4-4BCB-A980-FB04AADA1E30}" type="sibTrans" cxnId="{5FEC206D-BF0B-4E19-996B-8FF9B3D2CFEB}">
      <dgm:prSet/>
      <dgm:spPr/>
      <dgm:t>
        <a:bodyPr/>
        <a:lstStyle/>
        <a:p>
          <a:endParaRPr lang="en-US"/>
        </a:p>
      </dgm:t>
    </dgm:pt>
    <dgm:pt modelId="{277EBA5F-D913-49EC-94E1-914875AE3DCE}">
      <dgm:prSet/>
      <dgm:spPr/>
      <dgm:t>
        <a:bodyPr/>
        <a:lstStyle/>
        <a:p>
          <a:pPr rtl="0"/>
          <a:r>
            <a:rPr lang="en-US" smtClean="0"/>
            <a:t>JAX-Rs</a:t>
          </a:r>
          <a:endParaRPr lang="en-US"/>
        </a:p>
      </dgm:t>
    </dgm:pt>
    <dgm:pt modelId="{05A5140F-7B54-44D0-B7E7-8509A0915922}" type="parTrans" cxnId="{B2B469D6-AB39-44A6-81DB-5ADD08601CC3}">
      <dgm:prSet/>
      <dgm:spPr/>
      <dgm:t>
        <a:bodyPr/>
        <a:lstStyle/>
        <a:p>
          <a:endParaRPr lang="en-US"/>
        </a:p>
      </dgm:t>
    </dgm:pt>
    <dgm:pt modelId="{731A7F7A-E425-4BE5-9147-EB3F710CF21B}" type="sibTrans" cxnId="{B2B469D6-AB39-44A6-81DB-5ADD08601CC3}">
      <dgm:prSet/>
      <dgm:spPr/>
      <dgm:t>
        <a:bodyPr/>
        <a:lstStyle/>
        <a:p>
          <a:endParaRPr lang="en-US"/>
        </a:p>
      </dgm:t>
    </dgm:pt>
    <dgm:pt modelId="{219CCCD2-802C-4AB5-90E9-E684E7971A2C}" type="pres">
      <dgm:prSet presAssocID="{4D0999F0-4609-4C07-8C05-10E735F8204E}" presName="hierChild1" presStyleCnt="0">
        <dgm:presLayoutVars>
          <dgm:orgChart val="1"/>
          <dgm:chPref val="1"/>
          <dgm:dir/>
          <dgm:animOne val="branch"/>
          <dgm:animLvl val="lvl"/>
          <dgm:resizeHandles/>
        </dgm:presLayoutVars>
      </dgm:prSet>
      <dgm:spPr/>
      <dgm:t>
        <a:bodyPr/>
        <a:lstStyle/>
        <a:p>
          <a:endParaRPr lang="en-US"/>
        </a:p>
      </dgm:t>
    </dgm:pt>
    <dgm:pt modelId="{B4B7358B-CC6B-4F29-8630-BA9B71793C29}" type="pres">
      <dgm:prSet presAssocID="{6307D91A-D06D-45E7-914E-3385074B8394}" presName="hierRoot1" presStyleCnt="0">
        <dgm:presLayoutVars>
          <dgm:hierBranch val="init"/>
        </dgm:presLayoutVars>
      </dgm:prSet>
      <dgm:spPr/>
    </dgm:pt>
    <dgm:pt modelId="{A96AF20C-D8D1-430F-AD8C-3F12FA2EEA0E}" type="pres">
      <dgm:prSet presAssocID="{6307D91A-D06D-45E7-914E-3385074B8394}" presName="rootComposite1" presStyleCnt="0"/>
      <dgm:spPr/>
    </dgm:pt>
    <dgm:pt modelId="{B2FA2C56-DC3F-4276-BAD0-1BFC1907010C}" type="pres">
      <dgm:prSet presAssocID="{6307D91A-D06D-45E7-914E-3385074B8394}" presName="rootText1" presStyleLbl="node0" presStyleIdx="0" presStyleCnt="1">
        <dgm:presLayoutVars>
          <dgm:chPref val="3"/>
        </dgm:presLayoutVars>
      </dgm:prSet>
      <dgm:spPr/>
      <dgm:t>
        <a:bodyPr/>
        <a:lstStyle/>
        <a:p>
          <a:endParaRPr lang="en-US"/>
        </a:p>
      </dgm:t>
    </dgm:pt>
    <dgm:pt modelId="{C9E397E7-ABF6-4422-994C-B02114419335}" type="pres">
      <dgm:prSet presAssocID="{6307D91A-D06D-45E7-914E-3385074B8394}" presName="rootConnector1" presStyleLbl="node1" presStyleIdx="0" presStyleCnt="0"/>
      <dgm:spPr/>
      <dgm:t>
        <a:bodyPr/>
        <a:lstStyle/>
        <a:p>
          <a:endParaRPr lang="en-US"/>
        </a:p>
      </dgm:t>
    </dgm:pt>
    <dgm:pt modelId="{F5A940CE-6728-4D0A-8F05-6CB7773670DD}" type="pres">
      <dgm:prSet presAssocID="{6307D91A-D06D-45E7-914E-3385074B8394}" presName="hierChild2" presStyleCnt="0"/>
      <dgm:spPr/>
    </dgm:pt>
    <dgm:pt modelId="{E3614058-2BE8-4F39-9B22-63D0B8F55F0F}" type="pres">
      <dgm:prSet presAssocID="{1C063940-56A2-4B23-8909-D1856CEBA37E}" presName="Name37" presStyleLbl="parChTrans1D2" presStyleIdx="0" presStyleCnt="2"/>
      <dgm:spPr/>
      <dgm:t>
        <a:bodyPr/>
        <a:lstStyle/>
        <a:p>
          <a:endParaRPr lang="en-US"/>
        </a:p>
      </dgm:t>
    </dgm:pt>
    <dgm:pt modelId="{8130F114-1266-48A4-BA60-F2447977BB40}" type="pres">
      <dgm:prSet presAssocID="{5940DE94-4E1A-4BAD-A841-783D3638CE50}" presName="hierRoot2" presStyleCnt="0">
        <dgm:presLayoutVars>
          <dgm:hierBranch val="init"/>
        </dgm:presLayoutVars>
      </dgm:prSet>
      <dgm:spPr/>
    </dgm:pt>
    <dgm:pt modelId="{FB656924-4FFC-45BA-B549-A723D4433289}" type="pres">
      <dgm:prSet presAssocID="{5940DE94-4E1A-4BAD-A841-783D3638CE50}" presName="rootComposite" presStyleCnt="0"/>
      <dgm:spPr/>
    </dgm:pt>
    <dgm:pt modelId="{8D12AF60-3CD3-4A0D-8BFF-3A72F12E753E}" type="pres">
      <dgm:prSet presAssocID="{5940DE94-4E1A-4BAD-A841-783D3638CE50}" presName="rootText" presStyleLbl="node2" presStyleIdx="0" presStyleCnt="2">
        <dgm:presLayoutVars>
          <dgm:chPref val="3"/>
        </dgm:presLayoutVars>
      </dgm:prSet>
      <dgm:spPr/>
      <dgm:t>
        <a:bodyPr/>
        <a:lstStyle/>
        <a:p>
          <a:endParaRPr lang="en-US"/>
        </a:p>
      </dgm:t>
    </dgm:pt>
    <dgm:pt modelId="{377ABEC3-E862-4ACF-97A6-2AA2F76FD37A}" type="pres">
      <dgm:prSet presAssocID="{5940DE94-4E1A-4BAD-A841-783D3638CE50}" presName="rootConnector" presStyleLbl="node2" presStyleIdx="0" presStyleCnt="2"/>
      <dgm:spPr/>
      <dgm:t>
        <a:bodyPr/>
        <a:lstStyle/>
        <a:p>
          <a:endParaRPr lang="en-US"/>
        </a:p>
      </dgm:t>
    </dgm:pt>
    <dgm:pt modelId="{5EE12272-6B3C-4246-8E31-9700BE364153}" type="pres">
      <dgm:prSet presAssocID="{5940DE94-4E1A-4BAD-A841-783D3638CE50}" presName="hierChild4" presStyleCnt="0"/>
      <dgm:spPr/>
    </dgm:pt>
    <dgm:pt modelId="{B3AB592B-A956-4AEA-ABBD-A2DEFC1067E0}" type="pres">
      <dgm:prSet presAssocID="{44AA598D-6B71-46DB-A8C6-0707136211AD}" presName="Name37" presStyleLbl="parChTrans1D3" presStyleIdx="0" presStyleCnt="2"/>
      <dgm:spPr/>
      <dgm:t>
        <a:bodyPr/>
        <a:lstStyle/>
        <a:p>
          <a:endParaRPr lang="en-US"/>
        </a:p>
      </dgm:t>
    </dgm:pt>
    <dgm:pt modelId="{85A7F7B3-351E-4D6C-AD34-DFB2629F12BC}" type="pres">
      <dgm:prSet presAssocID="{0D866B3C-4E94-4C1A-90E1-44FBDA8DAB24}" presName="hierRoot2" presStyleCnt="0">
        <dgm:presLayoutVars>
          <dgm:hierBranch val="init"/>
        </dgm:presLayoutVars>
      </dgm:prSet>
      <dgm:spPr/>
    </dgm:pt>
    <dgm:pt modelId="{810EF811-68F5-47D6-81FD-2614F96C445B}" type="pres">
      <dgm:prSet presAssocID="{0D866B3C-4E94-4C1A-90E1-44FBDA8DAB24}" presName="rootComposite" presStyleCnt="0"/>
      <dgm:spPr/>
    </dgm:pt>
    <dgm:pt modelId="{B7FF0646-2A4E-4D53-9B33-563C20F0CCA2}" type="pres">
      <dgm:prSet presAssocID="{0D866B3C-4E94-4C1A-90E1-44FBDA8DAB24}" presName="rootText" presStyleLbl="node3" presStyleIdx="0" presStyleCnt="2">
        <dgm:presLayoutVars>
          <dgm:chPref val="3"/>
        </dgm:presLayoutVars>
      </dgm:prSet>
      <dgm:spPr/>
      <dgm:t>
        <a:bodyPr/>
        <a:lstStyle/>
        <a:p>
          <a:endParaRPr lang="en-US"/>
        </a:p>
      </dgm:t>
    </dgm:pt>
    <dgm:pt modelId="{8C9B8393-6647-4CAF-927B-628433A12F8E}" type="pres">
      <dgm:prSet presAssocID="{0D866B3C-4E94-4C1A-90E1-44FBDA8DAB24}" presName="rootConnector" presStyleLbl="node3" presStyleIdx="0" presStyleCnt="2"/>
      <dgm:spPr/>
      <dgm:t>
        <a:bodyPr/>
        <a:lstStyle/>
        <a:p>
          <a:endParaRPr lang="en-US"/>
        </a:p>
      </dgm:t>
    </dgm:pt>
    <dgm:pt modelId="{9D3A0781-749B-4B0A-B37F-80A9C08E6691}" type="pres">
      <dgm:prSet presAssocID="{0D866B3C-4E94-4C1A-90E1-44FBDA8DAB24}" presName="hierChild4" presStyleCnt="0"/>
      <dgm:spPr/>
    </dgm:pt>
    <dgm:pt modelId="{04EC021B-D06E-4C27-A49E-0BF51BBFAB4C}" type="pres">
      <dgm:prSet presAssocID="{0D866B3C-4E94-4C1A-90E1-44FBDA8DAB24}" presName="hierChild5" presStyleCnt="0"/>
      <dgm:spPr/>
    </dgm:pt>
    <dgm:pt modelId="{A96BF682-90B9-4016-8CCE-E1BB2D34A0E3}" type="pres">
      <dgm:prSet presAssocID="{5940DE94-4E1A-4BAD-A841-783D3638CE50}" presName="hierChild5" presStyleCnt="0"/>
      <dgm:spPr/>
    </dgm:pt>
    <dgm:pt modelId="{5A032099-71B8-4453-B775-0CC436C88E8F}" type="pres">
      <dgm:prSet presAssocID="{B84BC92C-6133-4C22-AACD-E9B09A9631EB}" presName="Name37" presStyleLbl="parChTrans1D2" presStyleIdx="1" presStyleCnt="2"/>
      <dgm:spPr/>
      <dgm:t>
        <a:bodyPr/>
        <a:lstStyle/>
        <a:p>
          <a:endParaRPr lang="en-US"/>
        </a:p>
      </dgm:t>
    </dgm:pt>
    <dgm:pt modelId="{A014DC90-7073-4F2E-A76E-B4AA1B99BB63}" type="pres">
      <dgm:prSet presAssocID="{8144A795-518C-4AE9-ABE4-79EB2CA4619C}" presName="hierRoot2" presStyleCnt="0">
        <dgm:presLayoutVars>
          <dgm:hierBranch val="init"/>
        </dgm:presLayoutVars>
      </dgm:prSet>
      <dgm:spPr/>
    </dgm:pt>
    <dgm:pt modelId="{663BF080-B768-4A11-9621-FC21F14D5E36}" type="pres">
      <dgm:prSet presAssocID="{8144A795-518C-4AE9-ABE4-79EB2CA4619C}" presName="rootComposite" presStyleCnt="0"/>
      <dgm:spPr/>
    </dgm:pt>
    <dgm:pt modelId="{077DF8A1-D09F-4A66-811B-5AC12F47A426}" type="pres">
      <dgm:prSet presAssocID="{8144A795-518C-4AE9-ABE4-79EB2CA4619C}" presName="rootText" presStyleLbl="node2" presStyleIdx="1" presStyleCnt="2">
        <dgm:presLayoutVars>
          <dgm:chPref val="3"/>
        </dgm:presLayoutVars>
      </dgm:prSet>
      <dgm:spPr/>
      <dgm:t>
        <a:bodyPr/>
        <a:lstStyle/>
        <a:p>
          <a:endParaRPr lang="en-US"/>
        </a:p>
      </dgm:t>
    </dgm:pt>
    <dgm:pt modelId="{DE24AAE6-9C2A-4B09-B864-F14B87A3F331}" type="pres">
      <dgm:prSet presAssocID="{8144A795-518C-4AE9-ABE4-79EB2CA4619C}" presName="rootConnector" presStyleLbl="node2" presStyleIdx="1" presStyleCnt="2"/>
      <dgm:spPr/>
      <dgm:t>
        <a:bodyPr/>
        <a:lstStyle/>
        <a:p>
          <a:endParaRPr lang="en-US"/>
        </a:p>
      </dgm:t>
    </dgm:pt>
    <dgm:pt modelId="{09F2791C-4991-4D20-A9E1-77B04EF8BDD2}" type="pres">
      <dgm:prSet presAssocID="{8144A795-518C-4AE9-ABE4-79EB2CA4619C}" presName="hierChild4" presStyleCnt="0"/>
      <dgm:spPr/>
    </dgm:pt>
    <dgm:pt modelId="{E05F6C08-D7CE-4DA0-A3BE-D6902BD31EAD}" type="pres">
      <dgm:prSet presAssocID="{05A5140F-7B54-44D0-B7E7-8509A0915922}" presName="Name37" presStyleLbl="parChTrans1D3" presStyleIdx="1" presStyleCnt="2"/>
      <dgm:spPr/>
      <dgm:t>
        <a:bodyPr/>
        <a:lstStyle/>
        <a:p>
          <a:endParaRPr lang="en-US"/>
        </a:p>
      </dgm:t>
    </dgm:pt>
    <dgm:pt modelId="{C9A37926-5747-47F1-9D91-689DB5CC21EE}" type="pres">
      <dgm:prSet presAssocID="{277EBA5F-D913-49EC-94E1-914875AE3DCE}" presName="hierRoot2" presStyleCnt="0">
        <dgm:presLayoutVars>
          <dgm:hierBranch val="init"/>
        </dgm:presLayoutVars>
      </dgm:prSet>
      <dgm:spPr/>
    </dgm:pt>
    <dgm:pt modelId="{76F23575-40B3-498F-B9EB-DAC396D382AE}" type="pres">
      <dgm:prSet presAssocID="{277EBA5F-D913-49EC-94E1-914875AE3DCE}" presName="rootComposite" presStyleCnt="0"/>
      <dgm:spPr/>
    </dgm:pt>
    <dgm:pt modelId="{CD884D24-77E3-49DE-855A-789DBEB31192}" type="pres">
      <dgm:prSet presAssocID="{277EBA5F-D913-49EC-94E1-914875AE3DCE}" presName="rootText" presStyleLbl="node3" presStyleIdx="1" presStyleCnt="2">
        <dgm:presLayoutVars>
          <dgm:chPref val="3"/>
        </dgm:presLayoutVars>
      </dgm:prSet>
      <dgm:spPr/>
      <dgm:t>
        <a:bodyPr/>
        <a:lstStyle/>
        <a:p>
          <a:endParaRPr lang="en-US"/>
        </a:p>
      </dgm:t>
    </dgm:pt>
    <dgm:pt modelId="{CA9CA86F-46B1-46BF-B990-C5E516E50CE4}" type="pres">
      <dgm:prSet presAssocID="{277EBA5F-D913-49EC-94E1-914875AE3DCE}" presName="rootConnector" presStyleLbl="node3" presStyleIdx="1" presStyleCnt="2"/>
      <dgm:spPr/>
      <dgm:t>
        <a:bodyPr/>
        <a:lstStyle/>
        <a:p>
          <a:endParaRPr lang="en-US"/>
        </a:p>
      </dgm:t>
    </dgm:pt>
    <dgm:pt modelId="{1F1E1221-EAC8-4518-9089-A03E476B57E5}" type="pres">
      <dgm:prSet presAssocID="{277EBA5F-D913-49EC-94E1-914875AE3DCE}" presName="hierChild4" presStyleCnt="0"/>
      <dgm:spPr/>
    </dgm:pt>
    <dgm:pt modelId="{3039B31F-4730-43DE-BCA6-AC009AC68A27}" type="pres">
      <dgm:prSet presAssocID="{277EBA5F-D913-49EC-94E1-914875AE3DCE}" presName="hierChild5" presStyleCnt="0"/>
      <dgm:spPr/>
    </dgm:pt>
    <dgm:pt modelId="{2694107C-432F-4D6D-9B16-0830021099DA}" type="pres">
      <dgm:prSet presAssocID="{8144A795-518C-4AE9-ABE4-79EB2CA4619C}" presName="hierChild5" presStyleCnt="0"/>
      <dgm:spPr/>
    </dgm:pt>
    <dgm:pt modelId="{10C6B155-B243-414A-8432-3DBE0172FC9D}" type="pres">
      <dgm:prSet presAssocID="{6307D91A-D06D-45E7-914E-3385074B8394}" presName="hierChild3" presStyleCnt="0"/>
      <dgm:spPr/>
    </dgm:pt>
  </dgm:ptLst>
  <dgm:cxnLst>
    <dgm:cxn modelId="{D3A31E79-2212-471B-B7E0-DAAD03B64724}" type="presOf" srcId="{8144A795-518C-4AE9-ABE4-79EB2CA4619C}" destId="{DE24AAE6-9C2A-4B09-B864-F14B87A3F331}" srcOrd="1" destOrd="0" presId="urn:microsoft.com/office/officeart/2005/8/layout/orgChart1"/>
    <dgm:cxn modelId="{7E555670-1B0B-4546-B5D0-ECC46E1CE96D}" type="presOf" srcId="{0D866B3C-4E94-4C1A-90E1-44FBDA8DAB24}" destId="{B7FF0646-2A4E-4D53-9B33-563C20F0CCA2}" srcOrd="0" destOrd="0" presId="urn:microsoft.com/office/officeart/2005/8/layout/orgChart1"/>
    <dgm:cxn modelId="{CE6E1336-4013-4DE0-B9B6-B07A69DE7736}" type="presOf" srcId="{6307D91A-D06D-45E7-914E-3385074B8394}" destId="{B2FA2C56-DC3F-4276-BAD0-1BFC1907010C}" srcOrd="0" destOrd="0" presId="urn:microsoft.com/office/officeart/2005/8/layout/orgChart1"/>
    <dgm:cxn modelId="{0C54034C-3D3B-4CB6-A07F-C7E840839BEB}" type="presOf" srcId="{4D0999F0-4609-4C07-8C05-10E735F8204E}" destId="{219CCCD2-802C-4AB5-90E9-E684E7971A2C}" srcOrd="0" destOrd="0" presId="urn:microsoft.com/office/officeart/2005/8/layout/orgChart1"/>
    <dgm:cxn modelId="{55A5D276-BA2C-46D6-9185-EA96B07991D5}" type="presOf" srcId="{05A5140F-7B54-44D0-B7E7-8509A0915922}" destId="{E05F6C08-D7CE-4DA0-A3BE-D6902BD31EAD}" srcOrd="0" destOrd="0" presId="urn:microsoft.com/office/officeart/2005/8/layout/orgChart1"/>
    <dgm:cxn modelId="{4F0F755D-C981-48B4-B6EA-644C9E0617B9}" type="presOf" srcId="{8144A795-518C-4AE9-ABE4-79EB2CA4619C}" destId="{077DF8A1-D09F-4A66-811B-5AC12F47A426}" srcOrd="0" destOrd="0" presId="urn:microsoft.com/office/officeart/2005/8/layout/orgChart1"/>
    <dgm:cxn modelId="{62373DD9-1891-4358-A042-C3D948088411}" type="presOf" srcId="{5940DE94-4E1A-4BAD-A841-783D3638CE50}" destId="{8D12AF60-3CD3-4A0D-8BFF-3A72F12E753E}" srcOrd="0" destOrd="0" presId="urn:microsoft.com/office/officeart/2005/8/layout/orgChart1"/>
    <dgm:cxn modelId="{A724DFF1-920D-4F83-A247-42003CE9F013}" type="presOf" srcId="{44AA598D-6B71-46DB-A8C6-0707136211AD}" destId="{B3AB592B-A956-4AEA-ABBD-A2DEFC1067E0}" srcOrd="0" destOrd="0" presId="urn:microsoft.com/office/officeart/2005/8/layout/orgChart1"/>
    <dgm:cxn modelId="{DBD2F3F6-56D2-4FFC-878D-A4092F60232D}" srcId="{4D0999F0-4609-4C07-8C05-10E735F8204E}" destId="{6307D91A-D06D-45E7-914E-3385074B8394}" srcOrd="0" destOrd="0" parTransId="{B5194C32-F97A-4ECA-AA0D-62EBCC39AEA8}" sibTransId="{385F872A-0FAB-4702-8A29-49077A77551F}"/>
    <dgm:cxn modelId="{7B7B43E3-CCFB-4FA7-B962-01CF21E5ABE3}" type="presOf" srcId="{0D866B3C-4E94-4C1A-90E1-44FBDA8DAB24}" destId="{8C9B8393-6647-4CAF-927B-628433A12F8E}" srcOrd="1" destOrd="0" presId="urn:microsoft.com/office/officeart/2005/8/layout/orgChart1"/>
    <dgm:cxn modelId="{68DBB83B-7FF5-4B6A-BF2F-40DD05C654C6}" type="presOf" srcId="{5940DE94-4E1A-4BAD-A841-783D3638CE50}" destId="{377ABEC3-E862-4ACF-97A6-2AA2F76FD37A}" srcOrd="1" destOrd="0" presId="urn:microsoft.com/office/officeart/2005/8/layout/orgChart1"/>
    <dgm:cxn modelId="{5FEC206D-BF0B-4E19-996B-8FF9B3D2CFEB}" srcId="{6307D91A-D06D-45E7-914E-3385074B8394}" destId="{8144A795-518C-4AE9-ABE4-79EB2CA4619C}" srcOrd="1" destOrd="0" parTransId="{B84BC92C-6133-4C22-AACD-E9B09A9631EB}" sibTransId="{A7D7EAEE-25B4-4BCB-A980-FB04AADA1E30}"/>
    <dgm:cxn modelId="{174EA94B-3491-4E96-89BF-13E2550CC102}" type="presOf" srcId="{B84BC92C-6133-4C22-AACD-E9B09A9631EB}" destId="{5A032099-71B8-4453-B775-0CC436C88E8F}" srcOrd="0" destOrd="0" presId="urn:microsoft.com/office/officeart/2005/8/layout/orgChart1"/>
    <dgm:cxn modelId="{161F062F-9BAB-436C-BC9F-4E176088AC0C}" type="presOf" srcId="{1C063940-56A2-4B23-8909-D1856CEBA37E}" destId="{E3614058-2BE8-4F39-9B22-63D0B8F55F0F}" srcOrd="0" destOrd="0" presId="urn:microsoft.com/office/officeart/2005/8/layout/orgChart1"/>
    <dgm:cxn modelId="{B2B469D6-AB39-44A6-81DB-5ADD08601CC3}" srcId="{8144A795-518C-4AE9-ABE4-79EB2CA4619C}" destId="{277EBA5F-D913-49EC-94E1-914875AE3DCE}" srcOrd="0" destOrd="0" parTransId="{05A5140F-7B54-44D0-B7E7-8509A0915922}" sibTransId="{731A7F7A-E425-4BE5-9147-EB3F710CF21B}"/>
    <dgm:cxn modelId="{E1583A99-911B-4D94-9CA3-0773E87F2095}" type="presOf" srcId="{6307D91A-D06D-45E7-914E-3385074B8394}" destId="{C9E397E7-ABF6-4422-994C-B02114419335}" srcOrd="1" destOrd="0" presId="urn:microsoft.com/office/officeart/2005/8/layout/orgChart1"/>
    <dgm:cxn modelId="{28D075F8-CB2E-417F-A8DA-01DB45D82702}" srcId="{5940DE94-4E1A-4BAD-A841-783D3638CE50}" destId="{0D866B3C-4E94-4C1A-90E1-44FBDA8DAB24}" srcOrd="0" destOrd="0" parTransId="{44AA598D-6B71-46DB-A8C6-0707136211AD}" sibTransId="{02A0D523-7E29-4680-97FF-D9933668534C}"/>
    <dgm:cxn modelId="{3FB90641-8BBD-4D7A-B396-18E68B284ED2}" type="presOf" srcId="{277EBA5F-D913-49EC-94E1-914875AE3DCE}" destId="{CA9CA86F-46B1-46BF-B990-C5E516E50CE4}" srcOrd="1" destOrd="0" presId="urn:microsoft.com/office/officeart/2005/8/layout/orgChart1"/>
    <dgm:cxn modelId="{DE691CE6-0FFE-418B-83FB-D30D74D29477}" srcId="{6307D91A-D06D-45E7-914E-3385074B8394}" destId="{5940DE94-4E1A-4BAD-A841-783D3638CE50}" srcOrd="0" destOrd="0" parTransId="{1C063940-56A2-4B23-8909-D1856CEBA37E}" sibTransId="{C843D4D5-258C-4CB2-89C3-15D16149846E}"/>
    <dgm:cxn modelId="{341264E2-DA4F-4A8D-ADD6-97AAFC894994}" type="presOf" srcId="{277EBA5F-D913-49EC-94E1-914875AE3DCE}" destId="{CD884D24-77E3-49DE-855A-789DBEB31192}" srcOrd="0" destOrd="0" presId="urn:microsoft.com/office/officeart/2005/8/layout/orgChart1"/>
    <dgm:cxn modelId="{C5F7FB3C-F21F-4313-842C-503F8F466CE0}" type="presParOf" srcId="{219CCCD2-802C-4AB5-90E9-E684E7971A2C}" destId="{B4B7358B-CC6B-4F29-8630-BA9B71793C29}" srcOrd="0" destOrd="0" presId="urn:microsoft.com/office/officeart/2005/8/layout/orgChart1"/>
    <dgm:cxn modelId="{697622FC-E95F-42ED-A88F-F2BDC65FAD94}" type="presParOf" srcId="{B4B7358B-CC6B-4F29-8630-BA9B71793C29}" destId="{A96AF20C-D8D1-430F-AD8C-3F12FA2EEA0E}" srcOrd="0" destOrd="0" presId="urn:microsoft.com/office/officeart/2005/8/layout/orgChart1"/>
    <dgm:cxn modelId="{BB729FF2-DCDC-44C1-947E-38DBD58A031A}" type="presParOf" srcId="{A96AF20C-D8D1-430F-AD8C-3F12FA2EEA0E}" destId="{B2FA2C56-DC3F-4276-BAD0-1BFC1907010C}" srcOrd="0" destOrd="0" presId="urn:microsoft.com/office/officeart/2005/8/layout/orgChart1"/>
    <dgm:cxn modelId="{CB61500C-701F-4B2B-88A0-C6F7CB659D8F}" type="presParOf" srcId="{A96AF20C-D8D1-430F-AD8C-3F12FA2EEA0E}" destId="{C9E397E7-ABF6-4422-994C-B02114419335}" srcOrd="1" destOrd="0" presId="urn:microsoft.com/office/officeart/2005/8/layout/orgChart1"/>
    <dgm:cxn modelId="{2740688C-185B-441E-9C77-9AD909806E63}" type="presParOf" srcId="{B4B7358B-CC6B-4F29-8630-BA9B71793C29}" destId="{F5A940CE-6728-4D0A-8F05-6CB7773670DD}" srcOrd="1" destOrd="0" presId="urn:microsoft.com/office/officeart/2005/8/layout/orgChart1"/>
    <dgm:cxn modelId="{508886F7-809A-4D8E-BAC9-DF9C17FB3A0F}" type="presParOf" srcId="{F5A940CE-6728-4D0A-8F05-6CB7773670DD}" destId="{E3614058-2BE8-4F39-9B22-63D0B8F55F0F}" srcOrd="0" destOrd="0" presId="urn:microsoft.com/office/officeart/2005/8/layout/orgChart1"/>
    <dgm:cxn modelId="{76B8B531-2A17-4427-BE21-DB7CDB62F5FC}" type="presParOf" srcId="{F5A940CE-6728-4D0A-8F05-6CB7773670DD}" destId="{8130F114-1266-48A4-BA60-F2447977BB40}" srcOrd="1" destOrd="0" presId="urn:microsoft.com/office/officeart/2005/8/layout/orgChart1"/>
    <dgm:cxn modelId="{5EE4DC5E-E8EF-40EC-BFA5-CEEA97DDDD4C}" type="presParOf" srcId="{8130F114-1266-48A4-BA60-F2447977BB40}" destId="{FB656924-4FFC-45BA-B549-A723D4433289}" srcOrd="0" destOrd="0" presId="urn:microsoft.com/office/officeart/2005/8/layout/orgChart1"/>
    <dgm:cxn modelId="{CDF956FA-F2FE-4245-A8B5-7A27EDD7AC65}" type="presParOf" srcId="{FB656924-4FFC-45BA-B549-A723D4433289}" destId="{8D12AF60-3CD3-4A0D-8BFF-3A72F12E753E}" srcOrd="0" destOrd="0" presId="urn:microsoft.com/office/officeart/2005/8/layout/orgChart1"/>
    <dgm:cxn modelId="{AE7F8737-5E52-4072-A716-2B5C74D7EDE1}" type="presParOf" srcId="{FB656924-4FFC-45BA-B549-A723D4433289}" destId="{377ABEC3-E862-4ACF-97A6-2AA2F76FD37A}" srcOrd="1" destOrd="0" presId="urn:microsoft.com/office/officeart/2005/8/layout/orgChart1"/>
    <dgm:cxn modelId="{DA6FCB66-E1CB-42A3-B4FC-A7B4348B0CF1}" type="presParOf" srcId="{8130F114-1266-48A4-BA60-F2447977BB40}" destId="{5EE12272-6B3C-4246-8E31-9700BE364153}" srcOrd="1" destOrd="0" presId="urn:microsoft.com/office/officeart/2005/8/layout/orgChart1"/>
    <dgm:cxn modelId="{805FE4CD-77B1-4C3B-951C-8018003AA670}" type="presParOf" srcId="{5EE12272-6B3C-4246-8E31-9700BE364153}" destId="{B3AB592B-A956-4AEA-ABBD-A2DEFC1067E0}" srcOrd="0" destOrd="0" presId="urn:microsoft.com/office/officeart/2005/8/layout/orgChart1"/>
    <dgm:cxn modelId="{C492E96F-860D-4F4F-B7C9-491397D3DF48}" type="presParOf" srcId="{5EE12272-6B3C-4246-8E31-9700BE364153}" destId="{85A7F7B3-351E-4D6C-AD34-DFB2629F12BC}" srcOrd="1" destOrd="0" presId="urn:microsoft.com/office/officeart/2005/8/layout/orgChart1"/>
    <dgm:cxn modelId="{EB81B9ED-E503-4259-BF9F-D8A6691ECA4B}" type="presParOf" srcId="{85A7F7B3-351E-4D6C-AD34-DFB2629F12BC}" destId="{810EF811-68F5-47D6-81FD-2614F96C445B}" srcOrd="0" destOrd="0" presId="urn:microsoft.com/office/officeart/2005/8/layout/orgChart1"/>
    <dgm:cxn modelId="{5A1713D0-7AB7-4F0C-8083-44EAB8DB2295}" type="presParOf" srcId="{810EF811-68F5-47D6-81FD-2614F96C445B}" destId="{B7FF0646-2A4E-4D53-9B33-563C20F0CCA2}" srcOrd="0" destOrd="0" presId="urn:microsoft.com/office/officeart/2005/8/layout/orgChart1"/>
    <dgm:cxn modelId="{DD646DB6-D766-4EDB-B3DF-CEC5E30AF548}" type="presParOf" srcId="{810EF811-68F5-47D6-81FD-2614F96C445B}" destId="{8C9B8393-6647-4CAF-927B-628433A12F8E}" srcOrd="1" destOrd="0" presId="urn:microsoft.com/office/officeart/2005/8/layout/orgChart1"/>
    <dgm:cxn modelId="{A5F1C7A6-3317-4918-8C35-B33BCA57950E}" type="presParOf" srcId="{85A7F7B3-351E-4D6C-AD34-DFB2629F12BC}" destId="{9D3A0781-749B-4B0A-B37F-80A9C08E6691}" srcOrd="1" destOrd="0" presId="urn:microsoft.com/office/officeart/2005/8/layout/orgChart1"/>
    <dgm:cxn modelId="{A76B7AB6-E26C-41E4-ABFA-DBEF171EF5C6}" type="presParOf" srcId="{85A7F7B3-351E-4D6C-AD34-DFB2629F12BC}" destId="{04EC021B-D06E-4C27-A49E-0BF51BBFAB4C}" srcOrd="2" destOrd="0" presId="urn:microsoft.com/office/officeart/2005/8/layout/orgChart1"/>
    <dgm:cxn modelId="{264E7DF4-C7FB-4831-9617-CEE382F40AC8}" type="presParOf" srcId="{8130F114-1266-48A4-BA60-F2447977BB40}" destId="{A96BF682-90B9-4016-8CCE-E1BB2D34A0E3}" srcOrd="2" destOrd="0" presId="urn:microsoft.com/office/officeart/2005/8/layout/orgChart1"/>
    <dgm:cxn modelId="{89D9620D-DDFA-4C04-8327-CD54BCDBBD37}" type="presParOf" srcId="{F5A940CE-6728-4D0A-8F05-6CB7773670DD}" destId="{5A032099-71B8-4453-B775-0CC436C88E8F}" srcOrd="2" destOrd="0" presId="urn:microsoft.com/office/officeart/2005/8/layout/orgChart1"/>
    <dgm:cxn modelId="{B91D83EB-967E-4DF1-ABE5-815A7D49ABA3}" type="presParOf" srcId="{F5A940CE-6728-4D0A-8F05-6CB7773670DD}" destId="{A014DC90-7073-4F2E-A76E-B4AA1B99BB63}" srcOrd="3" destOrd="0" presId="urn:microsoft.com/office/officeart/2005/8/layout/orgChart1"/>
    <dgm:cxn modelId="{49400D5A-4739-4C91-AD56-F55D0875E8BF}" type="presParOf" srcId="{A014DC90-7073-4F2E-A76E-B4AA1B99BB63}" destId="{663BF080-B768-4A11-9621-FC21F14D5E36}" srcOrd="0" destOrd="0" presId="urn:microsoft.com/office/officeart/2005/8/layout/orgChart1"/>
    <dgm:cxn modelId="{62ABDFF4-57D2-4B41-9331-223FD9E95ED6}" type="presParOf" srcId="{663BF080-B768-4A11-9621-FC21F14D5E36}" destId="{077DF8A1-D09F-4A66-811B-5AC12F47A426}" srcOrd="0" destOrd="0" presId="urn:microsoft.com/office/officeart/2005/8/layout/orgChart1"/>
    <dgm:cxn modelId="{3EF6F736-F220-447E-B20D-002268591634}" type="presParOf" srcId="{663BF080-B768-4A11-9621-FC21F14D5E36}" destId="{DE24AAE6-9C2A-4B09-B864-F14B87A3F331}" srcOrd="1" destOrd="0" presId="urn:microsoft.com/office/officeart/2005/8/layout/orgChart1"/>
    <dgm:cxn modelId="{1F8BCF5E-5372-45D6-ADF1-542E3FDDD8AA}" type="presParOf" srcId="{A014DC90-7073-4F2E-A76E-B4AA1B99BB63}" destId="{09F2791C-4991-4D20-A9E1-77B04EF8BDD2}" srcOrd="1" destOrd="0" presId="urn:microsoft.com/office/officeart/2005/8/layout/orgChart1"/>
    <dgm:cxn modelId="{EA3B5AEC-365E-49E8-AF62-7336059595C5}" type="presParOf" srcId="{09F2791C-4991-4D20-A9E1-77B04EF8BDD2}" destId="{E05F6C08-D7CE-4DA0-A3BE-D6902BD31EAD}" srcOrd="0" destOrd="0" presId="urn:microsoft.com/office/officeart/2005/8/layout/orgChart1"/>
    <dgm:cxn modelId="{9F3B1D3D-57AE-4D62-8FBA-E34BF35A4E4E}" type="presParOf" srcId="{09F2791C-4991-4D20-A9E1-77B04EF8BDD2}" destId="{C9A37926-5747-47F1-9D91-689DB5CC21EE}" srcOrd="1" destOrd="0" presId="urn:microsoft.com/office/officeart/2005/8/layout/orgChart1"/>
    <dgm:cxn modelId="{6FAF4836-9DB9-4ADD-A9A3-E381BD0D779B}" type="presParOf" srcId="{C9A37926-5747-47F1-9D91-689DB5CC21EE}" destId="{76F23575-40B3-498F-B9EB-DAC396D382AE}" srcOrd="0" destOrd="0" presId="urn:microsoft.com/office/officeart/2005/8/layout/orgChart1"/>
    <dgm:cxn modelId="{1DC29664-505D-4BC3-B7AC-A0CC68A612ED}" type="presParOf" srcId="{76F23575-40B3-498F-B9EB-DAC396D382AE}" destId="{CD884D24-77E3-49DE-855A-789DBEB31192}" srcOrd="0" destOrd="0" presId="urn:microsoft.com/office/officeart/2005/8/layout/orgChart1"/>
    <dgm:cxn modelId="{0AFD132E-5E92-4D12-B794-125A1E7D105E}" type="presParOf" srcId="{76F23575-40B3-498F-B9EB-DAC396D382AE}" destId="{CA9CA86F-46B1-46BF-B990-C5E516E50CE4}" srcOrd="1" destOrd="0" presId="urn:microsoft.com/office/officeart/2005/8/layout/orgChart1"/>
    <dgm:cxn modelId="{25BE511F-235E-4B0C-8A78-3C8AEA7F46FC}" type="presParOf" srcId="{C9A37926-5747-47F1-9D91-689DB5CC21EE}" destId="{1F1E1221-EAC8-4518-9089-A03E476B57E5}" srcOrd="1" destOrd="0" presId="urn:microsoft.com/office/officeart/2005/8/layout/orgChart1"/>
    <dgm:cxn modelId="{A7C176B5-1691-4BD5-9080-D8DAE0E01A22}" type="presParOf" srcId="{C9A37926-5747-47F1-9D91-689DB5CC21EE}" destId="{3039B31F-4730-43DE-BCA6-AC009AC68A27}" srcOrd="2" destOrd="0" presId="urn:microsoft.com/office/officeart/2005/8/layout/orgChart1"/>
    <dgm:cxn modelId="{6EDC9428-381F-4292-942D-B0A1627D19AE}" type="presParOf" srcId="{A014DC90-7073-4F2E-A76E-B4AA1B99BB63}" destId="{2694107C-432F-4D6D-9B16-0830021099DA}" srcOrd="2" destOrd="0" presId="urn:microsoft.com/office/officeart/2005/8/layout/orgChart1"/>
    <dgm:cxn modelId="{C8187C1B-D5A9-4342-8440-244A791F99B9}" type="presParOf" srcId="{B4B7358B-CC6B-4F29-8630-BA9B71793C29}" destId="{10C6B155-B243-414A-8432-3DBE0172FC9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16E594-64C1-4D65-AB57-DC17F69BA40F}" type="datetimeFigureOut">
              <a:rPr lang="en-US" smtClean="0"/>
              <a:t>9/1/2016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0E317D-4009-46E1-B02D-E169A8FC8AF8}" type="slidenum">
              <a:rPr lang="en-US" smtClean="0"/>
              <a:t>‹#›</a:t>
            </a:fld>
            <a:endParaRPr lang="en-US"/>
          </a:p>
        </p:txBody>
      </p:sp>
    </p:spTree>
    <p:extLst>
      <p:ext uri="{BB962C8B-B14F-4D97-AF65-F5344CB8AC3E}">
        <p14:creationId xmlns:p14="http://schemas.microsoft.com/office/powerpoint/2010/main" val="2065554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0E317D-4009-46E1-B02D-E169A8FC8AF8}" type="slidenum">
              <a:rPr lang="en-US" smtClean="0"/>
              <a:t>149</a:t>
            </a:fld>
            <a:endParaRPr lang="en-US"/>
          </a:p>
        </p:txBody>
      </p:sp>
    </p:spTree>
    <p:extLst>
      <p:ext uri="{BB962C8B-B14F-4D97-AF65-F5344CB8AC3E}">
        <p14:creationId xmlns:p14="http://schemas.microsoft.com/office/powerpoint/2010/main" val="2244470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E317D-4009-46E1-B02D-E169A8FC8AF8}" type="slidenum">
              <a:rPr lang="en-US" smtClean="0"/>
              <a:t>165</a:t>
            </a:fld>
            <a:endParaRPr lang="en-US"/>
          </a:p>
        </p:txBody>
      </p:sp>
    </p:spTree>
    <p:extLst>
      <p:ext uri="{BB962C8B-B14F-4D97-AF65-F5344CB8AC3E}">
        <p14:creationId xmlns:p14="http://schemas.microsoft.com/office/powerpoint/2010/main" val="977833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E317D-4009-46E1-B02D-E169A8FC8AF8}" type="slidenum">
              <a:rPr lang="en-US" smtClean="0"/>
              <a:t>170</a:t>
            </a:fld>
            <a:endParaRPr lang="en-US"/>
          </a:p>
        </p:txBody>
      </p:sp>
    </p:spTree>
    <p:extLst>
      <p:ext uri="{BB962C8B-B14F-4D97-AF65-F5344CB8AC3E}">
        <p14:creationId xmlns:p14="http://schemas.microsoft.com/office/powerpoint/2010/main" val="722640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4EF78-0710-4165-8521-88066C0CC012}" type="slidenum">
              <a:rPr lang="en-US" smtClean="0"/>
              <a:t>‹#›</a:t>
            </a:fld>
            <a:endParaRPr lang="en-US"/>
          </a:p>
        </p:txBody>
      </p:sp>
    </p:spTree>
    <p:extLst>
      <p:ext uri="{BB962C8B-B14F-4D97-AF65-F5344CB8AC3E}">
        <p14:creationId xmlns:p14="http://schemas.microsoft.com/office/powerpoint/2010/main" val="31280699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7618508"/>
      </p:ext>
    </p:extLst>
  </p:cSld>
  <p:clrMapOvr>
    <a:masterClrMapping/>
  </p:clrMapOvr>
  <p:hf sldNum="0"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153694"/>
      </p:ext>
    </p:extLst>
  </p:cSld>
  <p:clrMapOvr>
    <a:masterClrMapping/>
  </p:clrMapOvr>
  <p:hf sldNum="0"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89953223"/>
      </p:ext>
    </p:extLst>
  </p:cSld>
  <p:clrMapOvr>
    <a:masterClrMapping/>
  </p:clrMapOvr>
  <p:hf sldNum="0"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1114696"/>
      </p:ext>
    </p:extLst>
  </p:cSld>
  <p:clrMapOvr>
    <a:masterClrMapping/>
  </p:clrMapOvr>
  <p:hf sldNum="0"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4693099"/>
      </p:ext>
    </p:extLst>
  </p:cSld>
  <p:clrMapOvr>
    <a:masterClrMapping/>
  </p:clrMapOvr>
  <p:hf sldNum="0"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2135195736"/>
      </p:ext>
    </p:extLst>
  </p:cSld>
  <p:clrMapOvr>
    <a:masterClrMapping/>
  </p:clrMapOvr>
  <p:hf sldNum="0"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88007945"/>
      </p:ext>
    </p:extLst>
  </p:cSld>
  <p:clrMapOvr>
    <a:masterClrMapping/>
  </p:clrMapOvr>
  <p:hf sldNum="0" hdr="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29494" y="317501"/>
            <a:ext cx="11131061" cy="698500"/>
          </a:xfrm>
        </p:spPr>
        <p:txBody>
          <a:bodyPr/>
          <a:lstStyle/>
          <a:p>
            <a:r>
              <a:rPr lang="en-US" smtClean="0"/>
              <a:t>Click to edit Master title style</a:t>
            </a:r>
            <a:endParaRPr lang="en-US" dirty="0"/>
          </a:p>
        </p:txBody>
      </p:sp>
      <p:sp>
        <p:nvSpPr>
          <p:cNvPr id="14" name="Text Placeholder 18"/>
          <p:cNvSpPr>
            <a:spLocks noGrp="1"/>
          </p:cNvSpPr>
          <p:nvPr>
            <p:ph idx="1"/>
          </p:nvPr>
        </p:nvSpPr>
        <p:spPr>
          <a:xfrm>
            <a:off x="529494" y="1665289"/>
            <a:ext cx="11131061" cy="4716463"/>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185162712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29494" y="317501"/>
            <a:ext cx="11131061"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10203" cy="4679950"/>
          </a:xfrm>
        </p:spPr>
        <p:txBody>
          <a:bodyPr/>
          <a:lstStyle/>
          <a:p>
            <a:r>
              <a:rPr lang="en-US" noProof="0" smtClean="0"/>
              <a:t>Click icon to add picture</a:t>
            </a:r>
            <a:endParaRPr lang="en-US" noProof="0" dirty="0"/>
          </a:p>
        </p:txBody>
      </p:sp>
      <p:sp>
        <p:nvSpPr>
          <p:cNvPr id="6" name="Content Placeholder 3"/>
          <p:cNvSpPr>
            <a:spLocks noGrp="1"/>
          </p:cNvSpPr>
          <p:nvPr>
            <p:ph sz="quarter" idx="10"/>
          </p:nvPr>
        </p:nvSpPr>
        <p:spPr>
          <a:xfrm>
            <a:off x="529494" y="1665289"/>
            <a:ext cx="4428587" cy="4716463"/>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824595166"/>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529494" y="317503"/>
            <a:ext cx="11131061"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529494" y="651600"/>
            <a:ext cx="11131061" cy="757255"/>
          </a:xfrm>
          <a:prstGeom prst="rect">
            <a:avLst/>
          </a:prstGeom>
        </p:spPr>
        <p:txBody>
          <a:bodyPr lIns="0" tIns="0" rIns="0" bIns="0">
            <a:noAutofit/>
          </a:bodyPr>
          <a:lstStyle>
            <a:lvl1pPr marL="0" indent="0">
              <a:buNone/>
              <a:defRPr sz="2167" b="0">
                <a:solidFill>
                  <a:srgbClr val="575757"/>
                </a:solidFill>
              </a:defRPr>
            </a:lvl1pPr>
          </a:lstStyle>
          <a:p>
            <a:pPr lvl="0"/>
            <a:r>
              <a:rPr lang="en-US" dirty="0"/>
              <a:t>Click to add subtitle</a:t>
            </a:r>
          </a:p>
        </p:txBody>
      </p:sp>
      <p:sp>
        <p:nvSpPr>
          <p:cNvPr id="13" name="Content Placeholder 3"/>
          <p:cNvSpPr>
            <a:spLocks noGrp="1"/>
          </p:cNvSpPr>
          <p:nvPr>
            <p:ph sz="quarter" idx="10"/>
          </p:nvPr>
        </p:nvSpPr>
        <p:spPr>
          <a:xfrm>
            <a:off x="529493" y="1665290"/>
            <a:ext cx="5265557" cy="4716461"/>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
        <p:nvSpPr>
          <p:cNvPr id="15" name="Content Placeholder 3"/>
          <p:cNvSpPr>
            <a:spLocks noGrp="1"/>
          </p:cNvSpPr>
          <p:nvPr>
            <p:ph sz="quarter" idx="20"/>
          </p:nvPr>
        </p:nvSpPr>
        <p:spPr>
          <a:xfrm>
            <a:off x="6399750" y="1665290"/>
            <a:ext cx="5260802" cy="4716461"/>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35482374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A4EF78-0710-4165-8521-88066C0CC012}" type="slidenum">
              <a:rPr lang="en-US" smtClean="0"/>
              <a:t>‹#›</a:t>
            </a:fld>
            <a:endParaRPr lang="en-US"/>
          </a:p>
        </p:txBody>
      </p:sp>
    </p:spTree>
    <p:extLst>
      <p:ext uri="{BB962C8B-B14F-4D97-AF65-F5344CB8AC3E}">
        <p14:creationId xmlns:p14="http://schemas.microsoft.com/office/powerpoint/2010/main" val="134512675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29494" y="651600"/>
            <a:ext cx="11134507" cy="757255"/>
          </a:xfrm>
          <a:prstGeom prst="rect">
            <a:avLst/>
          </a:prstGeom>
        </p:spPr>
        <p:txBody>
          <a:bodyPr lIns="0" tIns="0" rIns="0" bIns="0">
            <a:noAutofit/>
          </a:bodyPr>
          <a:lstStyle>
            <a:lvl1pPr marL="0" indent="0">
              <a:buNone/>
              <a:defRPr sz="2167"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29494" y="317503"/>
            <a:ext cx="11134507" cy="698501"/>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529494" y="1700213"/>
            <a:ext cx="11131061" cy="4678986"/>
          </a:xfrm>
          <a:prstGeom prst="rect">
            <a:avLst/>
          </a:prstGeom>
        </p:spPr>
        <p:txBody>
          <a:bodyPr vert="horz" lIns="0" tIns="0" rIns="0" bIns="0" rtlCol="0">
            <a:normAutofit/>
          </a:bodyPr>
          <a:lstStyle>
            <a:lvl1pPr>
              <a:defRPr sz="1733"/>
            </a:lvl1pPr>
            <a:lvl2pPr>
              <a:defRPr sz="1733"/>
            </a:lvl2pPr>
            <a:lvl3pPr>
              <a:defRPr sz="1733"/>
            </a:lvl3pPr>
            <a:lvl4pPr>
              <a:defRPr sz="1733"/>
            </a:lvl4pPr>
            <a:lvl5pPr>
              <a:defRPr sz="1733"/>
            </a:lvl5pPr>
            <a:lvl6pPr>
              <a:defRPr sz="1733"/>
            </a:lvl6pPr>
            <a:lvl7pPr>
              <a:defRPr sz="1733"/>
            </a:lvl7pPr>
            <a:lvl8pPr>
              <a:defRPr sz="1733"/>
            </a:lvl8pPr>
            <a:lvl9pPr>
              <a:defRPr sz="1733"/>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92511376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29494" y="651601"/>
            <a:ext cx="11134507" cy="757252"/>
          </a:xfrm>
          <a:prstGeom prst="rect">
            <a:avLst/>
          </a:prstGeom>
        </p:spPr>
        <p:txBody>
          <a:bodyPr lIns="0" tIns="0" rIns="0" bIns="0">
            <a:noAutofit/>
          </a:bodyPr>
          <a:lstStyle>
            <a:lvl1pPr marL="0" indent="0">
              <a:buNone/>
              <a:defRPr sz="2167" b="0">
                <a:solidFill>
                  <a:srgbClr val="575757"/>
                </a:solidFill>
              </a:defRPr>
            </a:lvl1pPr>
          </a:lstStyle>
          <a:p>
            <a:pPr lvl="0"/>
            <a:r>
              <a:rPr lang="en-US" dirty="0"/>
              <a:t>Click to add subtitle</a:t>
            </a:r>
          </a:p>
        </p:txBody>
      </p:sp>
      <p:sp>
        <p:nvSpPr>
          <p:cNvPr id="14" name="Title Placeholder 1"/>
          <p:cNvSpPr>
            <a:spLocks noGrp="1"/>
          </p:cNvSpPr>
          <p:nvPr>
            <p:ph type="title"/>
          </p:nvPr>
        </p:nvSpPr>
        <p:spPr>
          <a:xfrm>
            <a:off x="529494" y="317503"/>
            <a:ext cx="11134507" cy="698498"/>
          </a:xfrm>
          <a:prstGeom prst="rect">
            <a:avLst/>
          </a:prstGeom>
        </p:spPr>
        <p:txBody>
          <a:bodyPr vert="horz" lIns="0" tIns="0" rIns="0" bIns="0" rtlCol="0" anchor="t" anchorCtr="0">
            <a:noAutofit/>
          </a:bodyPr>
          <a:lstStyle>
            <a:lvl1pPr>
              <a:defRPr/>
            </a:lvl1pPr>
          </a:lstStyle>
          <a:p>
            <a:r>
              <a:rPr lang="en-US" noProof="0" smtClean="0"/>
              <a:t>Click to edit Master title style</a:t>
            </a:r>
            <a:endParaRPr lang="en-US" noProof="0" dirty="0"/>
          </a:p>
        </p:txBody>
      </p:sp>
      <p:sp>
        <p:nvSpPr>
          <p:cNvPr id="8" name="Text Placeholder 18"/>
          <p:cNvSpPr>
            <a:spLocks noGrp="1"/>
          </p:cNvSpPr>
          <p:nvPr>
            <p:ph idx="1"/>
          </p:nvPr>
        </p:nvSpPr>
        <p:spPr>
          <a:xfrm>
            <a:off x="529494" y="1700213"/>
            <a:ext cx="11131061" cy="4678986"/>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2613156762"/>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9491" y="1628778"/>
            <a:ext cx="9241694" cy="4752975"/>
          </a:xfrm>
          <a:prstGeom prst="rect">
            <a:avLst/>
          </a:prstGeom>
        </p:spPr>
        <p:txBody>
          <a:bodyPr>
            <a:normAutofit/>
          </a:bodyPr>
          <a:lstStyle>
            <a:lvl1pPr>
              <a:spcBef>
                <a:spcPts val="3900"/>
              </a:spcBef>
              <a:defRPr sz="2383">
                <a:solidFill>
                  <a:schemeClr val="tx1"/>
                </a:solidFill>
              </a:defRPr>
            </a:lvl1pPr>
            <a:lvl2pPr marL="495283" indent="-495283">
              <a:defRPr sz="3250">
                <a:solidFill>
                  <a:schemeClr val="bg2"/>
                </a:solidFill>
              </a:defRPr>
            </a:lvl2pPr>
            <a:lvl3pPr>
              <a:defRPr sz="3250">
                <a:solidFill>
                  <a:schemeClr val="bg2"/>
                </a:solidFill>
              </a:defRPr>
            </a:lvl3pPr>
            <a:lvl4pPr>
              <a:defRPr sz="3250">
                <a:solidFill>
                  <a:schemeClr val="bg2"/>
                </a:solidFill>
              </a:defRPr>
            </a:lvl4pPr>
            <a:lvl5pPr>
              <a:defRPr sz="3250">
                <a:solidFill>
                  <a:schemeClr val="bg2"/>
                </a:solidFill>
              </a:defRPr>
            </a:lvl5pPr>
          </a:lstStyle>
          <a:p>
            <a:pPr lvl="0"/>
            <a:r>
              <a:rPr lang="en-US" noProof="0" smtClean="0"/>
              <a:t>Click to edit Master text styles</a:t>
            </a:r>
          </a:p>
        </p:txBody>
      </p:sp>
    </p:spTree>
    <p:extLst>
      <p:ext uri="{BB962C8B-B14F-4D97-AF65-F5344CB8AC3E}">
        <p14:creationId xmlns:p14="http://schemas.microsoft.com/office/powerpoint/2010/main" val="391390518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49077758"/>
      </p:ext>
    </p:extLst>
  </p:cSld>
  <p:clrMapOvr>
    <a:masterClrMapping/>
  </p:clrMapOvr>
  <p:hf sldNum="0"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36780976"/>
      </p:ext>
    </p:extLst>
  </p:cSld>
  <p:clrMapOvr>
    <a:masterClrMapping/>
  </p:clrMapOvr>
  <p:hf sldNum="0"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9323789"/>
      </p:ext>
    </p:extLst>
  </p:cSld>
  <p:clrMapOvr>
    <a:masterClrMapping/>
  </p:clrMapOvr>
  <p:hf sldNum="0"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90079137"/>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50647001"/>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373891997"/>
      </p:ext>
    </p:extLst>
  </p:cSld>
  <p:clrMapOvr>
    <a:masterClrMapping/>
  </p:clrMapOvr>
  <p:hf sldNum="0"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66365427"/>
      </p:ext>
    </p:extLst>
  </p:cSld>
  <p:clrMapOvr>
    <a:masterClrMapping/>
  </p:clrMapOvr>
  <p:hf sldNum="0"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9/1/2016</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5326019"/>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 id="2147483948" r:id="rId18"/>
    <p:sldLayoutId id="2147483949" r:id="rId19"/>
    <p:sldLayoutId id="2147483950" r:id="rId20"/>
    <p:sldLayoutId id="2147483951" r:id="rId21"/>
    <p:sldLayoutId id="2147483952" r:id="rId22"/>
  </p:sldLayoutIdLst>
  <p:transition>
    <p:fade/>
  </p:transition>
  <p:timing>
    <p:tnLst>
      <p:par>
        <p:cTn id="1" dur="indefinite" restart="never" nodeType="tmRoot"/>
      </p:par>
    </p:tnLst>
  </p:timing>
  <p:hf sldNum="0"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7.xml"/></Relationships>
</file>

<file path=ppt/slides/_rels/slide112.xml.rels><?xml version="1.0" encoding="UTF-8" standalone="yes"?>
<Relationships xmlns="http://schemas.openxmlformats.org/package/2006/relationships"><Relationship Id="rId2" Type="http://schemas.openxmlformats.org/officeDocument/2006/relationships/hyperlink" Target="https://jersey.java.net/download.html" TargetMode="External"/><Relationship Id="rId1" Type="http://schemas.openxmlformats.org/officeDocument/2006/relationships/slideLayout" Target="../slideLayouts/slideLayout1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7.xml"/></Relationships>
</file>

<file path=ppt/slides/_rels/slide1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7.xml"/></Relationships>
</file>

<file path=ppt/slides/_rels/slide1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7.xml"/></Relationships>
</file>

<file path=ppt/slides/_rels/slide1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7.xml"/></Relationships>
</file>

<file path=ppt/slides/_rels/slide161.xml.rels><?xml version="1.0" encoding="UTF-8" standalone="yes"?>
<Relationships xmlns="http://schemas.openxmlformats.org/package/2006/relationships"><Relationship Id="rId2" Type="http://schemas.openxmlformats.org/officeDocument/2006/relationships/hyperlink" Target="http://www.java2blog.com/2015/09/spring-mvc-hello-world-example.html" TargetMode="External"/><Relationship Id="rId1" Type="http://schemas.openxmlformats.org/officeDocument/2006/relationships/slideLayout" Target="../slideLayouts/slideLayout1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2.xml.rels><?xml version="1.0" encoding="UTF-8" standalone="yes"?>
<Relationships xmlns="http://schemas.openxmlformats.org/package/2006/relationships"><Relationship Id="rId3" Type="http://schemas.openxmlformats.org/officeDocument/2006/relationships/hyperlink" Target="http://localhost:8181/SpringRestHelloWorldEx/country/1" TargetMode="External"/><Relationship Id="rId2" Type="http://schemas.openxmlformats.org/officeDocument/2006/relationships/hyperlink" Target="http://localhost:8181/SpringRestHelloWorldEx/country" TargetMode="External"/><Relationship Id="rId1" Type="http://schemas.openxmlformats.org/officeDocument/2006/relationships/slideLayout" Target="../slideLayouts/slideLayout17.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7.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java2blog.com/2013/03/soap-web-service-tutorial.html#JOwllKRc2RIHpuew.99" TargetMode="Externa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webservicex.net/geoipservice.asmx?WSDL" TargetMode="External"/><Relationship Id="rId2" Type="http://schemas.openxmlformats.org/officeDocument/2006/relationships/hyperlink" Target="http://www.webservicex.com/ws/WSDetails.aspx?CATID=12&amp;WSID=64"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www.webservicex.net/geoipservice.asmx?WSD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localhost:8182/WS/HelloWorld?wsdl" TargetMode="External"/><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7.xml"/></Relationships>
</file>

<file path=ppt/slides/_rels/slide9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Web services</a:t>
            </a:r>
            <a:endParaRPr lang="en-US" dirty="0"/>
          </a:p>
        </p:txBody>
      </p:sp>
      <p:sp>
        <p:nvSpPr>
          <p:cNvPr id="3" name="Subtitle 2"/>
          <p:cNvSpPr>
            <a:spLocks noGrp="1"/>
          </p:cNvSpPr>
          <p:nvPr>
            <p:ph type="subTitle" idx="1"/>
          </p:nvPr>
        </p:nvSpPr>
        <p:spPr bwMode="auto"/>
        <p:txBody>
          <a:bodyPr/>
          <a:lstStyle/>
          <a:p>
            <a:r>
              <a:rPr lang="en-US" dirty="0" smtClean="0"/>
              <a:t>Java web services</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990539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1. Introduction to Web services</a:t>
            </a:r>
            <a:endParaRPr lang="en-US" dirty="0"/>
          </a:p>
        </p:txBody>
      </p:sp>
      <p:sp>
        <p:nvSpPr>
          <p:cNvPr id="4" name="Subtitle 3"/>
          <p:cNvSpPr>
            <a:spLocks noGrp="1"/>
          </p:cNvSpPr>
          <p:nvPr>
            <p:ph type="subTitle" idx="1"/>
          </p:nvPr>
        </p:nvSpPr>
        <p:spPr/>
        <p:txBody>
          <a:bodyPr/>
          <a:lstStyle/>
          <a:p>
            <a:r>
              <a:rPr lang="en-US" dirty="0" smtClean="0"/>
              <a:t> </a:t>
            </a:r>
            <a:endParaRPr lang="en-US" dirty="0"/>
          </a:p>
        </p:txBody>
      </p:sp>
      <p:sp>
        <p:nvSpPr>
          <p:cNvPr id="3" name="Date Placeholder 2"/>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5433651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i="1" dirty="0">
                <a:solidFill>
                  <a:srgbClr val="000000"/>
                </a:solidFill>
                <a:latin typeface="verdana" panose="020B0604030504040204" pitchFamily="34" charset="0"/>
              </a:rPr>
              <a:t>HelloWorldImpl.java</a:t>
            </a:r>
            <a:endParaRPr lang="en-US" dirty="0"/>
          </a:p>
        </p:txBody>
      </p:sp>
      <p:sp>
        <p:nvSpPr>
          <p:cNvPr id="3" name="Content Placeholder 2"/>
          <p:cNvSpPr>
            <a:spLocks noGrp="1"/>
          </p:cNvSpPr>
          <p:nvPr>
            <p:ph idx="1"/>
          </p:nvPr>
        </p:nvSpPr>
        <p:spPr/>
        <p:txBody>
          <a:bodyPr>
            <a:normAutofit/>
          </a:bodyPr>
          <a:lstStyle/>
          <a:p>
            <a:pPr algn="just"/>
            <a:r>
              <a:rPr lang="en-US" sz="1800" dirty="0" smtClean="0"/>
              <a:t>   </a:t>
            </a:r>
            <a:r>
              <a:rPr lang="en-US" sz="1800" b="1" dirty="0">
                <a:solidFill>
                  <a:srgbClr val="006699"/>
                </a:solidFill>
                <a:latin typeface="Verdana" panose="020B0604030504040204" pitchFamily="34" charset="0"/>
              </a:rPr>
              <a:t>package</a:t>
            </a:r>
            <a:r>
              <a:rPr lang="en-US" sz="1800" dirty="0">
                <a:solidFill>
                  <a:srgbClr val="000000"/>
                </a:solidFill>
                <a:latin typeface="Verdana" panose="020B0604030504040204" pitchFamily="34" charset="0"/>
              </a:rPr>
              <a:t> </a:t>
            </a:r>
            <a:r>
              <a:rPr lang="en-US" sz="1800" dirty="0" err="1" smtClean="0">
                <a:solidFill>
                  <a:srgbClr val="000000"/>
                </a:solidFill>
                <a:latin typeface="Verdana" panose="020B0604030504040204" pitchFamily="34" charset="0"/>
              </a:rPr>
              <a:t>com.mangaraoit</a:t>
            </a:r>
            <a:r>
              <a:rPr lang="en-US" sz="1800" dirty="0" smtClean="0">
                <a:solidFill>
                  <a:srgbClr val="000000"/>
                </a:solidFill>
                <a:latin typeface="Verdana" panose="020B0604030504040204" pitchFamily="34" charset="0"/>
              </a:rPr>
              <a:t>;</a:t>
            </a:r>
            <a:r>
              <a:rPr lang="en-US" sz="1800" dirty="0">
                <a:solidFill>
                  <a:srgbClr val="000000"/>
                </a:solidFill>
                <a:latin typeface="Verdana" panose="020B0604030504040204" pitchFamily="34" charset="0"/>
              </a:rPr>
              <a:t>  </a:t>
            </a:r>
          </a:p>
          <a:p>
            <a:pPr algn="just"/>
            <a:r>
              <a:rPr lang="en-US" sz="1800" b="1" dirty="0">
                <a:solidFill>
                  <a:srgbClr val="006699"/>
                </a:solidFill>
                <a:latin typeface="Verdana" panose="020B0604030504040204" pitchFamily="34" charset="0"/>
              </a:rPr>
              <a:t>import</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javax.jws.WebService</a:t>
            </a:r>
            <a:r>
              <a:rPr lang="en-US" sz="1800" dirty="0">
                <a:solidFill>
                  <a:srgbClr val="000000"/>
                </a:solidFill>
                <a:latin typeface="Verdana" panose="020B0604030504040204" pitchFamily="34" charset="0"/>
              </a:rPr>
              <a:t>;  </a:t>
            </a:r>
          </a:p>
          <a:p>
            <a:pPr algn="just"/>
            <a:r>
              <a:rPr lang="en-US" sz="1800" dirty="0">
                <a:solidFill>
                  <a:srgbClr val="008200"/>
                </a:solidFill>
                <a:latin typeface="Verdana" panose="020B0604030504040204" pitchFamily="34" charset="0"/>
              </a:rPr>
              <a:t>//Service Implementation</a:t>
            </a:r>
            <a:r>
              <a:rPr lang="en-US" sz="1800" dirty="0">
                <a:solidFill>
                  <a:srgbClr val="000000"/>
                </a:solidFill>
                <a:latin typeface="Verdana" panose="020B0604030504040204" pitchFamily="34" charset="0"/>
              </a:rPr>
              <a:t>  </a:t>
            </a:r>
          </a:p>
          <a:p>
            <a:pPr algn="just"/>
            <a:r>
              <a:rPr lang="en-US" sz="1800" dirty="0">
                <a:solidFill>
                  <a:srgbClr val="646464"/>
                </a:solidFill>
                <a:latin typeface="Verdana" panose="020B0604030504040204" pitchFamily="34" charset="0"/>
              </a:rPr>
              <a:t>@</a:t>
            </a:r>
            <a:r>
              <a:rPr lang="en-US" sz="1800" dirty="0" err="1">
                <a:solidFill>
                  <a:srgbClr val="646464"/>
                </a:solidFill>
                <a:latin typeface="Verdana" panose="020B0604030504040204" pitchFamily="34" charset="0"/>
              </a:rPr>
              <a:t>WebService</a:t>
            </a:r>
            <a:r>
              <a:rPr lang="en-US" sz="1800" dirty="0">
                <a:solidFill>
                  <a:srgbClr val="000000"/>
                </a:solidFill>
                <a:latin typeface="Verdana" panose="020B0604030504040204" pitchFamily="34" charset="0"/>
              </a:rPr>
              <a:t>(</a:t>
            </a:r>
            <a:r>
              <a:rPr lang="en-US" sz="1800" dirty="0" err="1">
                <a:solidFill>
                  <a:srgbClr val="000000"/>
                </a:solidFill>
                <a:latin typeface="Verdana" panose="020B0604030504040204" pitchFamily="34" charset="0"/>
              </a:rPr>
              <a:t>endpointInterface</a:t>
            </a:r>
            <a:r>
              <a:rPr lang="en-US" sz="1800" dirty="0">
                <a:solidFill>
                  <a:srgbClr val="000000"/>
                </a:solidFill>
                <a:latin typeface="Verdana" panose="020B0604030504040204" pitchFamily="34" charset="0"/>
              </a:rPr>
              <a:t> = </a:t>
            </a:r>
            <a:r>
              <a:rPr lang="en-US" sz="1800" dirty="0">
                <a:solidFill>
                  <a:srgbClr val="0000FF"/>
                </a:solidFill>
                <a:latin typeface="Verdana" panose="020B0604030504040204" pitchFamily="34" charset="0"/>
              </a:rPr>
              <a:t>"</a:t>
            </a:r>
            <a:r>
              <a:rPr lang="en-US" sz="1800" dirty="0" err="1" smtClean="0">
                <a:solidFill>
                  <a:srgbClr val="0000FF"/>
                </a:solidFill>
                <a:latin typeface="Verdana" panose="020B0604030504040204" pitchFamily="34" charset="0"/>
              </a:rPr>
              <a:t>com.mangaraoit.HelloWorld</a:t>
            </a:r>
            <a:r>
              <a:rPr lang="en-US" sz="1800" dirty="0">
                <a:solidFill>
                  <a:srgbClr val="0000FF"/>
                </a:solidFill>
                <a:latin typeface="Verdana" panose="020B0604030504040204" pitchFamily="34" charset="0"/>
              </a:rPr>
              <a:t>"</a:t>
            </a:r>
            <a:r>
              <a:rPr lang="en-US" sz="1800" dirty="0">
                <a:solidFill>
                  <a:srgbClr val="000000"/>
                </a:solidFill>
                <a:latin typeface="Verdana" panose="020B0604030504040204" pitchFamily="34" charset="0"/>
              </a:rPr>
              <a:t>)  </a:t>
            </a:r>
          </a:p>
          <a:p>
            <a:pPr algn="just"/>
            <a:r>
              <a:rPr lang="en-US" sz="1800" b="1" dirty="0">
                <a:solidFill>
                  <a:srgbClr val="006699"/>
                </a:solidFill>
                <a:latin typeface="Verdana" panose="020B0604030504040204" pitchFamily="34" charset="0"/>
              </a:rPr>
              <a:t>public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class</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HelloWorldImpl</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implements</a:t>
            </a:r>
            <a:r>
              <a:rPr lang="en-US" sz="1800" dirty="0">
                <a:solidFill>
                  <a:srgbClr val="000000"/>
                </a:solidFill>
                <a:latin typeface="Verdana" panose="020B0604030504040204" pitchFamily="34" charset="0"/>
              </a:rPr>
              <a:t> HelloWorld{  </a:t>
            </a:r>
          </a:p>
          <a:p>
            <a:pPr algn="just"/>
            <a:r>
              <a:rPr lang="en-US" sz="1800" dirty="0">
                <a:solidFill>
                  <a:srgbClr val="000000"/>
                </a:solidFill>
                <a:latin typeface="Verdana" panose="020B0604030504040204" pitchFamily="34" charset="0"/>
              </a:rPr>
              <a:t>    </a:t>
            </a:r>
            <a:r>
              <a:rPr lang="en-US" sz="1800" dirty="0">
                <a:solidFill>
                  <a:srgbClr val="646464"/>
                </a:solidFill>
                <a:latin typeface="Verdana" panose="020B0604030504040204" pitchFamily="34" charset="0"/>
              </a:rPr>
              <a:t>@Override</a:t>
            </a:r>
            <a:r>
              <a:rPr lang="en-US" sz="1800" dirty="0">
                <a:solidFill>
                  <a:srgbClr val="000000"/>
                </a:solidFill>
                <a:latin typeface="Verdana" panose="020B0604030504040204" pitchFamily="34" charset="0"/>
              </a:rPr>
              <a:t>  </a:t>
            </a:r>
          </a:p>
          <a:p>
            <a:pPr algn="just"/>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public</a:t>
            </a:r>
            <a:r>
              <a:rPr lang="en-US" sz="1800" dirty="0">
                <a:solidFill>
                  <a:srgbClr val="000000"/>
                </a:solidFill>
                <a:latin typeface="Verdana" panose="020B0604030504040204" pitchFamily="34" charset="0"/>
              </a:rPr>
              <a:t> String </a:t>
            </a:r>
            <a:r>
              <a:rPr lang="en-US" sz="1800" dirty="0" err="1">
                <a:solidFill>
                  <a:srgbClr val="000000"/>
                </a:solidFill>
                <a:latin typeface="Verdana" panose="020B0604030504040204" pitchFamily="34" charset="0"/>
              </a:rPr>
              <a:t>getHelloWorldAsString</a:t>
            </a:r>
            <a:r>
              <a:rPr lang="en-US" sz="1800" dirty="0">
                <a:solidFill>
                  <a:srgbClr val="000000"/>
                </a:solidFill>
                <a:latin typeface="Verdana" panose="020B0604030504040204" pitchFamily="34" charset="0"/>
              </a:rPr>
              <a:t>(String name) {  </a:t>
            </a:r>
          </a:p>
          <a:p>
            <a:pPr algn="just"/>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return</a:t>
            </a:r>
            <a:r>
              <a:rPr lang="en-US" sz="1800" dirty="0">
                <a:solidFill>
                  <a:srgbClr val="000000"/>
                </a:solidFill>
                <a:latin typeface="Verdana" panose="020B0604030504040204" pitchFamily="34" charset="0"/>
              </a:rPr>
              <a:t> </a:t>
            </a:r>
            <a:r>
              <a:rPr lang="en-US" sz="1800" dirty="0">
                <a:solidFill>
                  <a:srgbClr val="0000FF"/>
                </a:solidFill>
                <a:latin typeface="Verdana" panose="020B0604030504040204" pitchFamily="34" charset="0"/>
              </a:rPr>
              <a:t>"Hello World JAX-WS "</a:t>
            </a:r>
            <a:r>
              <a:rPr lang="en-US" sz="1800" dirty="0">
                <a:solidFill>
                  <a:srgbClr val="000000"/>
                </a:solidFill>
                <a:latin typeface="Verdana" panose="020B0604030504040204" pitchFamily="34" charset="0"/>
              </a:rPr>
              <a:t> + name;  </a:t>
            </a:r>
          </a:p>
          <a:p>
            <a:pPr algn="just"/>
            <a:r>
              <a:rPr lang="en-US" sz="1800" dirty="0">
                <a:solidFill>
                  <a:srgbClr val="000000"/>
                </a:solidFill>
                <a:latin typeface="Verdana" panose="020B0604030504040204" pitchFamily="34" charset="0"/>
              </a:rPr>
              <a:t>    }  </a:t>
            </a:r>
          </a:p>
          <a:p>
            <a:pPr algn="just"/>
            <a:r>
              <a:rPr lang="en-US" sz="1800" dirty="0">
                <a:solidFill>
                  <a:srgbClr val="000000"/>
                </a:solidFill>
                <a:latin typeface="Verdana" panose="020B0604030504040204" pitchFamily="34" charset="0"/>
              </a:rPr>
              <a:t>}</a:t>
            </a:r>
          </a:p>
          <a:p>
            <a:endParaRPr lang="en-US" sz="1800" dirty="0"/>
          </a:p>
        </p:txBody>
      </p:sp>
    </p:spTree>
    <p:extLst>
      <p:ext uri="{BB962C8B-B14F-4D97-AF65-F5344CB8AC3E}">
        <p14:creationId xmlns:p14="http://schemas.microsoft.com/office/powerpoint/2010/main" val="3770143626"/>
      </p:ext>
    </p:extLst>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i="1" dirty="0"/>
              <a:t>Publisher.java</a:t>
            </a:r>
            <a:endParaRPr lang="en-US" dirty="0"/>
          </a:p>
        </p:txBody>
      </p:sp>
      <p:sp>
        <p:nvSpPr>
          <p:cNvPr id="3" name="Content Placeholder 2"/>
          <p:cNvSpPr>
            <a:spLocks noGrp="1"/>
          </p:cNvSpPr>
          <p:nvPr>
            <p:ph idx="1"/>
          </p:nvPr>
        </p:nvSpPr>
        <p:spPr/>
        <p:txBody>
          <a:bodyPr>
            <a:noAutofit/>
          </a:bodyPr>
          <a:lstStyle/>
          <a:p>
            <a:pPr algn="just"/>
            <a:r>
              <a:rPr lang="en-US" sz="2400" dirty="0" smtClean="0"/>
              <a:t>  </a:t>
            </a:r>
            <a:r>
              <a:rPr lang="en-US" sz="2400" b="1" dirty="0">
                <a:solidFill>
                  <a:srgbClr val="006699"/>
                </a:solidFill>
                <a:latin typeface="Verdana" panose="020B0604030504040204" pitchFamily="34" charset="0"/>
              </a:rPr>
              <a:t>package</a:t>
            </a:r>
            <a:r>
              <a:rPr lang="en-US" sz="2400" dirty="0">
                <a:solidFill>
                  <a:srgbClr val="000000"/>
                </a:solidFill>
                <a:latin typeface="Verdana" panose="020B0604030504040204" pitchFamily="34" charset="0"/>
              </a:rPr>
              <a:t> </a:t>
            </a:r>
            <a:r>
              <a:rPr lang="en-US" sz="2400" dirty="0" err="1" smtClean="0">
                <a:solidFill>
                  <a:srgbClr val="000000"/>
                </a:solidFill>
                <a:latin typeface="Verdana" panose="020B0604030504040204" pitchFamily="34" charset="0"/>
              </a:rPr>
              <a:t>com.mangaraoit</a:t>
            </a:r>
            <a:r>
              <a:rPr lang="en-US" sz="2400" dirty="0" smtClean="0">
                <a:solidFill>
                  <a:srgbClr val="000000"/>
                </a:solidFill>
                <a:latin typeface="Verdana" panose="020B0604030504040204" pitchFamily="34" charset="0"/>
              </a:rPr>
              <a:t>;</a:t>
            </a:r>
            <a:r>
              <a:rPr lang="en-US" sz="2400" dirty="0">
                <a:solidFill>
                  <a:srgbClr val="000000"/>
                </a:solidFill>
                <a:latin typeface="Verdana" panose="020B0604030504040204" pitchFamily="34" charset="0"/>
              </a:rPr>
              <a:t>  </a:t>
            </a:r>
          </a:p>
          <a:p>
            <a:pPr algn="just"/>
            <a:r>
              <a:rPr lang="en-US" sz="2400" b="1" dirty="0">
                <a:solidFill>
                  <a:srgbClr val="006699"/>
                </a:solidFill>
                <a:latin typeface="Verdana" panose="020B0604030504040204" pitchFamily="34" charset="0"/>
              </a:rPr>
              <a:t>import</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javax.xml.ws.Endpoint</a:t>
            </a:r>
            <a:r>
              <a:rPr lang="en-US" sz="2400" dirty="0">
                <a:solidFill>
                  <a:srgbClr val="000000"/>
                </a:solidFill>
                <a:latin typeface="Verdana" panose="020B0604030504040204" pitchFamily="34" charset="0"/>
              </a:rPr>
              <a:t>;  </a:t>
            </a:r>
          </a:p>
          <a:p>
            <a:pPr algn="just"/>
            <a:r>
              <a:rPr lang="en-US" sz="2400" dirty="0">
                <a:solidFill>
                  <a:srgbClr val="008200"/>
                </a:solidFill>
                <a:latin typeface="Verdana" panose="020B0604030504040204" pitchFamily="34" charset="0"/>
              </a:rPr>
              <a:t>//Endpoint publisher</a:t>
            </a:r>
            <a:r>
              <a:rPr lang="en-US" sz="2400" dirty="0">
                <a:solidFill>
                  <a:srgbClr val="000000"/>
                </a:solidFill>
                <a:latin typeface="Verdana" panose="020B0604030504040204" pitchFamily="34" charset="0"/>
              </a:rPr>
              <a:t>  </a:t>
            </a:r>
          </a:p>
          <a:p>
            <a:pPr algn="just"/>
            <a:r>
              <a:rPr lang="en-US" sz="2400" b="1" dirty="0">
                <a:solidFill>
                  <a:srgbClr val="006699"/>
                </a:solidFill>
                <a:latin typeface="Verdana" panose="020B0604030504040204" pitchFamily="34" charset="0"/>
              </a:rPr>
              <a:t>public</a:t>
            </a: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class</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HelloWorldPublisher</a:t>
            </a:r>
            <a:r>
              <a:rPr lang="en-US" sz="2400" dirty="0">
                <a:solidFill>
                  <a:srgbClr val="000000"/>
                </a:solidFill>
                <a:latin typeface="Verdana" panose="020B0604030504040204" pitchFamily="34" charset="0"/>
              </a:rPr>
              <a:t>{  </a:t>
            </a:r>
          </a:p>
          <a:p>
            <a:pPr algn="just"/>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public</a:t>
            </a: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static</a:t>
            </a: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void</a:t>
            </a:r>
            <a:r>
              <a:rPr lang="en-US" sz="2400" dirty="0">
                <a:solidFill>
                  <a:srgbClr val="000000"/>
                </a:solidFill>
                <a:latin typeface="Verdana" panose="020B0604030504040204" pitchFamily="34" charset="0"/>
              </a:rPr>
              <a:t> main(String[] </a:t>
            </a:r>
            <a:r>
              <a:rPr lang="en-US" sz="2400" dirty="0" err="1">
                <a:solidFill>
                  <a:srgbClr val="000000"/>
                </a:solidFill>
                <a:latin typeface="Verdana" panose="020B0604030504040204" pitchFamily="34" charset="0"/>
              </a:rPr>
              <a:t>args</a:t>
            </a:r>
            <a:r>
              <a:rPr lang="en-US" sz="2400" dirty="0">
                <a:solidFill>
                  <a:srgbClr val="000000"/>
                </a:solidFill>
                <a:latin typeface="Verdana" panose="020B0604030504040204" pitchFamily="34" charset="0"/>
              </a:rPr>
              <a:t>) {  </a:t>
            </a:r>
          </a:p>
          <a:p>
            <a:pPr algn="just"/>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Endpoint.publish</a:t>
            </a:r>
            <a:r>
              <a:rPr lang="en-US" sz="2400" dirty="0">
                <a:solidFill>
                  <a:srgbClr val="000000"/>
                </a:solidFill>
                <a:latin typeface="Verdana" panose="020B0604030504040204" pitchFamily="34" charset="0"/>
              </a:rPr>
              <a:t>(</a:t>
            </a:r>
            <a:r>
              <a:rPr lang="en-US" sz="2400" dirty="0">
                <a:solidFill>
                  <a:srgbClr val="0000FF"/>
                </a:solidFill>
                <a:latin typeface="Verdana" panose="020B0604030504040204" pitchFamily="34" charset="0"/>
              </a:rPr>
              <a:t>"http://localhost:7779/</a:t>
            </a:r>
            <a:r>
              <a:rPr lang="en-US" sz="2400" dirty="0" err="1">
                <a:solidFill>
                  <a:srgbClr val="0000FF"/>
                </a:solidFill>
                <a:latin typeface="Verdana" panose="020B0604030504040204" pitchFamily="34" charset="0"/>
              </a:rPr>
              <a:t>ws</a:t>
            </a:r>
            <a:r>
              <a:rPr lang="en-US" sz="2400" dirty="0">
                <a:solidFill>
                  <a:srgbClr val="0000FF"/>
                </a:solidFill>
                <a:latin typeface="Verdana" panose="020B0604030504040204" pitchFamily="34" charset="0"/>
              </a:rPr>
              <a:t>/hello"</a:t>
            </a:r>
            <a:r>
              <a:rPr lang="en-US" sz="2400" dirty="0">
                <a:solidFill>
                  <a:srgbClr val="000000"/>
                </a:solidFill>
                <a:latin typeface="Verdana" panose="020B0604030504040204" pitchFamily="34" charset="0"/>
              </a:rPr>
              <a:t>, </a:t>
            </a:r>
            <a:r>
              <a:rPr lang="en-US" sz="2400" b="1" dirty="0">
                <a:solidFill>
                  <a:srgbClr val="006699"/>
                </a:solidFill>
                <a:latin typeface="Verdana" panose="020B0604030504040204" pitchFamily="34" charset="0"/>
              </a:rPr>
              <a:t>new</a:t>
            </a:r>
            <a:r>
              <a:rPr lang="en-US" sz="2400" dirty="0">
                <a:solidFill>
                  <a:srgbClr val="000000"/>
                </a:solidFill>
                <a:latin typeface="Verdana" panose="020B0604030504040204" pitchFamily="34" charset="0"/>
              </a:rPr>
              <a:t> </a:t>
            </a:r>
            <a:r>
              <a:rPr lang="en-US" sz="2400" dirty="0" err="1">
                <a:solidFill>
                  <a:srgbClr val="000000"/>
                </a:solidFill>
                <a:latin typeface="Verdana" panose="020B0604030504040204" pitchFamily="34" charset="0"/>
              </a:rPr>
              <a:t>HelloWorldImpl</a:t>
            </a:r>
            <a:r>
              <a:rPr lang="en-US" sz="2400" dirty="0">
                <a:solidFill>
                  <a:srgbClr val="000000"/>
                </a:solidFill>
                <a:latin typeface="Verdana" panose="020B0604030504040204" pitchFamily="34" charset="0"/>
              </a:rPr>
              <a:t>());  </a:t>
            </a:r>
          </a:p>
          <a:p>
            <a:pPr algn="just"/>
            <a:r>
              <a:rPr lang="en-US" sz="2400" dirty="0">
                <a:solidFill>
                  <a:srgbClr val="000000"/>
                </a:solidFill>
                <a:latin typeface="Verdana" panose="020B0604030504040204" pitchFamily="34" charset="0"/>
              </a:rPr>
              <a:t>        }  </a:t>
            </a:r>
          </a:p>
          <a:p>
            <a:pPr algn="just"/>
            <a:r>
              <a:rPr lang="en-US" sz="2400" dirty="0">
                <a:solidFill>
                  <a:srgbClr val="000000"/>
                </a:solidFill>
                <a:latin typeface="Verdana" panose="020B0604030504040204" pitchFamily="34" charset="0"/>
              </a:rPr>
              <a:t>}  </a:t>
            </a:r>
          </a:p>
          <a:p>
            <a:endParaRPr lang="en-US" sz="2400" dirty="0"/>
          </a:p>
        </p:txBody>
      </p:sp>
    </p:spTree>
    <p:extLst>
      <p:ext uri="{BB962C8B-B14F-4D97-AF65-F5344CB8AC3E}">
        <p14:creationId xmlns:p14="http://schemas.microsoft.com/office/powerpoint/2010/main" val="1354590692"/>
      </p:ext>
    </p:extLst>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rgbClr val="000000"/>
                </a:solidFill>
                <a:latin typeface="verdana" panose="020B0604030504040204" pitchFamily="34" charset="0"/>
              </a:rPr>
              <a:t>After running the publisher code, you can see the generated WSDL file by visiting the URL</a:t>
            </a:r>
            <a:r>
              <a:rPr lang="en-US" dirty="0" smtClean="0">
                <a:solidFill>
                  <a:srgbClr val="000000"/>
                </a:solidFill>
                <a:latin typeface="verdana" panose="020B0604030504040204" pitchFamily="34" charset="0"/>
              </a:rPr>
              <a:t>:</a:t>
            </a:r>
          </a:p>
          <a:p>
            <a:endParaRPr lang="en-US" dirty="0">
              <a:solidFill>
                <a:srgbClr val="000000"/>
              </a:solidFill>
              <a:latin typeface="verdana" panose="020B0604030504040204" pitchFamily="34" charset="0"/>
            </a:endParaRPr>
          </a:p>
          <a:p>
            <a:r>
              <a:rPr lang="en-US" dirty="0" smtClean="0">
                <a:solidFill>
                  <a:srgbClr val="000000"/>
                </a:solidFill>
                <a:latin typeface="verdana" panose="020B0604030504040204" pitchFamily="34" charset="0"/>
              </a:rPr>
              <a:t>Let’s see </a:t>
            </a:r>
            <a:r>
              <a:rPr lang="en-US" dirty="0"/>
              <a:t>JAX-WS Client Code</a:t>
            </a:r>
          </a:p>
          <a:p>
            <a:endParaRPr lang="en-US" dirty="0"/>
          </a:p>
        </p:txBody>
      </p:sp>
    </p:spTree>
    <p:extLst>
      <p:ext uri="{BB962C8B-B14F-4D97-AF65-F5344CB8AC3E}">
        <p14:creationId xmlns:p14="http://schemas.microsoft.com/office/powerpoint/2010/main" val="3868599895"/>
      </p:ext>
    </p:extLst>
  </p:cSld>
  <p:clrMapOvr>
    <a:masterClrMapping/>
  </p:clrMapOvr>
  <p:transition>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HelloWorldClient.java</a:t>
            </a:r>
            <a:endParaRPr lang="en-US" dirty="0"/>
          </a:p>
        </p:txBody>
      </p:sp>
      <p:sp>
        <p:nvSpPr>
          <p:cNvPr id="3" name="Content Placeholder 2"/>
          <p:cNvSpPr>
            <a:spLocks noGrp="1"/>
          </p:cNvSpPr>
          <p:nvPr>
            <p:ph idx="1"/>
          </p:nvPr>
        </p:nvSpPr>
        <p:spPr>
          <a:xfrm>
            <a:off x="529494" y="1016001"/>
            <a:ext cx="10948273" cy="5521277"/>
          </a:xfrm>
        </p:spPr>
        <p:txBody>
          <a:bodyPr>
            <a:noAutofit/>
          </a:bodyPr>
          <a:lstStyle/>
          <a:p>
            <a:pPr algn="just"/>
            <a:r>
              <a:rPr lang="en-US" sz="1400" b="1" dirty="0" smtClean="0"/>
              <a:t>  </a:t>
            </a:r>
            <a:r>
              <a:rPr lang="en-US" sz="1400" b="1" dirty="0">
                <a:solidFill>
                  <a:srgbClr val="006699"/>
                </a:solidFill>
                <a:latin typeface="Verdana" panose="020B0604030504040204" pitchFamily="34" charset="0"/>
              </a:rPr>
              <a:t>package</a:t>
            </a:r>
            <a:r>
              <a:rPr lang="en-US" sz="1400" b="1" dirty="0">
                <a:solidFill>
                  <a:srgbClr val="000000"/>
                </a:solidFill>
                <a:latin typeface="Verdana" panose="020B0604030504040204" pitchFamily="34" charset="0"/>
              </a:rPr>
              <a:t> </a:t>
            </a:r>
            <a:r>
              <a:rPr lang="en-US" sz="1400" b="1" dirty="0" err="1" smtClean="0">
                <a:solidFill>
                  <a:srgbClr val="000000"/>
                </a:solidFill>
                <a:latin typeface="Verdana" panose="020B0604030504040204" pitchFamily="34" charset="0"/>
              </a:rPr>
              <a:t>com.mangaraoit</a:t>
            </a:r>
            <a:r>
              <a:rPr lang="en-US" sz="1400" b="1" dirty="0" smtClean="0">
                <a:solidFill>
                  <a:srgbClr val="000000"/>
                </a:solidFill>
                <a:latin typeface="Verdana" panose="020B0604030504040204" pitchFamily="34" charset="0"/>
              </a:rPr>
              <a:t>;</a:t>
            </a:r>
            <a:r>
              <a:rPr lang="en-US" sz="1400" b="1" dirty="0">
                <a:solidFill>
                  <a:srgbClr val="000000"/>
                </a:solidFill>
                <a:latin typeface="Verdana" panose="020B0604030504040204" pitchFamily="34" charset="0"/>
              </a:rPr>
              <a:t>  </a:t>
            </a:r>
          </a:p>
          <a:p>
            <a:pPr algn="just"/>
            <a:r>
              <a:rPr lang="en-US" sz="1400" b="1" dirty="0">
                <a:solidFill>
                  <a:srgbClr val="006699"/>
                </a:solidFill>
                <a:latin typeface="Verdana" panose="020B0604030504040204" pitchFamily="34" charset="0"/>
              </a:rPr>
              <a:t>import</a:t>
            </a:r>
            <a:r>
              <a:rPr lang="en-US" sz="1400" b="1" dirty="0">
                <a:solidFill>
                  <a:srgbClr val="000000"/>
                </a:solidFill>
                <a:latin typeface="Verdana" panose="020B0604030504040204" pitchFamily="34" charset="0"/>
              </a:rPr>
              <a:t> java.net.URL;  </a:t>
            </a:r>
          </a:p>
          <a:p>
            <a:pPr algn="just"/>
            <a:r>
              <a:rPr lang="en-US" sz="1400" b="1" dirty="0">
                <a:solidFill>
                  <a:srgbClr val="006699"/>
                </a:solidFill>
                <a:latin typeface="Verdana" panose="020B0604030504040204" pitchFamily="34" charset="0"/>
              </a:rPr>
              <a:t>import</a:t>
            </a:r>
            <a:r>
              <a:rPr lang="en-US" sz="1400" b="1" dirty="0">
                <a:solidFill>
                  <a:srgbClr val="000000"/>
                </a:solidFill>
                <a:latin typeface="Verdana" panose="020B0604030504040204" pitchFamily="34" charset="0"/>
              </a:rPr>
              <a:t> </a:t>
            </a:r>
            <a:r>
              <a:rPr lang="en-US" sz="1400" b="1" dirty="0" err="1">
                <a:solidFill>
                  <a:srgbClr val="000000"/>
                </a:solidFill>
                <a:latin typeface="Verdana" panose="020B0604030504040204" pitchFamily="34" charset="0"/>
              </a:rPr>
              <a:t>javax.xml.namespace.QName</a:t>
            </a:r>
            <a:r>
              <a:rPr lang="en-US" sz="1400" b="1" dirty="0">
                <a:solidFill>
                  <a:srgbClr val="000000"/>
                </a:solidFill>
                <a:latin typeface="Verdana" panose="020B0604030504040204" pitchFamily="34" charset="0"/>
              </a:rPr>
              <a:t>;  </a:t>
            </a:r>
          </a:p>
          <a:p>
            <a:pPr algn="just"/>
            <a:r>
              <a:rPr lang="en-US" sz="1400" b="1" dirty="0">
                <a:solidFill>
                  <a:srgbClr val="006699"/>
                </a:solidFill>
                <a:latin typeface="Verdana" panose="020B0604030504040204" pitchFamily="34" charset="0"/>
              </a:rPr>
              <a:t>import</a:t>
            </a:r>
            <a:r>
              <a:rPr lang="en-US" sz="1400" b="1" dirty="0">
                <a:solidFill>
                  <a:srgbClr val="000000"/>
                </a:solidFill>
                <a:latin typeface="Verdana" panose="020B0604030504040204" pitchFamily="34" charset="0"/>
              </a:rPr>
              <a:t> </a:t>
            </a:r>
            <a:r>
              <a:rPr lang="en-US" sz="1400" b="1" dirty="0" err="1">
                <a:solidFill>
                  <a:srgbClr val="000000"/>
                </a:solidFill>
                <a:latin typeface="Verdana" panose="020B0604030504040204" pitchFamily="34" charset="0"/>
              </a:rPr>
              <a:t>javax.xml.ws.Service</a:t>
            </a:r>
            <a:r>
              <a:rPr lang="en-US" sz="1400" b="1" dirty="0">
                <a:solidFill>
                  <a:srgbClr val="000000"/>
                </a:solidFill>
                <a:latin typeface="Verdana" panose="020B0604030504040204" pitchFamily="34" charset="0"/>
              </a:rPr>
              <a:t>;  </a:t>
            </a:r>
          </a:p>
          <a:p>
            <a:pPr algn="just"/>
            <a:r>
              <a:rPr lang="en-US" sz="1400" b="1" dirty="0">
                <a:solidFill>
                  <a:srgbClr val="006699"/>
                </a:solidFill>
                <a:latin typeface="Verdana" panose="020B0604030504040204" pitchFamily="34" charset="0"/>
              </a:rPr>
              <a:t>public</a:t>
            </a:r>
            <a:r>
              <a:rPr lang="en-US" sz="1400" b="1"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class</a:t>
            </a:r>
            <a:r>
              <a:rPr lang="en-US" sz="1400" b="1" dirty="0">
                <a:solidFill>
                  <a:srgbClr val="000000"/>
                </a:solidFill>
                <a:latin typeface="Verdana" panose="020B0604030504040204" pitchFamily="34" charset="0"/>
              </a:rPr>
              <a:t> </a:t>
            </a:r>
            <a:r>
              <a:rPr lang="en-US" sz="1400" b="1" dirty="0" err="1">
                <a:solidFill>
                  <a:srgbClr val="000000"/>
                </a:solidFill>
                <a:latin typeface="Verdana" panose="020B0604030504040204" pitchFamily="34" charset="0"/>
              </a:rPr>
              <a:t>HelloWorldClient</a:t>
            </a:r>
            <a:r>
              <a:rPr lang="en-US" sz="1400" b="1" dirty="0">
                <a:solidFill>
                  <a:srgbClr val="000000"/>
                </a:solidFill>
                <a:latin typeface="Verdana" panose="020B0604030504040204" pitchFamily="34" charset="0"/>
              </a:rPr>
              <a:t>{  </a:t>
            </a:r>
          </a:p>
          <a:p>
            <a:pPr algn="just"/>
            <a:r>
              <a:rPr lang="en-US" sz="1400" b="1"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public</a:t>
            </a:r>
            <a:r>
              <a:rPr lang="en-US" sz="1400" b="1"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static</a:t>
            </a:r>
            <a:r>
              <a:rPr lang="en-US" sz="1400" b="1"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void</a:t>
            </a:r>
            <a:r>
              <a:rPr lang="en-US" sz="1400" b="1" dirty="0">
                <a:solidFill>
                  <a:srgbClr val="000000"/>
                </a:solidFill>
                <a:latin typeface="Verdana" panose="020B0604030504040204" pitchFamily="34" charset="0"/>
              </a:rPr>
              <a:t> main(String[] </a:t>
            </a:r>
            <a:r>
              <a:rPr lang="en-US" sz="1400" b="1" dirty="0" err="1">
                <a:solidFill>
                  <a:srgbClr val="000000"/>
                </a:solidFill>
                <a:latin typeface="Verdana" panose="020B0604030504040204" pitchFamily="34" charset="0"/>
              </a:rPr>
              <a:t>args</a:t>
            </a:r>
            <a:r>
              <a:rPr lang="en-US" sz="1400" b="1" dirty="0">
                <a:solidFill>
                  <a:srgbClr val="000000"/>
                </a:solidFill>
                <a:latin typeface="Verdana" panose="020B0604030504040204" pitchFamily="34" charset="0"/>
              </a:rPr>
              <a:t>) </a:t>
            </a:r>
            <a:r>
              <a:rPr lang="en-US" sz="1400" b="1" dirty="0">
                <a:solidFill>
                  <a:srgbClr val="006699"/>
                </a:solidFill>
                <a:latin typeface="Verdana" panose="020B0604030504040204" pitchFamily="34" charset="0"/>
              </a:rPr>
              <a:t>throws</a:t>
            </a:r>
            <a:r>
              <a:rPr lang="en-US" sz="1400" b="1" dirty="0">
                <a:solidFill>
                  <a:srgbClr val="000000"/>
                </a:solidFill>
                <a:latin typeface="Verdana" panose="020B0604030504040204" pitchFamily="34" charset="0"/>
              </a:rPr>
              <a:t> Exception {  </a:t>
            </a:r>
          </a:p>
          <a:p>
            <a:pPr algn="just"/>
            <a:r>
              <a:rPr lang="en-US" sz="1400" b="1" dirty="0">
                <a:solidFill>
                  <a:srgbClr val="000000"/>
                </a:solidFill>
                <a:latin typeface="Verdana" panose="020B0604030504040204" pitchFamily="34" charset="0"/>
              </a:rPr>
              <a:t>    URL </a:t>
            </a:r>
            <a:r>
              <a:rPr lang="en-US" sz="1400" b="1" dirty="0" err="1">
                <a:solidFill>
                  <a:srgbClr val="000000"/>
                </a:solidFill>
                <a:latin typeface="Verdana" panose="020B0604030504040204" pitchFamily="34" charset="0"/>
              </a:rPr>
              <a:t>url</a:t>
            </a:r>
            <a:r>
              <a:rPr lang="en-US" sz="1400" b="1" dirty="0">
                <a:solidFill>
                  <a:srgbClr val="000000"/>
                </a:solidFill>
                <a:latin typeface="Verdana" panose="020B0604030504040204" pitchFamily="34" charset="0"/>
              </a:rPr>
              <a:t> = </a:t>
            </a:r>
            <a:r>
              <a:rPr lang="en-US" sz="1400" b="1" dirty="0">
                <a:solidFill>
                  <a:srgbClr val="006699"/>
                </a:solidFill>
                <a:latin typeface="Verdana" panose="020B0604030504040204" pitchFamily="34" charset="0"/>
              </a:rPr>
              <a:t>new</a:t>
            </a:r>
            <a:r>
              <a:rPr lang="en-US" sz="1400" b="1" dirty="0">
                <a:solidFill>
                  <a:srgbClr val="000000"/>
                </a:solidFill>
                <a:latin typeface="Verdana" panose="020B0604030504040204" pitchFamily="34" charset="0"/>
              </a:rPr>
              <a:t> URL(</a:t>
            </a:r>
            <a:r>
              <a:rPr lang="en-US" sz="1400" b="1" dirty="0">
                <a:solidFill>
                  <a:srgbClr val="0000FF"/>
                </a:solidFill>
                <a:latin typeface="Verdana" panose="020B0604030504040204" pitchFamily="34" charset="0"/>
              </a:rPr>
              <a:t>"http://localhost:7779/</a:t>
            </a:r>
            <a:r>
              <a:rPr lang="en-US" sz="1400" b="1" dirty="0" err="1">
                <a:solidFill>
                  <a:srgbClr val="0000FF"/>
                </a:solidFill>
                <a:latin typeface="Verdana" panose="020B0604030504040204" pitchFamily="34" charset="0"/>
              </a:rPr>
              <a:t>ws</a:t>
            </a:r>
            <a:r>
              <a:rPr lang="en-US" sz="1400" b="1" dirty="0">
                <a:solidFill>
                  <a:srgbClr val="0000FF"/>
                </a:solidFill>
                <a:latin typeface="Verdana" panose="020B0604030504040204" pitchFamily="34" charset="0"/>
              </a:rPr>
              <a:t>/</a:t>
            </a:r>
            <a:r>
              <a:rPr lang="en-US" sz="1400" b="1" dirty="0" err="1">
                <a:solidFill>
                  <a:srgbClr val="0000FF"/>
                </a:solidFill>
                <a:latin typeface="Verdana" panose="020B0604030504040204" pitchFamily="34" charset="0"/>
              </a:rPr>
              <a:t>hello?wsdl</a:t>
            </a:r>
            <a:r>
              <a:rPr lang="en-US" sz="1400" b="1" dirty="0">
                <a:solidFill>
                  <a:srgbClr val="0000FF"/>
                </a:solidFill>
                <a:latin typeface="Verdana" panose="020B0604030504040204" pitchFamily="34" charset="0"/>
              </a:rPr>
              <a:t>"</a:t>
            </a:r>
            <a:r>
              <a:rPr lang="en-US" sz="1400" b="1" dirty="0">
                <a:solidFill>
                  <a:srgbClr val="000000"/>
                </a:solidFill>
                <a:latin typeface="Verdana" panose="020B0604030504040204" pitchFamily="34" charset="0"/>
              </a:rPr>
              <a:t>);  </a:t>
            </a:r>
          </a:p>
          <a:p>
            <a:pPr algn="just"/>
            <a:r>
              <a:rPr lang="en-US" sz="1400" b="1" dirty="0">
                <a:solidFill>
                  <a:srgbClr val="000000"/>
                </a:solidFill>
                <a:latin typeface="Verdana" panose="020B0604030504040204" pitchFamily="34" charset="0"/>
              </a:rPr>
              <a:t>   </a:t>
            </a:r>
          </a:p>
          <a:p>
            <a:pPr algn="just"/>
            <a:r>
              <a:rPr lang="en-US" sz="1400" b="1" dirty="0">
                <a:solidFill>
                  <a:srgbClr val="000000"/>
                </a:solidFill>
                <a:latin typeface="Verdana" panose="020B0604030504040204" pitchFamily="34" charset="0"/>
              </a:rPr>
              <a:t>        </a:t>
            </a:r>
            <a:r>
              <a:rPr lang="en-US" sz="1400" b="1" dirty="0">
                <a:solidFill>
                  <a:srgbClr val="008200"/>
                </a:solidFill>
                <a:latin typeface="Verdana" panose="020B0604030504040204" pitchFamily="34" charset="0"/>
              </a:rPr>
              <a:t>//1st argument service URI, refer to </a:t>
            </a:r>
            <a:r>
              <a:rPr lang="en-US" sz="1400" b="1" dirty="0" err="1">
                <a:solidFill>
                  <a:srgbClr val="008200"/>
                </a:solidFill>
                <a:latin typeface="Verdana" panose="020B0604030504040204" pitchFamily="34" charset="0"/>
              </a:rPr>
              <a:t>wsdl</a:t>
            </a:r>
            <a:r>
              <a:rPr lang="en-US" sz="1400" b="1" dirty="0">
                <a:solidFill>
                  <a:srgbClr val="008200"/>
                </a:solidFill>
                <a:latin typeface="Verdana" panose="020B0604030504040204" pitchFamily="34" charset="0"/>
              </a:rPr>
              <a:t> document above</a:t>
            </a:r>
            <a:r>
              <a:rPr lang="en-US" sz="1400" b="1" dirty="0">
                <a:solidFill>
                  <a:srgbClr val="000000"/>
                </a:solidFill>
                <a:latin typeface="Verdana" panose="020B0604030504040204" pitchFamily="34" charset="0"/>
              </a:rPr>
              <a:t>  </a:t>
            </a:r>
          </a:p>
          <a:p>
            <a:pPr algn="just"/>
            <a:r>
              <a:rPr lang="en-US" sz="1400" b="1" dirty="0">
                <a:solidFill>
                  <a:srgbClr val="000000"/>
                </a:solidFill>
                <a:latin typeface="Verdana" panose="020B0604030504040204" pitchFamily="34" charset="0"/>
              </a:rPr>
              <a:t>    </a:t>
            </a:r>
            <a:r>
              <a:rPr lang="en-US" sz="1400" b="1" dirty="0">
                <a:solidFill>
                  <a:srgbClr val="008200"/>
                </a:solidFill>
                <a:latin typeface="Verdana" panose="020B0604030504040204" pitchFamily="34" charset="0"/>
              </a:rPr>
              <a:t>//2nd argument is service name, refer to </a:t>
            </a:r>
            <a:r>
              <a:rPr lang="en-US" sz="1400" b="1" dirty="0" err="1">
                <a:solidFill>
                  <a:srgbClr val="008200"/>
                </a:solidFill>
                <a:latin typeface="Verdana" panose="020B0604030504040204" pitchFamily="34" charset="0"/>
              </a:rPr>
              <a:t>wsdl</a:t>
            </a:r>
            <a:r>
              <a:rPr lang="en-US" sz="1400" b="1" dirty="0">
                <a:solidFill>
                  <a:srgbClr val="008200"/>
                </a:solidFill>
                <a:latin typeface="Verdana" panose="020B0604030504040204" pitchFamily="34" charset="0"/>
              </a:rPr>
              <a:t> document above</a:t>
            </a:r>
            <a:r>
              <a:rPr lang="en-US" sz="1400" b="1" dirty="0">
                <a:solidFill>
                  <a:srgbClr val="000000"/>
                </a:solidFill>
                <a:latin typeface="Verdana" panose="020B0604030504040204" pitchFamily="34" charset="0"/>
              </a:rPr>
              <a:t>  </a:t>
            </a:r>
          </a:p>
          <a:p>
            <a:pPr algn="just"/>
            <a:r>
              <a:rPr lang="en-US" sz="1400" b="1" dirty="0">
                <a:solidFill>
                  <a:srgbClr val="000000"/>
                </a:solidFill>
                <a:latin typeface="Verdana" panose="020B0604030504040204" pitchFamily="34" charset="0"/>
              </a:rPr>
              <a:t>        </a:t>
            </a:r>
            <a:r>
              <a:rPr lang="en-US" sz="1400" b="1" dirty="0" err="1">
                <a:solidFill>
                  <a:srgbClr val="000000"/>
                </a:solidFill>
                <a:latin typeface="Verdana" panose="020B0604030504040204" pitchFamily="34" charset="0"/>
              </a:rPr>
              <a:t>QName</a:t>
            </a:r>
            <a:r>
              <a:rPr lang="en-US" sz="1400" b="1" dirty="0">
                <a:solidFill>
                  <a:srgbClr val="000000"/>
                </a:solidFill>
                <a:latin typeface="Verdana" panose="020B0604030504040204" pitchFamily="34" charset="0"/>
              </a:rPr>
              <a:t> </a:t>
            </a:r>
            <a:r>
              <a:rPr lang="en-US" sz="1400" b="1" dirty="0" err="1">
                <a:solidFill>
                  <a:srgbClr val="000000"/>
                </a:solidFill>
                <a:latin typeface="Verdana" panose="020B0604030504040204" pitchFamily="34" charset="0"/>
              </a:rPr>
              <a:t>qname</a:t>
            </a:r>
            <a:r>
              <a:rPr lang="en-US" sz="1400" b="1" dirty="0">
                <a:solidFill>
                  <a:srgbClr val="000000"/>
                </a:solidFill>
                <a:latin typeface="Verdana" panose="020B0604030504040204" pitchFamily="34" charset="0"/>
              </a:rPr>
              <a:t> = </a:t>
            </a:r>
            <a:r>
              <a:rPr lang="en-US" sz="1400" b="1" dirty="0">
                <a:solidFill>
                  <a:srgbClr val="006699"/>
                </a:solidFill>
                <a:latin typeface="Verdana" panose="020B0604030504040204" pitchFamily="34" charset="0"/>
              </a:rPr>
              <a:t>new</a:t>
            </a:r>
            <a:r>
              <a:rPr lang="en-US" sz="1400" b="1" dirty="0">
                <a:solidFill>
                  <a:srgbClr val="000000"/>
                </a:solidFill>
                <a:latin typeface="Verdana" panose="020B0604030504040204" pitchFamily="34" charset="0"/>
              </a:rPr>
              <a:t> </a:t>
            </a:r>
            <a:r>
              <a:rPr lang="en-US" sz="1400" b="1" dirty="0" err="1">
                <a:solidFill>
                  <a:srgbClr val="000000"/>
                </a:solidFill>
                <a:latin typeface="Verdana" panose="020B0604030504040204" pitchFamily="34" charset="0"/>
              </a:rPr>
              <a:t>QName</a:t>
            </a:r>
            <a:r>
              <a:rPr lang="en-US" sz="1400" b="1" dirty="0">
                <a:solidFill>
                  <a:srgbClr val="000000"/>
                </a:solidFill>
                <a:latin typeface="Verdana" panose="020B0604030504040204" pitchFamily="34" charset="0"/>
              </a:rPr>
              <a:t>(</a:t>
            </a:r>
            <a:r>
              <a:rPr lang="en-US" sz="1400" b="1" dirty="0">
                <a:solidFill>
                  <a:srgbClr val="0000FF"/>
                </a:solidFill>
                <a:latin typeface="Verdana" panose="020B0604030504040204" pitchFamily="34" charset="0"/>
              </a:rPr>
              <a:t>"http</a:t>
            </a:r>
            <a:r>
              <a:rPr lang="en-US" sz="1400" b="1" dirty="0" smtClean="0">
                <a:solidFill>
                  <a:srgbClr val="0000FF"/>
                </a:solidFill>
                <a:latin typeface="Verdana" panose="020B0604030504040204" pitchFamily="34" charset="0"/>
              </a:rPr>
              <a:t>://mangaraoit.com</a:t>
            </a:r>
            <a:r>
              <a:rPr lang="en-US" sz="1400" b="1" dirty="0">
                <a:solidFill>
                  <a:srgbClr val="0000FF"/>
                </a:solidFill>
                <a:latin typeface="Verdana" panose="020B0604030504040204" pitchFamily="34" charset="0"/>
              </a:rPr>
              <a:t>/"</a:t>
            </a:r>
            <a:r>
              <a:rPr lang="en-US" sz="1400" b="1" dirty="0">
                <a:solidFill>
                  <a:srgbClr val="000000"/>
                </a:solidFill>
                <a:latin typeface="Verdana" panose="020B0604030504040204" pitchFamily="34" charset="0"/>
              </a:rPr>
              <a:t>, </a:t>
            </a:r>
            <a:r>
              <a:rPr lang="en-US" sz="1400" b="1" dirty="0">
                <a:solidFill>
                  <a:srgbClr val="0000FF"/>
                </a:solidFill>
                <a:latin typeface="Verdana" panose="020B0604030504040204" pitchFamily="34" charset="0"/>
              </a:rPr>
              <a:t>"</a:t>
            </a:r>
            <a:r>
              <a:rPr lang="en-US" sz="1400" b="1" dirty="0" err="1">
                <a:solidFill>
                  <a:srgbClr val="0000FF"/>
                </a:solidFill>
                <a:latin typeface="Verdana" panose="020B0604030504040204" pitchFamily="34" charset="0"/>
              </a:rPr>
              <a:t>HelloWorldImplService</a:t>
            </a:r>
            <a:r>
              <a:rPr lang="en-US" sz="1400" b="1" dirty="0">
                <a:solidFill>
                  <a:srgbClr val="0000FF"/>
                </a:solidFill>
                <a:latin typeface="Verdana" panose="020B0604030504040204" pitchFamily="34" charset="0"/>
              </a:rPr>
              <a:t>"</a:t>
            </a:r>
            <a:r>
              <a:rPr lang="en-US" sz="1400" b="1" dirty="0">
                <a:solidFill>
                  <a:srgbClr val="000000"/>
                </a:solidFill>
                <a:latin typeface="Verdana" panose="020B0604030504040204" pitchFamily="34" charset="0"/>
              </a:rPr>
              <a:t>);  </a:t>
            </a:r>
          </a:p>
          <a:p>
            <a:pPr algn="just"/>
            <a:r>
              <a:rPr lang="en-US" sz="1400" b="1" dirty="0">
                <a:solidFill>
                  <a:srgbClr val="000000"/>
                </a:solidFill>
                <a:latin typeface="Verdana" panose="020B0604030504040204" pitchFamily="34" charset="0"/>
              </a:rPr>
              <a:t>        Service </a:t>
            </a:r>
            <a:r>
              <a:rPr lang="en-US" sz="1400" b="1" dirty="0" err="1">
                <a:solidFill>
                  <a:srgbClr val="000000"/>
                </a:solidFill>
                <a:latin typeface="Verdana" panose="020B0604030504040204" pitchFamily="34" charset="0"/>
              </a:rPr>
              <a:t>service</a:t>
            </a:r>
            <a:r>
              <a:rPr lang="en-US" sz="1400" b="1" dirty="0">
                <a:solidFill>
                  <a:srgbClr val="000000"/>
                </a:solidFill>
                <a:latin typeface="Verdana" panose="020B0604030504040204" pitchFamily="34" charset="0"/>
              </a:rPr>
              <a:t> = </a:t>
            </a:r>
            <a:r>
              <a:rPr lang="en-US" sz="1400" b="1" dirty="0" err="1">
                <a:solidFill>
                  <a:srgbClr val="000000"/>
                </a:solidFill>
                <a:latin typeface="Verdana" panose="020B0604030504040204" pitchFamily="34" charset="0"/>
              </a:rPr>
              <a:t>Service.create</a:t>
            </a:r>
            <a:r>
              <a:rPr lang="en-US" sz="1400" b="1" dirty="0">
                <a:solidFill>
                  <a:srgbClr val="000000"/>
                </a:solidFill>
                <a:latin typeface="Verdana" panose="020B0604030504040204" pitchFamily="34" charset="0"/>
              </a:rPr>
              <a:t>(</a:t>
            </a:r>
            <a:r>
              <a:rPr lang="en-US" sz="1400" b="1" dirty="0" err="1">
                <a:solidFill>
                  <a:srgbClr val="000000"/>
                </a:solidFill>
                <a:latin typeface="Verdana" panose="020B0604030504040204" pitchFamily="34" charset="0"/>
              </a:rPr>
              <a:t>url</a:t>
            </a:r>
            <a:r>
              <a:rPr lang="en-US" sz="1400" b="1" dirty="0">
                <a:solidFill>
                  <a:srgbClr val="000000"/>
                </a:solidFill>
                <a:latin typeface="Verdana" panose="020B0604030504040204" pitchFamily="34" charset="0"/>
              </a:rPr>
              <a:t>, </a:t>
            </a:r>
            <a:r>
              <a:rPr lang="en-US" sz="1400" b="1" dirty="0" err="1">
                <a:solidFill>
                  <a:srgbClr val="000000"/>
                </a:solidFill>
                <a:latin typeface="Verdana" panose="020B0604030504040204" pitchFamily="34" charset="0"/>
              </a:rPr>
              <a:t>qname</a:t>
            </a:r>
            <a:r>
              <a:rPr lang="en-US" sz="1400" b="1" dirty="0">
                <a:solidFill>
                  <a:srgbClr val="000000"/>
                </a:solidFill>
                <a:latin typeface="Verdana" panose="020B0604030504040204" pitchFamily="34" charset="0"/>
              </a:rPr>
              <a:t>);  </a:t>
            </a:r>
          </a:p>
          <a:p>
            <a:pPr algn="just"/>
            <a:r>
              <a:rPr lang="en-US" sz="1400" b="1" dirty="0">
                <a:solidFill>
                  <a:srgbClr val="000000"/>
                </a:solidFill>
                <a:latin typeface="Verdana" panose="020B0604030504040204" pitchFamily="34" charset="0"/>
              </a:rPr>
              <a:t>        HelloWorld hello = </a:t>
            </a:r>
            <a:r>
              <a:rPr lang="en-US" sz="1400" b="1" dirty="0" err="1">
                <a:solidFill>
                  <a:srgbClr val="000000"/>
                </a:solidFill>
                <a:latin typeface="Verdana" panose="020B0604030504040204" pitchFamily="34" charset="0"/>
              </a:rPr>
              <a:t>service.getPort</a:t>
            </a:r>
            <a:r>
              <a:rPr lang="en-US" sz="1400" b="1" dirty="0">
                <a:solidFill>
                  <a:srgbClr val="000000"/>
                </a:solidFill>
                <a:latin typeface="Verdana" panose="020B0604030504040204" pitchFamily="34" charset="0"/>
              </a:rPr>
              <a:t>(</a:t>
            </a:r>
            <a:r>
              <a:rPr lang="en-US" sz="1400" b="1" dirty="0" err="1">
                <a:solidFill>
                  <a:srgbClr val="000000"/>
                </a:solidFill>
                <a:latin typeface="Verdana" panose="020B0604030504040204" pitchFamily="34" charset="0"/>
              </a:rPr>
              <a:t>HelloWorld.</a:t>
            </a:r>
            <a:r>
              <a:rPr lang="en-US" sz="1400" b="1" dirty="0" err="1">
                <a:solidFill>
                  <a:srgbClr val="006699"/>
                </a:solidFill>
                <a:latin typeface="Verdana" panose="020B0604030504040204" pitchFamily="34" charset="0"/>
              </a:rPr>
              <a:t>class</a:t>
            </a:r>
            <a:r>
              <a:rPr lang="en-US" sz="1400" b="1" dirty="0">
                <a:solidFill>
                  <a:srgbClr val="000000"/>
                </a:solidFill>
                <a:latin typeface="Verdana" panose="020B0604030504040204" pitchFamily="34" charset="0"/>
              </a:rPr>
              <a:t>);  </a:t>
            </a:r>
          </a:p>
          <a:p>
            <a:pPr algn="just"/>
            <a:r>
              <a:rPr lang="en-US" sz="1400" b="1" dirty="0">
                <a:solidFill>
                  <a:srgbClr val="000000"/>
                </a:solidFill>
                <a:latin typeface="Verdana" panose="020B0604030504040204" pitchFamily="34" charset="0"/>
              </a:rPr>
              <a:t>        </a:t>
            </a:r>
            <a:r>
              <a:rPr lang="en-US" sz="1400" b="1" dirty="0" err="1">
                <a:solidFill>
                  <a:srgbClr val="000000"/>
                </a:solidFill>
                <a:latin typeface="Verdana" panose="020B0604030504040204" pitchFamily="34" charset="0"/>
              </a:rPr>
              <a:t>System.out.println</a:t>
            </a:r>
            <a:r>
              <a:rPr lang="en-US" sz="1400" b="1" dirty="0">
                <a:solidFill>
                  <a:srgbClr val="000000"/>
                </a:solidFill>
                <a:latin typeface="Verdana" panose="020B0604030504040204" pitchFamily="34" charset="0"/>
              </a:rPr>
              <a:t>(</a:t>
            </a:r>
            <a:r>
              <a:rPr lang="en-US" sz="1400" b="1" dirty="0" err="1">
                <a:solidFill>
                  <a:srgbClr val="000000"/>
                </a:solidFill>
                <a:latin typeface="Verdana" panose="020B0604030504040204" pitchFamily="34" charset="0"/>
              </a:rPr>
              <a:t>hello.getHelloWorldAsString</a:t>
            </a:r>
            <a:r>
              <a:rPr lang="en-US" sz="1400" b="1" dirty="0" smtClean="0">
                <a:solidFill>
                  <a:srgbClr val="000000"/>
                </a:solidFill>
                <a:latin typeface="Verdana" panose="020B0604030504040204" pitchFamily="34" charset="0"/>
              </a:rPr>
              <a:t>(</a:t>
            </a:r>
            <a:r>
              <a:rPr lang="en-US" sz="1400" b="1" dirty="0" smtClean="0">
                <a:solidFill>
                  <a:srgbClr val="0000FF"/>
                </a:solidFill>
                <a:latin typeface="Verdana" panose="020B0604030504040204" pitchFamily="34" charset="0"/>
              </a:rPr>
              <a:t>"</a:t>
            </a:r>
            <a:r>
              <a:rPr lang="en-US" sz="1400" b="1" dirty="0" err="1" smtClean="0">
                <a:solidFill>
                  <a:srgbClr val="0000FF"/>
                </a:solidFill>
                <a:latin typeface="Verdana" panose="020B0604030504040204" pitchFamily="34" charset="0"/>
              </a:rPr>
              <a:t>mangaraoit</a:t>
            </a:r>
            <a:r>
              <a:rPr lang="en-US" sz="1400" b="1" dirty="0">
                <a:solidFill>
                  <a:srgbClr val="0000FF"/>
                </a:solidFill>
                <a:latin typeface="Verdana" panose="020B0604030504040204" pitchFamily="34" charset="0"/>
              </a:rPr>
              <a:t> </a:t>
            </a:r>
            <a:r>
              <a:rPr lang="en-US" sz="1400" b="1" dirty="0" err="1">
                <a:solidFill>
                  <a:srgbClr val="0000FF"/>
                </a:solidFill>
                <a:latin typeface="Verdana" panose="020B0604030504040204" pitchFamily="34" charset="0"/>
              </a:rPr>
              <a:t>rpc</a:t>
            </a:r>
            <a:r>
              <a:rPr lang="en-US" sz="1400" b="1" dirty="0">
                <a:solidFill>
                  <a:srgbClr val="0000FF"/>
                </a:solidFill>
                <a:latin typeface="Verdana" panose="020B0604030504040204" pitchFamily="34" charset="0"/>
              </a:rPr>
              <a:t>"</a:t>
            </a:r>
            <a:r>
              <a:rPr lang="en-US" sz="1400" b="1" dirty="0">
                <a:solidFill>
                  <a:srgbClr val="000000"/>
                </a:solidFill>
                <a:latin typeface="Verdana" panose="020B0604030504040204" pitchFamily="34" charset="0"/>
              </a:rPr>
              <a:t>));  </a:t>
            </a:r>
          </a:p>
          <a:p>
            <a:pPr algn="just"/>
            <a:r>
              <a:rPr lang="en-US" sz="1400" b="1" dirty="0">
                <a:solidFill>
                  <a:srgbClr val="000000"/>
                </a:solidFill>
                <a:latin typeface="Verdana" panose="020B0604030504040204" pitchFamily="34" charset="0"/>
              </a:rPr>
              <a:t>     }  </a:t>
            </a:r>
          </a:p>
          <a:p>
            <a:pPr algn="just"/>
            <a:r>
              <a:rPr lang="en-US" sz="1400" b="1" dirty="0">
                <a:solidFill>
                  <a:srgbClr val="000000"/>
                </a:solidFill>
                <a:latin typeface="Verdana" panose="020B0604030504040204" pitchFamily="34" charset="0"/>
              </a:rPr>
              <a:t> }  </a:t>
            </a:r>
          </a:p>
          <a:p>
            <a:endParaRPr lang="en-US" sz="1400" b="1" dirty="0"/>
          </a:p>
        </p:txBody>
      </p:sp>
    </p:spTree>
    <p:extLst>
      <p:ext uri="{BB962C8B-B14F-4D97-AF65-F5344CB8AC3E}">
        <p14:creationId xmlns:p14="http://schemas.microsoft.com/office/powerpoint/2010/main" val="3022230163"/>
      </p:ext>
    </p:extLst>
  </p:cSld>
  <p:clrMapOvr>
    <a:masterClrMapping/>
  </p:clrMapOvr>
  <p:transition>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r>
              <a:rPr lang="en-US" dirty="0"/>
              <a:t>  Hello World JAX-WS </a:t>
            </a:r>
            <a:r>
              <a:rPr lang="en-US" dirty="0" err="1" smtClean="0"/>
              <a:t>mangaraoit</a:t>
            </a:r>
            <a:r>
              <a:rPr lang="en-US" dirty="0" smtClean="0"/>
              <a:t> </a:t>
            </a:r>
            <a:r>
              <a:rPr lang="en-US" dirty="0" err="1"/>
              <a:t>rpc</a:t>
            </a:r>
            <a:endParaRPr lang="en-US" dirty="0"/>
          </a:p>
        </p:txBody>
      </p:sp>
    </p:spTree>
    <p:extLst>
      <p:ext uri="{BB962C8B-B14F-4D97-AF65-F5344CB8AC3E}">
        <p14:creationId xmlns:p14="http://schemas.microsoft.com/office/powerpoint/2010/main" val="4036002966"/>
      </p:ext>
    </p:extLst>
  </p:cSld>
  <p:clrMapOvr>
    <a:masterClrMapping/>
  </p:clrMapOvr>
  <p:transition>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493" y="0"/>
            <a:ext cx="11131061" cy="450376"/>
          </a:xfrm>
        </p:spPr>
        <p:txBody>
          <a:bodyPr>
            <a:normAutofit fontScale="90000"/>
          </a:bodyPr>
          <a:lstStyle/>
          <a:p>
            <a:r>
              <a:rPr lang="en-US" dirty="0" smtClean="0"/>
              <a:t> </a:t>
            </a:r>
            <a:r>
              <a:rPr lang="en-US" dirty="0"/>
              <a:t>JAX-WS Example Document Style</a:t>
            </a:r>
            <a:br>
              <a:rPr lang="en-US" dirty="0"/>
            </a:br>
            <a:endParaRPr lang="en-US" dirty="0"/>
          </a:p>
        </p:txBody>
      </p:sp>
      <p:sp>
        <p:nvSpPr>
          <p:cNvPr id="3" name="Content Placeholder 2"/>
          <p:cNvSpPr>
            <a:spLocks noGrp="1"/>
          </p:cNvSpPr>
          <p:nvPr>
            <p:ph idx="1"/>
          </p:nvPr>
        </p:nvSpPr>
        <p:spPr>
          <a:xfrm>
            <a:off x="423082" y="859809"/>
            <a:ext cx="11237474" cy="5813946"/>
          </a:xfrm>
        </p:spPr>
        <p:txBody>
          <a:bodyPr>
            <a:noAutofit/>
          </a:bodyPr>
          <a:lstStyle/>
          <a:p>
            <a:pPr marL="0" indent="0" algn="just">
              <a:buNone/>
            </a:pPr>
            <a:r>
              <a:rPr lang="en-US" sz="1400" b="1" dirty="0" smtClean="0">
                <a:solidFill>
                  <a:srgbClr val="FF0000"/>
                </a:solidFill>
                <a:latin typeface="verdana" panose="020B0604030504040204" pitchFamily="34" charset="0"/>
              </a:rPr>
              <a:t>We </a:t>
            </a:r>
            <a:r>
              <a:rPr lang="en-US" sz="1400" b="1" dirty="0">
                <a:solidFill>
                  <a:srgbClr val="FF0000"/>
                </a:solidFill>
                <a:latin typeface="verdana" panose="020B0604030504040204" pitchFamily="34" charset="0"/>
              </a:rPr>
              <a:t>can create JAX-WS example in document style. To do so, you need to change only one line in service interface.</a:t>
            </a:r>
          </a:p>
          <a:p>
            <a:pPr algn="just"/>
            <a:r>
              <a:rPr lang="en-US" sz="1400" dirty="0">
                <a:solidFill>
                  <a:srgbClr val="000000"/>
                </a:solidFill>
                <a:latin typeface="verdana" panose="020B0604030504040204" pitchFamily="34" charset="0"/>
              </a:rPr>
              <a:t>You need to use </a:t>
            </a:r>
            <a:r>
              <a:rPr lang="en-US" sz="1400" dirty="0" err="1">
                <a:solidFill>
                  <a:srgbClr val="000000"/>
                </a:solidFill>
                <a:latin typeface="verdana" panose="020B0604030504040204" pitchFamily="34" charset="0"/>
              </a:rPr>
              <a:t>Style.DOCUMENT</a:t>
            </a:r>
            <a:r>
              <a:rPr lang="en-US" sz="1400" dirty="0">
                <a:solidFill>
                  <a:srgbClr val="000000"/>
                </a:solidFill>
                <a:latin typeface="verdana" panose="020B0604030504040204" pitchFamily="34" charset="0"/>
              </a:rPr>
              <a:t> for @</a:t>
            </a:r>
            <a:r>
              <a:rPr lang="en-US" sz="1400" dirty="0" err="1">
                <a:solidFill>
                  <a:srgbClr val="000000"/>
                </a:solidFill>
                <a:latin typeface="verdana" panose="020B0604030504040204" pitchFamily="34" charset="0"/>
              </a:rPr>
              <a:t>SOAPBinding</a:t>
            </a:r>
            <a:r>
              <a:rPr lang="en-US" sz="1400" dirty="0">
                <a:solidFill>
                  <a:srgbClr val="000000"/>
                </a:solidFill>
                <a:latin typeface="verdana" panose="020B0604030504040204" pitchFamily="34" charset="0"/>
              </a:rPr>
              <a:t> annotation in place of </a:t>
            </a:r>
            <a:r>
              <a:rPr lang="en-US" sz="1400" dirty="0" err="1">
                <a:solidFill>
                  <a:srgbClr val="000000"/>
                </a:solidFill>
                <a:latin typeface="verdana" panose="020B0604030504040204" pitchFamily="34" charset="0"/>
              </a:rPr>
              <a:t>Style.RPC</a:t>
            </a:r>
            <a:r>
              <a:rPr lang="en-US" sz="1400" dirty="0">
                <a:solidFill>
                  <a:srgbClr val="000000"/>
                </a:solidFill>
                <a:latin typeface="verdana" panose="020B0604030504040204" pitchFamily="34" charset="0"/>
              </a:rPr>
              <a:t>. Let's have a quick look at this:</a:t>
            </a:r>
          </a:p>
          <a:p>
            <a:pPr algn="just"/>
            <a:r>
              <a:rPr lang="en-US" sz="1400" dirty="0" smtClean="0"/>
              <a:t> </a:t>
            </a:r>
            <a:r>
              <a:rPr lang="en-US" sz="1400" dirty="0">
                <a:solidFill>
                  <a:srgbClr val="646464"/>
                </a:solidFill>
                <a:latin typeface="Verdana" panose="020B0604030504040204" pitchFamily="34" charset="0"/>
              </a:rPr>
              <a:t>@</a:t>
            </a:r>
            <a:r>
              <a:rPr lang="en-US" sz="1400" dirty="0" err="1">
                <a:solidFill>
                  <a:srgbClr val="646464"/>
                </a:solidFill>
                <a:latin typeface="Verdana" panose="020B0604030504040204" pitchFamily="34" charset="0"/>
              </a:rPr>
              <a:t>SOAPBinding</a:t>
            </a:r>
            <a:r>
              <a:rPr lang="en-US" sz="1400" dirty="0">
                <a:solidFill>
                  <a:srgbClr val="000000"/>
                </a:solidFill>
                <a:latin typeface="Verdana" panose="020B0604030504040204" pitchFamily="34" charset="0"/>
              </a:rPr>
              <a:t>(style = </a:t>
            </a:r>
            <a:r>
              <a:rPr lang="en-US" sz="1400" dirty="0" err="1">
                <a:solidFill>
                  <a:srgbClr val="000000"/>
                </a:solidFill>
                <a:latin typeface="Verdana" panose="020B0604030504040204" pitchFamily="34" charset="0"/>
              </a:rPr>
              <a:t>Style.DOCUMENT</a:t>
            </a:r>
            <a:r>
              <a:rPr lang="en-US" sz="1400" dirty="0">
                <a:solidFill>
                  <a:srgbClr val="000000"/>
                </a:solidFill>
                <a:latin typeface="Verdana" panose="020B0604030504040204" pitchFamily="34" charset="0"/>
              </a:rPr>
              <a:t>)</a:t>
            </a:r>
            <a:r>
              <a:rPr lang="en-US" sz="1400" dirty="0">
                <a:solidFill>
                  <a:srgbClr val="008200"/>
                </a:solidFill>
                <a:latin typeface="Verdana" panose="020B0604030504040204" pitchFamily="34" charset="0"/>
              </a:rPr>
              <a:t>//It is changed from RPC to DOCUMENT</a:t>
            </a:r>
            <a:r>
              <a:rPr lang="en-US" sz="1400" dirty="0">
                <a:solidFill>
                  <a:srgbClr val="000000"/>
                </a:solidFill>
                <a:latin typeface="Verdana" panose="020B0604030504040204" pitchFamily="34" charset="0"/>
              </a:rPr>
              <a:t>  </a:t>
            </a:r>
            <a:endParaRPr lang="en-US" sz="1400" dirty="0" smtClean="0">
              <a:solidFill>
                <a:srgbClr val="000000"/>
              </a:solidFill>
              <a:latin typeface="Verdana" panose="020B0604030504040204" pitchFamily="34" charset="0"/>
            </a:endParaRPr>
          </a:p>
          <a:p>
            <a:r>
              <a:rPr lang="en-US" sz="1400" dirty="0" smtClean="0"/>
              <a:t>1. HelloWorld.java  2. HelloWorldImpl.java   3. Publisher.java  4. HelloWorldClient.java  </a:t>
            </a:r>
          </a:p>
          <a:p>
            <a:r>
              <a:rPr lang="en-US" sz="1400" dirty="0" smtClean="0"/>
              <a:t>Use these four files of previous project, just change HelloWorld.java file style to Document</a:t>
            </a:r>
          </a:p>
          <a:p>
            <a:r>
              <a:rPr lang="en-US" sz="1400" b="1" dirty="0" smtClean="0">
                <a:solidFill>
                  <a:srgbClr val="FF0000"/>
                </a:solidFill>
                <a:latin typeface="Verdana" panose="020B0604030504040204" pitchFamily="34" charset="0"/>
              </a:rPr>
              <a:t>Note: By default style type is Document </a:t>
            </a:r>
            <a:endParaRPr lang="en-US" sz="1400" b="1" dirty="0">
              <a:solidFill>
                <a:srgbClr val="FF0000"/>
              </a:solidFill>
              <a:latin typeface="Verdana" panose="020B0604030504040204" pitchFamily="34" charset="0"/>
            </a:endParaRPr>
          </a:p>
          <a:p>
            <a:pPr algn="just"/>
            <a:r>
              <a:rPr lang="en-US" sz="1400" dirty="0"/>
              <a:t>If you run the publisher class, it may generate following </a:t>
            </a:r>
            <a:r>
              <a:rPr lang="en-US" sz="1400" b="1" dirty="0"/>
              <a:t>error</a:t>
            </a:r>
            <a:r>
              <a:rPr lang="en-US" sz="1400" b="1" dirty="0" smtClean="0"/>
              <a:t>:</a:t>
            </a:r>
          </a:p>
          <a:p>
            <a:pPr lvl="1" algn="just"/>
            <a:r>
              <a:rPr lang="en-US" sz="1400" dirty="0">
                <a:solidFill>
                  <a:srgbClr val="000000"/>
                </a:solidFill>
                <a:latin typeface="Verdana" panose="020B0604030504040204" pitchFamily="34" charset="0"/>
              </a:rPr>
              <a:t>Wrapper class </a:t>
            </a:r>
            <a:r>
              <a:rPr lang="en-US" sz="1400" dirty="0" err="1" smtClean="0">
                <a:solidFill>
                  <a:srgbClr val="000000"/>
                </a:solidFill>
                <a:latin typeface="Verdana" panose="020B0604030504040204" pitchFamily="34" charset="0"/>
              </a:rPr>
              <a:t>com.mangaraoit.GetHelloWorldAsString</a:t>
            </a:r>
            <a:r>
              <a:rPr lang="en-US" sz="1400" dirty="0" smtClean="0">
                <a:solidFill>
                  <a:srgbClr val="000000"/>
                </a:solidFill>
                <a:latin typeface="Verdana" panose="020B0604030504040204" pitchFamily="34" charset="0"/>
              </a:rPr>
              <a:t> </a:t>
            </a:r>
            <a:r>
              <a:rPr lang="en-US" sz="1400" dirty="0">
                <a:solidFill>
                  <a:srgbClr val="000000"/>
                </a:solidFill>
                <a:latin typeface="Verdana" panose="020B0604030504040204" pitchFamily="34" charset="0"/>
              </a:rPr>
              <a:t>is not found. </a:t>
            </a:r>
          </a:p>
          <a:p>
            <a:pPr lvl="1" algn="just"/>
            <a:r>
              <a:rPr lang="en-US" sz="1400" dirty="0">
                <a:solidFill>
                  <a:srgbClr val="000000"/>
                </a:solidFill>
                <a:latin typeface="Verdana" panose="020B0604030504040204" pitchFamily="34" charset="0"/>
              </a:rPr>
              <a:t>Have you run APT to generate them</a:t>
            </a:r>
            <a:r>
              <a:rPr lang="en-US" sz="1400" dirty="0" smtClean="0">
                <a:solidFill>
                  <a:srgbClr val="000000"/>
                </a:solidFill>
                <a:latin typeface="Verdana" panose="020B0604030504040204" pitchFamily="34" charset="0"/>
              </a:rPr>
              <a:t>?</a:t>
            </a:r>
          </a:p>
          <a:p>
            <a:pPr lvl="1" algn="just"/>
            <a:r>
              <a:rPr lang="en-US" sz="1400" dirty="0">
                <a:solidFill>
                  <a:srgbClr val="000000"/>
                </a:solidFill>
                <a:latin typeface="Verdana" panose="020B0604030504040204" pitchFamily="34" charset="0"/>
              </a:rPr>
              <a:t> </a:t>
            </a:r>
          </a:p>
          <a:p>
            <a:r>
              <a:rPr lang="en-US" sz="1400" dirty="0">
                <a:solidFill>
                  <a:srgbClr val="000000"/>
                </a:solidFill>
                <a:latin typeface="verdana" panose="020B0604030504040204" pitchFamily="34" charset="0"/>
              </a:rPr>
              <a:t>To solve the problem, go to bin directory of your current project in command prompt and run the </a:t>
            </a:r>
            <a:r>
              <a:rPr lang="en-US" sz="1400" dirty="0" smtClean="0">
                <a:solidFill>
                  <a:srgbClr val="000000"/>
                </a:solidFill>
                <a:latin typeface="verdana" panose="020B0604030504040204" pitchFamily="34" charset="0"/>
              </a:rPr>
              <a:t>following </a:t>
            </a:r>
            <a:r>
              <a:rPr lang="en-US" sz="1400" b="1" dirty="0" smtClean="0">
                <a:solidFill>
                  <a:srgbClr val="000000"/>
                </a:solidFill>
                <a:latin typeface="verdana" panose="020B0604030504040204" pitchFamily="34" charset="0"/>
              </a:rPr>
              <a:t>command:</a:t>
            </a:r>
          </a:p>
          <a:p>
            <a:r>
              <a:rPr lang="en-US" sz="1400" b="1" dirty="0">
                <a:solidFill>
                  <a:srgbClr val="000000"/>
                </a:solidFill>
                <a:latin typeface="verdana" panose="020B0604030504040204" pitchFamily="34" charset="0"/>
              </a:rPr>
              <a:t> </a:t>
            </a:r>
            <a:r>
              <a:rPr lang="en-US" sz="1400" b="1" dirty="0" err="1">
                <a:solidFill>
                  <a:srgbClr val="000000"/>
                </a:solidFill>
                <a:latin typeface="verdana" panose="020B0604030504040204" pitchFamily="34" charset="0"/>
              </a:rPr>
              <a:t>wsgen</a:t>
            </a:r>
            <a:r>
              <a:rPr lang="en-US" sz="1400" b="1" dirty="0">
                <a:solidFill>
                  <a:srgbClr val="000000"/>
                </a:solidFill>
                <a:latin typeface="verdana" panose="020B0604030504040204" pitchFamily="34" charset="0"/>
              </a:rPr>
              <a:t> -keep -</a:t>
            </a:r>
            <a:r>
              <a:rPr lang="en-US" sz="1400" b="1" dirty="0" err="1">
                <a:solidFill>
                  <a:srgbClr val="000000"/>
                </a:solidFill>
                <a:latin typeface="verdana" panose="020B0604030504040204" pitchFamily="34" charset="0"/>
              </a:rPr>
              <a:t>cp</a:t>
            </a:r>
            <a:r>
              <a:rPr lang="en-US" sz="1400" b="1" dirty="0">
                <a:solidFill>
                  <a:srgbClr val="000000"/>
                </a:solidFill>
                <a:latin typeface="verdana" panose="020B0604030504040204" pitchFamily="34" charset="0"/>
              </a:rPr>
              <a:t> . </a:t>
            </a:r>
            <a:r>
              <a:rPr lang="en-US" sz="1400" b="1" dirty="0" err="1" smtClean="0">
                <a:solidFill>
                  <a:srgbClr val="000000"/>
                </a:solidFill>
                <a:latin typeface="verdana" panose="020B0604030504040204" pitchFamily="34" charset="0"/>
              </a:rPr>
              <a:t>com.mangaraoit.HelloWorldImpl</a:t>
            </a:r>
            <a:endParaRPr lang="en-US" sz="1400" b="1" dirty="0" smtClean="0">
              <a:solidFill>
                <a:srgbClr val="000000"/>
              </a:solidFill>
              <a:latin typeface="verdana" panose="020B0604030504040204" pitchFamily="34" charset="0"/>
            </a:endParaRPr>
          </a:p>
          <a:p>
            <a:pPr algn="just"/>
            <a:r>
              <a:rPr lang="en-US" sz="1400" b="1" dirty="0">
                <a:solidFill>
                  <a:srgbClr val="000000"/>
                </a:solidFill>
                <a:latin typeface="verdana" panose="020B0604030504040204" pitchFamily="34" charset="0"/>
              </a:rPr>
              <a:t> </a:t>
            </a:r>
            <a:r>
              <a:rPr lang="en-US" sz="1400" dirty="0">
                <a:solidFill>
                  <a:srgbClr val="000000"/>
                </a:solidFill>
                <a:latin typeface="verdana" panose="020B0604030504040204" pitchFamily="34" charset="0"/>
              </a:rPr>
              <a:t>Now, it will generator 2 files:</a:t>
            </a:r>
          </a:p>
          <a:p>
            <a:pPr algn="just">
              <a:buFont typeface="Arial" panose="020B0604020202020204" pitchFamily="34" charset="0"/>
              <a:buChar char="•"/>
            </a:pPr>
            <a:r>
              <a:rPr lang="en-US" sz="1400" dirty="0" err="1">
                <a:solidFill>
                  <a:srgbClr val="000000"/>
                </a:solidFill>
                <a:latin typeface="Verdana" panose="020B0604030504040204" pitchFamily="34" charset="0"/>
              </a:rPr>
              <a:t>SayHello</a:t>
            </a:r>
            <a:endParaRPr lang="en-US" sz="1400" dirty="0">
              <a:solidFill>
                <a:srgbClr val="000000"/>
              </a:solidFill>
              <a:latin typeface="Verdana" panose="020B0604030504040204" pitchFamily="34" charset="0"/>
            </a:endParaRPr>
          </a:p>
          <a:p>
            <a:pPr algn="just">
              <a:buFont typeface="Arial" panose="020B0604020202020204" pitchFamily="34" charset="0"/>
              <a:buChar char="•"/>
            </a:pPr>
            <a:r>
              <a:rPr lang="en-US" sz="1400" dirty="0" err="1">
                <a:solidFill>
                  <a:srgbClr val="000000"/>
                </a:solidFill>
                <a:latin typeface="Verdana" panose="020B0604030504040204" pitchFamily="34" charset="0"/>
              </a:rPr>
              <a:t>SayHelloResponse</a:t>
            </a:r>
            <a:endParaRPr lang="en-US" sz="1400" dirty="0">
              <a:solidFill>
                <a:srgbClr val="000000"/>
              </a:solidFill>
              <a:latin typeface="Verdana" panose="020B0604030504040204" pitchFamily="34" charset="0"/>
            </a:endParaRPr>
          </a:p>
          <a:p>
            <a:pPr algn="just"/>
            <a:r>
              <a:rPr lang="en-US" sz="1400" dirty="0">
                <a:solidFill>
                  <a:srgbClr val="000000"/>
                </a:solidFill>
                <a:latin typeface="verdana" panose="020B0604030504040204" pitchFamily="34" charset="0"/>
              </a:rPr>
              <a:t>Paste these files in </a:t>
            </a:r>
            <a:r>
              <a:rPr lang="en-US" sz="1400" dirty="0" err="1" smtClean="0">
                <a:solidFill>
                  <a:srgbClr val="000000"/>
                </a:solidFill>
                <a:latin typeface="verdana" panose="020B0604030504040204" pitchFamily="34" charset="0"/>
              </a:rPr>
              <a:t>com.mangaraoit</a:t>
            </a:r>
            <a:r>
              <a:rPr lang="en-US" sz="1400" dirty="0" smtClean="0">
                <a:solidFill>
                  <a:srgbClr val="000000"/>
                </a:solidFill>
                <a:latin typeface="verdana" panose="020B0604030504040204" pitchFamily="34" charset="0"/>
              </a:rPr>
              <a:t> </a:t>
            </a:r>
            <a:r>
              <a:rPr lang="en-US" sz="1400" dirty="0">
                <a:solidFill>
                  <a:srgbClr val="000000"/>
                </a:solidFill>
                <a:latin typeface="verdana" panose="020B0604030504040204" pitchFamily="34" charset="0"/>
              </a:rPr>
              <a:t>directory and then run the publisher class.</a:t>
            </a:r>
          </a:p>
          <a:p>
            <a:endParaRPr lang="en-US" sz="1400" dirty="0"/>
          </a:p>
        </p:txBody>
      </p:sp>
    </p:spTree>
    <p:extLst>
      <p:ext uri="{BB962C8B-B14F-4D97-AF65-F5344CB8AC3E}">
        <p14:creationId xmlns:p14="http://schemas.microsoft.com/office/powerpoint/2010/main" val="3553261470"/>
      </p:ext>
    </p:extLst>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JAX-RS</a:t>
            </a:r>
            <a:endParaRPr lang="en-US" dirty="0"/>
          </a:p>
        </p:txBody>
      </p:sp>
      <p:sp>
        <p:nvSpPr>
          <p:cNvPr id="3" name="Content Placeholder 2"/>
          <p:cNvSpPr>
            <a:spLocks noGrp="1"/>
          </p:cNvSpPr>
          <p:nvPr>
            <p:ph idx="1"/>
          </p:nvPr>
        </p:nvSpPr>
        <p:spPr/>
        <p:txBody>
          <a:bodyPr/>
          <a:lstStyle/>
          <a:p>
            <a:r>
              <a:rPr lang="en-US" dirty="0" smtClean="0"/>
              <a:t>Java </a:t>
            </a:r>
            <a:r>
              <a:rPr lang="en-US" dirty="0"/>
              <a:t>API for RESTful Web Services (</a:t>
            </a:r>
            <a:r>
              <a:rPr lang="en-US" b="1" dirty="0"/>
              <a:t>JAX-RS</a:t>
            </a:r>
            <a:r>
              <a:rPr lang="en-US" dirty="0"/>
              <a:t>), is a set if APIs to developer REST service. JAX-RS is part of the Java EE6, and make developers to develop REST web application easily</a:t>
            </a:r>
            <a:r>
              <a:rPr lang="en-US" dirty="0" smtClean="0"/>
              <a:t>.</a:t>
            </a:r>
          </a:p>
          <a:p>
            <a:r>
              <a:rPr lang="en-US" dirty="0">
                <a:solidFill>
                  <a:srgbClr val="FF0000"/>
                </a:solidFill>
              </a:rPr>
              <a:t>JAX-RS uses annotations to define the REST relevance of Java classes</a:t>
            </a:r>
            <a:r>
              <a:rPr lang="en-US" dirty="0" smtClean="0">
                <a:solidFill>
                  <a:srgbClr val="FF0000"/>
                </a:solidFill>
              </a:rPr>
              <a:t>.</a:t>
            </a:r>
            <a:endParaRPr lang="en-US" dirty="0">
              <a:solidFill>
                <a:srgbClr val="FF0000"/>
              </a:solidFill>
            </a:endParaRPr>
          </a:p>
          <a:p>
            <a:r>
              <a:rPr lang="en-US" dirty="0"/>
              <a:t>There are </a:t>
            </a:r>
            <a:r>
              <a:rPr lang="en-US" dirty="0" smtClean="0"/>
              <a:t>implementation </a:t>
            </a:r>
            <a:r>
              <a:rPr lang="en-US" dirty="0"/>
              <a:t>of JAX-RS API.</a:t>
            </a:r>
          </a:p>
          <a:p>
            <a:r>
              <a:rPr lang="en-US" dirty="0"/>
              <a:t>Jersey</a:t>
            </a:r>
          </a:p>
          <a:p>
            <a:r>
              <a:rPr lang="en-US" dirty="0" smtClean="0"/>
              <a:t>RESTEasy</a:t>
            </a:r>
          </a:p>
          <a:p>
            <a:r>
              <a:rPr lang="en-US" dirty="0" smtClean="0"/>
              <a:t>APACHE CXF</a:t>
            </a:r>
          </a:p>
          <a:p>
            <a:r>
              <a:rPr lang="en-US" dirty="0" smtClean="0"/>
              <a:t>Spring with Rest</a:t>
            </a:r>
          </a:p>
          <a:p>
            <a:pPr marL="0" indent="0">
              <a:buNone/>
            </a:pPr>
            <a:r>
              <a:rPr lang="en-US" dirty="0" smtClean="0"/>
              <a:t> </a:t>
            </a:r>
          </a:p>
          <a:p>
            <a:endParaRPr lang="en-US" dirty="0"/>
          </a:p>
        </p:txBody>
      </p:sp>
    </p:spTree>
    <p:extLst>
      <p:ext uri="{BB962C8B-B14F-4D97-AF65-F5344CB8AC3E}">
        <p14:creationId xmlns:p14="http://schemas.microsoft.com/office/powerpoint/2010/main" val="2233822261"/>
      </p:ext>
    </p:extLst>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REST?</a:t>
            </a:r>
            <a:endParaRPr lang="en-US" dirty="0"/>
          </a:p>
        </p:txBody>
      </p:sp>
      <p:sp>
        <p:nvSpPr>
          <p:cNvPr id="3" name="Content Placeholder 2"/>
          <p:cNvSpPr>
            <a:spLocks noGrp="1"/>
          </p:cNvSpPr>
          <p:nvPr>
            <p:ph idx="1"/>
          </p:nvPr>
        </p:nvSpPr>
        <p:spPr/>
        <p:txBody>
          <a:bodyPr/>
          <a:lstStyle/>
          <a:p>
            <a:r>
              <a:rPr lang="en-US" dirty="0"/>
              <a:t>REST is an architectural style which is based on web-standards and the HTTP protocol</a:t>
            </a:r>
            <a:r>
              <a:rPr lang="en-US" dirty="0" smtClean="0"/>
              <a:t>.</a:t>
            </a:r>
          </a:p>
          <a:p>
            <a:r>
              <a:rPr lang="en-US" dirty="0" smtClean="0"/>
              <a:t>REST </a:t>
            </a:r>
            <a:r>
              <a:rPr lang="en-US" dirty="0"/>
              <a:t>was first described by Roy Fielding in 2000. </a:t>
            </a:r>
            <a:endParaRPr lang="en-US" dirty="0" smtClean="0"/>
          </a:p>
          <a:p>
            <a:r>
              <a:rPr lang="en-US" dirty="0" smtClean="0">
                <a:solidFill>
                  <a:srgbClr val="FF0000"/>
                </a:solidFill>
              </a:rPr>
              <a:t>In </a:t>
            </a:r>
            <a:r>
              <a:rPr lang="en-US" dirty="0">
                <a:solidFill>
                  <a:srgbClr val="FF0000"/>
                </a:solidFill>
              </a:rPr>
              <a:t>a REST based architecture everything is a </a:t>
            </a:r>
            <a:r>
              <a:rPr lang="en-US" dirty="0" smtClean="0">
                <a:solidFill>
                  <a:srgbClr val="FF0000"/>
                </a:solidFill>
              </a:rPr>
              <a:t>resource</a:t>
            </a:r>
          </a:p>
          <a:p>
            <a:r>
              <a:rPr lang="en-US" dirty="0">
                <a:solidFill>
                  <a:srgbClr val="FF0000"/>
                </a:solidFill>
              </a:rPr>
              <a:t>A resource is accessed via a common interface </a:t>
            </a:r>
            <a:r>
              <a:rPr lang="en-US" dirty="0">
                <a:solidFill>
                  <a:srgbClr val="0070C0"/>
                </a:solidFill>
              </a:rPr>
              <a:t>based on the HTTP standard methods</a:t>
            </a:r>
            <a:r>
              <a:rPr lang="en-US" dirty="0" smtClean="0">
                <a:solidFill>
                  <a:srgbClr val="0070C0"/>
                </a:solidFill>
              </a:rPr>
              <a:t>.</a:t>
            </a:r>
          </a:p>
          <a:p>
            <a:r>
              <a:rPr lang="en-US" dirty="0"/>
              <a:t>Every resource should support the HTTP common operations</a:t>
            </a:r>
            <a:r>
              <a:rPr lang="en-US" dirty="0" smtClean="0"/>
              <a:t>.</a:t>
            </a:r>
          </a:p>
          <a:p>
            <a:r>
              <a:rPr lang="en-US" dirty="0" smtClean="0">
                <a:solidFill>
                  <a:srgbClr val="FF0000"/>
                </a:solidFill>
              </a:rPr>
              <a:t> </a:t>
            </a:r>
            <a:r>
              <a:rPr lang="en-US" dirty="0">
                <a:solidFill>
                  <a:srgbClr val="FF0000"/>
                </a:solidFill>
              </a:rPr>
              <a:t>Resources are identified by global IDs (which are typically URIs)</a:t>
            </a:r>
            <a:r>
              <a:rPr lang="en-US" dirty="0"/>
              <a:t>. REST allows that resources have different representations, e.g., text, XML, JSON etc. The REST client can ask for a specific representation via the HTTP protocol (content negotiation).</a:t>
            </a:r>
          </a:p>
          <a:p>
            <a:r>
              <a:rPr lang="en-US" b="1" dirty="0"/>
              <a:t/>
            </a:r>
            <a:br>
              <a:rPr lang="en-US" b="1" dirty="0"/>
            </a:br>
            <a:endParaRPr lang="en-US" dirty="0">
              <a:solidFill>
                <a:srgbClr val="0070C0"/>
              </a:solidFill>
            </a:endParaRPr>
          </a:p>
        </p:txBody>
      </p:sp>
    </p:spTree>
    <p:extLst>
      <p:ext uri="{BB962C8B-B14F-4D97-AF65-F5344CB8AC3E}">
        <p14:creationId xmlns:p14="http://schemas.microsoft.com/office/powerpoint/2010/main" val="594268852"/>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 METHODS</a:t>
            </a:r>
            <a:endParaRPr lang="en-US" dirty="0"/>
          </a:p>
        </p:txBody>
      </p:sp>
      <p:sp>
        <p:nvSpPr>
          <p:cNvPr id="3" name="Content Placeholder 2"/>
          <p:cNvSpPr>
            <a:spLocks noGrp="1"/>
          </p:cNvSpPr>
          <p:nvPr>
            <p:ph idx="1"/>
          </p:nvPr>
        </p:nvSpPr>
        <p:spPr/>
        <p:txBody>
          <a:bodyPr/>
          <a:lstStyle/>
          <a:p>
            <a:r>
              <a:rPr lang="en-US" dirty="0" smtClean="0"/>
              <a:t> </a:t>
            </a:r>
            <a:r>
              <a:rPr lang="en-US" dirty="0">
                <a:solidFill>
                  <a:srgbClr val="000000"/>
                </a:solidFill>
                <a:latin typeface="Helvetica" panose="020B0604020202020204" pitchFamily="34" charset="0"/>
              </a:rPr>
              <a:t>The </a:t>
            </a:r>
            <a:r>
              <a:rPr lang="en-US" i="1" dirty="0">
                <a:solidFill>
                  <a:srgbClr val="000000"/>
                </a:solidFill>
                <a:latin typeface="Helvetica" panose="020B0604020202020204" pitchFamily="34" charset="0"/>
              </a:rPr>
              <a:t>PUT</a:t>
            </a:r>
            <a:r>
              <a:rPr lang="en-US" dirty="0">
                <a:solidFill>
                  <a:srgbClr val="000000"/>
                </a:solidFill>
                <a:latin typeface="Helvetica" panose="020B0604020202020204" pitchFamily="34" charset="0"/>
              </a:rPr>
              <a:t>, </a:t>
            </a:r>
            <a:r>
              <a:rPr lang="en-US" i="1" dirty="0">
                <a:solidFill>
                  <a:srgbClr val="000000"/>
                </a:solidFill>
                <a:latin typeface="Helvetica" panose="020B0604020202020204" pitchFamily="34" charset="0"/>
              </a:rPr>
              <a:t>GET</a:t>
            </a:r>
            <a:r>
              <a:rPr lang="en-US" dirty="0">
                <a:solidFill>
                  <a:srgbClr val="000000"/>
                </a:solidFill>
                <a:latin typeface="Helvetica" panose="020B0604020202020204" pitchFamily="34" charset="0"/>
              </a:rPr>
              <a:t>, </a:t>
            </a:r>
            <a:r>
              <a:rPr lang="en-US" i="1" dirty="0">
                <a:solidFill>
                  <a:srgbClr val="000000"/>
                </a:solidFill>
                <a:latin typeface="Helvetica" panose="020B0604020202020204" pitchFamily="34" charset="0"/>
              </a:rPr>
              <a:t>POST</a:t>
            </a:r>
            <a:r>
              <a:rPr lang="en-US" dirty="0">
                <a:solidFill>
                  <a:srgbClr val="000000"/>
                </a:solidFill>
                <a:latin typeface="Helvetica" panose="020B0604020202020204" pitchFamily="34" charset="0"/>
              </a:rPr>
              <a:t> and </a:t>
            </a:r>
            <a:r>
              <a:rPr lang="en-US" i="1" dirty="0">
                <a:solidFill>
                  <a:srgbClr val="000000"/>
                </a:solidFill>
                <a:latin typeface="Helvetica" panose="020B0604020202020204" pitchFamily="34" charset="0"/>
              </a:rPr>
              <a:t>DELETE</a:t>
            </a:r>
            <a:r>
              <a:rPr lang="en-US" dirty="0">
                <a:solidFill>
                  <a:srgbClr val="000000"/>
                </a:solidFill>
                <a:latin typeface="Helvetica" panose="020B0604020202020204" pitchFamily="34" charset="0"/>
              </a:rPr>
              <a:t> methods are typical used in REST based architectures. The following table gives an explanation of these operations.</a:t>
            </a:r>
          </a:p>
          <a:p>
            <a:pPr>
              <a:buFont typeface="Arial" panose="020B0604020202020204" pitchFamily="34" charset="0"/>
              <a:buChar char="•"/>
            </a:pPr>
            <a:r>
              <a:rPr lang="en-US" dirty="0">
                <a:solidFill>
                  <a:srgbClr val="000000"/>
                </a:solidFill>
                <a:latin typeface="Helvetica" panose="020B0604020202020204" pitchFamily="34" charset="0"/>
              </a:rPr>
              <a:t>GET defines a reading access of the resource without side-effects. The resource is never changed via a GET request, e.g., the request has no side effects (idempotent).</a:t>
            </a:r>
          </a:p>
          <a:p>
            <a:pPr>
              <a:buFont typeface="Arial" panose="020B0604020202020204" pitchFamily="34" charset="0"/>
              <a:buChar char="•"/>
            </a:pPr>
            <a:r>
              <a:rPr lang="en-US" dirty="0">
                <a:solidFill>
                  <a:srgbClr val="000000"/>
                </a:solidFill>
                <a:latin typeface="Helvetica" panose="020B0604020202020204" pitchFamily="34" charset="0"/>
              </a:rPr>
              <a:t>PUT creates a new resource. It must also be idempotent.</a:t>
            </a:r>
          </a:p>
          <a:p>
            <a:pPr>
              <a:buFont typeface="Arial" panose="020B0604020202020204" pitchFamily="34" charset="0"/>
              <a:buChar char="•"/>
            </a:pPr>
            <a:r>
              <a:rPr lang="en-US" dirty="0">
                <a:solidFill>
                  <a:srgbClr val="000000"/>
                </a:solidFill>
                <a:latin typeface="Helvetica" panose="020B0604020202020204" pitchFamily="34" charset="0"/>
              </a:rPr>
              <a:t>DELETE removes the resources. The operations are idempotent. They can get repeated without leading to different results.</a:t>
            </a:r>
          </a:p>
          <a:p>
            <a:pPr>
              <a:buFont typeface="Arial" panose="020B0604020202020204" pitchFamily="34" charset="0"/>
              <a:buChar char="•"/>
            </a:pPr>
            <a:r>
              <a:rPr lang="en-US" dirty="0">
                <a:solidFill>
                  <a:srgbClr val="000000"/>
                </a:solidFill>
                <a:latin typeface="Helvetica" panose="020B0604020202020204" pitchFamily="34" charset="0"/>
              </a:rPr>
              <a:t>POST updates an existing resource or creates a new resource.</a:t>
            </a:r>
          </a:p>
          <a:p>
            <a:r>
              <a:rPr lang="en-US" b="1" dirty="0">
                <a:solidFill>
                  <a:srgbClr val="000000"/>
                </a:solidFill>
                <a:latin typeface="Montserrat"/>
              </a:rPr>
              <a:t/>
            </a:r>
            <a:br>
              <a:rPr lang="en-US" b="1" dirty="0">
                <a:solidFill>
                  <a:srgbClr val="000000"/>
                </a:solidFill>
                <a:latin typeface="Montserrat"/>
              </a:rPr>
            </a:br>
            <a:endParaRPr lang="en-US" dirty="0"/>
          </a:p>
        </p:txBody>
      </p:sp>
    </p:spTree>
    <p:extLst>
      <p:ext uri="{BB962C8B-B14F-4D97-AF65-F5344CB8AC3E}">
        <p14:creationId xmlns:p14="http://schemas.microsoft.com/office/powerpoint/2010/main" val="3416106153"/>
      </p:ext>
    </p:extLst>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Jersey</a:t>
            </a:r>
            <a:endParaRPr lang="en-US" dirty="0"/>
          </a:p>
        </p:txBody>
      </p:sp>
      <p:sp>
        <p:nvSpPr>
          <p:cNvPr id="3" name="Content Placeholder 2"/>
          <p:cNvSpPr>
            <a:spLocks noGrp="1"/>
          </p:cNvSpPr>
          <p:nvPr>
            <p:ph idx="1"/>
          </p:nvPr>
        </p:nvSpPr>
        <p:spPr/>
        <p:txBody>
          <a:bodyPr/>
          <a:lstStyle/>
          <a:p>
            <a:r>
              <a:rPr lang="en-US" b="1" dirty="0">
                <a:solidFill>
                  <a:srgbClr val="002060"/>
                </a:solidFill>
              </a:rPr>
              <a:t>Jersey is the </a:t>
            </a:r>
            <a:r>
              <a:rPr lang="en-US" b="1" dirty="0" smtClean="0">
                <a:solidFill>
                  <a:srgbClr val="002060"/>
                </a:solidFill>
              </a:rPr>
              <a:t>implementation </a:t>
            </a:r>
            <a:r>
              <a:rPr lang="en-US" b="1" dirty="0">
                <a:solidFill>
                  <a:srgbClr val="002060"/>
                </a:solidFill>
              </a:rPr>
              <a:t>for this specification. </a:t>
            </a:r>
            <a:r>
              <a:rPr lang="en-US" dirty="0"/>
              <a:t>Jersey contains basically a REST server and a REST client. </a:t>
            </a:r>
            <a:endParaRPr lang="en-US" dirty="0" smtClean="0"/>
          </a:p>
          <a:p>
            <a:r>
              <a:rPr lang="en-US" dirty="0" smtClean="0"/>
              <a:t>The </a:t>
            </a:r>
            <a:r>
              <a:rPr lang="en-US" dirty="0"/>
              <a:t>core client can communicate with the server using jersey lib</a:t>
            </a:r>
            <a:r>
              <a:rPr lang="en-US" dirty="0" smtClean="0"/>
              <a:t>.</a:t>
            </a:r>
          </a:p>
          <a:p>
            <a:endParaRPr lang="en-US" dirty="0"/>
          </a:p>
          <a:p>
            <a:r>
              <a:rPr lang="en-US" dirty="0"/>
              <a:t>On the server side Jersey uses a servlet which scans predefined classes to identify RESTful resources. Via the web.xml configuration file for your web application</a:t>
            </a:r>
            <a:r>
              <a:rPr lang="en-US" dirty="0" smtClean="0"/>
              <a:t>.</a:t>
            </a:r>
          </a:p>
          <a:p>
            <a:endParaRPr lang="en-US" dirty="0"/>
          </a:p>
          <a:p>
            <a:r>
              <a:rPr lang="en-US" dirty="0"/>
              <a:t>The base URL of this servlet is</a:t>
            </a:r>
            <a:r>
              <a:rPr lang="en-US" dirty="0" smtClean="0"/>
              <a:t>:</a:t>
            </a:r>
          </a:p>
          <a:p>
            <a:r>
              <a:rPr lang="en-US" b="1" dirty="0">
                <a:solidFill>
                  <a:srgbClr val="FF0000"/>
                </a:solidFill>
              </a:rPr>
              <a:t> http://your_domain:port/display-name/url-pattern/path_from_rest_class </a:t>
            </a:r>
            <a:endParaRPr lang="en-US" b="1" dirty="0" smtClean="0">
              <a:solidFill>
                <a:srgbClr val="FF0000"/>
              </a:solidFill>
            </a:endParaRPr>
          </a:p>
          <a:p>
            <a:r>
              <a:rPr lang="en-US" dirty="0"/>
              <a:t> This servlet analyzes the incoming HTTP request and selects the correct class and method depending on  request. This selection is based on annotations provided in the class and methods. </a:t>
            </a:r>
            <a:endParaRPr lang="en-US" dirty="0" smtClean="0"/>
          </a:p>
          <a:p>
            <a:endParaRPr lang="en-US" dirty="0"/>
          </a:p>
        </p:txBody>
      </p:sp>
    </p:spTree>
    <p:extLst>
      <p:ext uri="{BB962C8B-B14F-4D97-AF65-F5344CB8AC3E}">
        <p14:creationId xmlns:p14="http://schemas.microsoft.com/office/powerpoint/2010/main" val="2718420913"/>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Web Service?</a:t>
            </a:r>
            <a:endParaRPr lang="en-US" dirty="0"/>
          </a:p>
        </p:txBody>
      </p:sp>
      <p:sp>
        <p:nvSpPr>
          <p:cNvPr id="3" name="Content Placeholder 2"/>
          <p:cNvSpPr>
            <a:spLocks noGrp="1"/>
          </p:cNvSpPr>
          <p:nvPr>
            <p:ph idx="1"/>
          </p:nvPr>
        </p:nvSpPr>
        <p:spPr/>
        <p:txBody>
          <a:bodyPr>
            <a:normAutofit fontScale="85000" lnSpcReduction="10000"/>
          </a:bodyPr>
          <a:lstStyle/>
          <a:p>
            <a:r>
              <a:rPr lang="en-US" sz="2000" b="1" dirty="0" smtClean="0"/>
              <a:t>A Service, which is available on web (net</a:t>
            </a:r>
            <a:r>
              <a:rPr lang="en-US" sz="2000" b="1" dirty="0" smtClean="0"/>
              <a:t>)</a:t>
            </a:r>
          </a:p>
          <a:p>
            <a:r>
              <a:rPr lang="en-US" sz="2000" b="1" dirty="0" smtClean="0"/>
              <a:t>Web services is a </a:t>
            </a:r>
            <a:r>
              <a:rPr lang="en-US" sz="2000" b="1" dirty="0" smtClean="0">
                <a:solidFill>
                  <a:srgbClr val="FF0000"/>
                </a:solidFill>
              </a:rPr>
              <a:t>Distributed technology </a:t>
            </a:r>
            <a:r>
              <a:rPr lang="en-US" sz="2000" b="1" dirty="0" smtClean="0"/>
              <a:t>achieves language interoperability (portability) across different technologies such as java, </a:t>
            </a:r>
            <a:r>
              <a:rPr lang="en-US" sz="2000" b="1" dirty="0" err="1" smtClean="0"/>
              <a:t>.net</a:t>
            </a:r>
            <a:r>
              <a:rPr lang="en-US" sz="2000" b="1" dirty="0" smtClean="0"/>
              <a:t>, PHP, C++, etc.</a:t>
            </a:r>
          </a:p>
          <a:p>
            <a:r>
              <a:rPr lang="en-US" sz="2000" b="1" dirty="0" smtClean="0"/>
              <a:t>The other distributed technologies like CORBA, RMI, EJB, DCOM, C++, </a:t>
            </a:r>
            <a:r>
              <a:rPr lang="en-US" sz="2000" b="1" dirty="0" err="1" smtClean="0"/>
              <a:t>etc</a:t>
            </a:r>
            <a:r>
              <a:rPr lang="en-US" sz="2000" b="1" dirty="0" smtClean="0"/>
              <a:t> uses </a:t>
            </a:r>
            <a:r>
              <a:rPr lang="en-US" sz="2000" b="1" dirty="0" smtClean="0">
                <a:solidFill>
                  <a:srgbClr val="FF0000"/>
                </a:solidFill>
              </a:rPr>
              <a:t>Binary Format</a:t>
            </a:r>
            <a:r>
              <a:rPr lang="en-US" sz="2000" b="1" dirty="0" smtClean="0"/>
              <a:t>, hence the objects are serialized into stream of bytes.</a:t>
            </a:r>
          </a:p>
          <a:p>
            <a:r>
              <a:rPr lang="en-US" sz="2000" b="1" dirty="0" smtClean="0"/>
              <a:t>Web services uses </a:t>
            </a:r>
            <a:r>
              <a:rPr lang="en-US" sz="2000" b="1" dirty="0" smtClean="0">
                <a:solidFill>
                  <a:srgbClr val="FF0000"/>
                </a:solidFill>
              </a:rPr>
              <a:t>XML format </a:t>
            </a:r>
            <a:r>
              <a:rPr lang="en-US" sz="2000" b="1" dirty="0" smtClean="0"/>
              <a:t>instead of Binary format. Hence, in Webservices data is exchanged as XML message, which is validated against XML Schema (XSD) but not DTD, since XSD additionally supports datatypes.</a:t>
            </a:r>
          </a:p>
          <a:p>
            <a:r>
              <a:rPr lang="en-US" sz="2000" b="1" dirty="0" smtClean="0"/>
              <a:t>The Webservices technologies such as SOAP, WSDL, UDDI are represented in XML against corresponding schemas. </a:t>
            </a:r>
            <a:endParaRPr lang="en-US" sz="2000" dirty="0" smtClean="0"/>
          </a:p>
          <a:p>
            <a:r>
              <a:rPr lang="en-US" sz="2000" b="1" dirty="0" smtClean="0"/>
              <a:t>Webservices makes distributed applications development easier.</a:t>
            </a:r>
          </a:p>
          <a:p>
            <a:endParaRPr lang="en-US" sz="2000" b="1" dirty="0" smtClean="0"/>
          </a:p>
          <a:p>
            <a:endParaRPr lang="en-US" sz="2000" b="1" dirty="0"/>
          </a:p>
          <a:p>
            <a:endParaRPr lang="en-US" sz="2000" b="1"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17144854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a:t>JAX-RS Example Jersey</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  </a:t>
            </a:r>
            <a:r>
              <a:rPr lang="en-US" sz="2000" dirty="0"/>
              <a:t>We can create JAX-RS example by jersey implementation. To do so, you need to load jersey jar files or use maven framework</a:t>
            </a:r>
            <a:r>
              <a:rPr lang="en-US" sz="2000" dirty="0" smtClean="0"/>
              <a:t>.</a:t>
            </a:r>
          </a:p>
          <a:p>
            <a:pPr algn="just"/>
            <a:r>
              <a:rPr lang="en-US" sz="2000" dirty="0"/>
              <a:t> </a:t>
            </a:r>
            <a:r>
              <a:rPr lang="en-US" sz="2000" dirty="0">
                <a:solidFill>
                  <a:srgbClr val="000000"/>
                </a:solidFill>
                <a:latin typeface="verdana" panose="020B0604030504040204" pitchFamily="34" charset="0"/>
              </a:rPr>
              <a:t>There are created 4 files for hello world JAX-RS example:</a:t>
            </a:r>
          </a:p>
          <a:p>
            <a:pPr algn="just">
              <a:buFont typeface="+mj-lt"/>
              <a:buAutoNum type="arabicPeriod"/>
            </a:pPr>
            <a:r>
              <a:rPr lang="en-US" sz="2000" dirty="0" smtClean="0">
                <a:solidFill>
                  <a:srgbClr val="000000"/>
                </a:solidFill>
                <a:latin typeface="Verdana" panose="020B0604030504040204" pitchFamily="34" charset="0"/>
              </a:rPr>
              <a:t>HelloWorld.java</a:t>
            </a:r>
            <a:endParaRPr lang="en-US" sz="2000" dirty="0">
              <a:solidFill>
                <a:srgbClr val="000000"/>
              </a:solidFill>
              <a:latin typeface="Verdana" panose="020B0604030504040204" pitchFamily="34" charset="0"/>
            </a:endParaRPr>
          </a:p>
          <a:p>
            <a:pPr algn="just">
              <a:buFont typeface="+mj-lt"/>
              <a:buAutoNum type="arabicPeriod"/>
            </a:pPr>
            <a:r>
              <a:rPr lang="en-US" sz="2000" dirty="0">
                <a:solidFill>
                  <a:srgbClr val="000000"/>
                </a:solidFill>
                <a:latin typeface="Verdana" panose="020B0604030504040204" pitchFamily="34" charset="0"/>
              </a:rPr>
              <a:t>web.xml</a:t>
            </a:r>
          </a:p>
          <a:p>
            <a:pPr algn="just">
              <a:buFont typeface="+mj-lt"/>
              <a:buAutoNum type="arabicPeriod"/>
            </a:pPr>
            <a:r>
              <a:rPr lang="en-US" sz="2000" dirty="0" smtClean="0">
                <a:solidFill>
                  <a:srgbClr val="000000"/>
                </a:solidFill>
                <a:latin typeface="Verdana" panose="020B0604030504040204" pitchFamily="34" charset="0"/>
              </a:rPr>
              <a:t>HelloWorldClient.java</a:t>
            </a:r>
            <a:endParaRPr lang="en-US" sz="2000" dirty="0">
              <a:solidFill>
                <a:srgbClr val="000000"/>
              </a:solidFill>
              <a:latin typeface="Verdana" panose="020B0604030504040204" pitchFamily="34" charset="0"/>
            </a:endParaRPr>
          </a:p>
          <a:p>
            <a:pPr algn="just"/>
            <a:r>
              <a:rPr lang="en-US" sz="2000" dirty="0">
                <a:solidFill>
                  <a:srgbClr val="000000"/>
                </a:solidFill>
                <a:latin typeface="verdana" panose="020B0604030504040204" pitchFamily="34" charset="0"/>
              </a:rPr>
              <a:t>The first </a:t>
            </a:r>
            <a:r>
              <a:rPr lang="en-US" sz="2000" dirty="0" smtClean="0">
                <a:solidFill>
                  <a:srgbClr val="000000"/>
                </a:solidFill>
                <a:latin typeface="verdana" panose="020B0604030504040204" pitchFamily="34" charset="0"/>
              </a:rPr>
              <a:t>2 </a:t>
            </a:r>
            <a:r>
              <a:rPr lang="en-US" sz="2000" dirty="0">
                <a:solidFill>
                  <a:srgbClr val="000000"/>
                </a:solidFill>
                <a:latin typeface="verdana" panose="020B0604030504040204" pitchFamily="34" charset="0"/>
              </a:rPr>
              <a:t>files are created for server side and 1 application for client side.</a:t>
            </a:r>
          </a:p>
          <a:p>
            <a:endParaRPr lang="en-US" sz="2000" dirty="0" smtClean="0"/>
          </a:p>
          <a:p>
            <a:endParaRPr lang="en-US" sz="2000" dirty="0"/>
          </a:p>
        </p:txBody>
      </p:sp>
    </p:spTree>
    <p:extLst>
      <p:ext uri="{BB962C8B-B14F-4D97-AF65-F5344CB8AC3E}">
        <p14:creationId xmlns:p14="http://schemas.microsoft.com/office/powerpoint/2010/main" val="3160206430"/>
      </p:ext>
    </p:extLst>
  </p:cSld>
  <p:clrMapOvr>
    <a:masterClrMapping/>
  </p:clrMapOvr>
  <p:transition>
    <p:fad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Structure</a:t>
            </a:r>
            <a:endParaRPr lang="en-US" dirty="0"/>
          </a:p>
        </p:txBody>
      </p:sp>
      <p:pic>
        <p:nvPicPr>
          <p:cNvPr id="5" name="Content Placeholder 4"/>
          <p:cNvPicPr>
            <a:picLocks noGrp="1" noChangeAspect="1"/>
          </p:cNvPicPr>
          <p:nvPr>
            <p:ph idx="1"/>
          </p:nvPr>
        </p:nvPicPr>
        <p:blipFill>
          <a:blip r:embed="rId2"/>
          <a:stretch>
            <a:fillRect/>
          </a:stretch>
        </p:blipFill>
        <p:spPr>
          <a:xfrm>
            <a:off x="4542825" y="2428281"/>
            <a:ext cx="3104762" cy="3190476"/>
          </a:xfrm>
          <a:prstGeom prst="rect">
            <a:avLst/>
          </a:prstGeom>
        </p:spPr>
      </p:pic>
    </p:spTree>
    <p:extLst>
      <p:ext uri="{BB962C8B-B14F-4D97-AF65-F5344CB8AC3E}">
        <p14:creationId xmlns:p14="http://schemas.microsoft.com/office/powerpoint/2010/main" val="4190963120"/>
      </p:ext>
    </p:extLst>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 to download jersey jar files</a:t>
            </a:r>
            <a:endParaRPr lang="en-US" dirty="0"/>
          </a:p>
        </p:txBody>
      </p:sp>
      <p:sp>
        <p:nvSpPr>
          <p:cNvPr id="3" name="Content Placeholder 2"/>
          <p:cNvSpPr>
            <a:spLocks noGrp="1"/>
          </p:cNvSpPr>
          <p:nvPr>
            <p:ph idx="1"/>
          </p:nvPr>
        </p:nvSpPr>
        <p:spPr/>
        <p:txBody>
          <a:bodyPr>
            <a:normAutofit/>
          </a:bodyPr>
          <a:lstStyle/>
          <a:p>
            <a:r>
              <a:rPr lang="en-US" sz="1800" b="1" dirty="0"/>
              <a:t> </a:t>
            </a:r>
            <a:r>
              <a:rPr lang="en-US" sz="1800" b="1" dirty="0">
                <a:hlinkClick r:id="rId2"/>
              </a:rPr>
              <a:t>https://</a:t>
            </a:r>
            <a:r>
              <a:rPr lang="en-US" sz="1800" b="1" dirty="0" smtClean="0">
                <a:hlinkClick r:id="rId2"/>
              </a:rPr>
              <a:t>jersey.java.net/download.html</a:t>
            </a:r>
            <a:r>
              <a:rPr lang="en-US" sz="1800" b="1" dirty="0" smtClean="0"/>
              <a:t> </a:t>
            </a:r>
          </a:p>
          <a:p>
            <a:endParaRPr lang="en-US" sz="1800" b="1" dirty="0"/>
          </a:p>
          <a:p>
            <a:r>
              <a:rPr lang="en-US" sz="1800" dirty="0" smtClean="0"/>
              <a:t>Now </a:t>
            </a:r>
            <a:r>
              <a:rPr lang="en-US" sz="1800" dirty="0"/>
              <a:t>go to location where you have download jersey and go to jersey-archive-1.17-&gt;lib</a:t>
            </a:r>
            <a:br>
              <a:rPr lang="en-US" sz="1800" dirty="0"/>
            </a:br>
            <a:r>
              <a:rPr lang="en-US" sz="1800" dirty="0"/>
              <a:t>folder</a:t>
            </a:r>
            <a:r>
              <a:rPr lang="en-US" sz="1800" dirty="0" smtClean="0"/>
              <a:t>. you </a:t>
            </a:r>
            <a:r>
              <a:rPr lang="en-US" sz="1800" dirty="0"/>
              <a:t>can have all jars but for now you can copy following jars</a:t>
            </a:r>
            <a:br>
              <a:rPr lang="en-US" sz="1800" dirty="0"/>
            </a:br>
            <a:r>
              <a:rPr lang="en-US" sz="1800" dirty="0"/>
              <a:t>asm-3.1</a:t>
            </a:r>
          </a:p>
          <a:p>
            <a:r>
              <a:rPr lang="en-US" sz="1800" dirty="0"/>
              <a:t>jersey-client-1.17</a:t>
            </a:r>
          </a:p>
          <a:p>
            <a:r>
              <a:rPr lang="en-US" sz="1800" dirty="0"/>
              <a:t>jersey-core-1.17</a:t>
            </a:r>
          </a:p>
          <a:p>
            <a:r>
              <a:rPr lang="en-US" sz="1800" dirty="0"/>
              <a:t>jersey-server-1.17</a:t>
            </a:r>
          </a:p>
          <a:p>
            <a:r>
              <a:rPr lang="en-US" sz="1800" dirty="0"/>
              <a:t>jersey-servlet-1.17</a:t>
            </a:r>
          </a:p>
          <a:p>
            <a:r>
              <a:rPr lang="en-US" sz="1800" dirty="0" smtClean="0"/>
              <a:t>jsr311-api-1.1.1</a:t>
            </a:r>
            <a:endParaRPr lang="en-US" sz="1800" b="1" dirty="0"/>
          </a:p>
        </p:txBody>
      </p:sp>
    </p:spTree>
    <p:extLst>
      <p:ext uri="{BB962C8B-B14F-4D97-AF65-F5344CB8AC3E}">
        <p14:creationId xmlns:p14="http://schemas.microsoft.com/office/powerpoint/2010/main" val="712518351"/>
      </p:ext>
    </p:extLst>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US" dirty="0"/>
          </a:p>
        </p:txBody>
      </p:sp>
      <p:sp>
        <p:nvSpPr>
          <p:cNvPr id="3" name="Content Placeholder 2"/>
          <p:cNvSpPr>
            <a:spLocks noGrp="1"/>
          </p:cNvSpPr>
          <p:nvPr>
            <p:ph idx="1"/>
          </p:nvPr>
        </p:nvSpPr>
        <p:spPr/>
        <p:txBody>
          <a:bodyPr>
            <a:normAutofit/>
          </a:bodyPr>
          <a:lstStyle/>
          <a:p>
            <a:pPr marL="228600" indent="-228600">
              <a:buAutoNum type="arabicPeriod"/>
            </a:pPr>
            <a:r>
              <a:rPr lang="en-US" sz="2000" dirty="0" smtClean="0"/>
              <a:t>Create a dynamic web project</a:t>
            </a:r>
          </a:p>
          <a:p>
            <a:pPr marL="228600" indent="-228600">
              <a:buAutoNum type="arabicPeriod"/>
            </a:pPr>
            <a:r>
              <a:rPr lang="en-US" sz="2000" dirty="0" smtClean="0"/>
              <a:t>Add jersey libraries to build path and lib folder of the project</a:t>
            </a:r>
          </a:p>
          <a:p>
            <a:pPr marL="228600" indent="-228600">
              <a:buAutoNum type="arabicPeriod"/>
            </a:pPr>
            <a:r>
              <a:rPr lang="en-US" sz="2000" dirty="0" smtClean="0"/>
              <a:t>Create Resource class</a:t>
            </a:r>
          </a:p>
          <a:p>
            <a:pPr marL="228600" indent="-228600">
              <a:buAutoNum type="arabicPeriod"/>
            </a:pPr>
            <a:r>
              <a:rPr lang="en-US" sz="2000" dirty="0" smtClean="0"/>
              <a:t>Mention jersey entries in web.xml</a:t>
            </a:r>
          </a:p>
          <a:p>
            <a:pPr marL="228600" indent="-228600">
              <a:buAutoNum type="arabicPeriod"/>
            </a:pPr>
            <a:r>
              <a:rPr lang="en-US" sz="2000" dirty="0" smtClean="0"/>
              <a:t>Deploy the project</a:t>
            </a:r>
          </a:p>
          <a:p>
            <a:pPr marL="228600" indent="-228600">
              <a:buAutoNum type="arabicPeriod"/>
            </a:pPr>
            <a:r>
              <a:rPr lang="en-US" sz="2000" dirty="0" smtClean="0"/>
              <a:t>Access the application</a:t>
            </a:r>
            <a:endParaRPr lang="en-US" sz="2000" dirty="0"/>
          </a:p>
        </p:txBody>
      </p:sp>
    </p:spTree>
    <p:extLst>
      <p:ext uri="{BB962C8B-B14F-4D97-AF65-F5344CB8AC3E}">
        <p14:creationId xmlns:p14="http://schemas.microsoft.com/office/powerpoint/2010/main" val="826208741"/>
      </p:ext>
    </p:extLst>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494" y="0"/>
            <a:ext cx="11131061" cy="518615"/>
          </a:xfrm>
        </p:spPr>
        <p:txBody>
          <a:bodyPr>
            <a:normAutofit fontScale="90000"/>
          </a:bodyPr>
          <a:lstStyle/>
          <a:p>
            <a:r>
              <a:rPr lang="en-US" dirty="0" smtClean="0"/>
              <a:t> </a:t>
            </a:r>
            <a:r>
              <a:rPr lang="en-US" i="1" dirty="0" smtClean="0"/>
              <a:t>HelloWorld.java</a:t>
            </a:r>
            <a:endParaRPr lang="en-US" dirty="0"/>
          </a:p>
        </p:txBody>
      </p:sp>
      <p:sp>
        <p:nvSpPr>
          <p:cNvPr id="3" name="Content Placeholder 2"/>
          <p:cNvSpPr>
            <a:spLocks noGrp="1"/>
          </p:cNvSpPr>
          <p:nvPr>
            <p:ph idx="1"/>
          </p:nvPr>
        </p:nvSpPr>
        <p:spPr>
          <a:xfrm>
            <a:off x="529494" y="668741"/>
            <a:ext cx="11662506" cy="5713012"/>
          </a:xfrm>
        </p:spPr>
        <p:txBody>
          <a:bodyPr>
            <a:normAutofit fontScale="92500" lnSpcReduction="10000"/>
          </a:bodyPr>
          <a:lstStyle/>
          <a:p>
            <a:r>
              <a:rPr lang="en-US" sz="1200" b="1" dirty="0">
                <a:solidFill>
                  <a:srgbClr val="7F0055"/>
                </a:solidFill>
                <a:highlight>
                  <a:srgbClr val="E8F2FE"/>
                </a:highlight>
                <a:latin typeface="Consolas" panose="020B0609020204030204" pitchFamily="49" charset="0"/>
              </a:rPr>
              <a:t>package</a:t>
            </a:r>
            <a:r>
              <a:rPr lang="en-US" sz="1200" b="1" dirty="0">
                <a:solidFill>
                  <a:srgbClr val="000000"/>
                </a:solidFill>
                <a:highlight>
                  <a:srgbClr val="E8F2FE"/>
                </a:highlight>
                <a:latin typeface="Consolas" panose="020B0609020204030204" pitchFamily="49" charset="0"/>
              </a:rPr>
              <a:t> </a:t>
            </a:r>
            <a:r>
              <a:rPr lang="en-US" sz="1200" b="1" dirty="0" err="1">
                <a:solidFill>
                  <a:srgbClr val="000000"/>
                </a:solidFill>
                <a:highlight>
                  <a:srgbClr val="E8F2FE"/>
                </a:highlight>
                <a:latin typeface="Consolas" panose="020B0609020204030204" pitchFamily="49" charset="0"/>
              </a:rPr>
              <a:t>com.mangaraoit.rest</a:t>
            </a:r>
            <a:r>
              <a:rPr lang="en-US" sz="1200" b="1" dirty="0" smtClean="0">
                <a:solidFill>
                  <a:srgbClr val="000000"/>
                </a:solidFill>
                <a:highlight>
                  <a:srgbClr val="E8F2FE"/>
                </a:highlight>
                <a:latin typeface="Consolas" panose="020B0609020204030204" pitchFamily="49" charset="0"/>
              </a:rPr>
              <a:t>; </a:t>
            </a:r>
            <a:r>
              <a:rPr lang="en-US" sz="1200" b="1" dirty="0">
                <a:solidFill>
                  <a:srgbClr val="7F0055"/>
                </a:solidFill>
                <a:highlight>
                  <a:srgbClr val="E8F2FE"/>
                </a:highlight>
                <a:latin typeface="Consolas" panose="020B0609020204030204" pitchFamily="49" charset="0"/>
              </a:rPr>
              <a:t>import</a:t>
            </a:r>
            <a:r>
              <a:rPr lang="en-US" sz="1200" b="1" dirty="0">
                <a:solidFill>
                  <a:srgbClr val="000000"/>
                </a:solidFill>
                <a:highlight>
                  <a:srgbClr val="E8F2FE"/>
                </a:highlight>
                <a:latin typeface="Consolas" panose="020B0609020204030204" pitchFamily="49" charset="0"/>
              </a:rPr>
              <a:t> </a:t>
            </a:r>
            <a:r>
              <a:rPr lang="en-US" sz="1200" b="1" dirty="0" smtClean="0">
                <a:solidFill>
                  <a:srgbClr val="000000"/>
                </a:solidFill>
                <a:highlight>
                  <a:srgbClr val="E8F2FE"/>
                </a:highlight>
                <a:latin typeface="Consolas" panose="020B0609020204030204" pitchFamily="49" charset="0"/>
              </a:rPr>
              <a:t>javax.ws.rs.*;</a:t>
            </a:r>
          </a:p>
          <a:p>
            <a:r>
              <a:rPr lang="en-US" sz="1200" dirty="0">
                <a:solidFill>
                  <a:srgbClr val="646464"/>
                </a:solidFill>
                <a:latin typeface="Consolas" panose="020B0609020204030204" pitchFamily="49" charset="0"/>
              </a:rPr>
              <a:t>@Path</a:t>
            </a:r>
            <a:r>
              <a:rPr lang="en-US" sz="1200" dirty="0">
                <a:solidFill>
                  <a:srgbClr val="000000"/>
                </a:solidFill>
                <a:latin typeface="Consolas" panose="020B0609020204030204" pitchFamily="49" charset="0"/>
              </a:rPr>
              <a:t>(</a:t>
            </a:r>
            <a:r>
              <a:rPr lang="en-US" sz="1200" dirty="0">
                <a:solidFill>
                  <a:srgbClr val="2A00FF"/>
                </a:solidFill>
                <a:latin typeface="Consolas" panose="020B0609020204030204" pitchFamily="49" charset="0"/>
              </a:rPr>
              <a:t>"/hello"</a:t>
            </a:r>
            <a:r>
              <a:rPr lang="en-US" sz="1200" dirty="0">
                <a:solidFill>
                  <a:srgbClr val="000000"/>
                </a:solidFill>
                <a:latin typeface="Consolas" panose="020B0609020204030204" pitchFamily="49" charset="0"/>
              </a:rPr>
              <a:t>)</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HelloWorld {</a:t>
            </a:r>
          </a:p>
          <a:p>
            <a:r>
              <a:rPr lang="en-US" sz="1200" dirty="0">
                <a:solidFill>
                  <a:srgbClr val="646464"/>
                </a:solidFill>
                <a:latin typeface="Consolas" panose="020B0609020204030204" pitchFamily="49" charset="0"/>
              </a:rPr>
              <a:t>@GET</a:t>
            </a:r>
          </a:p>
          <a:p>
            <a:r>
              <a:rPr lang="en-US" sz="1200" dirty="0">
                <a:solidFill>
                  <a:srgbClr val="646464"/>
                </a:solidFill>
                <a:latin typeface="Consolas" panose="020B0609020204030204" pitchFamily="49" charset="0"/>
              </a:rPr>
              <a:t>@Produces</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MediaType.</a:t>
            </a:r>
            <a:r>
              <a:rPr lang="en-US" sz="1200" b="1" i="1" dirty="0" err="1">
                <a:solidFill>
                  <a:srgbClr val="0000C0"/>
                </a:solidFill>
                <a:latin typeface="Consolas" panose="020B0609020204030204" pitchFamily="49" charset="0"/>
              </a:rPr>
              <a:t>TEXT_PLAIN</a:t>
            </a:r>
            <a:r>
              <a:rPr lang="en-US" sz="1200" b="1" i="1" dirty="0">
                <a:solidFill>
                  <a:srgbClr val="000000"/>
                </a:solidFill>
                <a:latin typeface="Consolas" panose="020B0609020204030204" pitchFamily="49" charset="0"/>
              </a:rPr>
              <a:t>)</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Response </a:t>
            </a:r>
            <a:r>
              <a:rPr lang="en-US" sz="1200" b="1" dirty="0" err="1">
                <a:solidFill>
                  <a:srgbClr val="000000"/>
                </a:solidFill>
                <a:latin typeface="Consolas" panose="020B0609020204030204" pitchFamily="49" charset="0"/>
              </a:rPr>
              <a:t>sayPlainHello</a:t>
            </a:r>
            <a:r>
              <a:rPr lang="en-US" sz="1200" b="1"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return</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Response.</a:t>
            </a:r>
            <a:r>
              <a:rPr lang="en-US" sz="1200" b="1" i="1" dirty="0" err="1">
                <a:solidFill>
                  <a:srgbClr val="000000"/>
                </a:solidFill>
                <a:latin typeface="Consolas" panose="020B0609020204030204" pitchFamily="49" charset="0"/>
              </a:rPr>
              <a:t>status</a:t>
            </a:r>
            <a:r>
              <a:rPr lang="en-US" sz="1200" b="1" i="1" dirty="0">
                <a:solidFill>
                  <a:srgbClr val="000000"/>
                </a:solidFill>
                <a:latin typeface="Consolas" panose="020B0609020204030204" pitchFamily="49" charset="0"/>
              </a:rPr>
              <a:t>(200).entity(</a:t>
            </a:r>
            <a:r>
              <a:rPr lang="en-US" sz="1200" b="1" i="1" dirty="0">
                <a:solidFill>
                  <a:srgbClr val="2A00FF"/>
                </a:solidFill>
                <a:latin typeface="Consolas" panose="020B0609020204030204" pitchFamily="49" charset="0"/>
              </a:rPr>
              <a:t>"Hello Jersey Plain"</a:t>
            </a:r>
            <a:r>
              <a:rPr lang="en-US" sz="1200" b="1" i="1" dirty="0">
                <a:solidFill>
                  <a:srgbClr val="000000"/>
                </a:solidFill>
                <a:latin typeface="Consolas" panose="020B0609020204030204" pitchFamily="49" charset="0"/>
              </a:rPr>
              <a:t>).build();</a:t>
            </a:r>
          </a:p>
          <a:p>
            <a:r>
              <a:rPr lang="en-US" sz="1200" dirty="0" smtClean="0">
                <a:solidFill>
                  <a:srgbClr val="000000"/>
                </a:solidFill>
                <a:latin typeface="Consolas" panose="020B0609020204030204" pitchFamily="49" charset="0"/>
              </a:rPr>
              <a:t>}</a:t>
            </a:r>
            <a:endParaRPr lang="en-US" sz="1200" dirty="0">
              <a:latin typeface="Consolas" panose="020B0609020204030204" pitchFamily="49" charset="0"/>
            </a:endParaRPr>
          </a:p>
          <a:p>
            <a:r>
              <a:rPr lang="en-US" sz="1200" dirty="0">
                <a:solidFill>
                  <a:srgbClr val="646464"/>
                </a:solidFill>
                <a:latin typeface="Consolas" panose="020B0609020204030204" pitchFamily="49" charset="0"/>
              </a:rPr>
              <a:t>@GET</a:t>
            </a:r>
          </a:p>
          <a:p>
            <a:r>
              <a:rPr lang="en-US" sz="1200" dirty="0">
                <a:solidFill>
                  <a:srgbClr val="646464"/>
                </a:solidFill>
                <a:latin typeface="Consolas" panose="020B0609020204030204" pitchFamily="49" charset="0"/>
              </a:rPr>
              <a:t>@Produces</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MediaType.</a:t>
            </a:r>
            <a:r>
              <a:rPr lang="en-US" sz="1200" b="1" i="1" dirty="0" err="1">
                <a:solidFill>
                  <a:srgbClr val="0000C0"/>
                </a:solidFill>
                <a:latin typeface="Consolas" panose="020B0609020204030204" pitchFamily="49" charset="0"/>
              </a:rPr>
              <a:t>TEXT_XML</a:t>
            </a:r>
            <a:r>
              <a:rPr lang="en-US" sz="1200" b="1" i="1" dirty="0">
                <a:solidFill>
                  <a:srgbClr val="000000"/>
                </a:solidFill>
                <a:latin typeface="Consolas" panose="020B0609020204030204" pitchFamily="49" charset="0"/>
              </a:rPr>
              <a:t>)</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Response </a:t>
            </a:r>
            <a:r>
              <a:rPr lang="en-US" sz="1200" b="1" dirty="0" err="1">
                <a:solidFill>
                  <a:srgbClr val="000000"/>
                </a:solidFill>
                <a:latin typeface="Consolas" panose="020B0609020204030204" pitchFamily="49" charset="0"/>
              </a:rPr>
              <a:t>sayXMLHello</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String </a:t>
            </a:r>
            <a:r>
              <a:rPr lang="en-US" sz="1200" dirty="0">
                <a:solidFill>
                  <a:srgbClr val="6A3E3E"/>
                </a:solidFill>
                <a:latin typeface="Consolas" panose="020B0609020204030204" pitchFamily="49" charset="0"/>
              </a:rPr>
              <a:t>output</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"&lt;?xml version=\"1.0\"?&gt;"</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"&lt;hello&gt; Hello Jersey"</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"&lt;/hello&gt;"</a:t>
            </a:r>
            <a:r>
              <a:rPr lang="en-US" sz="1200" dirty="0">
                <a:solidFill>
                  <a:srgbClr val="000000"/>
                </a:solidFill>
                <a:latin typeface="Consolas" panose="020B0609020204030204" pitchFamily="49" charset="0"/>
              </a:rPr>
              <a:t>;</a:t>
            </a:r>
          </a:p>
          <a:p>
            <a:r>
              <a:rPr lang="en-US" sz="1200" b="1" dirty="0">
                <a:solidFill>
                  <a:srgbClr val="7F0055"/>
                </a:solidFill>
                <a:latin typeface="Consolas" panose="020B0609020204030204" pitchFamily="49" charset="0"/>
              </a:rPr>
              <a:t>return</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Response.</a:t>
            </a:r>
            <a:r>
              <a:rPr lang="en-US" sz="1200" b="1" i="1" dirty="0" err="1">
                <a:solidFill>
                  <a:srgbClr val="000000"/>
                </a:solidFill>
                <a:latin typeface="Consolas" panose="020B0609020204030204" pitchFamily="49" charset="0"/>
              </a:rPr>
              <a:t>status</a:t>
            </a:r>
            <a:r>
              <a:rPr lang="en-US" sz="1200" b="1" i="1" dirty="0">
                <a:solidFill>
                  <a:srgbClr val="000000"/>
                </a:solidFill>
                <a:latin typeface="Consolas" panose="020B0609020204030204" pitchFamily="49" charset="0"/>
              </a:rPr>
              <a:t>(200).entity(</a:t>
            </a:r>
            <a:r>
              <a:rPr lang="en-US" sz="1200" b="1" i="1" dirty="0">
                <a:solidFill>
                  <a:srgbClr val="6A3E3E"/>
                </a:solidFill>
                <a:latin typeface="Consolas" panose="020B0609020204030204" pitchFamily="49" charset="0"/>
              </a:rPr>
              <a:t>output</a:t>
            </a:r>
            <a:r>
              <a:rPr lang="en-US" sz="1200" b="1" i="1" dirty="0">
                <a:solidFill>
                  <a:srgbClr val="000000"/>
                </a:solidFill>
                <a:latin typeface="Consolas" panose="020B0609020204030204" pitchFamily="49" charset="0"/>
              </a:rPr>
              <a:t>).build();</a:t>
            </a:r>
          </a:p>
          <a:p>
            <a:r>
              <a:rPr lang="en-US" sz="1200" dirty="0" smtClean="0">
                <a:solidFill>
                  <a:srgbClr val="000000"/>
                </a:solidFill>
                <a:latin typeface="Consolas" panose="020B0609020204030204" pitchFamily="49" charset="0"/>
              </a:rPr>
              <a:t>}</a:t>
            </a:r>
            <a:endParaRPr lang="en-US" sz="1200" dirty="0">
              <a:latin typeface="Consolas" panose="020B0609020204030204" pitchFamily="49" charset="0"/>
            </a:endParaRPr>
          </a:p>
          <a:p>
            <a:r>
              <a:rPr lang="en-US" sz="1200" dirty="0">
                <a:solidFill>
                  <a:srgbClr val="646464"/>
                </a:solidFill>
                <a:latin typeface="Consolas" panose="020B0609020204030204" pitchFamily="49" charset="0"/>
              </a:rPr>
              <a:t>@GET</a:t>
            </a:r>
          </a:p>
          <a:p>
            <a:r>
              <a:rPr lang="en-US" sz="1200" dirty="0">
                <a:solidFill>
                  <a:srgbClr val="646464"/>
                </a:solidFill>
                <a:latin typeface="Consolas" panose="020B0609020204030204" pitchFamily="49" charset="0"/>
              </a:rPr>
              <a:t>@Produces</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MediaType.</a:t>
            </a:r>
            <a:r>
              <a:rPr lang="en-US" sz="1200" b="1" i="1" dirty="0" err="1">
                <a:solidFill>
                  <a:srgbClr val="0000C0"/>
                </a:solidFill>
                <a:latin typeface="Consolas" panose="020B0609020204030204" pitchFamily="49" charset="0"/>
              </a:rPr>
              <a:t>TEXT_HTML</a:t>
            </a:r>
            <a:r>
              <a:rPr lang="en-US" sz="1200" b="1" i="1" dirty="0">
                <a:solidFill>
                  <a:srgbClr val="000000"/>
                </a:solidFill>
                <a:latin typeface="Consolas" panose="020B0609020204030204" pitchFamily="49" charset="0"/>
              </a:rPr>
              <a:t>)</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Response </a:t>
            </a:r>
            <a:r>
              <a:rPr lang="en-US" sz="1200" b="1" dirty="0" err="1">
                <a:solidFill>
                  <a:srgbClr val="000000"/>
                </a:solidFill>
                <a:latin typeface="Consolas" panose="020B0609020204030204" pitchFamily="49" charset="0"/>
              </a:rPr>
              <a:t>sayHTMLHello</a:t>
            </a:r>
            <a:r>
              <a:rPr lang="en-US" sz="1200" b="1"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String </a:t>
            </a:r>
            <a:r>
              <a:rPr lang="en-US" sz="1200" dirty="0">
                <a:solidFill>
                  <a:srgbClr val="6A3E3E"/>
                </a:solidFill>
                <a:latin typeface="Consolas" panose="020B0609020204030204" pitchFamily="49" charset="0"/>
              </a:rPr>
              <a:t>output</a:t>
            </a:r>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"&lt;html&gt; "</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"&lt;title&gt;"</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"Hello Jersey"</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"&lt;/title&gt;"</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"&lt;body&gt;&lt;h1&gt;"</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"Hello Jersey HTML"</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"&lt;/h1&gt;&lt;/body&gt;"</a:t>
            </a:r>
          </a:p>
          <a:p>
            <a:r>
              <a:rPr lang="en-US" sz="1200" dirty="0">
                <a:solidFill>
                  <a:srgbClr val="000000"/>
                </a:solidFill>
                <a:latin typeface="Consolas" panose="020B0609020204030204" pitchFamily="49" charset="0"/>
              </a:rPr>
              <a:t>+ </a:t>
            </a:r>
            <a:r>
              <a:rPr lang="en-US" sz="1200" dirty="0">
                <a:solidFill>
                  <a:srgbClr val="2A00FF"/>
                </a:solidFill>
                <a:latin typeface="Consolas" panose="020B0609020204030204" pitchFamily="49" charset="0"/>
              </a:rPr>
              <a:t>"&lt;/html&gt; "</a:t>
            </a:r>
            <a:r>
              <a:rPr lang="en-US" sz="1200" dirty="0">
                <a:solidFill>
                  <a:srgbClr val="000000"/>
                </a:solidFill>
                <a:latin typeface="Consolas" panose="020B0609020204030204" pitchFamily="49" charset="0"/>
              </a:rPr>
              <a:t>;</a:t>
            </a:r>
          </a:p>
          <a:p>
            <a:r>
              <a:rPr lang="en-US" sz="1200" b="1" dirty="0">
                <a:solidFill>
                  <a:srgbClr val="7F0055"/>
                </a:solidFill>
                <a:latin typeface="Consolas" panose="020B0609020204030204" pitchFamily="49" charset="0"/>
              </a:rPr>
              <a:t>return</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Response.</a:t>
            </a:r>
            <a:r>
              <a:rPr lang="en-US" sz="1200" b="1" i="1" dirty="0" err="1">
                <a:solidFill>
                  <a:srgbClr val="000000"/>
                </a:solidFill>
                <a:latin typeface="Consolas" panose="020B0609020204030204" pitchFamily="49" charset="0"/>
              </a:rPr>
              <a:t>status</a:t>
            </a:r>
            <a:r>
              <a:rPr lang="en-US" sz="1200" b="1" i="1" dirty="0">
                <a:solidFill>
                  <a:srgbClr val="000000"/>
                </a:solidFill>
                <a:latin typeface="Consolas" panose="020B0609020204030204" pitchFamily="49" charset="0"/>
              </a:rPr>
              <a:t>(200).entity(</a:t>
            </a:r>
            <a:r>
              <a:rPr lang="en-US" sz="1200" b="1" i="1" dirty="0">
                <a:solidFill>
                  <a:srgbClr val="6A3E3E"/>
                </a:solidFill>
                <a:latin typeface="Consolas" panose="020B0609020204030204" pitchFamily="49" charset="0"/>
              </a:rPr>
              <a:t>output</a:t>
            </a:r>
            <a:r>
              <a:rPr lang="en-US" sz="1200" b="1" i="1" dirty="0">
                <a:solidFill>
                  <a:srgbClr val="000000"/>
                </a:solidFill>
                <a:latin typeface="Consolas" panose="020B0609020204030204" pitchFamily="49" charset="0"/>
              </a:rPr>
              <a:t>).build();</a:t>
            </a:r>
          </a:p>
          <a:p>
            <a:r>
              <a:rPr lang="en-US" sz="1200" dirty="0" smtClean="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703636678"/>
      </p:ext>
    </p:extLst>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Note: </a:t>
            </a:r>
            <a:r>
              <a:rPr lang="en-US" sz="1800" b="1" dirty="0" err="1">
                <a:solidFill>
                  <a:srgbClr val="FF0000"/>
                </a:solidFill>
              </a:rPr>
              <a:t>ServletContainer</a:t>
            </a:r>
            <a:r>
              <a:rPr lang="en-US" sz="1800" b="1" dirty="0">
                <a:solidFill>
                  <a:srgbClr val="FF0000"/>
                </a:solidFill>
              </a:rPr>
              <a:t> package names are different for different jersey versions.</a:t>
            </a:r>
            <a:br>
              <a:rPr lang="en-US" sz="1800" b="1"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sz="1600" b="1" dirty="0" smtClean="0"/>
              <a:t>For Jersey 1.x -&gt; </a:t>
            </a:r>
            <a:r>
              <a:rPr lang="en-US" sz="1600" b="1" dirty="0" err="1" smtClean="0"/>
              <a:t>ServletContainer</a:t>
            </a:r>
            <a:r>
              <a:rPr lang="en-US" sz="1600" b="1" dirty="0" smtClean="0"/>
              <a:t> package name starts with com. 	(</a:t>
            </a:r>
            <a:r>
              <a:rPr lang="en-US" sz="1600" b="1" dirty="0" err="1">
                <a:solidFill>
                  <a:srgbClr val="000000"/>
                </a:solidFill>
                <a:latin typeface="Consolas" panose="020B0609020204030204" pitchFamily="49" charset="0"/>
              </a:rPr>
              <a:t>com.sun.jersey.spi.container.servlet.ServletContainer</a:t>
            </a:r>
            <a:r>
              <a:rPr lang="en-US" sz="1600" b="1" dirty="0" smtClean="0">
                <a:solidFill>
                  <a:srgbClr val="000000"/>
                </a:solidFill>
                <a:latin typeface="Consolas" panose="020B0609020204030204" pitchFamily="49" charset="0"/>
              </a:rPr>
              <a:t>)</a:t>
            </a:r>
            <a:endParaRPr lang="en-US" sz="1600" b="1" dirty="0" smtClean="0"/>
          </a:p>
          <a:p>
            <a:r>
              <a:rPr lang="en-US" sz="1600" b="1" dirty="0" smtClean="0"/>
              <a:t>For Jersey 2.x -&gt; </a:t>
            </a:r>
            <a:r>
              <a:rPr lang="en-US" sz="1600" b="1" dirty="0" err="1" smtClean="0"/>
              <a:t>ServletContainer</a:t>
            </a:r>
            <a:r>
              <a:rPr lang="en-US" sz="1600" b="1" dirty="0" smtClean="0"/>
              <a:t> package name starts </a:t>
            </a:r>
            <a:r>
              <a:rPr lang="en-US" sz="1600" b="1" smtClean="0"/>
              <a:t>with org.</a:t>
            </a:r>
            <a:r>
              <a:rPr lang="en-US" sz="1600" b="1" dirty="0" smtClean="0"/>
              <a:t>	(</a:t>
            </a:r>
            <a:r>
              <a:rPr lang="en-US" sz="1600" b="1" dirty="0" err="1" smtClean="0"/>
              <a:t>org.glassfish.jersey.servlet.ServletContainer</a:t>
            </a:r>
            <a:r>
              <a:rPr lang="en-US" sz="1600" b="1" dirty="0" smtClean="0"/>
              <a:t>)</a:t>
            </a:r>
            <a:endParaRPr lang="en-US" sz="1600" b="1" dirty="0"/>
          </a:p>
        </p:txBody>
      </p:sp>
    </p:spTree>
    <p:extLst>
      <p:ext uri="{BB962C8B-B14F-4D97-AF65-F5344CB8AC3E}">
        <p14:creationId xmlns:p14="http://schemas.microsoft.com/office/powerpoint/2010/main" val="4108806515"/>
      </p:ext>
    </p:extLst>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dirty="0" smtClean="0"/>
              <a:t>eb.xml</a:t>
            </a:r>
            <a:endParaRPr lang="en-US" dirty="0"/>
          </a:p>
        </p:txBody>
      </p:sp>
      <p:sp>
        <p:nvSpPr>
          <p:cNvPr id="3" name="Content Placeholder 2"/>
          <p:cNvSpPr>
            <a:spLocks noGrp="1"/>
          </p:cNvSpPr>
          <p:nvPr>
            <p:ph idx="1"/>
          </p:nvPr>
        </p:nvSpPr>
        <p:spPr>
          <a:xfrm>
            <a:off x="529494" y="1173707"/>
            <a:ext cx="11131061" cy="5208045"/>
          </a:xfrm>
        </p:spPr>
        <p:txBody>
          <a:bodyPr/>
          <a:lstStyle/>
          <a:p>
            <a:r>
              <a:rPr lang="en-US" dirty="0" smtClean="0"/>
              <a:t>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servlet</a:t>
            </a:r>
            <a:r>
              <a:rPr lang="en-US" sz="1200"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servlet-name</a:t>
            </a:r>
            <a:r>
              <a:rPr lang="en-US" sz="1200" dirty="0">
                <a:solidFill>
                  <a:srgbClr val="008080"/>
                </a:solidFill>
                <a:latin typeface="Consolas" panose="020B0609020204030204" pitchFamily="49" charset="0"/>
              </a:rPr>
              <a:t>&gt;</a:t>
            </a:r>
            <a:r>
              <a:rPr lang="en-US" sz="1200" dirty="0">
                <a:solidFill>
                  <a:srgbClr val="000000"/>
                </a:solidFill>
                <a:latin typeface="Consolas" panose="020B0609020204030204" pitchFamily="49" charset="0"/>
              </a:rPr>
              <a:t>jersey</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servlet-name</a:t>
            </a:r>
            <a:r>
              <a:rPr lang="en-US" sz="1200"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servlet-class</a:t>
            </a:r>
            <a:r>
              <a:rPr lang="en-US" sz="1200" dirty="0">
                <a:solidFill>
                  <a:srgbClr val="008080"/>
                </a:solidFill>
                <a:latin typeface="Consolas" panose="020B0609020204030204" pitchFamily="49" charset="0"/>
              </a:rPr>
              <a:t>&gt;</a:t>
            </a:r>
            <a:r>
              <a:rPr lang="en-US" sz="1200" dirty="0" err="1">
                <a:solidFill>
                  <a:srgbClr val="000000"/>
                </a:solidFill>
                <a:latin typeface="Consolas" panose="020B0609020204030204" pitchFamily="49" charset="0"/>
              </a:rPr>
              <a:t>com.sun.jersey.spi.container.servlet.ServletContainer</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servlet-class</a:t>
            </a:r>
            <a:r>
              <a:rPr lang="en-US" sz="1200"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err="1">
                <a:solidFill>
                  <a:srgbClr val="3F7F7F"/>
                </a:solidFill>
                <a:latin typeface="Consolas" panose="020B0609020204030204" pitchFamily="49" charset="0"/>
              </a:rPr>
              <a:t>init-param</a:t>
            </a:r>
            <a:r>
              <a:rPr lang="en-US" sz="1200"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err="1">
                <a:solidFill>
                  <a:srgbClr val="3F7F7F"/>
                </a:solidFill>
                <a:latin typeface="Consolas" panose="020B0609020204030204" pitchFamily="49" charset="0"/>
              </a:rPr>
              <a:t>param</a:t>
            </a:r>
            <a:r>
              <a:rPr lang="en-US" sz="1200" dirty="0">
                <a:solidFill>
                  <a:srgbClr val="3F7F7F"/>
                </a:solidFill>
                <a:latin typeface="Consolas" panose="020B0609020204030204" pitchFamily="49" charset="0"/>
              </a:rPr>
              <a:t>-name</a:t>
            </a:r>
            <a:r>
              <a:rPr lang="en-US" sz="1200" dirty="0">
                <a:solidFill>
                  <a:srgbClr val="008080"/>
                </a:solidFill>
                <a:latin typeface="Consolas" panose="020B0609020204030204" pitchFamily="49" charset="0"/>
              </a:rPr>
              <a:t>&gt;</a:t>
            </a:r>
            <a:r>
              <a:rPr lang="en-US" sz="1200" dirty="0" err="1">
                <a:solidFill>
                  <a:srgbClr val="000000"/>
                </a:solidFill>
                <a:latin typeface="Consolas" panose="020B0609020204030204" pitchFamily="49" charset="0"/>
              </a:rPr>
              <a:t>com.sun.jersey.config.property.packages</a:t>
            </a:r>
            <a:r>
              <a:rPr lang="en-US" sz="1200" dirty="0">
                <a:solidFill>
                  <a:srgbClr val="008080"/>
                </a:solidFill>
                <a:latin typeface="Consolas" panose="020B0609020204030204" pitchFamily="49" charset="0"/>
              </a:rPr>
              <a:t>&lt;/</a:t>
            </a:r>
            <a:r>
              <a:rPr lang="en-US" sz="1200" dirty="0" err="1">
                <a:solidFill>
                  <a:srgbClr val="3F7F7F"/>
                </a:solidFill>
                <a:latin typeface="Consolas" panose="020B0609020204030204" pitchFamily="49" charset="0"/>
              </a:rPr>
              <a:t>param</a:t>
            </a:r>
            <a:r>
              <a:rPr lang="en-US" sz="1200" dirty="0">
                <a:solidFill>
                  <a:srgbClr val="3F7F7F"/>
                </a:solidFill>
                <a:latin typeface="Consolas" panose="020B0609020204030204" pitchFamily="49" charset="0"/>
              </a:rPr>
              <a:t>-name</a:t>
            </a:r>
            <a:r>
              <a:rPr lang="en-US" sz="1200"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err="1">
                <a:solidFill>
                  <a:srgbClr val="3F7F7F"/>
                </a:solidFill>
                <a:latin typeface="Consolas" panose="020B0609020204030204" pitchFamily="49" charset="0"/>
              </a:rPr>
              <a:t>param</a:t>
            </a:r>
            <a:r>
              <a:rPr lang="en-US" sz="1200" dirty="0">
                <a:solidFill>
                  <a:srgbClr val="3F7F7F"/>
                </a:solidFill>
                <a:latin typeface="Consolas" panose="020B0609020204030204" pitchFamily="49" charset="0"/>
              </a:rPr>
              <a:t>-value</a:t>
            </a:r>
            <a:r>
              <a:rPr lang="en-US" sz="1200" dirty="0">
                <a:solidFill>
                  <a:srgbClr val="008080"/>
                </a:solidFill>
                <a:latin typeface="Consolas" panose="020B0609020204030204" pitchFamily="49" charset="0"/>
              </a:rPr>
              <a:t>&gt;</a:t>
            </a:r>
            <a:r>
              <a:rPr lang="en-US" sz="1200" dirty="0" err="1">
                <a:solidFill>
                  <a:srgbClr val="000000"/>
                </a:solidFill>
                <a:latin typeface="Consolas" panose="020B0609020204030204" pitchFamily="49" charset="0"/>
              </a:rPr>
              <a:t>com.mangaraoit.rest</a:t>
            </a:r>
            <a:r>
              <a:rPr lang="en-US" sz="1200" dirty="0">
                <a:solidFill>
                  <a:srgbClr val="008080"/>
                </a:solidFill>
                <a:latin typeface="Consolas" panose="020B0609020204030204" pitchFamily="49" charset="0"/>
              </a:rPr>
              <a:t>&lt;/</a:t>
            </a:r>
            <a:r>
              <a:rPr lang="en-US" sz="1200" dirty="0" err="1">
                <a:solidFill>
                  <a:srgbClr val="3F7F7F"/>
                </a:solidFill>
                <a:latin typeface="Consolas" panose="020B0609020204030204" pitchFamily="49" charset="0"/>
              </a:rPr>
              <a:t>param</a:t>
            </a:r>
            <a:r>
              <a:rPr lang="en-US" sz="1200" dirty="0">
                <a:solidFill>
                  <a:srgbClr val="3F7F7F"/>
                </a:solidFill>
                <a:latin typeface="Consolas" panose="020B0609020204030204" pitchFamily="49" charset="0"/>
              </a:rPr>
              <a:t>-value</a:t>
            </a:r>
            <a:r>
              <a:rPr lang="en-US" sz="1200"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err="1">
                <a:solidFill>
                  <a:srgbClr val="3F7F7F"/>
                </a:solidFill>
                <a:latin typeface="Consolas" panose="020B0609020204030204" pitchFamily="49" charset="0"/>
              </a:rPr>
              <a:t>init-param</a:t>
            </a:r>
            <a:r>
              <a:rPr lang="en-US" sz="1200"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load-on-startup</a:t>
            </a:r>
            <a:r>
              <a:rPr lang="en-US" sz="1200" dirty="0">
                <a:solidFill>
                  <a:srgbClr val="008080"/>
                </a:solidFill>
                <a:latin typeface="Consolas" panose="020B0609020204030204" pitchFamily="49" charset="0"/>
              </a:rPr>
              <a:t>&gt;</a:t>
            </a:r>
            <a:r>
              <a:rPr lang="en-US" sz="1200" dirty="0">
                <a:solidFill>
                  <a:srgbClr val="000000"/>
                </a:solidFill>
                <a:latin typeface="Consolas" panose="020B0609020204030204" pitchFamily="49" charset="0"/>
              </a:rPr>
              <a:t>1</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load-on-startup</a:t>
            </a:r>
            <a:r>
              <a:rPr lang="en-US" sz="1200"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servlet</a:t>
            </a:r>
            <a:r>
              <a:rPr lang="en-US" sz="1200"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servlet-mapping</a:t>
            </a:r>
            <a:r>
              <a:rPr lang="en-US" sz="1200"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servlet-name</a:t>
            </a:r>
            <a:r>
              <a:rPr lang="en-US" sz="1200" dirty="0">
                <a:solidFill>
                  <a:srgbClr val="008080"/>
                </a:solidFill>
                <a:latin typeface="Consolas" panose="020B0609020204030204" pitchFamily="49" charset="0"/>
              </a:rPr>
              <a:t>&gt;</a:t>
            </a:r>
            <a:r>
              <a:rPr lang="en-US" sz="1200" dirty="0">
                <a:solidFill>
                  <a:srgbClr val="000000"/>
                </a:solidFill>
                <a:latin typeface="Consolas" panose="020B0609020204030204" pitchFamily="49" charset="0"/>
              </a:rPr>
              <a:t>jersey</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servlet-name</a:t>
            </a:r>
            <a:r>
              <a:rPr lang="en-US" sz="1200"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err="1">
                <a:solidFill>
                  <a:srgbClr val="3F7F7F"/>
                </a:solidFill>
                <a:latin typeface="Consolas" panose="020B0609020204030204" pitchFamily="49" charset="0"/>
              </a:rPr>
              <a:t>url</a:t>
            </a:r>
            <a:r>
              <a:rPr lang="en-US" sz="1200" dirty="0">
                <a:solidFill>
                  <a:srgbClr val="3F7F7F"/>
                </a:solidFill>
                <a:latin typeface="Consolas" panose="020B0609020204030204" pitchFamily="49" charset="0"/>
              </a:rPr>
              <a:t>-pattern</a:t>
            </a:r>
            <a:r>
              <a:rPr lang="en-US" sz="1200" dirty="0">
                <a:solidFill>
                  <a:srgbClr val="008080"/>
                </a:solidFill>
                <a:latin typeface="Consolas" panose="020B0609020204030204" pitchFamily="49" charset="0"/>
              </a:rPr>
              <a:t>&gt;</a:t>
            </a:r>
            <a:r>
              <a:rPr lang="en-US" sz="1200" dirty="0">
                <a:solidFill>
                  <a:srgbClr val="000000"/>
                </a:solidFill>
                <a:latin typeface="Consolas" panose="020B0609020204030204" pitchFamily="49" charset="0"/>
              </a:rPr>
              <a:t>/rest/*</a:t>
            </a:r>
            <a:r>
              <a:rPr lang="en-US" sz="1200" dirty="0">
                <a:solidFill>
                  <a:srgbClr val="008080"/>
                </a:solidFill>
                <a:latin typeface="Consolas" panose="020B0609020204030204" pitchFamily="49" charset="0"/>
              </a:rPr>
              <a:t>&lt;/</a:t>
            </a:r>
            <a:r>
              <a:rPr lang="en-US" sz="1200" dirty="0" err="1">
                <a:solidFill>
                  <a:srgbClr val="3F7F7F"/>
                </a:solidFill>
                <a:latin typeface="Consolas" panose="020B0609020204030204" pitchFamily="49" charset="0"/>
              </a:rPr>
              <a:t>url</a:t>
            </a:r>
            <a:r>
              <a:rPr lang="en-US" sz="1200" dirty="0">
                <a:solidFill>
                  <a:srgbClr val="3F7F7F"/>
                </a:solidFill>
                <a:latin typeface="Consolas" panose="020B0609020204030204" pitchFamily="49" charset="0"/>
              </a:rPr>
              <a:t>-pattern</a:t>
            </a:r>
            <a:r>
              <a:rPr lang="en-US" sz="1200" dirty="0">
                <a:solidFill>
                  <a:srgbClr val="008080"/>
                </a:solidFill>
                <a:latin typeface="Consolas" panose="020B0609020204030204" pitchFamily="49" charset="0"/>
              </a:rPr>
              <a:t>&gt;</a:t>
            </a:r>
          </a:p>
          <a:p>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a:t>
            </a:r>
            <a:r>
              <a:rPr lang="en-US" sz="1200" dirty="0">
                <a:solidFill>
                  <a:srgbClr val="3F7F7F"/>
                </a:solidFill>
                <a:latin typeface="Consolas" panose="020B0609020204030204" pitchFamily="49" charset="0"/>
              </a:rPr>
              <a:t>servlet-mapping</a:t>
            </a:r>
            <a:r>
              <a:rPr lang="en-US" sz="1200" dirty="0">
                <a:solidFill>
                  <a:srgbClr val="008080"/>
                </a:solidFill>
                <a:latin typeface="Consolas" panose="020B0609020204030204" pitchFamily="49" charset="0"/>
              </a:rPr>
              <a:t>&gt;</a:t>
            </a:r>
            <a:endParaRPr lang="en-US" dirty="0"/>
          </a:p>
        </p:txBody>
      </p:sp>
    </p:spTree>
    <p:extLst>
      <p:ext uri="{BB962C8B-B14F-4D97-AF65-F5344CB8AC3E}">
        <p14:creationId xmlns:p14="http://schemas.microsoft.com/office/powerpoint/2010/main" val="3006170288"/>
      </p:ext>
    </p:extLst>
  </p:cSld>
  <p:clrMapOvr>
    <a:masterClrMapping/>
  </p:clrMapOvr>
  <p:transition>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a:t>Now run this application on server. </a:t>
            </a:r>
            <a:r>
              <a:rPr lang="en-US" dirty="0" smtClean="0"/>
              <a:t> Access the application with following </a:t>
            </a:r>
            <a:r>
              <a:rPr lang="en-US" dirty="0" err="1" smtClean="0"/>
              <a:t>url</a:t>
            </a:r>
            <a:endParaRPr lang="en-US" dirty="0"/>
          </a:p>
        </p:txBody>
      </p:sp>
      <p:pic>
        <p:nvPicPr>
          <p:cNvPr id="6" name="Content Placeholder 5"/>
          <p:cNvPicPr>
            <a:picLocks noGrp="1" noChangeAspect="1"/>
          </p:cNvPicPr>
          <p:nvPr>
            <p:ph idx="1"/>
          </p:nvPr>
        </p:nvPicPr>
        <p:blipFill>
          <a:blip r:embed="rId2"/>
          <a:stretch>
            <a:fillRect/>
          </a:stretch>
        </p:blipFill>
        <p:spPr>
          <a:xfrm>
            <a:off x="2885682" y="2880662"/>
            <a:ext cx="6419048" cy="2285714"/>
          </a:xfrm>
          <a:prstGeom prst="rect">
            <a:avLst/>
          </a:prstGeom>
        </p:spPr>
      </p:pic>
    </p:spTree>
    <p:extLst>
      <p:ext uri="{BB962C8B-B14F-4D97-AF65-F5344CB8AC3E}">
        <p14:creationId xmlns:p14="http://schemas.microsoft.com/office/powerpoint/2010/main" val="4142025192"/>
      </p:ext>
    </p:extLst>
  </p:cSld>
  <p:clrMapOvr>
    <a:masterClrMapping/>
  </p:clrMapOvr>
  <p:transition>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test Restful Webservice</a:t>
            </a:r>
            <a:endParaRPr lang="en-US" dirty="0"/>
          </a:p>
        </p:txBody>
      </p:sp>
      <p:sp>
        <p:nvSpPr>
          <p:cNvPr id="3" name="Content Placeholder 2"/>
          <p:cNvSpPr>
            <a:spLocks noGrp="1"/>
          </p:cNvSpPr>
          <p:nvPr>
            <p:ph idx="1"/>
          </p:nvPr>
        </p:nvSpPr>
        <p:spPr/>
        <p:txBody>
          <a:bodyPr/>
          <a:lstStyle/>
          <a:p>
            <a:pPr marL="228600" indent="-228600">
              <a:buAutoNum type="arabicPeriod"/>
            </a:pPr>
            <a:r>
              <a:rPr lang="en-US" dirty="0" smtClean="0"/>
              <a:t>POSTMAN (Chrome add on ): Add POSTMAN add on tool to the chrome</a:t>
            </a:r>
          </a:p>
          <a:p>
            <a:r>
              <a:rPr lang="en-US" dirty="0"/>
              <a:t> </a:t>
            </a:r>
            <a:r>
              <a:rPr lang="en-US" dirty="0" smtClean="0"/>
              <a:t>   POSTMAN latest versions software is automatically downloaded and installed in to machine, works as a desktop application.</a:t>
            </a:r>
          </a:p>
          <a:p>
            <a:r>
              <a:rPr lang="en-US" dirty="0" smtClean="0"/>
              <a:t>2. SOAP UI</a:t>
            </a:r>
          </a:p>
          <a:p>
            <a:r>
              <a:rPr lang="en-US" dirty="0" smtClean="0"/>
              <a:t>3. Write Client code</a:t>
            </a:r>
          </a:p>
          <a:p>
            <a:r>
              <a:rPr lang="en-US" dirty="0" smtClean="0"/>
              <a:t>4. JUNIT </a:t>
            </a:r>
            <a:endParaRPr lang="en-US" dirty="0"/>
          </a:p>
          <a:p>
            <a:pPr marL="228600" indent="-228600">
              <a:buAutoNum type="arabicPeriod"/>
            </a:pPr>
            <a:endParaRPr lang="en-US" dirty="0" smtClean="0"/>
          </a:p>
          <a:p>
            <a:pPr marL="228600" indent="-228600">
              <a:buAutoNum type="arabicPeriod"/>
            </a:pPr>
            <a:endParaRPr lang="en-US" dirty="0"/>
          </a:p>
          <a:p>
            <a:endParaRPr lang="en-US" dirty="0"/>
          </a:p>
        </p:txBody>
      </p:sp>
    </p:spTree>
    <p:extLst>
      <p:ext uri="{BB962C8B-B14F-4D97-AF65-F5344CB8AC3E}">
        <p14:creationId xmlns:p14="http://schemas.microsoft.com/office/powerpoint/2010/main" val="3467476259"/>
      </p:ext>
    </p:extLst>
  </p:cSld>
  <p:clrMapOvr>
    <a:masterClrMapping/>
  </p:clrMapOvr>
  <p:transition>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the POSTMAN tool</a:t>
            </a:r>
            <a:endParaRPr lang="en-US" dirty="0"/>
          </a:p>
        </p:txBody>
      </p:sp>
      <p:pic>
        <p:nvPicPr>
          <p:cNvPr id="6" name="Content Placeholder 5"/>
          <p:cNvPicPr>
            <a:picLocks noGrp="1" noChangeAspect="1"/>
          </p:cNvPicPr>
          <p:nvPr>
            <p:ph idx="1"/>
          </p:nvPr>
        </p:nvPicPr>
        <p:blipFill>
          <a:blip r:embed="rId2"/>
          <a:stretch>
            <a:fillRect/>
          </a:stretch>
        </p:blipFill>
        <p:spPr>
          <a:xfrm>
            <a:off x="2658829" y="1665288"/>
            <a:ext cx="6872754" cy="4716462"/>
          </a:xfrm>
          <a:prstGeom prst="rect">
            <a:avLst/>
          </a:prstGeom>
        </p:spPr>
      </p:pic>
    </p:spTree>
    <p:extLst>
      <p:ext uri="{BB962C8B-B14F-4D97-AF65-F5344CB8AC3E}">
        <p14:creationId xmlns:p14="http://schemas.microsoft.com/office/powerpoint/2010/main" val="414440346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123086" y="1473685"/>
            <a:ext cx="8115300" cy="3371850"/>
          </a:xfrm>
          <a:prstGeom prst="rect">
            <a:avLst/>
          </a:prstGeom>
        </p:spPr>
      </p:pic>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0453562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494" y="317501"/>
            <a:ext cx="11131061" cy="953638"/>
          </a:xfrm>
        </p:spPr>
        <p:txBody>
          <a:bodyPr>
            <a:normAutofit fontScale="90000"/>
          </a:bodyPr>
          <a:lstStyle/>
          <a:p>
            <a:r>
              <a:rPr lang="en-US" dirty="0" smtClean="0"/>
              <a:t>Test </a:t>
            </a:r>
            <a:r>
              <a:rPr lang="en-US" dirty="0" err="1" smtClean="0"/>
              <a:t>Restservice</a:t>
            </a:r>
            <a:r>
              <a:rPr lang="en-US" dirty="0" smtClean="0"/>
              <a:t> with SOAP UI</a:t>
            </a:r>
            <a:br>
              <a:rPr lang="en-US" dirty="0" smtClean="0"/>
            </a:br>
            <a:r>
              <a:rPr lang="en-US" dirty="0" smtClean="0"/>
              <a:t/>
            </a:r>
            <a:br>
              <a:rPr lang="en-US" dirty="0" smtClean="0"/>
            </a:br>
            <a:r>
              <a:rPr lang="en-US" sz="1400" dirty="0"/>
              <a:t>Open the SOAP UI -&gt; File -&gt; New REST Project -&gt; Enter web service </a:t>
            </a:r>
            <a:r>
              <a:rPr lang="en-US" sz="1400" dirty="0" err="1"/>
              <a:t>uri</a:t>
            </a:r>
            <a:r>
              <a:rPr lang="en-US" sz="1400" dirty="0"/>
              <a:t> (WADL file is also mentioned) -&gt; Finish</a:t>
            </a:r>
            <a:r>
              <a:rPr lang="en-US" dirty="0"/>
              <a:t/>
            </a:r>
            <a:br>
              <a:rPr lang="en-US" dirty="0"/>
            </a:br>
            <a:endParaRPr lang="en-US" dirty="0"/>
          </a:p>
        </p:txBody>
      </p:sp>
      <p:sp>
        <p:nvSpPr>
          <p:cNvPr id="3" name="Content Placeholder 2"/>
          <p:cNvSpPr>
            <a:spLocks noGrp="1"/>
          </p:cNvSpPr>
          <p:nvPr>
            <p:ph idx="1"/>
          </p:nvPr>
        </p:nvSpPr>
        <p:spPr/>
        <p:txBody>
          <a:bodyPr/>
          <a:lstStyle/>
          <a:p>
            <a:endParaRPr lang="en-US" dirty="0"/>
          </a:p>
          <a:p>
            <a:r>
              <a:rPr lang="en-US" dirty="0" smtClean="0"/>
              <a:t> </a:t>
            </a:r>
            <a:endParaRPr lang="en-US" dirty="0"/>
          </a:p>
          <a:p>
            <a:endParaRPr lang="en-US" dirty="0"/>
          </a:p>
        </p:txBody>
      </p:sp>
      <p:pic>
        <p:nvPicPr>
          <p:cNvPr id="4" name="Picture 3"/>
          <p:cNvPicPr>
            <a:picLocks noChangeAspect="1"/>
          </p:cNvPicPr>
          <p:nvPr/>
        </p:nvPicPr>
        <p:blipFill>
          <a:blip r:embed="rId2"/>
          <a:stretch>
            <a:fillRect/>
          </a:stretch>
        </p:blipFill>
        <p:spPr>
          <a:xfrm>
            <a:off x="529494" y="1271139"/>
            <a:ext cx="8971428" cy="5504762"/>
          </a:xfrm>
          <a:prstGeom prst="rect">
            <a:avLst/>
          </a:prstGeom>
        </p:spPr>
      </p:pic>
    </p:spTree>
    <p:extLst>
      <p:ext uri="{BB962C8B-B14F-4D97-AF65-F5344CB8AC3E}">
        <p14:creationId xmlns:p14="http://schemas.microsoft.com/office/powerpoint/2010/main" val="3306652835"/>
      </p:ext>
    </p:extLst>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UI – Request and Response output view</a:t>
            </a:r>
            <a:endParaRPr lang="en-US" dirty="0"/>
          </a:p>
        </p:txBody>
      </p:sp>
      <p:pic>
        <p:nvPicPr>
          <p:cNvPr id="4" name="Content Placeholder 3"/>
          <p:cNvPicPr>
            <a:picLocks noGrp="1" noChangeAspect="1"/>
          </p:cNvPicPr>
          <p:nvPr>
            <p:ph idx="1"/>
          </p:nvPr>
        </p:nvPicPr>
        <p:blipFill>
          <a:blip r:embed="rId2"/>
          <a:stretch>
            <a:fillRect/>
          </a:stretch>
        </p:blipFill>
        <p:spPr>
          <a:xfrm>
            <a:off x="530225" y="1671142"/>
            <a:ext cx="11129963" cy="4704753"/>
          </a:xfrm>
          <a:prstGeom prst="rect">
            <a:avLst/>
          </a:prstGeom>
        </p:spPr>
      </p:pic>
    </p:spTree>
    <p:extLst>
      <p:ext uri="{BB962C8B-B14F-4D97-AF65-F5344CB8AC3E}">
        <p14:creationId xmlns:p14="http://schemas.microsoft.com/office/powerpoint/2010/main" val="1311279376"/>
      </p:ext>
    </p:extLst>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sz="2000" dirty="0"/>
              <a:t>The ClientTest.java file is created inside the server application. But you can run client code by other application also by having service interface and jersey jar file.</a:t>
            </a:r>
          </a:p>
        </p:txBody>
      </p:sp>
      <p:sp>
        <p:nvSpPr>
          <p:cNvPr id="2" name="Title 1"/>
          <p:cNvSpPr>
            <a:spLocks noGrp="1"/>
          </p:cNvSpPr>
          <p:nvPr>
            <p:ph type="title"/>
          </p:nvPr>
        </p:nvSpPr>
        <p:spPr>
          <a:xfrm>
            <a:off x="529494" y="10992"/>
            <a:ext cx="11134507" cy="507624"/>
          </a:xfrm>
        </p:spPr>
        <p:txBody>
          <a:bodyPr/>
          <a:lstStyle/>
          <a:p>
            <a:r>
              <a:rPr lang="en-US" dirty="0" smtClean="0"/>
              <a:t> </a:t>
            </a:r>
            <a:r>
              <a:rPr lang="en-US" dirty="0"/>
              <a:t>JAX-RS Client Code</a:t>
            </a:r>
            <a:br>
              <a:rPr lang="en-US" dirty="0"/>
            </a:br>
            <a:endParaRPr lang="en-US" dirty="0"/>
          </a:p>
        </p:txBody>
      </p:sp>
      <p:sp>
        <p:nvSpPr>
          <p:cNvPr id="4" name="Content Placeholder 3"/>
          <p:cNvSpPr>
            <a:spLocks noGrp="1"/>
          </p:cNvSpPr>
          <p:nvPr>
            <p:ph idx="1"/>
          </p:nvPr>
        </p:nvSpPr>
        <p:spPr>
          <a:xfrm>
            <a:off x="529494" y="1541839"/>
            <a:ext cx="11131061" cy="4837360"/>
          </a:xfrm>
        </p:spPr>
        <p:txBody>
          <a:bodyPr>
            <a:noAutofit/>
          </a:bodyPr>
          <a:lstStyle/>
          <a:p>
            <a:r>
              <a:rPr lang="en-US" sz="1400" dirty="0" smtClean="0"/>
              <a:t> </a:t>
            </a:r>
            <a:r>
              <a:rPr lang="en-US" sz="1400" b="1" dirty="0">
                <a:solidFill>
                  <a:srgbClr val="7F0055"/>
                </a:solidFill>
                <a:latin typeface="Consolas" panose="020B0609020204030204" pitchFamily="49" charset="0"/>
              </a:rPr>
              <a:t>package</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com.mangaraoit.rest</a:t>
            </a:r>
            <a:r>
              <a:rPr lang="en-US" sz="1400" b="1" dirty="0">
                <a:solidFill>
                  <a:srgbClr val="000000"/>
                </a:solidFill>
                <a:latin typeface="Consolas" panose="020B0609020204030204" pitchFamily="49" charset="0"/>
              </a:rPr>
              <a:t>;</a:t>
            </a:r>
          </a:p>
          <a:p>
            <a:r>
              <a:rPr lang="en-US" sz="1400" b="1" dirty="0" smtClean="0">
                <a:solidFill>
                  <a:srgbClr val="7F0055"/>
                </a:solidFill>
                <a:latin typeface="Consolas" panose="020B0609020204030204" pitchFamily="49" charset="0"/>
              </a:rPr>
              <a:t>public</a:t>
            </a:r>
            <a:r>
              <a:rPr lang="en-US" sz="1400" b="1" dirty="0" smtClean="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t>
            </a:r>
            <a:r>
              <a:rPr lang="en-US" sz="1400" b="1" dirty="0" err="1" smtClean="0">
                <a:solidFill>
                  <a:srgbClr val="000000"/>
                </a:solidFill>
                <a:latin typeface="Consolas" panose="020B0609020204030204" pitchFamily="49" charset="0"/>
              </a:rPr>
              <a:t>HelloWorldClient</a:t>
            </a:r>
            <a:r>
              <a:rPr lang="en-US" sz="1400" b="1" dirty="0" smtClean="0">
                <a:solidFill>
                  <a:srgbClr val="000000"/>
                </a:solidFill>
                <a:latin typeface="Consolas" panose="020B0609020204030204" pitchFamily="49" charset="0"/>
              </a:rPr>
              <a:t> </a:t>
            </a:r>
            <a:r>
              <a:rPr lang="en-US" sz="1400" b="1" dirty="0">
                <a:solidFill>
                  <a:srgbClr val="000000"/>
                </a:solidFill>
                <a:latin typeface="Consolas" panose="020B0609020204030204" pitchFamily="49" charset="0"/>
              </a:rPr>
              <a:t>{</a:t>
            </a:r>
          </a:p>
          <a:p>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Client </a:t>
            </a:r>
            <a:r>
              <a:rPr lang="en-US" sz="1400" dirty="0" err="1">
                <a:solidFill>
                  <a:srgbClr val="6A3E3E"/>
                </a:solidFill>
                <a:latin typeface="Consolas" panose="020B0609020204030204" pitchFamily="49" charset="0"/>
              </a:rPr>
              <a:t>client</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Client.</a:t>
            </a:r>
            <a:r>
              <a:rPr lang="en-US" sz="1400" i="1" dirty="0" err="1">
                <a:solidFill>
                  <a:srgbClr val="000000"/>
                </a:solidFill>
                <a:latin typeface="Consolas" panose="020B0609020204030204" pitchFamily="49" charset="0"/>
              </a:rPr>
              <a:t>create</a:t>
            </a:r>
            <a:r>
              <a:rPr lang="en-US" sz="1400" i="1"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WebResource</a:t>
            </a:r>
            <a:r>
              <a:rPr lang="en-US" sz="1400" dirty="0">
                <a:solidFill>
                  <a:srgbClr val="000000"/>
                </a:solidFill>
                <a:latin typeface="Consolas" panose="020B0609020204030204" pitchFamily="49" charset="0"/>
              </a:rPr>
              <a:t> </a:t>
            </a:r>
            <a:r>
              <a:rPr lang="en-US" sz="1400" dirty="0">
                <a:solidFill>
                  <a:srgbClr val="6A3E3E"/>
                </a:solidFill>
                <a:latin typeface="Consolas" panose="020B0609020204030204" pitchFamily="49" charset="0"/>
              </a:rPr>
              <a:t>resource</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client</a:t>
            </a:r>
            <a:r>
              <a:rPr lang="en-US" sz="1400" dirty="0" err="1">
                <a:solidFill>
                  <a:srgbClr val="000000"/>
                </a:solidFill>
                <a:latin typeface="Consolas" panose="020B0609020204030204" pitchFamily="49" charset="0"/>
              </a:rPr>
              <a:t>.resource</a:t>
            </a:r>
            <a:r>
              <a:rPr lang="en-US" sz="1400" dirty="0">
                <a:solidFill>
                  <a:srgbClr val="000000"/>
                </a:solidFill>
                <a:latin typeface="Consolas" panose="020B0609020204030204" pitchFamily="49" charset="0"/>
              </a:rPr>
              <a:t>(</a:t>
            </a:r>
            <a:r>
              <a:rPr lang="en-US" sz="1400" dirty="0">
                <a:solidFill>
                  <a:srgbClr val="2A00FF"/>
                </a:solidFill>
                <a:latin typeface="Consolas" panose="020B0609020204030204" pitchFamily="49" charset="0"/>
              </a:rPr>
              <a:t>"http://localhost:8181/</a:t>
            </a:r>
            <a:r>
              <a:rPr lang="en-US" sz="1400" dirty="0" err="1">
                <a:solidFill>
                  <a:srgbClr val="2A00FF"/>
                </a:solidFill>
                <a:latin typeface="Consolas" panose="020B0609020204030204" pitchFamily="49" charset="0"/>
              </a:rPr>
              <a:t>RestService</a:t>
            </a:r>
            <a:r>
              <a:rPr lang="en-US" sz="1400" dirty="0">
                <a:solidFill>
                  <a:srgbClr val="2A00FF"/>
                </a:solidFill>
                <a:latin typeface="Consolas" panose="020B0609020204030204" pitchFamily="49" charset="0"/>
              </a:rPr>
              <a:t>/rest/hello"</a:t>
            </a:r>
            <a:r>
              <a:rPr lang="en-US"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ClientResponse</a:t>
            </a:r>
            <a:r>
              <a:rPr lang="en-US" sz="1400" dirty="0">
                <a:solidFill>
                  <a:srgbClr val="000000"/>
                </a:solidFill>
                <a:latin typeface="Consolas" panose="020B0609020204030204" pitchFamily="49" charset="0"/>
              </a:rPr>
              <a:t> </a:t>
            </a:r>
            <a:r>
              <a:rPr lang="en-US" sz="1400" dirty="0" err="1">
                <a:solidFill>
                  <a:srgbClr val="6A3E3E"/>
                </a:solidFill>
                <a:latin typeface="Consolas" panose="020B0609020204030204" pitchFamily="49" charset="0"/>
              </a:rPr>
              <a:t>clientResponse</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resource</a:t>
            </a:r>
            <a:r>
              <a:rPr lang="en-US" sz="1400" dirty="0" err="1">
                <a:solidFill>
                  <a:srgbClr val="000000"/>
                </a:solidFill>
                <a:latin typeface="Consolas" panose="020B0609020204030204" pitchFamily="49" charset="0"/>
              </a:rPr>
              <a:t>.accept</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MediaType.</a:t>
            </a:r>
            <a:r>
              <a:rPr lang="en-US" sz="1400" b="1" i="1" dirty="0" err="1">
                <a:solidFill>
                  <a:srgbClr val="0000C0"/>
                </a:solidFill>
                <a:latin typeface="Consolas" panose="020B0609020204030204" pitchFamily="49" charset="0"/>
              </a:rPr>
              <a:t>TEXT_PLAIN</a:t>
            </a:r>
            <a:r>
              <a:rPr lang="en-US" sz="1400" b="1" i="1" dirty="0">
                <a:solidFill>
                  <a:srgbClr val="000000"/>
                </a:solidFill>
                <a:latin typeface="Consolas" panose="020B0609020204030204" pitchFamily="49" charset="0"/>
              </a:rPr>
              <a:t>).get(</a:t>
            </a:r>
            <a:r>
              <a:rPr lang="en-US" sz="1400" b="1" i="1" dirty="0" err="1">
                <a:solidFill>
                  <a:srgbClr val="000000"/>
                </a:solidFill>
                <a:latin typeface="Consolas" panose="020B0609020204030204" pitchFamily="49" charset="0"/>
              </a:rPr>
              <a:t>ClientResponse.</a:t>
            </a:r>
            <a:r>
              <a:rPr lang="en-US" sz="1400" b="1" i="1" dirty="0" err="1">
                <a:solidFill>
                  <a:srgbClr val="7F0055"/>
                </a:solidFill>
                <a:latin typeface="Consolas" panose="020B0609020204030204" pitchFamily="49" charset="0"/>
              </a:rPr>
              <a:t>class</a:t>
            </a:r>
            <a:r>
              <a:rPr lang="en-US" sz="1400" b="1" i="1" dirty="0">
                <a:solidFill>
                  <a:srgbClr val="000000"/>
                </a:solidFill>
                <a:latin typeface="Consolas" panose="020B0609020204030204" pitchFamily="49" charset="0"/>
              </a:rPr>
              <a:t>);</a:t>
            </a:r>
          </a:p>
          <a:p>
            <a:r>
              <a:rPr lang="en-US" sz="1400" dirty="0">
                <a:solidFill>
                  <a:srgbClr val="3F7F5F"/>
                </a:solidFill>
                <a:latin typeface="Consolas" panose="020B0609020204030204" pitchFamily="49" charset="0"/>
              </a:rPr>
              <a:t>//</a:t>
            </a:r>
            <a:r>
              <a:rPr lang="en-US" sz="1400" dirty="0" err="1">
                <a:solidFill>
                  <a:srgbClr val="3F7F5F"/>
                </a:solidFill>
                <a:latin typeface="Consolas" panose="020B0609020204030204" pitchFamily="49" charset="0"/>
              </a:rPr>
              <a:t>ClientResponse</a:t>
            </a:r>
            <a:r>
              <a:rPr lang="en-US" sz="1400" dirty="0">
                <a:solidFill>
                  <a:srgbClr val="3F7F5F"/>
                </a:solidFill>
                <a:latin typeface="Consolas" panose="020B0609020204030204" pitchFamily="49" charset="0"/>
              </a:rPr>
              <a:t> </a:t>
            </a:r>
            <a:r>
              <a:rPr lang="en-US" sz="1400" dirty="0" err="1">
                <a:solidFill>
                  <a:srgbClr val="3F7F5F"/>
                </a:solidFill>
                <a:latin typeface="Consolas" panose="020B0609020204030204" pitchFamily="49" charset="0"/>
              </a:rPr>
              <a:t>clientResponse</a:t>
            </a:r>
            <a:r>
              <a:rPr lang="en-US" sz="1400" dirty="0">
                <a:solidFill>
                  <a:srgbClr val="3F7F5F"/>
                </a:solidFill>
                <a:latin typeface="Consolas" panose="020B0609020204030204" pitchFamily="49" charset="0"/>
              </a:rPr>
              <a:t> = </a:t>
            </a:r>
            <a:r>
              <a:rPr lang="en-US" sz="1400" dirty="0" err="1">
                <a:solidFill>
                  <a:srgbClr val="3F7F5F"/>
                </a:solidFill>
                <a:latin typeface="Consolas" panose="020B0609020204030204" pitchFamily="49" charset="0"/>
              </a:rPr>
              <a:t>resource.accept</a:t>
            </a:r>
            <a:r>
              <a:rPr lang="en-US" sz="1400" dirty="0">
                <a:solidFill>
                  <a:srgbClr val="3F7F5F"/>
                </a:solidFill>
                <a:latin typeface="Consolas" panose="020B0609020204030204" pitchFamily="49" charset="0"/>
              </a:rPr>
              <a:t>(</a:t>
            </a:r>
            <a:r>
              <a:rPr lang="en-US" sz="1400" dirty="0" err="1">
                <a:solidFill>
                  <a:srgbClr val="3F7F5F"/>
                </a:solidFill>
                <a:latin typeface="Consolas" panose="020B0609020204030204" pitchFamily="49" charset="0"/>
              </a:rPr>
              <a:t>MediaType.TEXT_XML</a:t>
            </a:r>
            <a:r>
              <a:rPr lang="en-US" sz="1400" dirty="0">
                <a:solidFill>
                  <a:srgbClr val="3F7F5F"/>
                </a:solidFill>
                <a:latin typeface="Consolas" panose="020B0609020204030204" pitchFamily="49" charset="0"/>
              </a:rPr>
              <a:t>).get(</a:t>
            </a:r>
            <a:r>
              <a:rPr lang="en-US" sz="1400" dirty="0" err="1">
                <a:solidFill>
                  <a:srgbClr val="3F7F5F"/>
                </a:solidFill>
                <a:latin typeface="Consolas" panose="020B0609020204030204" pitchFamily="49" charset="0"/>
              </a:rPr>
              <a:t>ClientResponse.class</a:t>
            </a:r>
            <a:r>
              <a:rPr lang="en-US" sz="1400" dirty="0">
                <a:solidFill>
                  <a:srgbClr val="3F7F5F"/>
                </a:solidFill>
                <a:latin typeface="Consolas" panose="020B0609020204030204" pitchFamily="49" charset="0"/>
              </a:rPr>
              <a:t>);</a:t>
            </a:r>
          </a:p>
          <a:p>
            <a:r>
              <a:rPr lang="en-US" sz="1400" dirty="0">
                <a:solidFill>
                  <a:srgbClr val="3F7F5F"/>
                </a:solidFill>
                <a:latin typeface="Consolas" panose="020B0609020204030204" pitchFamily="49" charset="0"/>
              </a:rPr>
              <a:t>//</a:t>
            </a:r>
            <a:r>
              <a:rPr lang="en-US" sz="1400" dirty="0" err="1">
                <a:solidFill>
                  <a:srgbClr val="3F7F5F"/>
                </a:solidFill>
                <a:latin typeface="Consolas" panose="020B0609020204030204" pitchFamily="49" charset="0"/>
              </a:rPr>
              <a:t>ClientResponse</a:t>
            </a:r>
            <a:r>
              <a:rPr lang="en-US" sz="1400" dirty="0">
                <a:solidFill>
                  <a:srgbClr val="3F7F5F"/>
                </a:solidFill>
                <a:latin typeface="Consolas" panose="020B0609020204030204" pitchFamily="49" charset="0"/>
              </a:rPr>
              <a:t> </a:t>
            </a:r>
            <a:r>
              <a:rPr lang="en-US" sz="1400" dirty="0" err="1">
                <a:solidFill>
                  <a:srgbClr val="3F7F5F"/>
                </a:solidFill>
                <a:latin typeface="Consolas" panose="020B0609020204030204" pitchFamily="49" charset="0"/>
              </a:rPr>
              <a:t>clientResponse</a:t>
            </a:r>
            <a:r>
              <a:rPr lang="en-US" sz="1400" dirty="0">
                <a:solidFill>
                  <a:srgbClr val="3F7F5F"/>
                </a:solidFill>
                <a:latin typeface="Consolas" panose="020B0609020204030204" pitchFamily="49" charset="0"/>
              </a:rPr>
              <a:t> = </a:t>
            </a:r>
            <a:r>
              <a:rPr lang="en-US" sz="1400" dirty="0" err="1">
                <a:solidFill>
                  <a:srgbClr val="3F7F5F"/>
                </a:solidFill>
                <a:latin typeface="Consolas" panose="020B0609020204030204" pitchFamily="49" charset="0"/>
              </a:rPr>
              <a:t>resource.accept</a:t>
            </a:r>
            <a:r>
              <a:rPr lang="en-US" sz="1400" dirty="0">
                <a:solidFill>
                  <a:srgbClr val="3F7F5F"/>
                </a:solidFill>
                <a:latin typeface="Consolas" panose="020B0609020204030204" pitchFamily="49" charset="0"/>
              </a:rPr>
              <a:t>(</a:t>
            </a:r>
            <a:r>
              <a:rPr lang="en-US" sz="1400" dirty="0" err="1">
                <a:solidFill>
                  <a:srgbClr val="3F7F5F"/>
                </a:solidFill>
                <a:latin typeface="Consolas" panose="020B0609020204030204" pitchFamily="49" charset="0"/>
              </a:rPr>
              <a:t>MediaType.TEXT_HTML</a:t>
            </a:r>
            <a:r>
              <a:rPr lang="en-US" sz="1400" dirty="0">
                <a:solidFill>
                  <a:srgbClr val="3F7F5F"/>
                </a:solidFill>
                <a:latin typeface="Consolas" panose="020B0609020204030204" pitchFamily="49" charset="0"/>
              </a:rPr>
              <a:t>).get(</a:t>
            </a:r>
            <a:r>
              <a:rPr lang="en-US" sz="1400" dirty="0" err="1">
                <a:solidFill>
                  <a:srgbClr val="3F7F5F"/>
                </a:solidFill>
                <a:latin typeface="Consolas" panose="020B0609020204030204" pitchFamily="49" charset="0"/>
              </a:rPr>
              <a:t>ClientResponse.class</a:t>
            </a:r>
            <a:r>
              <a:rPr lang="en-US" sz="1400" dirty="0">
                <a:solidFill>
                  <a:srgbClr val="3F7F5F"/>
                </a:solidFill>
                <a:latin typeface="Consolas" panose="020B0609020204030204" pitchFamily="49" charset="0"/>
              </a:rPr>
              <a:t>);</a:t>
            </a:r>
            <a:endParaRPr lang="en-US" sz="1400" b="1" dirty="0" smtClean="0">
              <a:solidFill>
                <a:srgbClr val="7F0055"/>
              </a:solidFill>
              <a:latin typeface="Consolas" panose="020B0609020204030204" pitchFamily="49" charset="0"/>
            </a:endParaRPr>
          </a:p>
          <a:p>
            <a:r>
              <a:rPr lang="en-US" sz="1400" b="1" dirty="0" smtClean="0">
                <a:solidFill>
                  <a:srgbClr val="7F0055"/>
                </a:solidFill>
                <a:latin typeface="Consolas" panose="020B0609020204030204" pitchFamily="49" charset="0"/>
              </a:rPr>
              <a:t>if</a:t>
            </a:r>
            <a:r>
              <a:rPr lang="en-US" sz="1400" b="1" dirty="0" smtClean="0">
                <a:solidFill>
                  <a:srgbClr val="000000"/>
                </a:solidFill>
                <a:latin typeface="Consolas" panose="020B0609020204030204" pitchFamily="49" charset="0"/>
              </a:rPr>
              <a:t>(</a:t>
            </a:r>
            <a:r>
              <a:rPr lang="en-US" sz="1400" b="1" dirty="0" err="1" smtClean="0">
                <a:solidFill>
                  <a:srgbClr val="6A3E3E"/>
                </a:solidFill>
                <a:latin typeface="Consolas" panose="020B0609020204030204" pitchFamily="49" charset="0"/>
              </a:rPr>
              <a:t>clientResponse</a:t>
            </a:r>
            <a:r>
              <a:rPr lang="en-US" sz="1400" b="1" dirty="0" err="1" smtClean="0">
                <a:solidFill>
                  <a:srgbClr val="000000"/>
                </a:solidFill>
                <a:latin typeface="Consolas" panose="020B0609020204030204" pitchFamily="49" charset="0"/>
              </a:rPr>
              <a:t>.getStatus</a:t>
            </a:r>
            <a:r>
              <a:rPr lang="en-US" sz="1400" b="1" dirty="0">
                <a:solidFill>
                  <a:srgbClr val="000000"/>
                </a:solidFill>
                <a:latin typeface="Consolas" panose="020B0609020204030204" pitchFamily="49" charset="0"/>
              </a:rPr>
              <a:t>()==200){</a:t>
            </a:r>
          </a:p>
          <a:p>
            <a:r>
              <a:rPr lang="en-US" sz="1400" dirty="0">
                <a:solidFill>
                  <a:srgbClr val="000000"/>
                </a:solidFill>
                <a:latin typeface="Consolas" panose="020B0609020204030204" pitchFamily="49" charset="0"/>
              </a:rPr>
              <a:t>String </a:t>
            </a:r>
            <a:r>
              <a:rPr lang="en-US" sz="1400" dirty="0">
                <a:solidFill>
                  <a:srgbClr val="6A3E3E"/>
                </a:solidFill>
                <a:latin typeface="Consolas" panose="020B0609020204030204" pitchFamily="49" charset="0"/>
              </a:rPr>
              <a:t>output</a:t>
            </a:r>
            <a:r>
              <a:rPr lang="en-US" sz="1400" dirty="0">
                <a:solidFill>
                  <a:srgbClr val="000000"/>
                </a:solidFill>
                <a:latin typeface="Consolas" panose="020B0609020204030204" pitchFamily="49" charset="0"/>
              </a:rPr>
              <a:t> = </a:t>
            </a:r>
            <a:r>
              <a:rPr lang="en-US" sz="1400" dirty="0" err="1">
                <a:solidFill>
                  <a:srgbClr val="6A3E3E"/>
                </a:solidFill>
                <a:latin typeface="Consolas" panose="020B0609020204030204" pitchFamily="49" charset="0"/>
              </a:rPr>
              <a:t>clientResponse</a:t>
            </a:r>
            <a:r>
              <a:rPr lang="en-US" sz="1400" dirty="0" err="1">
                <a:solidFill>
                  <a:srgbClr val="000000"/>
                </a:solidFill>
                <a:latin typeface="Consolas" panose="020B0609020204030204" pitchFamily="49" charset="0"/>
              </a:rPr>
              <a:t>.getEntity</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String.</a:t>
            </a:r>
            <a:r>
              <a:rPr lang="en-US" sz="1400" b="1" dirty="0" err="1">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6A3E3E"/>
                </a:solidFill>
                <a:latin typeface="Consolas" panose="020B0609020204030204" pitchFamily="49" charset="0"/>
              </a:rPr>
              <a:t>output</a:t>
            </a:r>
            <a:r>
              <a:rPr lang="en-US"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r>
              <a:rPr lang="en-US" sz="1400" b="1" dirty="0">
                <a:solidFill>
                  <a:srgbClr val="7F0055"/>
                </a:solidFill>
                <a:latin typeface="Consolas" panose="020B0609020204030204" pitchFamily="49" charset="0"/>
              </a:rPr>
              <a:t>else</a:t>
            </a:r>
            <a:r>
              <a:rPr lang="en-US" sz="1400" b="1"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"something wrong"</a:t>
            </a:r>
            <a:r>
              <a:rPr lang="en-US" sz="1400" b="1" i="1" dirty="0">
                <a:solidFill>
                  <a:srgbClr val="000000"/>
                </a:solidFill>
                <a:latin typeface="Consolas" panose="020B0609020204030204" pitchFamily="49" charset="0"/>
              </a:rPr>
              <a:t>);</a:t>
            </a:r>
          </a:p>
          <a:p>
            <a:r>
              <a:rPr lang="en-US" sz="1400" dirty="0" smtClean="0">
                <a:solidFill>
                  <a:srgbClr val="000000"/>
                </a:solidFill>
                <a:latin typeface="Consolas" panose="020B0609020204030204" pitchFamily="49" charset="0"/>
              </a:rPr>
              <a:t>} } }</a:t>
            </a:r>
            <a:endParaRPr lang="en-US" sz="1400" dirty="0"/>
          </a:p>
        </p:txBody>
      </p:sp>
    </p:spTree>
    <p:extLst>
      <p:ext uri="{BB962C8B-B14F-4D97-AF65-F5344CB8AC3E}">
        <p14:creationId xmlns:p14="http://schemas.microsoft.com/office/powerpoint/2010/main" val="2638981073"/>
      </p:ext>
    </p:extLst>
  </p:cSld>
  <p:clrMapOvr>
    <a:masterClrMapping/>
  </p:clrMapOvr>
  <p:transition>
    <p:fad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Output:</a:t>
            </a:r>
          </a:p>
        </p:txBody>
      </p:sp>
      <p:sp>
        <p:nvSpPr>
          <p:cNvPr id="6" name="Content Placeholder 5"/>
          <p:cNvSpPr>
            <a:spLocks noGrp="1"/>
          </p:cNvSpPr>
          <p:nvPr>
            <p:ph idx="1"/>
          </p:nvPr>
        </p:nvSpPr>
        <p:spPr/>
        <p:txBody>
          <a:bodyPr/>
          <a:lstStyle/>
          <a:p>
            <a:r>
              <a:rPr lang="en-US" dirty="0"/>
              <a:t>  Hello Jersey Plain</a:t>
            </a:r>
          </a:p>
          <a:p>
            <a:r>
              <a:rPr lang="en-US" dirty="0"/>
              <a:t>&lt;?xml version="1.0"?&gt;&lt;hello&gt; Hello Jersey&lt;/hello&gt;</a:t>
            </a:r>
          </a:p>
          <a:p>
            <a:r>
              <a:rPr lang="en-US" dirty="0"/>
              <a:t>&lt;html&gt; &lt;title&gt;Hello Jersey&lt;/title&gt;&lt;body&gt;&lt;h1&gt;Hello Jersey HTML&lt;/h1&gt;&lt;/body&gt;&lt;/html&gt; </a:t>
            </a:r>
          </a:p>
          <a:p>
            <a:endParaRPr lang="en-US" dirty="0"/>
          </a:p>
        </p:txBody>
      </p:sp>
    </p:spTree>
    <p:extLst>
      <p:ext uri="{BB962C8B-B14F-4D97-AF65-F5344CB8AC3E}">
        <p14:creationId xmlns:p14="http://schemas.microsoft.com/office/powerpoint/2010/main" val="295622399"/>
      </p:ext>
    </p:extLst>
  </p:cSld>
  <p:clrMapOvr>
    <a:masterClrMapping/>
  </p:clrMapOvr>
  <p:transition>
    <p:fad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652324" y="2753356"/>
            <a:ext cx="11134507" cy="757252"/>
          </a:xfrm>
        </p:spPr>
        <p:txBody>
          <a:bodyPr/>
          <a:lstStyle/>
          <a:p>
            <a:r>
              <a:rPr lang="en-US" dirty="0"/>
              <a:t>JAX-RS API provides following annotations to develop RESTful applications in java. We are using jersey implementation for developing JAX-RS examples.</a:t>
            </a:r>
          </a:p>
          <a:p>
            <a:endParaRPr lang="en-US" dirty="0"/>
          </a:p>
        </p:txBody>
      </p:sp>
      <p:sp>
        <p:nvSpPr>
          <p:cNvPr id="2" name="Title 1"/>
          <p:cNvSpPr>
            <a:spLocks noGrp="1"/>
          </p:cNvSpPr>
          <p:nvPr>
            <p:ph type="title"/>
          </p:nvPr>
        </p:nvSpPr>
        <p:spPr/>
        <p:txBody>
          <a:bodyPr/>
          <a:lstStyle/>
          <a:p>
            <a:r>
              <a:rPr lang="en-US" dirty="0" smtClean="0"/>
              <a:t> </a:t>
            </a:r>
            <a:r>
              <a:rPr lang="en-US" dirty="0"/>
              <a:t>RESTful JAX-RS </a:t>
            </a:r>
            <a:r>
              <a:rPr lang="en-US" dirty="0" smtClean="0"/>
              <a:t>Annotations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 </a:t>
            </a:r>
          </a:p>
          <a:p>
            <a:endParaRPr lang="en-US" dirty="0"/>
          </a:p>
        </p:txBody>
      </p:sp>
    </p:spTree>
    <p:extLst>
      <p:ext uri="{BB962C8B-B14F-4D97-AF65-F5344CB8AC3E}">
        <p14:creationId xmlns:p14="http://schemas.microsoft.com/office/powerpoint/2010/main" val="2586877405"/>
      </p:ext>
    </p:extLst>
  </p:cSld>
  <p:clrMapOvr>
    <a:masterClrMapping/>
  </p:clrMapOvr>
  <p:transition>
    <p:fad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810176059"/>
              </p:ext>
            </p:extLst>
          </p:nvPr>
        </p:nvGraphicFramePr>
        <p:xfrm>
          <a:off x="174651" y="80010"/>
          <a:ext cx="11753491" cy="6607395"/>
        </p:xfrm>
        <a:graphic>
          <a:graphicData uri="http://schemas.openxmlformats.org/drawingml/2006/table">
            <a:tbl>
              <a:tblPr firstRow="1" bandRow="1">
                <a:tableStyleId>{7DF18680-E054-41AD-8BC1-D1AEF772440D}</a:tableStyleId>
              </a:tblPr>
              <a:tblGrid>
                <a:gridCol w="2367354"/>
                <a:gridCol w="9386137"/>
              </a:tblGrid>
              <a:tr h="382553">
                <a:tc>
                  <a:txBody>
                    <a:bodyPr/>
                    <a:lstStyle/>
                    <a:p>
                      <a:pPr algn="l" fontAlgn="t"/>
                      <a:r>
                        <a:rPr lang="en-US" dirty="0">
                          <a:solidFill>
                            <a:srgbClr val="000000"/>
                          </a:solidFill>
                          <a:effectLst/>
                          <a:latin typeface="times new roman" panose="02020603050405020304" pitchFamily="18" charset="0"/>
                        </a:rPr>
                        <a:t>Annotation</a:t>
                      </a:r>
                    </a:p>
                  </a:txBody>
                  <a:tcPr marL="47625" marR="47625" marT="47625" marB="47625"/>
                </a:tc>
                <a:tc>
                  <a:txBody>
                    <a:bodyPr/>
                    <a:lstStyle/>
                    <a:p>
                      <a:pPr algn="l" fontAlgn="t"/>
                      <a:r>
                        <a:rPr lang="en-US">
                          <a:solidFill>
                            <a:srgbClr val="000000"/>
                          </a:solidFill>
                          <a:effectLst/>
                          <a:latin typeface="times new roman" panose="02020603050405020304" pitchFamily="18" charset="0"/>
                        </a:rPr>
                        <a:t>Description</a:t>
                      </a:r>
                    </a:p>
                  </a:txBody>
                  <a:tcPr marL="47625" marR="47625" marT="47625" marB="47625"/>
                </a:tc>
              </a:tr>
              <a:tr h="382553">
                <a:tc>
                  <a:txBody>
                    <a:bodyPr/>
                    <a:lstStyle/>
                    <a:p>
                      <a:pPr algn="just" fontAlgn="t"/>
                      <a:r>
                        <a:rPr lang="en-US" b="0" i="0">
                          <a:solidFill>
                            <a:srgbClr val="000000"/>
                          </a:solidFill>
                          <a:effectLst/>
                          <a:latin typeface="verdana" panose="020B0604030504040204" pitchFamily="34" charset="0"/>
                        </a:rPr>
                        <a:t>Path</a:t>
                      </a:r>
                    </a:p>
                  </a:txBody>
                  <a:tcPr marL="47625" marR="47625" marT="47625" marB="47625"/>
                </a:tc>
                <a:tc>
                  <a:txBody>
                    <a:bodyPr/>
                    <a:lstStyle/>
                    <a:p>
                      <a:pPr algn="just" fontAlgn="t"/>
                      <a:r>
                        <a:rPr lang="en-US" b="0" i="0">
                          <a:solidFill>
                            <a:srgbClr val="000000"/>
                          </a:solidFill>
                          <a:effectLst/>
                          <a:latin typeface="verdana" panose="020B0604030504040204" pitchFamily="34" charset="0"/>
                        </a:rPr>
                        <a:t>It identifies the URI path. It can be specified on class or method.</a:t>
                      </a:r>
                    </a:p>
                  </a:txBody>
                  <a:tcPr marL="47625" marR="47625" marT="47625" marB="47625"/>
                </a:tc>
              </a:tr>
              <a:tr h="382553">
                <a:tc>
                  <a:txBody>
                    <a:bodyPr/>
                    <a:lstStyle/>
                    <a:p>
                      <a:pPr algn="just" fontAlgn="t"/>
                      <a:r>
                        <a:rPr lang="en-US" b="0" i="0">
                          <a:solidFill>
                            <a:srgbClr val="000000"/>
                          </a:solidFill>
                          <a:effectLst/>
                          <a:latin typeface="verdana" panose="020B0604030504040204" pitchFamily="34" charset="0"/>
                        </a:rPr>
                        <a:t>PathParam</a:t>
                      </a:r>
                    </a:p>
                  </a:txBody>
                  <a:tcPr marL="47625" marR="47625" marT="47625" marB="47625"/>
                </a:tc>
                <a:tc>
                  <a:txBody>
                    <a:bodyPr/>
                    <a:lstStyle/>
                    <a:p>
                      <a:pPr algn="just" fontAlgn="t"/>
                      <a:r>
                        <a:rPr lang="en-US" b="0" i="0">
                          <a:solidFill>
                            <a:srgbClr val="000000"/>
                          </a:solidFill>
                          <a:effectLst/>
                          <a:latin typeface="verdana" panose="020B0604030504040204" pitchFamily="34" charset="0"/>
                        </a:rPr>
                        <a:t>represents the parameter of the URI path.</a:t>
                      </a:r>
                    </a:p>
                  </a:txBody>
                  <a:tcPr marL="47625" marR="47625" marT="47625" marB="47625"/>
                </a:tc>
              </a:tr>
              <a:tr h="382553">
                <a:tc>
                  <a:txBody>
                    <a:bodyPr/>
                    <a:lstStyle/>
                    <a:p>
                      <a:pPr algn="just" fontAlgn="t"/>
                      <a:r>
                        <a:rPr lang="en-US" b="0" i="0">
                          <a:solidFill>
                            <a:srgbClr val="000000"/>
                          </a:solidFill>
                          <a:effectLst/>
                          <a:latin typeface="verdana" panose="020B0604030504040204" pitchFamily="34" charset="0"/>
                        </a:rPr>
                        <a:t>GET</a:t>
                      </a:r>
                    </a:p>
                  </a:txBody>
                  <a:tcPr marL="47625" marR="47625" marT="47625" marB="47625"/>
                </a:tc>
                <a:tc>
                  <a:txBody>
                    <a:bodyPr/>
                    <a:lstStyle/>
                    <a:p>
                      <a:pPr algn="just" fontAlgn="t"/>
                      <a:r>
                        <a:rPr lang="en-US" b="0" i="0">
                          <a:solidFill>
                            <a:srgbClr val="000000"/>
                          </a:solidFill>
                          <a:effectLst/>
                          <a:latin typeface="verdana" panose="020B0604030504040204" pitchFamily="34" charset="0"/>
                        </a:rPr>
                        <a:t>specifies method responds to GET request.</a:t>
                      </a:r>
                    </a:p>
                  </a:txBody>
                  <a:tcPr marL="47625" marR="47625" marT="47625" marB="47625"/>
                </a:tc>
              </a:tr>
              <a:tr h="382553">
                <a:tc>
                  <a:txBody>
                    <a:bodyPr/>
                    <a:lstStyle/>
                    <a:p>
                      <a:pPr algn="just" fontAlgn="t"/>
                      <a:r>
                        <a:rPr lang="en-US" b="0" i="0">
                          <a:solidFill>
                            <a:srgbClr val="000000"/>
                          </a:solidFill>
                          <a:effectLst/>
                          <a:latin typeface="verdana" panose="020B0604030504040204" pitchFamily="34" charset="0"/>
                        </a:rPr>
                        <a:t>POST</a:t>
                      </a:r>
                    </a:p>
                  </a:txBody>
                  <a:tcPr marL="47625" marR="47625" marT="47625" marB="47625"/>
                </a:tc>
                <a:tc>
                  <a:txBody>
                    <a:bodyPr/>
                    <a:lstStyle/>
                    <a:p>
                      <a:pPr algn="just" fontAlgn="t"/>
                      <a:r>
                        <a:rPr lang="en-US" b="0" i="0">
                          <a:solidFill>
                            <a:srgbClr val="000000"/>
                          </a:solidFill>
                          <a:effectLst/>
                          <a:latin typeface="verdana" panose="020B0604030504040204" pitchFamily="34" charset="0"/>
                        </a:rPr>
                        <a:t>specifies method responds to POST request.</a:t>
                      </a:r>
                    </a:p>
                  </a:txBody>
                  <a:tcPr marL="47625" marR="47625" marT="47625" marB="47625"/>
                </a:tc>
              </a:tr>
              <a:tr h="382553">
                <a:tc>
                  <a:txBody>
                    <a:bodyPr/>
                    <a:lstStyle/>
                    <a:p>
                      <a:pPr algn="just" fontAlgn="t"/>
                      <a:r>
                        <a:rPr lang="en-US" b="0" i="0">
                          <a:solidFill>
                            <a:srgbClr val="000000"/>
                          </a:solidFill>
                          <a:effectLst/>
                          <a:latin typeface="verdana" panose="020B0604030504040204" pitchFamily="34" charset="0"/>
                        </a:rPr>
                        <a:t>PUT</a:t>
                      </a:r>
                    </a:p>
                  </a:txBody>
                  <a:tcPr marL="47625" marR="47625" marT="47625" marB="47625"/>
                </a:tc>
                <a:tc>
                  <a:txBody>
                    <a:bodyPr/>
                    <a:lstStyle/>
                    <a:p>
                      <a:pPr algn="just" fontAlgn="t"/>
                      <a:r>
                        <a:rPr lang="en-US" b="0" i="0">
                          <a:solidFill>
                            <a:srgbClr val="000000"/>
                          </a:solidFill>
                          <a:effectLst/>
                          <a:latin typeface="verdana" panose="020B0604030504040204" pitchFamily="34" charset="0"/>
                        </a:rPr>
                        <a:t>specifies method responds to PUT request.</a:t>
                      </a:r>
                    </a:p>
                  </a:txBody>
                  <a:tcPr marL="47625" marR="47625" marT="47625" marB="47625"/>
                </a:tc>
              </a:tr>
              <a:tr h="382553">
                <a:tc>
                  <a:txBody>
                    <a:bodyPr/>
                    <a:lstStyle/>
                    <a:p>
                      <a:pPr algn="just" fontAlgn="t"/>
                      <a:r>
                        <a:rPr lang="en-US" b="0" i="0">
                          <a:solidFill>
                            <a:srgbClr val="000000"/>
                          </a:solidFill>
                          <a:effectLst/>
                          <a:latin typeface="verdana" panose="020B0604030504040204" pitchFamily="34" charset="0"/>
                        </a:rPr>
                        <a:t>HEAD</a:t>
                      </a:r>
                    </a:p>
                  </a:txBody>
                  <a:tcPr marL="47625" marR="47625" marT="47625" marB="47625"/>
                </a:tc>
                <a:tc>
                  <a:txBody>
                    <a:bodyPr/>
                    <a:lstStyle/>
                    <a:p>
                      <a:pPr algn="just" fontAlgn="t"/>
                      <a:r>
                        <a:rPr lang="en-US" b="0" i="0">
                          <a:solidFill>
                            <a:srgbClr val="000000"/>
                          </a:solidFill>
                          <a:effectLst/>
                          <a:latin typeface="verdana" panose="020B0604030504040204" pitchFamily="34" charset="0"/>
                        </a:rPr>
                        <a:t>specifies method responds to HEAD request.</a:t>
                      </a:r>
                    </a:p>
                  </a:txBody>
                  <a:tcPr marL="47625" marR="47625" marT="47625" marB="47625"/>
                </a:tc>
              </a:tr>
              <a:tr h="382553">
                <a:tc>
                  <a:txBody>
                    <a:bodyPr/>
                    <a:lstStyle/>
                    <a:p>
                      <a:pPr algn="just" fontAlgn="t"/>
                      <a:r>
                        <a:rPr lang="en-US" b="0" i="0">
                          <a:solidFill>
                            <a:srgbClr val="000000"/>
                          </a:solidFill>
                          <a:effectLst/>
                          <a:latin typeface="verdana" panose="020B0604030504040204" pitchFamily="34" charset="0"/>
                        </a:rPr>
                        <a:t>DELETE</a:t>
                      </a:r>
                    </a:p>
                  </a:txBody>
                  <a:tcPr marL="47625" marR="47625" marT="47625" marB="47625"/>
                </a:tc>
                <a:tc>
                  <a:txBody>
                    <a:bodyPr/>
                    <a:lstStyle/>
                    <a:p>
                      <a:pPr algn="just" fontAlgn="t"/>
                      <a:r>
                        <a:rPr lang="en-US" b="0" i="0">
                          <a:solidFill>
                            <a:srgbClr val="000000"/>
                          </a:solidFill>
                          <a:effectLst/>
                          <a:latin typeface="verdana" panose="020B0604030504040204" pitchFamily="34" charset="0"/>
                        </a:rPr>
                        <a:t>specifies method responds to DELETE request.</a:t>
                      </a:r>
                    </a:p>
                  </a:txBody>
                  <a:tcPr marL="47625" marR="47625" marT="47625" marB="47625"/>
                </a:tc>
              </a:tr>
              <a:tr h="382553">
                <a:tc>
                  <a:txBody>
                    <a:bodyPr/>
                    <a:lstStyle/>
                    <a:p>
                      <a:pPr algn="just" fontAlgn="t"/>
                      <a:r>
                        <a:rPr lang="en-US" b="0" i="0">
                          <a:solidFill>
                            <a:srgbClr val="000000"/>
                          </a:solidFill>
                          <a:effectLst/>
                          <a:latin typeface="verdana" panose="020B0604030504040204" pitchFamily="34" charset="0"/>
                        </a:rPr>
                        <a:t>OPTIONS</a:t>
                      </a:r>
                    </a:p>
                  </a:txBody>
                  <a:tcPr marL="47625" marR="47625" marT="47625" marB="47625"/>
                </a:tc>
                <a:tc>
                  <a:txBody>
                    <a:bodyPr/>
                    <a:lstStyle/>
                    <a:p>
                      <a:pPr algn="just" fontAlgn="t"/>
                      <a:r>
                        <a:rPr lang="en-US" b="0" i="0">
                          <a:solidFill>
                            <a:srgbClr val="000000"/>
                          </a:solidFill>
                          <a:effectLst/>
                          <a:latin typeface="verdana" panose="020B0604030504040204" pitchFamily="34" charset="0"/>
                        </a:rPr>
                        <a:t>specifies method responds to OPTIONS request.</a:t>
                      </a:r>
                    </a:p>
                  </a:txBody>
                  <a:tcPr marL="47625" marR="47625" marT="47625" marB="47625"/>
                </a:tc>
              </a:tr>
              <a:tr h="382553">
                <a:tc>
                  <a:txBody>
                    <a:bodyPr/>
                    <a:lstStyle/>
                    <a:p>
                      <a:pPr algn="just" fontAlgn="t"/>
                      <a:r>
                        <a:rPr lang="en-US" b="0" i="0">
                          <a:solidFill>
                            <a:srgbClr val="000000"/>
                          </a:solidFill>
                          <a:effectLst/>
                          <a:latin typeface="verdana" panose="020B0604030504040204" pitchFamily="34" charset="0"/>
                        </a:rPr>
                        <a:t>FormParam</a:t>
                      </a:r>
                    </a:p>
                  </a:txBody>
                  <a:tcPr marL="47625" marR="47625" marT="47625" marB="47625"/>
                </a:tc>
                <a:tc>
                  <a:txBody>
                    <a:bodyPr/>
                    <a:lstStyle/>
                    <a:p>
                      <a:pPr algn="just" fontAlgn="t"/>
                      <a:r>
                        <a:rPr lang="en-US" b="0" i="0">
                          <a:solidFill>
                            <a:srgbClr val="000000"/>
                          </a:solidFill>
                          <a:effectLst/>
                          <a:latin typeface="verdana" panose="020B0604030504040204" pitchFamily="34" charset="0"/>
                        </a:rPr>
                        <a:t>represents the parameter of the form.</a:t>
                      </a:r>
                    </a:p>
                  </a:txBody>
                  <a:tcPr marL="47625" marR="47625" marT="47625" marB="47625"/>
                </a:tc>
              </a:tr>
              <a:tr h="382553">
                <a:tc>
                  <a:txBody>
                    <a:bodyPr/>
                    <a:lstStyle/>
                    <a:p>
                      <a:pPr algn="just" fontAlgn="t"/>
                      <a:r>
                        <a:rPr lang="en-US" b="0" i="0">
                          <a:solidFill>
                            <a:srgbClr val="000000"/>
                          </a:solidFill>
                          <a:effectLst/>
                          <a:latin typeface="verdana" panose="020B0604030504040204" pitchFamily="34" charset="0"/>
                        </a:rPr>
                        <a:t>QueryParam</a:t>
                      </a:r>
                    </a:p>
                  </a:txBody>
                  <a:tcPr marL="47625" marR="47625" marT="47625" marB="47625"/>
                </a:tc>
                <a:tc>
                  <a:txBody>
                    <a:bodyPr/>
                    <a:lstStyle/>
                    <a:p>
                      <a:pPr algn="just" fontAlgn="t"/>
                      <a:r>
                        <a:rPr lang="en-US" b="0" i="0">
                          <a:solidFill>
                            <a:srgbClr val="000000"/>
                          </a:solidFill>
                          <a:effectLst/>
                          <a:latin typeface="verdana" panose="020B0604030504040204" pitchFamily="34" charset="0"/>
                        </a:rPr>
                        <a:t>represents the parameter of the query string of an URL.</a:t>
                      </a:r>
                    </a:p>
                  </a:txBody>
                  <a:tcPr marL="47625" marR="47625" marT="47625" marB="47625"/>
                </a:tc>
              </a:tr>
              <a:tr h="382553">
                <a:tc>
                  <a:txBody>
                    <a:bodyPr/>
                    <a:lstStyle/>
                    <a:p>
                      <a:pPr algn="just" fontAlgn="t"/>
                      <a:r>
                        <a:rPr lang="en-US" b="0" i="0">
                          <a:solidFill>
                            <a:srgbClr val="000000"/>
                          </a:solidFill>
                          <a:effectLst/>
                          <a:latin typeface="verdana" panose="020B0604030504040204" pitchFamily="34" charset="0"/>
                        </a:rPr>
                        <a:t>HeaderParam</a:t>
                      </a:r>
                    </a:p>
                  </a:txBody>
                  <a:tcPr marL="47625" marR="47625" marT="47625" marB="47625"/>
                </a:tc>
                <a:tc>
                  <a:txBody>
                    <a:bodyPr/>
                    <a:lstStyle/>
                    <a:p>
                      <a:pPr algn="just" fontAlgn="t"/>
                      <a:r>
                        <a:rPr lang="en-US" b="0" i="0">
                          <a:solidFill>
                            <a:srgbClr val="000000"/>
                          </a:solidFill>
                          <a:effectLst/>
                          <a:latin typeface="verdana" panose="020B0604030504040204" pitchFamily="34" charset="0"/>
                        </a:rPr>
                        <a:t>represents the parameter of the header.</a:t>
                      </a:r>
                    </a:p>
                  </a:txBody>
                  <a:tcPr marL="47625" marR="47625" marT="47625" marB="47625"/>
                </a:tc>
              </a:tr>
              <a:tr h="382553">
                <a:tc>
                  <a:txBody>
                    <a:bodyPr/>
                    <a:lstStyle/>
                    <a:p>
                      <a:pPr algn="just" fontAlgn="t"/>
                      <a:r>
                        <a:rPr lang="en-US" b="0" i="0">
                          <a:solidFill>
                            <a:srgbClr val="000000"/>
                          </a:solidFill>
                          <a:effectLst/>
                          <a:latin typeface="verdana" panose="020B0604030504040204" pitchFamily="34" charset="0"/>
                        </a:rPr>
                        <a:t>CookieParam</a:t>
                      </a:r>
                    </a:p>
                  </a:txBody>
                  <a:tcPr marL="47625" marR="47625" marT="47625" marB="47625"/>
                </a:tc>
                <a:tc>
                  <a:txBody>
                    <a:bodyPr/>
                    <a:lstStyle/>
                    <a:p>
                      <a:pPr algn="just" fontAlgn="t"/>
                      <a:r>
                        <a:rPr lang="en-US" b="0" i="0" dirty="0">
                          <a:solidFill>
                            <a:srgbClr val="000000"/>
                          </a:solidFill>
                          <a:effectLst/>
                          <a:latin typeface="verdana" panose="020B0604030504040204" pitchFamily="34" charset="0"/>
                        </a:rPr>
                        <a:t>represents the parameter of the cookie.</a:t>
                      </a:r>
                    </a:p>
                  </a:txBody>
                  <a:tcPr marL="47625" marR="47625" marT="47625" marB="47625"/>
                </a:tc>
              </a:tr>
              <a:tr h="961953">
                <a:tc>
                  <a:txBody>
                    <a:bodyPr/>
                    <a:lstStyle/>
                    <a:p>
                      <a:pPr algn="just" fontAlgn="t"/>
                      <a:r>
                        <a:rPr lang="en-US" b="0" i="0">
                          <a:solidFill>
                            <a:srgbClr val="000000"/>
                          </a:solidFill>
                          <a:effectLst/>
                          <a:latin typeface="verdana" panose="020B0604030504040204" pitchFamily="34" charset="0"/>
                        </a:rPr>
                        <a:t>Produces</a:t>
                      </a:r>
                    </a:p>
                  </a:txBody>
                  <a:tcPr marL="47625" marR="47625" marT="47625" marB="47625"/>
                </a:tc>
                <a:tc>
                  <a:txBody>
                    <a:bodyPr/>
                    <a:lstStyle/>
                    <a:p>
                      <a:pPr algn="just" fontAlgn="t"/>
                      <a:r>
                        <a:rPr lang="en-US" b="0" i="0" dirty="0">
                          <a:solidFill>
                            <a:srgbClr val="000000"/>
                          </a:solidFill>
                          <a:effectLst/>
                          <a:latin typeface="verdana" panose="020B0604030504040204" pitchFamily="34" charset="0"/>
                        </a:rPr>
                        <a:t>defines media type for the response such as XML, PLAIN, JSON etc. </a:t>
                      </a:r>
                      <a:endParaRPr lang="en-US" b="0" i="0" dirty="0" smtClean="0">
                        <a:solidFill>
                          <a:srgbClr val="000000"/>
                        </a:solidFill>
                        <a:effectLst/>
                        <a:latin typeface="verdana" panose="020B0604030504040204" pitchFamily="34" charset="0"/>
                      </a:endParaRPr>
                    </a:p>
                    <a:p>
                      <a:pPr algn="just" fontAlgn="t"/>
                      <a:r>
                        <a:rPr lang="en-US" b="0" i="0" dirty="0" smtClean="0">
                          <a:solidFill>
                            <a:srgbClr val="000000"/>
                          </a:solidFill>
                          <a:effectLst/>
                          <a:latin typeface="verdana" panose="020B0604030504040204" pitchFamily="34" charset="0"/>
                        </a:rPr>
                        <a:t>It </a:t>
                      </a:r>
                      <a:r>
                        <a:rPr lang="en-US" b="0" i="0" dirty="0">
                          <a:solidFill>
                            <a:srgbClr val="000000"/>
                          </a:solidFill>
                          <a:effectLst/>
                          <a:latin typeface="verdana" panose="020B0604030504040204" pitchFamily="34" charset="0"/>
                        </a:rPr>
                        <a:t>defines the media type that the methods of a resource class or </a:t>
                      </a:r>
                      <a:r>
                        <a:rPr lang="en-US" b="0" i="0" dirty="0" err="1">
                          <a:solidFill>
                            <a:srgbClr val="000000"/>
                          </a:solidFill>
                          <a:effectLst/>
                          <a:latin typeface="verdana" panose="020B0604030504040204" pitchFamily="34" charset="0"/>
                        </a:rPr>
                        <a:t>MessageBodyWriter</a:t>
                      </a:r>
                      <a:r>
                        <a:rPr lang="en-US" b="0" i="0" dirty="0">
                          <a:solidFill>
                            <a:srgbClr val="000000"/>
                          </a:solidFill>
                          <a:effectLst/>
                          <a:latin typeface="verdana" panose="020B0604030504040204" pitchFamily="34" charset="0"/>
                        </a:rPr>
                        <a:t> can produce.</a:t>
                      </a:r>
                    </a:p>
                  </a:txBody>
                  <a:tcPr marL="47625" marR="47625" marT="47625" marB="47625"/>
                </a:tc>
              </a:tr>
              <a:tr h="672253">
                <a:tc>
                  <a:txBody>
                    <a:bodyPr/>
                    <a:lstStyle/>
                    <a:p>
                      <a:pPr algn="just" fontAlgn="t"/>
                      <a:r>
                        <a:rPr lang="en-US" b="0" i="0">
                          <a:solidFill>
                            <a:srgbClr val="000000"/>
                          </a:solidFill>
                          <a:effectLst/>
                          <a:latin typeface="verdana" panose="020B0604030504040204" pitchFamily="34" charset="0"/>
                        </a:rPr>
                        <a:t>Consumes</a:t>
                      </a:r>
                    </a:p>
                  </a:txBody>
                  <a:tcPr marL="47625" marR="47625" marT="47625" marB="47625"/>
                </a:tc>
                <a:tc>
                  <a:txBody>
                    <a:bodyPr/>
                    <a:lstStyle/>
                    <a:p>
                      <a:pPr algn="just" fontAlgn="t"/>
                      <a:r>
                        <a:rPr lang="en-US" b="0" i="0" dirty="0">
                          <a:solidFill>
                            <a:srgbClr val="000000"/>
                          </a:solidFill>
                          <a:effectLst/>
                          <a:latin typeface="verdana" panose="020B0604030504040204" pitchFamily="34" charset="0"/>
                        </a:rPr>
                        <a:t>It defines the media type that the methods of a resource class or </a:t>
                      </a:r>
                      <a:r>
                        <a:rPr lang="en-US" b="0" i="0" dirty="0" err="1">
                          <a:solidFill>
                            <a:srgbClr val="000000"/>
                          </a:solidFill>
                          <a:effectLst/>
                          <a:latin typeface="verdana" panose="020B0604030504040204" pitchFamily="34" charset="0"/>
                        </a:rPr>
                        <a:t>MessageBodyReader</a:t>
                      </a:r>
                      <a:r>
                        <a:rPr lang="en-US" b="0" i="0" dirty="0">
                          <a:solidFill>
                            <a:srgbClr val="000000"/>
                          </a:solidFill>
                          <a:effectLst/>
                          <a:latin typeface="verdana" panose="020B0604030504040204" pitchFamily="34" charset="0"/>
                        </a:rPr>
                        <a:t> can produce</a:t>
                      </a:r>
                    </a:p>
                  </a:txBody>
                  <a:tcPr marL="47625" marR="47625" marT="47625" marB="47625"/>
                </a:tc>
              </a:tr>
            </a:tbl>
          </a:graphicData>
        </a:graphic>
      </p:graphicFrame>
    </p:spTree>
    <p:extLst>
      <p:ext uri="{BB962C8B-B14F-4D97-AF65-F5344CB8AC3E}">
        <p14:creationId xmlns:p14="http://schemas.microsoft.com/office/powerpoint/2010/main" val="875055288"/>
      </p:ext>
    </p:extLst>
  </p:cSld>
  <p:clrMapOvr>
    <a:masterClrMapping/>
  </p:clrMapOvr>
  <p:transition>
    <p:fad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526048" y="583362"/>
            <a:ext cx="11134507" cy="399277"/>
          </a:xfrm>
        </p:spPr>
        <p:txBody>
          <a:bodyPr/>
          <a:lstStyle/>
          <a:p>
            <a:r>
              <a:rPr lang="en-US" i="1" dirty="0"/>
              <a:t>File: HelloService.java</a:t>
            </a:r>
            <a:endParaRPr lang="en-US" dirty="0"/>
          </a:p>
        </p:txBody>
      </p:sp>
      <p:sp>
        <p:nvSpPr>
          <p:cNvPr id="2" name="Title 1"/>
          <p:cNvSpPr>
            <a:spLocks noGrp="1"/>
          </p:cNvSpPr>
          <p:nvPr>
            <p:ph type="title"/>
          </p:nvPr>
        </p:nvSpPr>
        <p:spPr>
          <a:xfrm>
            <a:off x="526048" y="10992"/>
            <a:ext cx="11134507" cy="349249"/>
          </a:xfrm>
        </p:spPr>
        <p:txBody>
          <a:bodyPr/>
          <a:lstStyle/>
          <a:p>
            <a:r>
              <a:rPr lang="en-US" dirty="0"/>
              <a:t>JAX-RS @Path, @GET and @</a:t>
            </a:r>
            <a:r>
              <a:rPr lang="en-US" dirty="0" err="1"/>
              <a:t>PathParam</a:t>
            </a:r>
            <a:r>
              <a:rPr lang="en-US" dirty="0"/>
              <a:t> Annotations</a:t>
            </a:r>
            <a:br>
              <a:rPr lang="en-US" dirty="0"/>
            </a:br>
            <a:endParaRPr lang="en-US" dirty="0"/>
          </a:p>
        </p:txBody>
      </p:sp>
      <p:sp>
        <p:nvSpPr>
          <p:cNvPr id="3" name="Content Placeholder 2"/>
          <p:cNvSpPr>
            <a:spLocks noGrp="1"/>
          </p:cNvSpPr>
          <p:nvPr>
            <p:ph idx="1"/>
          </p:nvPr>
        </p:nvSpPr>
        <p:spPr>
          <a:xfrm>
            <a:off x="529494" y="982639"/>
            <a:ext cx="11131061" cy="5396560"/>
          </a:xfrm>
        </p:spPr>
        <p:txBody>
          <a:bodyPr>
            <a:noAutofit/>
          </a:bodyPr>
          <a:lstStyle/>
          <a:p>
            <a:pPr algn="just"/>
            <a:r>
              <a:rPr lang="en-US" sz="1800" b="1" dirty="0" smtClean="0"/>
              <a:t> </a:t>
            </a:r>
            <a:r>
              <a:rPr lang="en-US" sz="1800" b="1" dirty="0">
                <a:solidFill>
                  <a:srgbClr val="006699"/>
                </a:solidFill>
                <a:latin typeface="Verdana" panose="020B0604030504040204" pitchFamily="34" charset="0"/>
              </a:rPr>
              <a:t>package</a:t>
            </a:r>
            <a:r>
              <a:rPr lang="en-US" sz="1800" b="1" dirty="0">
                <a:solidFill>
                  <a:srgbClr val="000000"/>
                </a:solidFill>
                <a:latin typeface="Verdana" panose="020B0604030504040204" pitchFamily="34" charset="0"/>
              </a:rPr>
              <a:t> </a:t>
            </a:r>
            <a:r>
              <a:rPr lang="en-US" sz="1800" b="1" dirty="0" err="1" smtClean="0">
                <a:solidFill>
                  <a:srgbClr val="000000"/>
                </a:solidFill>
                <a:latin typeface="Verdana" panose="020B0604030504040204" pitchFamily="34" charset="0"/>
              </a:rPr>
              <a:t>com.mangaraoit.rest</a:t>
            </a:r>
            <a:r>
              <a:rPr lang="en-US" sz="1800" b="1" dirty="0">
                <a:solidFill>
                  <a:srgbClr val="000000"/>
                </a:solidFill>
                <a:latin typeface="Verdana" panose="020B0604030504040204" pitchFamily="34" charset="0"/>
              </a:rPr>
              <a:t>;  </a:t>
            </a:r>
          </a:p>
          <a:p>
            <a:pPr algn="just"/>
            <a:r>
              <a:rPr lang="en-US" sz="1800" b="1" dirty="0" smtClean="0">
                <a:solidFill>
                  <a:srgbClr val="646464"/>
                </a:solidFill>
                <a:latin typeface="Verdana" panose="020B0604030504040204" pitchFamily="34" charset="0"/>
              </a:rPr>
              <a:t>@</a:t>
            </a:r>
            <a:r>
              <a:rPr lang="en-US" sz="1800" b="1" dirty="0">
                <a:solidFill>
                  <a:srgbClr val="646464"/>
                </a:solidFill>
                <a:latin typeface="Verdana" panose="020B0604030504040204" pitchFamily="34" charset="0"/>
              </a:rPr>
              <a:t>Path</a:t>
            </a:r>
            <a:r>
              <a:rPr lang="en-US" sz="1800" b="1" dirty="0">
                <a:solidFill>
                  <a:srgbClr val="000000"/>
                </a:solidFill>
                <a:latin typeface="Verdana" panose="020B0604030504040204" pitchFamily="34" charset="0"/>
              </a:rPr>
              <a:t>(</a:t>
            </a:r>
            <a:r>
              <a:rPr lang="en-US" sz="1800" b="1" dirty="0">
                <a:solidFill>
                  <a:srgbClr val="0000FF"/>
                </a:solidFill>
                <a:latin typeface="Verdana" panose="020B0604030504040204" pitchFamily="34" charset="0"/>
              </a:rPr>
              <a:t>"/hello"</a:t>
            </a:r>
            <a:r>
              <a:rPr lang="en-US" sz="1800" b="1" dirty="0">
                <a:solidFill>
                  <a:srgbClr val="000000"/>
                </a:solidFill>
                <a:latin typeface="Verdana" panose="020B0604030504040204" pitchFamily="34" charset="0"/>
              </a:rPr>
              <a:t>)  </a:t>
            </a:r>
          </a:p>
          <a:p>
            <a:pPr algn="just"/>
            <a:r>
              <a:rPr lang="en-US" sz="1800" b="1" dirty="0">
                <a:solidFill>
                  <a:srgbClr val="006699"/>
                </a:solidFill>
                <a:latin typeface="Verdana" panose="020B0604030504040204" pitchFamily="34" charset="0"/>
              </a:rPr>
              <a:t>public</a:t>
            </a:r>
            <a:r>
              <a:rPr lang="en-US" sz="1800" b="1"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class</a:t>
            </a:r>
            <a:r>
              <a:rPr lang="en-US" sz="1800" b="1" dirty="0">
                <a:solidFill>
                  <a:srgbClr val="000000"/>
                </a:solidFill>
                <a:latin typeface="Verdana" panose="020B0604030504040204" pitchFamily="34" charset="0"/>
              </a:rPr>
              <a:t> </a:t>
            </a:r>
            <a:r>
              <a:rPr lang="en-US" sz="1800" b="1" dirty="0" err="1">
                <a:solidFill>
                  <a:srgbClr val="000000"/>
                </a:solidFill>
                <a:latin typeface="Verdana" panose="020B0604030504040204" pitchFamily="34" charset="0"/>
              </a:rPr>
              <a:t>HelloService</a:t>
            </a:r>
            <a:r>
              <a:rPr lang="en-US" sz="1800" b="1" dirty="0">
                <a:solidFill>
                  <a:srgbClr val="000000"/>
                </a:solidFill>
                <a:latin typeface="Verdana" panose="020B0604030504040204" pitchFamily="34" charset="0"/>
              </a:rPr>
              <a:t>{  </a:t>
            </a:r>
          </a:p>
          <a:p>
            <a:pPr algn="just"/>
            <a:r>
              <a:rPr lang="en-US" sz="1800" b="1" dirty="0">
                <a:solidFill>
                  <a:srgbClr val="000000"/>
                </a:solidFill>
                <a:latin typeface="Verdana" panose="020B0604030504040204" pitchFamily="34" charset="0"/>
              </a:rPr>
              <a:t>    </a:t>
            </a:r>
            <a:r>
              <a:rPr lang="en-US" sz="1800" b="1" dirty="0">
                <a:solidFill>
                  <a:srgbClr val="646464"/>
                </a:solidFill>
                <a:latin typeface="Verdana" panose="020B0604030504040204" pitchFamily="34" charset="0"/>
              </a:rPr>
              <a:t>@GET</a:t>
            </a:r>
            <a:r>
              <a:rPr lang="en-US" sz="1800" b="1" dirty="0">
                <a:solidFill>
                  <a:srgbClr val="000000"/>
                </a:solidFill>
                <a:latin typeface="Verdana" panose="020B0604030504040204" pitchFamily="34" charset="0"/>
              </a:rPr>
              <a:t>  </a:t>
            </a:r>
          </a:p>
          <a:p>
            <a:pPr algn="just"/>
            <a:r>
              <a:rPr lang="en-US" sz="1800" b="1" dirty="0">
                <a:solidFill>
                  <a:srgbClr val="000000"/>
                </a:solidFill>
                <a:latin typeface="Verdana" panose="020B0604030504040204" pitchFamily="34" charset="0"/>
              </a:rPr>
              <a:t>    </a:t>
            </a:r>
            <a:r>
              <a:rPr lang="en-US" sz="1800" b="1" dirty="0">
                <a:solidFill>
                  <a:srgbClr val="646464"/>
                </a:solidFill>
                <a:latin typeface="Verdana" panose="020B0604030504040204" pitchFamily="34" charset="0"/>
              </a:rPr>
              <a:t>@Path</a:t>
            </a:r>
            <a:r>
              <a:rPr lang="en-US" sz="1800" b="1" dirty="0">
                <a:solidFill>
                  <a:srgbClr val="000000"/>
                </a:solidFill>
                <a:latin typeface="Verdana" panose="020B0604030504040204" pitchFamily="34" charset="0"/>
              </a:rPr>
              <a:t>(</a:t>
            </a:r>
            <a:r>
              <a:rPr lang="en-US" sz="1800" b="1" dirty="0">
                <a:solidFill>
                  <a:srgbClr val="0000FF"/>
                </a:solidFill>
                <a:latin typeface="Verdana" panose="020B0604030504040204" pitchFamily="34" charset="0"/>
              </a:rPr>
              <a:t>"/{</a:t>
            </a:r>
            <a:r>
              <a:rPr lang="en-US" sz="1800" b="1" dirty="0" err="1">
                <a:solidFill>
                  <a:srgbClr val="0000FF"/>
                </a:solidFill>
                <a:latin typeface="Verdana" panose="020B0604030504040204" pitchFamily="34" charset="0"/>
              </a:rPr>
              <a:t>param</a:t>
            </a:r>
            <a:r>
              <a:rPr lang="en-US" sz="1800" b="1" dirty="0">
                <a:solidFill>
                  <a:srgbClr val="0000FF"/>
                </a:solidFill>
                <a:latin typeface="Verdana" panose="020B0604030504040204" pitchFamily="34" charset="0"/>
              </a:rPr>
              <a:t>}"</a:t>
            </a:r>
            <a:r>
              <a:rPr lang="en-US" sz="1800" b="1" dirty="0">
                <a:solidFill>
                  <a:srgbClr val="000000"/>
                </a:solidFill>
                <a:latin typeface="Verdana" panose="020B0604030504040204" pitchFamily="34" charset="0"/>
              </a:rPr>
              <a:t>)  </a:t>
            </a:r>
          </a:p>
          <a:p>
            <a:pPr algn="just"/>
            <a:r>
              <a:rPr lang="en-US" sz="1800" b="1"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public</a:t>
            </a:r>
            <a:r>
              <a:rPr lang="en-US" sz="1800" b="1" dirty="0">
                <a:solidFill>
                  <a:srgbClr val="000000"/>
                </a:solidFill>
                <a:latin typeface="Verdana" panose="020B0604030504040204" pitchFamily="34" charset="0"/>
              </a:rPr>
              <a:t> Response </a:t>
            </a:r>
            <a:r>
              <a:rPr lang="en-US" sz="1800" b="1" dirty="0" err="1">
                <a:solidFill>
                  <a:srgbClr val="000000"/>
                </a:solidFill>
                <a:latin typeface="Verdana" panose="020B0604030504040204" pitchFamily="34" charset="0"/>
              </a:rPr>
              <a:t>getMsg</a:t>
            </a:r>
            <a:r>
              <a:rPr lang="en-US" sz="1800" b="1" dirty="0">
                <a:solidFill>
                  <a:srgbClr val="000000"/>
                </a:solidFill>
                <a:latin typeface="Verdana" panose="020B0604030504040204" pitchFamily="34" charset="0"/>
              </a:rPr>
              <a:t>(</a:t>
            </a:r>
            <a:r>
              <a:rPr lang="en-US" sz="1800" b="1" dirty="0">
                <a:solidFill>
                  <a:srgbClr val="646464"/>
                </a:solidFill>
                <a:latin typeface="Verdana" panose="020B0604030504040204" pitchFamily="34" charset="0"/>
              </a:rPr>
              <a:t>@</a:t>
            </a:r>
            <a:r>
              <a:rPr lang="en-US" sz="1800" b="1" dirty="0" err="1">
                <a:solidFill>
                  <a:srgbClr val="646464"/>
                </a:solidFill>
                <a:latin typeface="Verdana" panose="020B0604030504040204" pitchFamily="34" charset="0"/>
              </a:rPr>
              <a:t>PathParam</a:t>
            </a:r>
            <a:r>
              <a:rPr lang="en-US" sz="1800" b="1" dirty="0">
                <a:solidFill>
                  <a:srgbClr val="000000"/>
                </a:solidFill>
                <a:latin typeface="Verdana" panose="020B0604030504040204" pitchFamily="34" charset="0"/>
              </a:rPr>
              <a:t>(</a:t>
            </a:r>
            <a:r>
              <a:rPr lang="en-US" sz="1800" b="1" dirty="0">
                <a:solidFill>
                  <a:srgbClr val="0000FF"/>
                </a:solidFill>
                <a:latin typeface="Verdana" panose="020B0604030504040204" pitchFamily="34" charset="0"/>
              </a:rPr>
              <a:t>"</a:t>
            </a:r>
            <a:r>
              <a:rPr lang="en-US" sz="1800" b="1" dirty="0" err="1">
                <a:solidFill>
                  <a:srgbClr val="0000FF"/>
                </a:solidFill>
                <a:latin typeface="Verdana" panose="020B0604030504040204" pitchFamily="34" charset="0"/>
              </a:rPr>
              <a:t>param</a:t>
            </a:r>
            <a:r>
              <a:rPr lang="en-US" sz="1800" b="1" dirty="0">
                <a:solidFill>
                  <a:srgbClr val="0000FF"/>
                </a:solidFill>
                <a:latin typeface="Verdana" panose="020B0604030504040204" pitchFamily="34" charset="0"/>
              </a:rPr>
              <a:t>"</a:t>
            </a:r>
            <a:r>
              <a:rPr lang="en-US" sz="1800" b="1" dirty="0">
                <a:solidFill>
                  <a:srgbClr val="000000"/>
                </a:solidFill>
                <a:latin typeface="Verdana" panose="020B0604030504040204" pitchFamily="34" charset="0"/>
              </a:rPr>
              <a:t>) String </a:t>
            </a:r>
            <a:r>
              <a:rPr lang="en-US" sz="1800" b="1" dirty="0" err="1">
                <a:solidFill>
                  <a:srgbClr val="000000"/>
                </a:solidFill>
                <a:latin typeface="Verdana" panose="020B0604030504040204" pitchFamily="34" charset="0"/>
              </a:rPr>
              <a:t>msg</a:t>
            </a:r>
            <a:r>
              <a:rPr lang="en-US" sz="1800" b="1" dirty="0">
                <a:solidFill>
                  <a:srgbClr val="000000"/>
                </a:solidFill>
                <a:latin typeface="Verdana" panose="020B0604030504040204" pitchFamily="34" charset="0"/>
              </a:rPr>
              <a:t>) {  </a:t>
            </a:r>
          </a:p>
          <a:p>
            <a:pPr algn="just"/>
            <a:r>
              <a:rPr lang="en-US" sz="1800" b="1" dirty="0">
                <a:solidFill>
                  <a:srgbClr val="000000"/>
                </a:solidFill>
                <a:latin typeface="Verdana" panose="020B0604030504040204" pitchFamily="34" charset="0"/>
              </a:rPr>
              <a:t>        String output = </a:t>
            </a:r>
            <a:r>
              <a:rPr lang="en-US" sz="1800" b="1" dirty="0">
                <a:solidFill>
                  <a:srgbClr val="0000FF"/>
                </a:solidFill>
                <a:latin typeface="Verdana" panose="020B0604030504040204" pitchFamily="34" charset="0"/>
              </a:rPr>
              <a:t>"Jersey say : "</a:t>
            </a:r>
            <a:r>
              <a:rPr lang="en-US" sz="1800" b="1" dirty="0">
                <a:solidFill>
                  <a:srgbClr val="000000"/>
                </a:solidFill>
                <a:latin typeface="Verdana" panose="020B0604030504040204" pitchFamily="34" charset="0"/>
              </a:rPr>
              <a:t> + </a:t>
            </a:r>
            <a:r>
              <a:rPr lang="en-US" sz="1800" b="1" dirty="0" err="1">
                <a:solidFill>
                  <a:srgbClr val="000000"/>
                </a:solidFill>
                <a:latin typeface="Verdana" panose="020B0604030504040204" pitchFamily="34" charset="0"/>
              </a:rPr>
              <a:t>msg</a:t>
            </a:r>
            <a:r>
              <a:rPr lang="en-US" sz="1800" b="1" dirty="0">
                <a:solidFill>
                  <a:srgbClr val="000000"/>
                </a:solidFill>
                <a:latin typeface="Verdana" panose="020B0604030504040204" pitchFamily="34" charset="0"/>
              </a:rPr>
              <a:t>;  </a:t>
            </a:r>
          </a:p>
          <a:p>
            <a:pPr algn="just"/>
            <a:r>
              <a:rPr lang="en-US" sz="1800" b="1"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return</a:t>
            </a:r>
            <a:r>
              <a:rPr lang="en-US" sz="1800" b="1" dirty="0">
                <a:solidFill>
                  <a:srgbClr val="000000"/>
                </a:solidFill>
                <a:latin typeface="Verdana" panose="020B0604030504040204" pitchFamily="34" charset="0"/>
              </a:rPr>
              <a:t> </a:t>
            </a:r>
            <a:r>
              <a:rPr lang="en-US" sz="1800" b="1" dirty="0" err="1">
                <a:solidFill>
                  <a:srgbClr val="000000"/>
                </a:solidFill>
                <a:latin typeface="Verdana" panose="020B0604030504040204" pitchFamily="34" charset="0"/>
              </a:rPr>
              <a:t>Response.status</a:t>
            </a:r>
            <a:r>
              <a:rPr lang="en-US" sz="1800" b="1" dirty="0">
                <a:solidFill>
                  <a:srgbClr val="000000"/>
                </a:solidFill>
                <a:latin typeface="Verdana" panose="020B0604030504040204" pitchFamily="34" charset="0"/>
              </a:rPr>
              <a:t>(</a:t>
            </a:r>
            <a:r>
              <a:rPr lang="en-US" sz="1800" b="1" dirty="0">
                <a:solidFill>
                  <a:srgbClr val="C00000"/>
                </a:solidFill>
                <a:latin typeface="Verdana" panose="020B0604030504040204" pitchFamily="34" charset="0"/>
              </a:rPr>
              <a:t>200</a:t>
            </a:r>
            <a:r>
              <a:rPr lang="en-US" sz="1800" b="1" dirty="0">
                <a:solidFill>
                  <a:srgbClr val="000000"/>
                </a:solidFill>
                <a:latin typeface="Verdana" panose="020B0604030504040204" pitchFamily="34" charset="0"/>
              </a:rPr>
              <a:t>).entity(output).build();  </a:t>
            </a:r>
          </a:p>
          <a:p>
            <a:pPr algn="just"/>
            <a:r>
              <a:rPr lang="en-US" sz="1800" b="1" dirty="0">
                <a:solidFill>
                  <a:srgbClr val="000000"/>
                </a:solidFill>
                <a:latin typeface="Verdana" panose="020B0604030504040204" pitchFamily="34" charset="0"/>
              </a:rPr>
              <a:t>    }  </a:t>
            </a:r>
          </a:p>
          <a:p>
            <a:pPr algn="just"/>
            <a:r>
              <a:rPr lang="en-US" sz="1800" b="1" dirty="0">
                <a:solidFill>
                  <a:srgbClr val="000000"/>
                </a:solidFill>
                <a:latin typeface="Verdana" panose="020B0604030504040204" pitchFamily="34" charset="0"/>
              </a:rPr>
              <a:t>}  </a:t>
            </a:r>
          </a:p>
          <a:p>
            <a:endParaRPr lang="en-US" sz="1800" b="1" dirty="0"/>
          </a:p>
        </p:txBody>
      </p:sp>
    </p:spTree>
    <p:extLst>
      <p:ext uri="{BB962C8B-B14F-4D97-AF65-F5344CB8AC3E}">
        <p14:creationId xmlns:p14="http://schemas.microsoft.com/office/powerpoint/2010/main" val="774836763"/>
      </p:ext>
    </p:extLst>
  </p:cSld>
  <p:clrMapOvr>
    <a:masterClrMapping/>
  </p:clrMapOvr>
  <p:transition>
    <p:fad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Just make jersey entries in web.xml </a:t>
            </a:r>
          </a:p>
          <a:p>
            <a:r>
              <a:rPr lang="en-US" dirty="0" smtClean="0"/>
              <a:t>Access the </a:t>
            </a:r>
            <a:r>
              <a:rPr lang="en-US" dirty="0" err="1" smtClean="0"/>
              <a:t>url</a:t>
            </a:r>
            <a:endParaRPr lang="en-US" dirty="0" smtClean="0"/>
          </a:p>
          <a:p>
            <a:r>
              <a:rPr lang="en-US" dirty="0" err="1" smtClean="0"/>
              <a:t>localhost:portno</a:t>
            </a:r>
            <a:r>
              <a:rPr lang="en-US" dirty="0" smtClean="0"/>
              <a:t>/</a:t>
            </a:r>
            <a:r>
              <a:rPr lang="en-US" dirty="0" err="1" smtClean="0"/>
              <a:t>projectname</a:t>
            </a:r>
            <a:r>
              <a:rPr lang="en-US" dirty="0" smtClean="0"/>
              <a:t>/rest/hello/good day</a:t>
            </a:r>
          </a:p>
          <a:p>
            <a:r>
              <a:rPr lang="en-US" dirty="0"/>
              <a:t> Jersey say : </a:t>
            </a:r>
            <a:r>
              <a:rPr lang="en-US" dirty="0" smtClean="0"/>
              <a:t>good day</a:t>
            </a:r>
            <a:endParaRPr lang="en-US" dirty="0"/>
          </a:p>
        </p:txBody>
      </p:sp>
    </p:spTree>
    <p:extLst>
      <p:ext uri="{BB962C8B-B14F-4D97-AF65-F5344CB8AC3E}">
        <p14:creationId xmlns:p14="http://schemas.microsoft.com/office/powerpoint/2010/main" val="1317143780"/>
      </p:ext>
    </p:extLst>
  </p:cSld>
  <p:clrMapOvr>
    <a:masterClrMapping/>
  </p:clrMapOvr>
  <p:transition>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JAX-RS Multiple @</a:t>
            </a:r>
            <a:r>
              <a:rPr lang="en-US" dirty="0" err="1"/>
              <a:t>PathParam</a:t>
            </a:r>
            <a:r>
              <a:rPr lang="en-US" dirty="0"/>
              <a:t> Annotation</a:t>
            </a:r>
            <a:br>
              <a:rPr lang="en-US" dirty="0"/>
            </a:br>
            <a:endParaRPr lang="en-US" dirty="0"/>
          </a:p>
        </p:txBody>
      </p:sp>
      <p:sp>
        <p:nvSpPr>
          <p:cNvPr id="4" name="Content Placeholder 3"/>
          <p:cNvSpPr>
            <a:spLocks noGrp="1"/>
          </p:cNvSpPr>
          <p:nvPr>
            <p:ph idx="1"/>
          </p:nvPr>
        </p:nvSpPr>
        <p:spPr>
          <a:xfrm>
            <a:off x="529494" y="1016001"/>
            <a:ext cx="11131061" cy="5365751"/>
          </a:xfrm>
        </p:spPr>
        <p:txBody>
          <a:bodyPr>
            <a:normAutofit fontScale="92500" lnSpcReduction="20000"/>
          </a:bodyPr>
          <a:lstStyle/>
          <a:p>
            <a:pPr algn="just"/>
            <a:r>
              <a:rPr lang="en-US" dirty="0" smtClean="0"/>
              <a:t> </a:t>
            </a:r>
            <a:r>
              <a:rPr lang="en-US" b="1" dirty="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smtClean="0">
                <a:solidFill>
                  <a:srgbClr val="000000"/>
                </a:solidFill>
                <a:latin typeface="Verdana" panose="020B0604030504040204" pitchFamily="34" charset="0"/>
              </a:rPr>
              <a:t>com.mangaraoit.rest</a:t>
            </a:r>
            <a:r>
              <a:rPr lang="en-US" dirty="0">
                <a:solidFill>
                  <a:srgbClr val="000000"/>
                </a:solidFill>
                <a:latin typeface="Verdana" panose="020B0604030504040204" pitchFamily="34" charset="0"/>
              </a:rPr>
              <a:t>;  </a:t>
            </a:r>
          </a:p>
          <a:p>
            <a:pPr algn="just"/>
            <a:r>
              <a:rPr lang="en-US" b="1" dirty="0" smtClean="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javax.ws.rs.core.Response</a:t>
            </a:r>
            <a:r>
              <a:rPr lang="en-US" dirty="0">
                <a:solidFill>
                  <a:srgbClr val="000000"/>
                </a:solidFill>
                <a:latin typeface="Verdana" panose="020B0604030504040204" pitchFamily="34" charset="0"/>
              </a:rPr>
              <a:t>;  </a:t>
            </a:r>
          </a:p>
          <a:p>
            <a:pPr algn="just"/>
            <a:r>
              <a:rPr lang="en-US" dirty="0">
                <a:solidFill>
                  <a:srgbClr val="646464"/>
                </a:solidFill>
                <a:latin typeface="Verdana" panose="020B0604030504040204" pitchFamily="34" charset="0"/>
              </a:rPr>
              <a:t>@Path</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"/hello"</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HelloService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@GET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@Path</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"{year}/{month}/{day}"</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Response </a:t>
            </a:r>
            <a:r>
              <a:rPr lang="en-US" dirty="0" err="1">
                <a:solidFill>
                  <a:srgbClr val="000000"/>
                </a:solidFill>
                <a:latin typeface="Verdana" panose="020B0604030504040204" pitchFamily="34" charset="0"/>
              </a:rPr>
              <a:t>getDate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PathParam</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"year"</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year,  </a:t>
            </a:r>
          </a:p>
          <a:p>
            <a:pPr algn="just"/>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PathParam</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"month"</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month,   </a:t>
            </a:r>
          </a:p>
          <a:p>
            <a:pPr algn="just"/>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PathParam</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"day"</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day) {  </a:t>
            </a:r>
          </a:p>
          <a:p>
            <a:pPr algn="just"/>
            <a:r>
              <a:rPr lang="en-US" dirty="0">
                <a:solidFill>
                  <a:srgbClr val="000000"/>
                </a:solidFill>
                <a:latin typeface="Verdana" panose="020B0604030504040204" pitchFamily="34" charset="0"/>
              </a:rPr>
              <a:t>          String date = year + </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 month + </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 day;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Response.status</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200</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.entity(</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getDate</a:t>
            </a:r>
            <a:r>
              <a:rPr lang="en-US" dirty="0">
                <a:solidFill>
                  <a:srgbClr val="0000FF"/>
                </a:solidFill>
                <a:latin typeface="Verdana" panose="020B0604030504040204" pitchFamily="34" charset="0"/>
              </a:rPr>
              <a:t> is called, year/month/day : "</a:t>
            </a:r>
            <a:r>
              <a:rPr lang="en-US" dirty="0">
                <a:solidFill>
                  <a:srgbClr val="000000"/>
                </a:solidFill>
                <a:latin typeface="Verdana" panose="020B0604030504040204" pitchFamily="34" charset="0"/>
              </a:rPr>
              <a:t> + date)  </a:t>
            </a:r>
          </a:p>
          <a:p>
            <a:pPr algn="just"/>
            <a:r>
              <a:rPr lang="en-US" dirty="0">
                <a:solidFill>
                  <a:srgbClr val="000000"/>
                </a:solidFill>
                <a:latin typeface="Verdana" panose="020B0604030504040204" pitchFamily="34" charset="0"/>
              </a:rPr>
              <a:t>        .build();  </a:t>
            </a:r>
          </a:p>
          <a:p>
            <a:pPr algn="just"/>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  </a:t>
            </a:r>
          </a:p>
          <a:p>
            <a:endParaRPr lang="en-US" dirty="0"/>
          </a:p>
        </p:txBody>
      </p:sp>
    </p:spTree>
    <p:extLst>
      <p:ext uri="{BB962C8B-B14F-4D97-AF65-F5344CB8AC3E}">
        <p14:creationId xmlns:p14="http://schemas.microsoft.com/office/powerpoint/2010/main" val="1833304116"/>
      </p:ext>
    </p:extLst>
  </p:cSld>
  <p:clrMapOvr>
    <a:masterClrMapping/>
  </p:clrMapOvr>
  <p:transition>
    <p:fad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t>Query Parameters</a:t>
            </a:r>
            <a:r>
              <a:rPr lang="en-US" b="1" dirty="0"/>
              <a:t> </a:t>
            </a:r>
            <a:r>
              <a:rPr lang="en-US" b="1" dirty="0" smtClean="0"/>
              <a:t>: </a:t>
            </a:r>
            <a:r>
              <a:rPr lang="en-US" dirty="0"/>
              <a:t>/</a:t>
            </a:r>
            <a:r>
              <a:rPr lang="en-US" dirty="0" smtClean="0"/>
              <a:t>rest/</a:t>
            </a:r>
            <a:r>
              <a:rPr lang="en-US" dirty="0" err="1" smtClean="0"/>
              <a:t>hello?name</a:t>
            </a:r>
            <a:r>
              <a:rPr lang="en-US" dirty="0" smtClean="0"/>
              <a:t>=</a:t>
            </a:r>
            <a:r>
              <a:rPr lang="en-US" i="1" dirty="0" err="1" smtClean="0"/>
              <a:t>am&amp;</a:t>
            </a:r>
            <a:r>
              <a:rPr lang="en-US" dirty="0" err="1" smtClean="0"/>
              <a:t>age</a:t>
            </a:r>
            <a:r>
              <a:rPr lang="en-US" dirty="0" smtClean="0"/>
              <a:t>=</a:t>
            </a:r>
            <a:r>
              <a:rPr lang="en-US" i="1" dirty="0" smtClean="0"/>
              <a:t>27</a:t>
            </a:r>
            <a:r>
              <a:rPr lang="en-US" i="1" dirty="0"/>
              <a:t/>
            </a:r>
            <a:br>
              <a:rPr lang="en-US" i="1" dirty="0"/>
            </a:br>
            <a:r>
              <a:rPr lang="en-US" b="1" dirty="0"/>
              <a:t/>
            </a:r>
            <a:br>
              <a:rPr lang="en-US" b="1" dirty="0"/>
            </a:br>
            <a:endParaRPr lang="en-US" dirty="0"/>
          </a:p>
        </p:txBody>
      </p:sp>
      <p:sp>
        <p:nvSpPr>
          <p:cNvPr id="3" name="Content Placeholder 2"/>
          <p:cNvSpPr>
            <a:spLocks noGrp="1"/>
          </p:cNvSpPr>
          <p:nvPr>
            <p:ph idx="1"/>
          </p:nvPr>
        </p:nvSpPr>
        <p:spPr>
          <a:xfrm>
            <a:off x="529494" y="1282890"/>
            <a:ext cx="11131061" cy="5098863"/>
          </a:xfrm>
        </p:spPr>
        <p:txBody>
          <a:bodyPr/>
          <a:lstStyle/>
          <a:p>
            <a:r>
              <a:rPr lang="en-US" i="1" dirty="0" smtClean="0"/>
              <a:t>It’s like query string But here separator is semi colon (;). </a:t>
            </a:r>
          </a:p>
          <a:p>
            <a:pPr algn="just"/>
            <a:r>
              <a:rPr lang="en-US" sz="1200" b="1" dirty="0">
                <a:solidFill>
                  <a:srgbClr val="006699"/>
                </a:solidFill>
                <a:latin typeface="Verdana" panose="020B0604030504040204" pitchFamily="34" charset="0"/>
              </a:rPr>
              <a:t>package</a:t>
            </a:r>
            <a:r>
              <a:rPr lang="en-US" sz="1200" b="1" dirty="0">
                <a:solidFill>
                  <a:srgbClr val="000000"/>
                </a:solidFill>
                <a:latin typeface="Verdana" panose="020B0604030504040204" pitchFamily="34" charset="0"/>
              </a:rPr>
              <a:t> </a:t>
            </a:r>
            <a:r>
              <a:rPr lang="en-US" sz="1200" b="1" dirty="0" err="1">
                <a:solidFill>
                  <a:srgbClr val="000000"/>
                </a:solidFill>
                <a:latin typeface="Verdana" panose="020B0604030504040204" pitchFamily="34" charset="0"/>
              </a:rPr>
              <a:t>com.mangaraoit.rest</a:t>
            </a:r>
            <a:r>
              <a:rPr lang="en-US" sz="1200" b="1" dirty="0">
                <a:solidFill>
                  <a:srgbClr val="000000"/>
                </a:solidFill>
                <a:latin typeface="Verdana" panose="020B0604030504040204" pitchFamily="34" charset="0"/>
              </a:rPr>
              <a:t>;  </a:t>
            </a:r>
          </a:p>
          <a:p>
            <a:pPr algn="just"/>
            <a:r>
              <a:rPr lang="en-US" sz="1200" b="1" dirty="0">
                <a:solidFill>
                  <a:srgbClr val="646464"/>
                </a:solidFill>
                <a:latin typeface="Verdana" panose="020B0604030504040204" pitchFamily="34" charset="0"/>
              </a:rPr>
              <a:t>@Path</a:t>
            </a:r>
            <a:r>
              <a:rPr lang="en-US" sz="1200" b="1" dirty="0">
                <a:solidFill>
                  <a:srgbClr val="000000"/>
                </a:solidFill>
                <a:latin typeface="Verdana" panose="020B0604030504040204" pitchFamily="34" charset="0"/>
              </a:rPr>
              <a:t>(</a:t>
            </a:r>
            <a:r>
              <a:rPr lang="en-US" sz="1200" b="1" dirty="0">
                <a:solidFill>
                  <a:srgbClr val="0000FF"/>
                </a:solidFill>
                <a:latin typeface="Verdana" panose="020B0604030504040204" pitchFamily="34" charset="0"/>
              </a:rPr>
              <a:t>"/hello"</a:t>
            </a:r>
            <a:r>
              <a:rPr lang="en-US" sz="1200" b="1" dirty="0">
                <a:solidFill>
                  <a:srgbClr val="000000"/>
                </a:solidFill>
                <a:latin typeface="Verdana" panose="020B0604030504040204" pitchFamily="34" charset="0"/>
              </a:rPr>
              <a:t>)  </a:t>
            </a:r>
          </a:p>
          <a:p>
            <a:pPr algn="just"/>
            <a:r>
              <a:rPr lang="en-US" sz="1200" b="1" dirty="0">
                <a:solidFill>
                  <a:srgbClr val="006699"/>
                </a:solidFill>
                <a:latin typeface="Verdana" panose="020B0604030504040204" pitchFamily="34" charset="0"/>
              </a:rPr>
              <a:t>public</a:t>
            </a:r>
            <a:r>
              <a:rPr lang="en-US" sz="1200" b="1"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class</a:t>
            </a:r>
            <a:r>
              <a:rPr lang="en-US" sz="1200" b="1" dirty="0">
                <a:solidFill>
                  <a:srgbClr val="000000"/>
                </a:solidFill>
                <a:latin typeface="Verdana" panose="020B0604030504040204" pitchFamily="34" charset="0"/>
              </a:rPr>
              <a:t> </a:t>
            </a:r>
            <a:r>
              <a:rPr lang="en-US" sz="1200" b="1" dirty="0" err="1">
                <a:solidFill>
                  <a:srgbClr val="000000"/>
                </a:solidFill>
                <a:latin typeface="Verdana" panose="020B0604030504040204" pitchFamily="34" charset="0"/>
              </a:rPr>
              <a:t>HelloService</a:t>
            </a:r>
            <a:r>
              <a:rPr lang="en-US" sz="1200" b="1" dirty="0">
                <a:solidFill>
                  <a:srgbClr val="000000"/>
                </a:solidFill>
                <a:latin typeface="Verdana" panose="020B0604030504040204" pitchFamily="34" charset="0"/>
              </a:rPr>
              <a:t>{  </a:t>
            </a:r>
          </a:p>
          <a:p>
            <a:pPr algn="just"/>
            <a:r>
              <a:rPr lang="en-US" sz="1200" b="1" dirty="0">
                <a:solidFill>
                  <a:srgbClr val="000000"/>
                </a:solidFill>
                <a:latin typeface="Verdana" panose="020B0604030504040204" pitchFamily="34" charset="0"/>
              </a:rPr>
              <a:t>    </a:t>
            </a:r>
            <a:r>
              <a:rPr lang="en-US" sz="1200" b="1" dirty="0">
                <a:solidFill>
                  <a:srgbClr val="646464"/>
                </a:solidFill>
                <a:latin typeface="Verdana" panose="020B0604030504040204" pitchFamily="34" charset="0"/>
              </a:rPr>
              <a:t>@GET</a:t>
            </a:r>
            <a:r>
              <a:rPr lang="en-US" sz="1200" b="1" dirty="0">
                <a:solidFill>
                  <a:srgbClr val="000000"/>
                </a:solidFill>
                <a:latin typeface="Verdana" panose="020B0604030504040204" pitchFamily="34" charset="0"/>
              </a:rPr>
              <a:t>  </a:t>
            </a:r>
          </a:p>
          <a:p>
            <a:pPr algn="just"/>
            <a:r>
              <a:rPr lang="en-US" sz="1200" b="1" dirty="0">
                <a:solidFill>
                  <a:srgbClr val="000000"/>
                </a:solidFill>
                <a:latin typeface="Verdana" panose="020B0604030504040204" pitchFamily="34" charset="0"/>
              </a:rPr>
              <a:t>   </a:t>
            </a:r>
            <a:r>
              <a:rPr lang="en-US" sz="1200" b="1" dirty="0" smtClean="0">
                <a:solidFill>
                  <a:srgbClr val="006699"/>
                </a:solidFill>
                <a:latin typeface="Verdana" panose="020B0604030504040204" pitchFamily="34" charset="0"/>
              </a:rPr>
              <a:t>public</a:t>
            </a:r>
            <a:r>
              <a:rPr lang="en-US" sz="1200" b="1" dirty="0">
                <a:solidFill>
                  <a:srgbClr val="000000"/>
                </a:solidFill>
                <a:latin typeface="Verdana" panose="020B0604030504040204" pitchFamily="34" charset="0"/>
              </a:rPr>
              <a:t> Response </a:t>
            </a:r>
            <a:r>
              <a:rPr lang="en-US" sz="1200" b="1" dirty="0" err="1" smtClean="0">
                <a:solidFill>
                  <a:srgbClr val="000000"/>
                </a:solidFill>
                <a:latin typeface="Verdana" panose="020B0604030504040204" pitchFamily="34" charset="0"/>
              </a:rPr>
              <a:t>getMsg</a:t>
            </a:r>
            <a:r>
              <a:rPr lang="en-US" sz="1200" b="1" dirty="0" smtClean="0">
                <a:solidFill>
                  <a:srgbClr val="000000"/>
                </a:solidFill>
                <a:latin typeface="Verdana" panose="020B0604030504040204" pitchFamily="34" charset="0"/>
              </a:rPr>
              <a:t>(</a:t>
            </a:r>
            <a:r>
              <a:rPr lang="en-US" sz="1200" b="1" dirty="0" smtClean="0">
                <a:solidFill>
                  <a:srgbClr val="646464"/>
                </a:solidFill>
                <a:latin typeface="Verdana" panose="020B0604030504040204" pitchFamily="34" charset="0"/>
              </a:rPr>
              <a:t>@</a:t>
            </a:r>
            <a:r>
              <a:rPr lang="en-US" sz="1200" b="1" dirty="0" err="1" smtClean="0">
                <a:solidFill>
                  <a:srgbClr val="646464"/>
                </a:solidFill>
                <a:latin typeface="Verdana" panose="020B0604030504040204" pitchFamily="34" charset="0"/>
              </a:rPr>
              <a:t>QueryParam</a:t>
            </a:r>
            <a:r>
              <a:rPr lang="en-US" sz="1200" b="1" dirty="0" smtClean="0">
                <a:solidFill>
                  <a:srgbClr val="000000"/>
                </a:solidFill>
                <a:latin typeface="Verdana" panose="020B0604030504040204" pitchFamily="34" charset="0"/>
              </a:rPr>
              <a:t>(</a:t>
            </a:r>
            <a:r>
              <a:rPr lang="en-US" sz="1200" b="1" dirty="0" smtClean="0">
                <a:solidFill>
                  <a:srgbClr val="0000FF"/>
                </a:solidFill>
                <a:latin typeface="Verdana" panose="020B0604030504040204" pitchFamily="34" charset="0"/>
              </a:rPr>
              <a:t>“name"</a:t>
            </a:r>
            <a:r>
              <a:rPr lang="en-US" sz="1200" b="1" dirty="0" smtClean="0">
                <a:solidFill>
                  <a:srgbClr val="000000"/>
                </a:solidFill>
                <a:latin typeface="Verdana" panose="020B0604030504040204" pitchFamily="34" charset="0"/>
              </a:rPr>
              <a:t>) String n</a:t>
            </a:r>
          </a:p>
          <a:p>
            <a:pPr algn="just"/>
            <a:r>
              <a:rPr lang="en-US" sz="1200" b="1" dirty="0">
                <a:solidFill>
                  <a:srgbClr val="000000"/>
                </a:solidFill>
                <a:latin typeface="Verdana" panose="020B0604030504040204" pitchFamily="34" charset="0"/>
              </a:rPr>
              <a:t> </a:t>
            </a:r>
            <a:r>
              <a:rPr lang="en-US" sz="1200" b="1" dirty="0" smtClean="0">
                <a:solidFill>
                  <a:srgbClr val="000000"/>
                </a:solidFill>
                <a:latin typeface="Verdana" panose="020B0604030504040204" pitchFamily="34" charset="0"/>
              </a:rPr>
              <a:t>                                          </a:t>
            </a:r>
            <a:r>
              <a:rPr lang="en-US" sz="1200" b="1" dirty="0" smtClean="0">
                <a:solidFill>
                  <a:srgbClr val="646464"/>
                </a:solidFill>
                <a:latin typeface="Verdana" panose="020B0604030504040204" pitchFamily="34" charset="0"/>
              </a:rPr>
              <a:t>@</a:t>
            </a:r>
            <a:r>
              <a:rPr lang="en-US" sz="1200" b="1" dirty="0" err="1" smtClean="0">
                <a:solidFill>
                  <a:srgbClr val="646464"/>
                </a:solidFill>
                <a:latin typeface="Verdana" panose="020B0604030504040204" pitchFamily="34" charset="0"/>
              </a:rPr>
              <a:t>QueryParam</a:t>
            </a:r>
            <a:r>
              <a:rPr lang="en-US" sz="1200" b="1" dirty="0" smtClean="0">
                <a:solidFill>
                  <a:srgbClr val="000000"/>
                </a:solidFill>
                <a:latin typeface="Verdana" panose="020B0604030504040204" pitchFamily="34" charset="0"/>
              </a:rPr>
              <a:t>(</a:t>
            </a:r>
            <a:r>
              <a:rPr lang="en-US" sz="1200" b="1" dirty="0" smtClean="0">
                <a:solidFill>
                  <a:srgbClr val="0000FF"/>
                </a:solidFill>
                <a:latin typeface="Verdana" panose="020B0604030504040204" pitchFamily="34" charset="0"/>
              </a:rPr>
              <a:t>“age"</a:t>
            </a:r>
            <a:r>
              <a:rPr lang="en-US" sz="1200" b="1" dirty="0" smtClean="0">
                <a:solidFill>
                  <a:srgbClr val="000000"/>
                </a:solidFill>
                <a:latin typeface="Verdana" panose="020B0604030504040204" pitchFamily="34" charset="0"/>
              </a:rPr>
              <a:t>)</a:t>
            </a:r>
            <a:r>
              <a:rPr lang="en-US" sz="1200" b="1" dirty="0">
                <a:solidFill>
                  <a:srgbClr val="000000"/>
                </a:solidFill>
                <a:latin typeface="Verdana" panose="020B0604030504040204" pitchFamily="34" charset="0"/>
              </a:rPr>
              <a:t> String </a:t>
            </a:r>
            <a:r>
              <a:rPr lang="en-US" sz="1200" b="1" dirty="0" smtClean="0">
                <a:solidFill>
                  <a:srgbClr val="000000"/>
                </a:solidFill>
                <a:latin typeface="Verdana" panose="020B0604030504040204" pitchFamily="34" charset="0"/>
              </a:rPr>
              <a:t>a)</a:t>
            </a:r>
            <a:r>
              <a:rPr lang="en-US" sz="1200" b="1" dirty="0">
                <a:solidFill>
                  <a:srgbClr val="000000"/>
                </a:solidFill>
                <a:latin typeface="Verdana" panose="020B0604030504040204" pitchFamily="34" charset="0"/>
              </a:rPr>
              <a:t> {  </a:t>
            </a:r>
          </a:p>
          <a:p>
            <a:pPr algn="just"/>
            <a:r>
              <a:rPr lang="en-US" sz="1200" b="1" dirty="0">
                <a:solidFill>
                  <a:srgbClr val="000000"/>
                </a:solidFill>
                <a:latin typeface="Verdana" panose="020B0604030504040204" pitchFamily="34" charset="0"/>
              </a:rPr>
              <a:t>        String output = </a:t>
            </a:r>
            <a:r>
              <a:rPr lang="en-US" sz="1200" b="1" dirty="0" smtClean="0">
                <a:solidFill>
                  <a:srgbClr val="0000FF"/>
                </a:solidFill>
                <a:latin typeface="Verdana" panose="020B0604030504040204" pitchFamily="34" charset="0"/>
              </a:rPr>
              <a:t>“user name</a:t>
            </a:r>
            <a:r>
              <a:rPr lang="en-US" sz="1200" b="1" dirty="0">
                <a:solidFill>
                  <a:srgbClr val="0000FF"/>
                </a:solidFill>
                <a:latin typeface="Verdana" panose="020B0604030504040204" pitchFamily="34" charset="0"/>
              </a:rPr>
              <a:t> "</a:t>
            </a:r>
            <a:r>
              <a:rPr lang="en-US" sz="1200" b="1" dirty="0">
                <a:solidFill>
                  <a:srgbClr val="000000"/>
                </a:solidFill>
                <a:latin typeface="Verdana" panose="020B0604030504040204" pitchFamily="34" charset="0"/>
              </a:rPr>
              <a:t> + </a:t>
            </a:r>
            <a:r>
              <a:rPr lang="en-US" sz="1200" b="1" dirty="0" smtClean="0">
                <a:solidFill>
                  <a:srgbClr val="000000"/>
                </a:solidFill>
                <a:latin typeface="Verdana" panose="020B0604030504040204" pitchFamily="34" charset="0"/>
              </a:rPr>
              <a:t>n+</a:t>
            </a:r>
            <a:r>
              <a:rPr lang="en-US" sz="1200" b="1" dirty="0" smtClean="0">
                <a:solidFill>
                  <a:srgbClr val="0000FF"/>
                </a:solidFill>
                <a:latin typeface="Verdana" panose="020B0604030504040204" pitchFamily="34" charset="0"/>
              </a:rPr>
              <a:t> “age</a:t>
            </a:r>
            <a:r>
              <a:rPr lang="en-US" sz="1200" b="1" dirty="0">
                <a:solidFill>
                  <a:srgbClr val="0000FF"/>
                </a:solidFill>
                <a:latin typeface="Verdana" panose="020B0604030504040204" pitchFamily="34" charset="0"/>
              </a:rPr>
              <a:t> "</a:t>
            </a:r>
            <a:r>
              <a:rPr lang="en-US" sz="1200" b="1" dirty="0">
                <a:solidFill>
                  <a:srgbClr val="000000"/>
                </a:solidFill>
                <a:latin typeface="Verdana" panose="020B0604030504040204" pitchFamily="34" charset="0"/>
              </a:rPr>
              <a:t> + </a:t>
            </a:r>
            <a:r>
              <a:rPr lang="en-US" sz="1200" b="1" dirty="0" smtClean="0">
                <a:solidFill>
                  <a:srgbClr val="000000"/>
                </a:solidFill>
                <a:latin typeface="Verdana" panose="020B0604030504040204" pitchFamily="34" charset="0"/>
              </a:rPr>
              <a:t>a;</a:t>
            </a:r>
            <a:r>
              <a:rPr lang="en-US" sz="1200" b="1" dirty="0">
                <a:solidFill>
                  <a:srgbClr val="000000"/>
                </a:solidFill>
                <a:latin typeface="Verdana" panose="020B0604030504040204" pitchFamily="34" charset="0"/>
              </a:rPr>
              <a:t>  </a:t>
            </a:r>
          </a:p>
          <a:p>
            <a:pPr algn="just"/>
            <a:r>
              <a:rPr lang="en-US" sz="1200" b="1"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return</a:t>
            </a:r>
            <a:r>
              <a:rPr lang="en-US" sz="1200" b="1" dirty="0">
                <a:solidFill>
                  <a:srgbClr val="000000"/>
                </a:solidFill>
                <a:latin typeface="Verdana" panose="020B0604030504040204" pitchFamily="34" charset="0"/>
              </a:rPr>
              <a:t> </a:t>
            </a:r>
            <a:r>
              <a:rPr lang="en-US" sz="1200" b="1" dirty="0" err="1">
                <a:solidFill>
                  <a:srgbClr val="000000"/>
                </a:solidFill>
                <a:latin typeface="Verdana" panose="020B0604030504040204" pitchFamily="34" charset="0"/>
              </a:rPr>
              <a:t>Response.status</a:t>
            </a:r>
            <a:r>
              <a:rPr lang="en-US" sz="1200" b="1" dirty="0">
                <a:solidFill>
                  <a:srgbClr val="000000"/>
                </a:solidFill>
                <a:latin typeface="Verdana" panose="020B0604030504040204" pitchFamily="34" charset="0"/>
              </a:rPr>
              <a:t>(</a:t>
            </a:r>
            <a:r>
              <a:rPr lang="en-US" sz="1200" b="1" dirty="0">
                <a:solidFill>
                  <a:srgbClr val="C00000"/>
                </a:solidFill>
                <a:latin typeface="Verdana" panose="020B0604030504040204" pitchFamily="34" charset="0"/>
              </a:rPr>
              <a:t>200</a:t>
            </a:r>
            <a:r>
              <a:rPr lang="en-US" sz="1200" b="1" dirty="0">
                <a:solidFill>
                  <a:srgbClr val="000000"/>
                </a:solidFill>
                <a:latin typeface="Verdana" panose="020B0604030504040204" pitchFamily="34" charset="0"/>
              </a:rPr>
              <a:t>).entity(output).build();  </a:t>
            </a:r>
          </a:p>
          <a:p>
            <a:pPr algn="just"/>
            <a:r>
              <a:rPr lang="en-US" sz="1200" b="1" dirty="0">
                <a:solidFill>
                  <a:srgbClr val="000000"/>
                </a:solidFill>
                <a:latin typeface="Verdana" panose="020B0604030504040204" pitchFamily="34" charset="0"/>
              </a:rPr>
              <a:t>    }  </a:t>
            </a:r>
          </a:p>
          <a:p>
            <a:pPr algn="just"/>
            <a:r>
              <a:rPr lang="en-US" sz="1200" b="1"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317753328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87105"/>
            <a:ext cx="8596668" cy="5154258"/>
          </a:xfrm>
        </p:spPr>
        <p:txBody>
          <a:bodyPr/>
          <a:lstStyle/>
          <a:p>
            <a:r>
              <a:rPr lang="en-US" dirty="0" smtClean="0"/>
              <a:t>Service Provider</a:t>
            </a:r>
          </a:p>
          <a:p>
            <a:pPr lvl="1"/>
            <a:r>
              <a:rPr lang="en-US" dirty="0" smtClean="0"/>
              <a:t>The service provider is a developer, who creates web services. </a:t>
            </a:r>
          </a:p>
          <a:p>
            <a:pPr lvl="1"/>
            <a:r>
              <a:rPr lang="en-US" dirty="0" smtClean="0"/>
              <a:t>Service Provider creates web service. Typically the service provider exposes certain business functionality in their organization as a web service.</a:t>
            </a:r>
          </a:p>
          <a:p>
            <a:pPr lvl="1"/>
            <a:r>
              <a:rPr lang="en-US" dirty="0" smtClean="0"/>
              <a:t>The service provider describes service in technology neutral format (such as </a:t>
            </a:r>
            <a:r>
              <a:rPr lang="en-US" dirty="0" err="1" smtClean="0"/>
              <a:t>wsdl</a:t>
            </a:r>
            <a:r>
              <a:rPr lang="en-US" dirty="0" smtClean="0"/>
              <a:t> format and publish in central repository for wider audience.</a:t>
            </a:r>
          </a:p>
          <a:p>
            <a:r>
              <a:rPr lang="en-US" dirty="0"/>
              <a:t>Service </a:t>
            </a:r>
            <a:r>
              <a:rPr lang="en-US" dirty="0" smtClean="0"/>
              <a:t>Registry</a:t>
            </a:r>
          </a:p>
          <a:p>
            <a:pPr lvl="1"/>
            <a:r>
              <a:rPr lang="en-US" dirty="0" smtClean="0"/>
              <a:t>A service Registry is a central location where the service provider can list its web services, and where a services consumer can search for web services.</a:t>
            </a:r>
          </a:p>
          <a:p>
            <a:pPr lvl="1"/>
            <a:r>
              <a:rPr lang="en-US" dirty="0" smtClean="0"/>
              <a:t>The web service is a central registry is publicly available to everyone. </a:t>
            </a:r>
            <a:endParaRPr lang="en-US" dirty="0"/>
          </a:p>
          <a:p>
            <a:r>
              <a:rPr lang="en-US" dirty="0"/>
              <a:t>Service </a:t>
            </a:r>
            <a:r>
              <a:rPr lang="en-US" dirty="0" smtClean="0"/>
              <a:t>Requester</a:t>
            </a:r>
          </a:p>
          <a:p>
            <a:pPr lvl="1"/>
            <a:r>
              <a:rPr lang="en-US" smtClean="0"/>
              <a:t>Discover service </a:t>
            </a:r>
            <a:r>
              <a:rPr lang="en-US" dirty="0" smtClean="0"/>
              <a:t>details from central registry and invokes service.</a:t>
            </a:r>
            <a:endParaRPr lang="en-US" dirty="0"/>
          </a:p>
          <a:p>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8938487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a:t>Matrix Parameters </a:t>
            </a:r>
            <a:r>
              <a:rPr lang="en-US" b="1" dirty="0" smtClean="0"/>
              <a:t>: </a:t>
            </a:r>
            <a:r>
              <a:rPr lang="en-US" dirty="0"/>
              <a:t>/rest/</a:t>
            </a:r>
            <a:r>
              <a:rPr lang="en-US" dirty="0" err="1"/>
              <a:t>hello;name</a:t>
            </a:r>
            <a:r>
              <a:rPr lang="en-US" dirty="0"/>
              <a:t>=</a:t>
            </a:r>
            <a:r>
              <a:rPr lang="en-US" i="1" dirty="0" err="1"/>
              <a:t>amr</a:t>
            </a:r>
            <a:r>
              <a:rPr lang="en-US" dirty="0" err="1"/>
              <a:t>;age</a:t>
            </a:r>
            <a:r>
              <a:rPr lang="en-US" dirty="0"/>
              <a:t>=</a:t>
            </a:r>
            <a:r>
              <a:rPr lang="en-US" i="1" dirty="0"/>
              <a:t>27</a:t>
            </a:r>
            <a:br>
              <a:rPr lang="en-US" i="1" dirty="0"/>
            </a:br>
            <a:r>
              <a:rPr lang="en-US" b="1" dirty="0"/>
              <a:t/>
            </a:r>
            <a:br>
              <a:rPr lang="en-US" b="1" dirty="0"/>
            </a:br>
            <a:endParaRPr lang="en-US" dirty="0"/>
          </a:p>
        </p:txBody>
      </p:sp>
      <p:sp>
        <p:nvSpPr>
          <p:cNvPr id="3" name="Content Placeholder 2"/>
          <p:cNvSpPr>
            <a:spLocks noGrp="1"/>
          </p:cNvSpPr>
          <p:nvPr>
            <p:ph idx="1"/>
          </p:nvPr>
        </p:nvSpPr>
        <p:spPr>
          <a:xfrm>
            <a:off x="529494" y="1282890"/>
            <a:ext cx="11131061" cy="5098863"/>
          </a:xfrm>
        </p:spPr>
        <p:txBody>
          <a:bodyPr/>
          <a:lstStyle/>
          <a:p>
            <a:r>
              <a:rPr lang="en-US" i="1" dirty="0" smtClean="0"/>
              <a:t>It’s like query string But here separator is semi colon (;). </a:t>
            </a:r>
          </a:p>
          <a:p>
            <a:pPr algn="just"/>
            <a:r>
              <a:rPr lang="en-US" sz="1200" b="1" dirty="0">
                <a:solidFill>
                  <a:srgbClr val="006699"/>
                </a:solidFill>
                <a:latin typeface="Verdana" panose="020B0604030504040204" pitchFamily="34" charset="0"/>
              </a:rPr>
              <a:t>package</a:t>
            </a:r>
            <a:r>
              <a:rPr lang="en-US" sz="1200" b="1" dirty="0">
                <a:solidFill>
                  <a:srgbClr val="000000"/>
                </a:solidFill>
                <a:latin typeface="Verdana" panose="020B0604030504040204" pitchFamily="34" charset="0"/>
              </a:rPr>
              <a:t> </a:t>
            </a:r>
            <a:r>
              <a:rPr lang="en-US" sz="1200" b="1" dirty="0" err="1">
                <a:solidFill>
                  <a:srgbClr val="000000"/>
                </a:solidFill>
                <a:latin typeface="Verdana" panose="020B0604030504040204" pitchFamily="34" charset="0"/>
              </a:rPr>
              <a:t>com.mangaraoit.rest</a:t>
            </a:r>
            <a:r>
              <a:rPr lang="en-US" sz="1200" b="1" dirty="0">
                <a:solidFill>
                  <a:srgbClr val="000000"/>
                </a:solidFill>
                <a:latin typeface="Verdana" panose="020B0604030504040204" pitchFamily="34" charset="0"/>
              </a:rPr>
              <a:t>;  </a:t>
            </a:r>
          </a:p>
          <a:p>
            <a:pPr algn="just"/>
            <a:r>
              <a:rPr lang="en-US" sz="1200" b="1" dirty="0">
                <a:solidFill>
                  <a:srgbClr val="646464"/>
                </a:solidFill>
                <a:latin typeface="Verdana" panose="020B0604030504040204" pitchFamily="34" charset="0"/>
              </a:rPr>
              <a:t>@Path</a:t>
            </a:r>
            <a:r>
              <a:rPr lang="en-US" sz="1200" b="1" dirty="0">
                <a:solidFill>
                  <a:srgbClr val="000000"/>
                </a:solidFill>
                <a:latin typeface="Verdana" panose="020B0604030504040204" pitchFamily="34" charset="0"/>
              </a:rPr>
              <a:t>(</a:t>
            </a:r>
            <a:r>
              <a:rPr lang="en-US" sz="1200" b="1" dirty="0">
                <a:solidFill>
                  <a:srgbClr val="0000FF"/>
                </a:solidFill>
                <a:latin typeface="Verdana" panose="020B0604030504040204" pitchFamily="34" charset="0"/>
              </a:rPr>
              <a:t>"/hello"</a:t>
            </a:r>
            <a:r>
              <a:rPr lang="en-US" sz="1200" b="1" dirty="0">
                <a:solidFill>
                  <a:srgbClr val="000000"/>
                </a:solidFill>
                <a:latin typeface="Verdana" panose="020B0604030504040204" pitchFamily="34" charset="0"/>
              </a:rPr>
              <a:t>)  </a:t>
            </a:r>
          </a:p>
          <a:p>
            <a:pPr algn="just"/>
            <a:r>
              <a:rPr lang="en-US" sz="1200" b="1" dirty="0">
                <a:solidFill>
                  <a:srgbClr val="006699"/>
                </a:solidFill>
                <a:latin typeface="Verdana" panose="020B0604030504040204" pitchFamily="34" charset="0"/>
              </a:rPr>
              <a:t>public</a:t>
            </a:r>
            <a:r>
              <a:rPr lang="en-US" sz="1200" b="1"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class</a:t>
            </a:r>
            <a:r>
              <a:rPr lang="en-US" sz="1200" b="1" dirty="0">
                <a:solidFill>
                  <a:srgbClr val="000000"/>
                </a:solidFill>
                <a:latin typeface="Verdana" panose="020B0604030504040204" pitchFamily="34" charset="0"/>
              </a:rPr>
              <a:t> </a:t>
            </a:r>
            <a:r>
              <a:rPr lang="en-US" sz="1200" b="1" dirty="0" err="1">
                <a:solidFill>
                  <a:srgbClr val="000000"/>
                </a:solidFill>
                <a:latin typeface="Verdana" panose="020B0604030504040204" pitchFamily="34" charset="0"/>
              </a:rPr>
              <a:t>HelloService</a:t>
            </a:r>
            <a:r>
              <a:rPr lang="en-US" sz="1200" b="1" dirty="0">
                <a:solidFill>
                  <a:srgbClr val="000000"/>
                </a:solidFill>
                <a:latin typeface="Verdana" panose="020B0604030504040204" pitchFamily="34" charset="0"/>
              </a:rPr>
              <a:t>{  </a:t>
            </a:r>
          </a:p>
          <a:p>
            <a:pPr algn="just"/>
            <a:r>
              <a:rPr lang="en-US" sz="1200" b="1" dirty="0">
                <a:solidFill>
                  <a:srgbClr val="000000"/>
                </a:solidFill>
                <a:latin typeface="Verdana" panose="020B0604030504040204" pitchFamily="34" charset="0"/>
              </a:rPr>
              <a:t>    </a:t>
            </a:r>
            <a:r>
              <a:rPr lang="en-US" sz="1200" b="1" dirty="0">
                <a:solidFill>
                  <a:srgbClr val="646464"/>
                </a:solidFill>
                <a:latin typeface="Verdana" panose="020B0604030504040204" pitchFamily="34" charset="0"/>
              </a:rPr>
              <a:t>@GET</a:t>
            </a:r>
            <a:r>
              <a:rPr lang="en-US" sz="1200" b="1" dirty="0">
                <a:solidFill>
                  <a:srgbClr val="000000"/>
                </a:solidFill>
                <a:latin typeface="Verdana" panose="020B0604030504040204" pitchFamily="34" charset="0"/>
              </a:rPr>
              <a:t>  </a:t>
            </a:r>
          </a:p>
          <a:p>
            <a:pPr algn="just"/>
            <a:r>
              <a:rPr lang="en-US" sz="1200" b="1" dirty="0">
                <a:solidFill>
                  <a:srgbClr val="000000"/>
                </a:solidFill>
                <a:latin typeface="Verdana" panose="020B0604030504040204" pitchFamily="34" charset="0"/>
              </a:rPr>
              <a:t>   </a:t>
            </a:r>
            <a:r>
              <a:rPr lang="en-US" sz="1200" b="1" dirty="0" smtClean="0">
                <a:solidFill>
                  <a:srgbClr val="006699"/>
                </a:solidFill>
                <a:latin typeface="Verdana" panose="020B0604030504040204" pitchFamily="34" charset="0"/>
              </a:rPr>
              <a:t>public</a:t>
            </a:r>
            <a:r>
              <a:rPr lang="en-US" sz="1200" b="1" dirty="0">
                <a:solidFill>
                  <a:srgbClr val="000000"/>
                </a:solidFill>
                <a:latin typeface="Verdana" panose="020B0604030504040204" pitchFamily="34" charset="0"/>
              </a:rPr>
              <a:t> Response </a:t>
            </a:r>
            <a:r>
              <a:rPr lang="en-US" sz="1200" b="1" dirty="0" err="1" smtClean="0">
                <a:solidFill>
                  <a:srgbClr val="000000"/>
                </a:solidFill>
                <a:latin typeface="Verdana" panose="020B0604030504040204" pitchFamily="34" charset="0"/>
              </a:rPr>
              <a:t>getMsg</a:t>
            </a:r>
            <a:r>
              <a:rPr lang="en-US" sz="1200" b="1" dirty="0" smtClean="0">
                <a:solidFill>
                  <a:srgbClr val="000000"/>
                </a:solidFill>
                <a:latin typeface="Verdana" panose="020B0604030504040204" pitchFamily="34" charset="0"/>
              </a:rPr>
              <a:t>(</a:t>
            </a:r>
            <a:r>
              <a:rPr lang="en-US" sz="1200" b="1" dirty="0" smtClean="0">
                <a:solidFill>
                  <a:srgbClr val="646464"/>
                </a:solidFill>
                <a:latin typeface="Verdana" panose="020B0604030504040204" pitchFamily="34" charset="0"/>
              </a:rPr>
              <a:t>@</a:t>
            </a:r>
            <a:r>
              <a:rPr lang="en-US" sz="1200" b="1" dirty="0" err="1" smtClean="0">
                <a:solidFill>
                  <a:srgbClr val="646464"/>
                </a:solidFill>
                <a:latin typeface="Verdana" panose="020B0604030504040204" pitchFamily="34" charset="0"/>
              </a:rPr>
              <a:t>MatrixParam</a:t>
            </a:r>
            <a:r>
              <a:rPr lang="en-US" sz="1200" b="1" dirty="0" smtClean="0">
                <a:solidFill>
                  <a:srgbClr val="000000"/>
                </a:solidFill>
                <a:latin typeface="Verdana" panose="020B0604030504040204" pitchFamily="34" charset="0"/>
              </a:rPr>
              <a:t>(</a:t>
            </a:r>
            <a:r>
              <a:rPr lang="en-US" sz="1200" b="1" dirty="0" smtClean="0">
                <a:solidFill>
                  <a:srgbClr val="0000FF"/>
                </a:solidFill>
                <a:latin typeface="Verdana" panose="020B0604030504040204" pitchFamily="34" charset="0"/>
              </a:rPr>
              <a:t>“name"</a:t>
            </a:r>
            <a:r>
              <a:rPr lang="en-US" sz="1200" b="1" dirty="0" smtClean="0">
                <a:solidFill>
                  <a:srgbClr val="000000"/>
                </a:solidFill>
                <a:latin typeface="Verdana" panose="020B0604030504040204" pitchFamily="34" charset="0"/>
              </a:rPr>
              <a:t>) String n</a:t>
            </a:r>
          </a:p>
          <a:p>
            <a:pPr algn="just"/>
            <a:r>
              <a:rPr lang="en-US" sz="1200" b="1" dirty="0">
                <a:solidFill>
                  <a:srgbClr val="000000"/>
                </a:solidFill>
                <a:latin typeface="Verdana" panose="020B0604030504040204" pitchFamily="34" charset="0"/>
              </a:rPr>
              <a:t> </a:t>
            </a:r>
            <a:r>
              <a:rPr lang="en-US" sz="1200" b="1" dirty="0" smtClean="0">
                <a:solidFill>
                  <a:srgbClr val="000000"/>
                </a:solidFill>
                <a:latin typeface="Verdana" panose="020B0604030504040204" pitchFamily="34" charset="0"/>
              </a:rPr>
              <a:t>                                          </a:t>
            </a:r>
            <a:r>
              <a:rPr lang="en-US" sz="1200" b="1" dirty="0">
                <a:solidFill>
                  <a:srgbClr val="646464"/>
                </a:solidFill>
                <a:latin typeface="Verdana" panose="020B0604030504040204" pitchFamily="34" charset="0"/>
              </a:rPr>
              <a:t>@</a:t>
            </a:r>
            <a:r>
              <a:rPr lang="en-US" sz="1200" b="1" dirty="0" err="1">
                <a:solidFill>
                  <a:srgbClr val="646464"/>
                </a:solidFill>
                <a:latin typeface="Verdana" panose="020B0604030504040204" pitchFamily="34" charset="0"/>
              </a:rPr>
              <a:t>MatrixParam</a:t>
            </a:r>
            <a:r>
              <a:rPr lang="en-US" sz="1200" b="1" dirty="0" smtClean="0">
                <a:solidFill>
                  <a:srgbClr val="000000"/>
                </a:solidFill>
                <a:latin typeface="Verdana" panose="020B0604030504040204" pitchFamily="34" charset="0"/>
              </a:rPr>
              <a:t>(</a:t>
            </a:r>
            <a:r>
              <a:rPr lang="en-US" sz="1200" b="1" dirty="0" smtClean="0">
                <a:solidFill>
                  <a:srgbClr val="0000FF"/>
                </a:solidFill>
                <a:latin typeface="Verdana" panose="020B0604030504040204" pitchFamily="34" charset="0"/>
              </a:rPr>
              <a:t>“age"</a:t>
            </a:r>
            <a:r>
              <a:rPr lang="en-US" sz="1200" b="1" dirty="0" smtClean="0">
                <a:solidFill>
                  <a:srgbClr val="000000"/>
                </a:solidFill>
                <a:latin typeface="Verdana" panose="020B0604030504040204" pitchFamily="34" charset="0"/>
              </a:rPr>
              <a:t>)</a:t>
            </a:r>
            <a:r>
              <a:rPr lang="en-US" sz="1200" b="1" dirty="0">
                <a:solidFill>
                  <a:srgbClr val="000000"/>
                </a:solidFill>
                <a:latin typeface="Verdana" panose="020B0604030504040204" pitchFamily="34" charset="0"/>
              </a:rPr>
              <a:t> String </a:t>
            </a:r>
            <a:r>
              <a:rPr lang="en-US" sz="1200" b="1" dirty="0" smtClean="0">
                <a:solidFill>
                  <a:srgbClr val="000000"/>
                </a:solidFill>
                <a:latin typeface="Verdana" panose="020B0604030504040204" pitchFamily="34" charset="0"/>
              </a:rPr>
              <a:t>a)</a:t>
            </a:r>
            <a:r>
              <a:rPr lang="en-US" sz="1200" b="1" dirty="0">
                <a:solidFill>
                  <a:srgbClr val="000000"/>
                </a:solidFill>
                <a:latin typeface="Verdana" panose="020B0604030504040204" pitchFamily="34" charset="0"/>
              </a:rPr>
              <a:t> {  </a:t>
            </a:r>
          </a:p>
          <a:p>
            <a:pPr algn="just"/>
            <a:r>
              <a:rPr lang="en-US" sz="1200" b="1" dirty="0">
                <a:solidFill>
                  <a:srgbClr val="000000"/>
                </a:solidFill>
                <a:latin typeface="Verdana" panose="020B0604030504040204" pitchFamily="34" charset="0"/>
              </a:rPr>
              <a:t>        String output = </a:t>
            </a:r>
            <a:r>
              <a:rPr lang="en-US" sz="1200" b="1" dirty="0" smtClean="0">
                <a:solidFill>
                  <a:srgbClr val="0000FF"/>
                </a:solidFill>
                <a:latin typeface="Verdana" panose="020B0604030504040204" pitchFamily="34" charset="0"/>
              </a:rPr>
              <a:t>“user name</a:t>
            </a:r>
            <a:r>
              <a:rPr lang="en-US" sz="1200" b="1" dirty="0">
                <a:solidFill>
                  <a:srgbClr val="0000FF"/>
                </a:solidFill>
                <a:latin typeface="Verdana" panose="020B0604030504040204" pitchFamily="34" charset="0"/>
              </a:rPr>
              <a:t> "</a:t>
            </a:r>
            <a:r>
              <a:rPr lang="en-US" sz="1200" b="1" dirty="0">
                <a:solidFill>
                  <a:srgbClr val="000000"/>
                </a:solidFill>
                <a:latin typeface="Verdana" panose="020B0604030504040204" pitchFamily="34" charset="0"/>
              </a:rPr>
              <a:t> + </a:t>
            </a:r>
            <a:r>
              <a:rPr lang="en-US" sz="1200" b="1" dirty="0" smtClean="0">
                <a:solidFill>
                  <a:srgbClr val="000000"/>
                </a:solidFill>
                <a:latin typeface="Verdana" panose="020B0604030504040204" pitchFamily="34" charset="0"/>
              </a:rPr>
              <a:t>n+</a:t>
            </a:r>
            <a:r>
              <a:rPr lang="en-US" sz="1200" b="1" dirty="0" smtClean="0">
                <a:solidFill>
                  <a:srgbClr val="0000FF"/>
                </a:solidFill>
                <a:latin typeface="Verdana" panose="020B0604030504040204" pitchFamily="34" charset="0"/>
              </a:rPr>
              <a:t> “age</a:t>
            </a:r>
            <a:r>
              <a:rPr lang="en-US" sz="1200" b="1" dirty="0">
                <a:solidFill>
                  <a:srgbClr val="0000FF"/>
                </a:solidFill>
                <a:latin typeface="Verdana" panose="020B0604030504040204" pitchFamily="34" charset="0"/>
              </a:rPr>
              <a:t> "</a:t>
            </a:r>
            <a:r>
              <a:rPr lang="en-US" sz="1200" b="1" dirty="0">
                <a:solidFill>
                  <a:srgbClr val="000000"/>
                </a:solidFill>
                <a:latin typeface="Verdana" panose="020B0604030504040204" pitchFamily="34" charset="0"/>
              </a:rPr>
              <a:t> + </a:t>
            </a:r>
            <a:r>
              <a:rPr lang="en-US" sz="1200" b="1" dirty="0" smtClean="0">
                <a:solidFill>
                  <a:srgbClr val="000000"/>
                </a:solidFill>
                <a:latin typeface="Verdana" panose="020B0604030504040204" pitchFamily="34" charset="0"/>
              </a:rPr>
              <a:t>a;</a:t>
            </a:r>
            <a:r>
              <a:rPr lang="en-US" sz="1200" b="1" dirty="0">
                <a:solidFill>
                  <a:srgbClr val="000000"/>
                </a:solidFill>
                <a:latin typeface="Verdana" panose="020B0604030504040204" pitchFamily="34" charset="0"/>
              </a:rPr>
              <a:t>  </a:t>
            </a:r>
          </a:p>
          <a:p>
            <a:pPr algn="just"/>
            <a:r>
              <a:rPr lang="en-US" sz="1200" b="1" dirty="0">
                <a:solidFill>
                  <a:srgbClr val="000000"/>
                </a:solidFill>
                <a:latin typeface="Verdana" panose="020B0604030504040204" pitchFamily="34" charset="0"/>
              </a:rPr>
              <a:t>        </a:t>
            </a:r>
            <a:r>
              <a:rPr lang="en-US" sz="1200" b="1" dirty="0">
                <a:solidFill>
                  <a:srgbClr val="006699"/>
                </a:solidFill>
                <a:latin typeface="Verdana" panose="020B0604030504040204" pitchFamily="34" charset="0"/>
              </a:rPr>
              <a:t>return</a:t>
            </a:r>
            <a:r>
              <a:rPr lang="en-US" sz="1200" b="1" dirty="0">
                <a:solidFill>
                  <a:srgbClr val="000000"/>
                </a:solidFill>
                <a:latin typeface="Verdana" panose="020B0604030504040204" pitchFamily="34" charset="0"/>
              </a:rPr>
              <a:t> </a:t>
            </a:r>
            <a:r>
              <a:rPr lang="en-US" sz="1200" b="1" dirty="0" err="1">
                <a:solidFill>
                  <a:srgbClr val="000000"/>
                </a:solidFill>
                <a:latin typeface="Verdana" panose="020B0604030504040204" pitchFamily="34" charset="0"/>
              </a:rPr>
              <a:t>Response.status</a:t>
            </a:r>
            <a:r>
              <a:rPr lang="en-US" sz="1200" b="1" dirty="0">
                <a:solidFill>
                  <a:srgbClr val="000000"/>
                </a:solidFill>
                <a:latin typeface="Verdana" panose="020B0604030504040204" pitchFamily="34" charset="0"/>
              </a:rPr>
              <a:t>(</a:t>
            </a:r>
            <a:r>
              <a:rPr lang="en-US" sz="1200" b="1" dirty="0">
                <a:solidFill>
                  <a:srgbClr val="C00000"/>
                </a:solidFill>
                <a:latin typeface="Verdana" panose="020B0604030504040204" pitchFamily="34" charset="0"/>
              </a:rPr>
              <a:t>200</a:t>
            </a:r>
            <a:r>
              <a:rPr lang="en-US" sz="1200" b="1" dirty="0">
                <a:solidFill>
                  <a:srgbClr val="000000"/>
                </a:solidFill>
                <a:latin typeface="Verdana" panose="020B0604030504040204" pitchFamily="34" charset="0"/>
              </a:rPr>
              <a:t>).entity(output).build();  </a:t>
            </a:r>
          </a:p>
          <a:p>
            <a:pPr algn="just"/>
            <a:r>
              <a:rPr lang="en-US" sz="1200" b="1" dirty="0">
                <a:solidFill>
                  <a:srgbClr val="000000"/>
                </a:solidFill>
                <a:latin typeface="Verdana" panose="020B0604030504040204" pitchFamily="34" charset="0"/>
              </a:rPr>
              <a:t>    }  </a:t>
            </a:r>
          </a:p>
          <a:p>
            <a:pPr algn="just"/>
            <a:r>
              <a:rPr lang="en-US" sz="1200" b="1"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2280158522"/>
      </p:ext>
    </p:extLst>
  </p:cSld>
  <p:clrMapOvr>
    <a:masterClrMapping/>
  </p:clrMapOvr>
  <p:transition>
    <p:fade/>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t> </a:t>
            </a:r>
            <a:r>
              <a:rPr lang="en-US" sz="1800" dirty="0" err="1" smtClean="0"/>
              <a:t>localhost:portno</a:t>
            </a:r>
            <a:r>
              <a:rPr lang="en-US" sz="1800" dirty="0" smtClean="0"/>
              <a:t>/</a:t>
            </a:r>
            <a:r>
              <a:rPr lang="en-US" sz="1800" dirty="0" err="1" smtClean="0"/>
              <a:t>appname</a:t>
            </a:r>
            <a:r>
              <a:rPr lang="en-US" sz="1800" dirty="0" smtClean="0"/>
              <a:t>/rest/hello/2014/12/05</a:t>
            </a:r>
          </a:p>
          <a:p>
            <a:r>
              <a:rPr lang="en-US" sz="1800" dirty="0" smtClean="0"/>
              <a:t>Output:</a:t>
            </a:r>
          </a:p>
          <a:p>
            <a:r>
              <a:rPr lang="en-US" sz="1800" dirty="0" err="1"/>
              <a:t>getDate</a:t>
            </a:r>
            <a:r>
              <a:rPr lang="en-US" sz="1800" dirty="0"/>
              <a:t> is called, year/month/day : 2014/12/5</a:t>
            </a:r>
          </a:p>
        </p:txBody>
      </p:sp>
    </p:spTree>
    <p:extLst>
      <p:ext uri="{BB962C8B-B14F-4D97-AF65-F5344CB8AC3E}">
        <p14:creationId xmlns:p14="http://schemas.microsoft.com/office/powerpoint/2010/main" val="2860717539"/>
      </p:ext>
    </p:extLst>
  </p:cSld>
  <p:clrMapOvr>
    <a:masterClrMapping/>
  </p:clrMapOvr>
  <p:transition>
    <p:fade/>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494" y="317500"/>
            <a:ext cx="11131061" cy="1074571"/>
          </a:xfrm>
        </p:spPr>
        <p:txBody>
          <a:bodyPr/>
          <a:lstStyle/>
          <a:p>
            <a:r>
              <a:rPr lang="en-US" dirty="0"/>
              <a:t>JAX-RS @</a:t>
            </a:r>
            <a:r>
              <a:rPr lang="en-US" dirty="0" err="1"/>
              <a:t>FormParam</a:t>
            </a:r>
            <a:r>
              <a:rPr lang="en-US" dirty="0"/>
              <a:t> and @POST </a:t>
            </a:r>
            <a:r>
              <a:rPr lang="en-US" dirty="0" smtClean="0"/>
              <a:t>Annotation</a:t>
            </a:r>
            <a:br>
              <a:rPr lang="en-US" dirty="0" smtClean="0"/>
            </a:br>
            <a:endParaRPr lang="en-US" dirty="0"/>
          </a:p>
        </p:txBody>
      </p:sp>
      <p:sp>
        <p:nvSpPr>
          <p:cNvPr id="4" name="Content Placeholder 3"/>
          <p:cNvSpPr>
            <a:spLocks noGrp="1"/>
          </p:cNvSpPr>
          <p:nvPr>
            <p:ph sz="quarter" idx="10"/>
          </p:nvPr>
        </p:nvSpPr>
        <p:spPr/>
        <p:txBody>
          <a:bodyPr/>
          <a:lstStyle/>
          <a:p>
            <a:r>
              <a:rPr lang="en-US" dirty="0" smtClean="0"/>
              <a:t>  </a:t>
            </a:r>
            <a:endParaRPr lang="en-US" dirty="0"/>
          </a:p>
        </p:txBody>
      </p:sp>
      <p:pic>
        <p:nvPicPr>
          <p:cNvPr id="7" name="Picture 6"/>
          <p:cNvPicPr>
            <a:picLocks noChangeAspect="1"/>
          </p:cNvPicPr>
          <p:nvPr/>
        </p:nvPicPr>
        <p:blipFill>
          <a:blip r:embed="rId2"/>
          <a:stretch>
            <a:fillRect/>
          </a:stretch>
        </p:blipFill>
        <p:spPr>
          <a:xfrm>
            <a:off x="529494" y="1901659"/>
            <a:ext cx="3752381" cy="3409524"/>
          </a:xfrm>
          <a:prstGeom prst="rect">
            <a:avLst/>
          </a:prstGeom>
        </p:spPr>
      </p:pic>
      <p:pic>
        <p:nvPicPr>
          <p:cNvPr id="11" name="Picture 10"/>
          <p:cNvPicPr>
            <a:picLocks noChangeAspect="1"/>
          </p:cNvPicPr>
          <p:nvPr/>
        </p:nvPicPr>
        <p:blipFill>
          <a:blip r:embed="rId3"/>
          <a:stretch>
            <a:fillRect/>
          </a:stretch>
        </p:blipFill>
        <p:spPr>
          <a:xfrm>
            <a:off x="6095024" y="1901659"/>
            <a:ext cx="5127300" cy="3409524"/>
          </a:xfrm>
          <a:prstGeom prst="rect">
            <a:avLst/>
          </a:prstGeom>
        </p:spPr>
      </p:pic>
    </p:spTree>
    <p:extLst>
      <p:ext uri="{BB962C8B-B14F-4D97-AF65-F5344CB8AC3E}">
        <p14:creationId xmlns:p14="http://schemas.microsoft.com/office/powerpoint/2010/main" val="1765331785"/>
      </p:ext>
    </p:extLst>
  </p:cSld>
  <p:clrMapOvr>
    <a:masterClrMapping/>
  </p:clrMapOvr>
  <p:transition>
    <p:fade/>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a:t>
            </a:r>
            <a:r>
              <a:rPr lang="en-US" dirty="0" err="1" smtClean="0"/>
              <a:t>ndex.jsp</a:t>
            </a:r>
            <a:endParaRPr lang="en-US" dirty="0"/>
          </a:p>
        </p:txBody>
      </p:sp>
      <p:sp>
        <p:nvSpPr>
          <p:cNvPr id="3" name="Content Placeholder 2"/>
          <p:cNvSpPr>
            <a:spLocks noGrp="1"/>
          </p:cNvSpPr>
          <p:nvPr>
            <p:ph idx="1"/>
          </p:nvPr>
        </p:nvSpPr>
        <p:spPr>
          <a:xfrm>
            <a:off x="147356" y="1016001"/>
            <a:ext cx="11131061" cy="5365751"/>
          </a:xfrm>
        </p:spPr>
        <p:txBody>
          <a:bodyPr>
            <a:normAutofit/>
          </a:bodyPr>
          <a:lstStyle/>
          <a:p>
            <a:pPr algn="just"/>
            <a:r>
              <a:rPr lang="en-US" sz="1800" b="1" dirty="0" smtClean="0">
                <a:solidFill>
                  <a:srgbClr val="006699"/>
                </a:solidFill>
                <a:latin typeface="Verdana" panose="020B0604030504040204" pitchFamily="34" charset="0"/>
              </a:rPr>
              <a:t>&lt;</a:t>
            </a:r>
            <a:r>
              <a:rPr lang="en-US" sz="1800" b="1" dirty="0">
                <a:solidFill>
                  <a:srgbClr val="006699"/>
                </a:solidFill>
                <a:latin typeface="Verdana" panose="020B0604030504040204" pitchFamily="34" charset="0"/>
              </a:rPr>
              <a:t>form</a:t>
            </a:r>
            <a:r>
              <a:rPr lang="en-US" sz="1800" dirty="0">
                <a:solidFill>
                  <a:srgbClr val="000000"/>
                </a:solidFill>
                <a:latin typeface="Verdana" panose="020B0604030504040204" pitchFamily="34" charset="0"/>
              </a:rPr>
              <a:t> </a:t>
            </a:r>
            <a:r>
              <a:rPr lang="en-US" sz="1800" dirty="0">
                <a:solidFill>
                  <a:srgbClr val="FF0000"/>
                </a:solidFill>
                <a:latin typeface="Verdana" panose="020B0604030504040204" pitchFamily="34" charset="0"/>
              </a:rPr>
              <a:t>action</a:t>
            </a:r>
            <a:r>
              <a:rPr lang="en-US" sz="1800" dirty="0">
                <a:solidFill>
                  <a:srgbClr val="000000"/>
                </a:solidFill>
                <a:latin typeface="Verdana" panose="020B0604030504040204" pitchFamily="34" charset="0"/>
              </a:rPr>
              <a:t>=</a:t>
            </a:r>
            <a:r>
              <a:rPr lang="en-US" sz="1800" dirty="0">
                <a:solidFill>
                  <a:srgbClr val="0000FF"/>
                </a:solidFill>
                <a:latin typeface="Verdana" panose="020B0604030504040204" pitchFamily="34" charset="0"/>
              </a:rPr>
              <a:t>"rest/product/add"</a:t>
            </a:r>
            <a:r>
              <a:rPr lang="en-US" sz="1800" dirty="0">
                <a:solidFill>
                  <a:srgbClr val="000000"/>
                </a:solidFill>
                <a:latin typeface="Verdana" panose="020B0604030504040204" pitchFamily="34" charset="0"/>
              </a:rPr>
              <a:t> </a:t>
            </a:r>
            <a:r>
              <a:rPr lang="en-US" sz="1800" dirty="0">
                <a:solidFill>
                  <a:srgbClr val="FF0000"/>
                </a:solidFill>
                <a:latin typeface="Verdana" panose="020B0604030504040204" pitchFamily="34" charset="0"/>
              </a:rPr>
              <a:t>method</a:t>
            </a:r>
            <a:r>
              <a:rPr lang="en-US" sz="1800" dirty="0">
                <a:solidFill>
                  <a:srgbClr val="000000"/>
                </a:solidFill>
                <a:latin typeface="Verdana" panose="020B0604030504040204" pitchFamily="34" charset="0"/>
              </a:rPr>
              <a:t>=</a:t>
            </a:r>
            <a:r>
              <a:rPr lang="en-US" sz="1800" dirty="0">
                <a:solidFill>
                  <a:srgbClr val="0000FF"/>
                </a:solidFill>
                <a:latin typeface="Verdana" panose="020B0604030504040204" pitchFamily="34" charset="0"/>
              </a:rPr>
              <a:t>"post"</a:t>
            </a:r>
            <a:r>
              <a:rPr lang="en-US" sz="1800" b="1" dirty="0">
                <a:solidFill>
                  <a:srgbClr val="006699"/>
                </a:solidFill>
                <a:latin typeface="Verdana" panose="020B0604030504040204" pitchFamily="34" charset="0"/>
              </a:rPr>
              <a:t>&gt;</a:t>
            </a:r>
            <a:r>
              <a:rPr lang="en-US" sz="1800" dirty="0">
                <a:solidFill>
                  <a:srgbClr val="000000"/>
                </a:solidFill>
                <a:latin typeface="Verdana" panose="020B0604030504040204" pitchFamily="34" charset="0"/>
              </a:rPr>
              <a:t>  </a:t>
            </a:r>
          </a:p>
          <a:p>
            <a:pPr algn="just"/>
            <a:r>
              <a:rPr lang="en-US" sz="1800" dirty="0">
                <a:solidFill>
                  <a:srgbClr val="000000"/>
                </a:solidFill>
                <a:latin typeface="Verdana" panose="020B0604030504040204" pitchFamily="34" charset="0"/>
              </a:rPr>
              <a:t>Enter Id:</a:t>
            </a:r>
            <a:r>
              <a:rPr lang="en-US" sz="1800" b="1" dirty="0">
                <a:solidFill>
                  <a:srgbClr val="006699"/>
                </a:solidFill>
                <a:latin typeface="Verdana" panose="020B0604030504040204" pitchFamily="34" charset="0"/>
              </a:rPr>
              <a:t>&lt;input</a:t>
            </a:r>
            <a:r>
              <a:rPr lang="en-US" sz="1800" dirty="0">
                <a:solidFill>
                  <a:srgbClr val="000000"/>
                </a:solidFill>
                <a:latin typeface="Verdana" panose="020B0604030504040204" pitchFamily="34" charset="0"/>
              </a:rPr>
              <a:t> </a:t>
            </a:r>
            <a:r>
              <a:rPr lang="en-US" sz="1800" dirty="0">
                <a:solidFill>
                  <a:srgbClr val="FF0000"/>
                </a:solidFill>
                <a:latin typeface="Verdana" panose="020B0604030504040204" pitchFamily="34" charset="0"/>
              </a:rPr>
              <a:t>type</a:t>
            </a:r>
            <a:r>
              <a:rPr lang="en-US" sz="1800" dirty="0">
                <a:solidFill>
                  <a:srgbClr val="000000"/>
                </a:solidFill>
                <a:latin typeface="Verdana" panose="020B0604030504040204" pitchFamily="34" charset="0"/>
              </a:rPr>
              <a:t>=</a:t>
            </a:r>
            <a:r>
              <a:rPr lang="en-US" sz="1800" dirty="0">
                <a:solidFill>
                  <a:srgbClr val="0000FF"/>
                </a:solidFill>
                <a:latin typeface="Verdana" panose="020B0604030504040204" pitchFamily="34" charset="0"/>
              </a:rPr>
              <a:t>"text"</a:t>
            </a:r>
            <a:r>
              <a:rPr lang="en-US" sz="1800" dirty="0">
                <a:solidFill>
                  <a:srgbClr val="000000"/>
                </a:solidFill>
                <a:latin typeface="Verdana" panose="020B0604030504040204" pitchFamily="34" charset="0"/>
              </a:rPr>
              <a:t> </a:t>
            </a:r>
            <a:r>
              <a:rPr lang="en-US" sz="1800" dirty="0">
                <a:solidFill>
                  <a:srgbClr val="FF0000"/>
                </a:solidFill>
                <a:latin typeface="Verdana" panose="020B0604030504040204" pitchFamily="34" charset="0"/>
              </a:rPr>
              <a:t>name</a:t>
            </a:r>
            <a:r>
              <a:rPr lang="en-US" sz="1800" dirty="0">
                <a:solidFill>
                  <a:srgbClr val="000000"/>
                </a:solidFill>
                <a:latin typeface="Verdana" panose="020B0604030504040204" pitchFamily="34" charset="0"/>
              </a:rPr>
              <a:t>=</a:t>
            </a:r>
            <a:r>
              <a:rPr lang="en-US" sz="1800" dirty="0">
                <a:solidFill>
                  <a:srgbClr val="0000FF"/>
                </a:solidFill>
                <a:latin typeface="Verdana" panose="020B0604030504040204" pitchFamily="34" charset="0"/>
              </a:rPr>
              <a:t>"id"</a:t>
            </a:r>
            <a:r>
              <a:rPr lang="en-US" sz="1800" b="1" dirty="0">
                <a:solidFill>
                  <a:srgbClr val="006699"/>
                </a:solidFill>
                <a:latin typeface="Verdana" panose="020B0604030504040204" pitchFamily="34" charset="0"/>
              </a:rPr>
              <a:t>/&gt;&lt;</a:t>
            </a:r>
            <a:r>
              <a:rPr lang="en-US" sz="1800" b="1" dirty="0" err="1">
                <a:solidFill>
                  <a:srgbClr val="006699"/>
                </a:solidFill>
                <a:latin typeface="Verdana" panose="020B0604030504040204" pitchFamily="34" charset="0"/>
              </a:rPr>
              <a:t>br</a:t>
            </a:r>
            <a:r>
              <a:rPr lang="en-US" sz="1800" b="1" dirty="0">
                <a:solidFill>
                  <a:srgbClr val="006699"/>
                </a:solidFill>
                <a:latin typeface="Verdana" panose="020B0604030504040204" pitchFamily="34" charset="0"/>
              </a:rPr>
              <a:t>/&gt;&lt;</a:t>
            </a:r>
            <a:r>
              <a:rPr lang="en-US" sz="1800" b="1" dirty="0" err="1">
                <a:solidFill>
                  <a:srgbClr val="006699"/>
                </a:solidFill>
                <a:latin typeface="Verdana" panose="020B0604030504040204" pitchFamily="34" charset="0"/>
              </a:rPr>
              <a:t>br</a:t>
            </a:r>
            <a:r>
              <a:rPr lang="en-US" sz="1800" b="1" dirty="0">
                <a:solidFill>
                  <a:srgbClr val="006699"/>
                </a:solidFill>
                <a:latin typeface="Verdana" panose="020B0604030504040204" pitchFamily="34" charset="0"/>
              </a:rPr>
              <a:t>/&gt;</a:t>
            </a:r>
            <a:r>
              <a:rPr lang="en-US" sz="1800" dirty="0">
                <a:solidFill>
                  <a:srgbClr val="000000"/>
                </a:solidFill>
                <a:latin typeface="Verdana" panose="020B0604030504040204" pitchFamily="34" charset="0"/>
              </a:rPr>
              <a:t>  </a:t>
            </a:r>
          </a:p>
          <a:p>
            <a:pPr algn="just"/>
            <a:r>
              <a:rPr lang="en-US" sz="1800" dirty="0">
                <a:solidFill>
                  <a:srgbClr val="000000"/>
                </a:solidFill>
                <a:latin typeface="Verdana" panose="020B0604030504040204" pitchFamily="34" charset="0"/>
              </a:rPr>
              <a:t>Enter Name:</a:t>
            </a:r>
            <a:r>
              <a:rPr lang="en-US" sz="1800" b="1" dirty="0">
                <a:solidFill>
                  <a:srgbClr val="006699"/>
                </a:solidFill>
                <a:latin typeface="Verdana" panose="020B0604030504040204" pitchFamily="34" charset="0"/>
              </a:rPr>
              <a:t>&lt;input</a:t>
            </a:r>
            <a:r>
              <a:rPr lang="en-US" sz="1800" dirty="0">
                <a:solidFill>
                  <a:srgbClr val="000000"/>
                </a:solidFill>
                <a:latin typeface="Verdana" panose="020B0604030504040204" pitchFamily="34" charset="0"/>
              </a:rPr>
              <a:t> </a:t>
            </a:r>
            <a:r>
              <a:rPr lang="en-US" sz="1800" dirty="0">
                <a:solidFill>
                  <a:srgbClr val="FF0000"/>
                </a:solidFill>
                <a:latin typeface="Verdana" panose="020B0604030504040204" pitchFamily="34" charset="0"/>
              </a:rPr>
              <a:t>type</a:t>
            </a:r>
            <a:r>
              <a:rPr lang="en-US" sz="1800" dirty="0">
                <a:solidFill>
                  <a:srgbClr val="000000"/>
                </a:solidFill>
                <a:latin typeface="Verdana" panose="020B0604030504040204" pitchFamily="34" charset="0"/>
              </a:rPr>
              <a:t>=</a:t>
            </a:r>
            <a:r>
              <a:rPr lang="en-US" sz="1800" dirty="0">
                <a:solidFill>
                  <a:srgbClr val="0000FF"/>
                </a:solidFill>
                <a:latin typeface="Verdana" panose="020B0604030504040204" pitchFamily="34" charset="0"/>
              </a:rPr>
              <a:t>"text"</a:t>
            </a:r>
            <a:r>
              <a:rPr lang="en-US" sz="1800" dirty="0">
                <a:solidFill>
                  <a:srgbClr val="000000"/>
                </a:solidFill>
                <a:latin typeface="Verdana" panose="020B0604030504040204" pitchFamily="34" charset="0"/>
              </a:rPr>
              <a:t> </a:t>
            </a:r>
            <a:r>
              <a:rPr lang="en-US" sz="1800" dirty="0">
                <a:solidFill>
                  <a:srgbClr val="FF0000"/>
                </a:solidFill>
                <a:latin typeface="Verdana" panose="020B0604030504040204" pitchFamily="34" charset="0"/>
              </a:rPr>
              <a:t>name</a:t>
            </a:r>
            <a:r>
              <a:rPr lang="en-US" sz="1800" dirty="0">
                <a:solidFill>
                  <a:srgbClr val="000000"/>
                </a:solidFill>
                <a:latin typeface="Verdana" panose="020B0604030504040204" pitchFamily="34" charset="0"/>
              </a:rPr>
              <a:t>=</a:t>
            </a:r>
            <a:r>
              <a:rPr lang="en-US" sz="1800" dirty="0">
                <a:solidFill>
                  <a:srgbClr val="0000FF"/>
                </a:solidFill>
                <a:latin typeface="Verdana" panose="020B0604030504040204" pitchFamily="34" charset="0"/>
              </a:rPr>
              <a:t>"name"</a:t>
            </a:r>
            <a:r>
              <a:rPr lang="en-US" sz="1800" b="1" dirty="0">
                <a:solidFill>
                  <a:srgbClr val="006699"/>
                </a:solidFill>
                <a:latin typeface="Verdana" panose="020B0604030504040204" pitchFamily="34" charset="0"/>
              </a:rPr>
              <a:t>/&gt;&lt;</a:t>
            </a:r>
            <a:r>
              <a:rPr lang="en-US" sz="1800" b="1" dirty="0" err="1">
                <a:solidFill>
                  <a:srgbClr val="006699"/>
                </a:solidFill>
                <a:latin typeface="Verdana" panose="020B0604030504040204" pitchFamily="34" charset="0"/>
              </a:rPr>
              <a:t>br</a:t>
            </a:r>
            <a:r>
              <a:rPr lang="en-US" sz="1800" b="1" dirty="0">
                <a:solidFill>
                  <a:srgbClr val="006699"/>
                </a:solidFill>
                <a:latin typeface="Verdana" panose="020B0604030504040204" pitchFamily="34" charset="0"/>
              </a:rPr>
              <a:t>/&gt;&lt;</a:t>
            </a:r>
            <a:r>
              <a:rPr lang="en-US" sz="1800" b="1" dirty="0" err="1">
                <a:solidFill>
                  <a:srgbClr val="006699"/>
                </a:solidFill>
                <a:latin typeface="Verdana" panose="020B0604030504040204" pitchFamily="34" charset="0"/>
              </a:rPr>
              <a:t>br</a:t>
            </a:r>
            <a:r>
              <a:rPr lang="en-US" sz="1800" b="1" dirty="0">
                <a:solidFill>
                  <a:srgbClr val="006699"/>
                </a:solidFill>
                <a:latin typeface="Verdana" panose="020B0604030504040204" pitchFamily="34" charset="0"/>
              </a:rPr>
              <a:t>/&gt;</a:t>
            </a:r>
            <a:r>
              <a:rPr lang="en-US" sz="1800" dirty="0">
                <a:solidFill>
                  <a:srgbClr val="000000"/>
                </a:solidFill>
                <a:latin typeface="Verdana" panose="020B0604030504040204" pitchFamily="34" charset="0"/>
              </a:rPr>
              <a:t>  </a:t>
            </a:r>
          </a:p>
          <a:p>
            <a:pPr algn="just"/>
            <a:r>
              <a:rPr lang="en-US" sz="1800" dirty="0">
                <a:solidFill>
                  <a:srgbClr val="000000"/>
                </a:solidFill>
                <a:latin typeface="Verdana" panose="020B0604030504040204" pitchFamily="34" charset="0"/>
              </a:rPr>
              <a:t>Enter Price:</a:t>
            </a:r>
            <a:r>
              <a:rPr lang="en-US" sz="1800" b="1" dirty="0">
                <a:solidFill>
                  <a:srgbClr val="006699"/>
                </a:solidFill>
                <a:latin typeface="Verdana" panose="020B0604030504040204" pitchFamily="34" charset="0"/>
              </a:rPr>
              <a:t>&lt;input</a:t>
            </a:r>
            <a:r>
              <a:rPr lang="en-US" sz="1800" dirty="0">
                <a:solidFill>
                  <a:srgbClr val="000000"/>
                </a:solidFill>
                <a:latin typeface="Verdana" panose="020B0604030504040204" pitchFamily="34" charset="0"/>
              </a:rPr>
              <a:t> </a:t>
            </a:r>
            <a:r>
              <a:rPr lang="en-US" sz="1800" dirty="0">
                <a:solidFill>
                  <a:srgbClr val="FF0000"/>
                </a:solidFill>
                <a:latin typeface="Verdana" panose="020B0604030504040204" pitchFamily="34" charset="0"/>
              </a:rPr>
              <a:t>type</a:t>
            </a:r>
            <a:r>
              <a:rPr lang="en-US" sz="1800" dirty="0">
                <a:solidFill>
                  <a:srgbClr val="000000"/>
                </a:solidFill>
                <a:latin typeface="Verdana" panose="020B0604030504040204" pitchFamily="34" charset="0"/>
              </a:rPr>
              <a:t>=</a:t>
            </a:r>
            <a:r>
              <a:rPr lang="en-US" sz="1800" dirty="0">
                <a:solidFill>
                  <a:srgbClr val="0000FF"/>
                </a:solidFill>
                <a:latin typeface="Verdana" panose="020B0604030504040204" pitchFamily="34" charset="0"/>
              </a:rPr>
              <a:t>"text"</a:t>
            </a:r>
            <a:r>
              <a:rPr lang="en-US" sz="1800" dirty="0">
                <a:solidFill>
                  <a:srgbClr val="000000"/>
                </a:solidFill>
                <a:latin typeface="Verdana" panose="020B0604030504040204" pitchFamily="34" charset="0"/>
              </a:rPr>
              <a:t> </a:t>
            </a:r>
            <a:r>
              <a:rPr lang="en-US" sz="1800" dirty="0">
                <a:solidFill>
                  <a:srgbClr val="FF0000"/>
                </a:solidFill>
                <a:latin typeface="Verdana" panose="020B0604030504040204" pitchFamily="34" charset="0"/>
              </a:rPr>
              <a:t>name</a:t>
            </a:r>
            <a:r>
              <a:rPr lang="en-US" sz="1800" dirty="0">
                <a:solidFill>
                  <a:srgbClr val="000000"/>
                </a:solidFill>
                <a:latin typeface="Verdana" panose="020B0604030504040204" pitchFamily="34" charset="0"/>
              </a:rPr>
              <a:t>=</a:t>
            </a:r>
            <a:r>
              <a:rPr lang="en-US" sz="1800" dirty="0">
                <a:solidFill>
                  <a:srgbClr val="0000FF"/>
                </a:solidFill>
                <a:latin typeface="Verdana" panose="020B0604030504040204" pitchFamily="34" charset="0"/>
              </a:rPr>
              <a:t>"price"</a:t>
            </a:r>
            <a:r>
              <a:rPr lang="en-US" sz="1800" b="1" dirty="0">
                <a:solidFill>
                  <a:srgbClr val="006699"/>
                </a:solidFill>
                <a:latin typeface="Verdana" panose="020B0604030504040204" pitchFamily="34" charset="0"/>
              </a:rPr>
              <a:t>/&gt;&lt;</a:t>
            </a:r>
            <a:r>
              <a:rPr lang="en-US" sz="1800" b="1" dirty="0" err="1">
                <a:solidFill>
                  <a:srgbClr val="006699"/>
                </a:solidFill>
                <a:latin typeface="Verdana" panose="020B0604030504040204" pitchFamily="34" charset="0"/>
              </a:rPr>
              <a:t>br</a:t>
            </a:r>
            <a:r>
              <a:rPr lang="en-US" sz="1800" b="1" dirty="0">
                <a:solidFill>
                  <a:srgbClr val="006699"/>
                </a:solidFill>
                <a:latin typeface="Verdana" panose="020B0604030504040204" pitchFamily="34" charset="0"/>
              </a:rPr>
              <a:t>/&gt;&lt;</a:t>
            </a:r>
            <a:r>
              <a:rPr lang="en-US" sz="1800" b="1" dirty="0" err="1">
                <a:solidFill>
                  <a:srgbClr val="006699"/>
                </a:solidFill>
                <a:latin typeface="Verdana" panose="020B0604030504040204" pitchFamily="34" charset="0"/>
              </a:rPr>
              <a:t>br</a:t>
            </a:r>
            <a:r>
              <a:rPr lang="en-US" sz="1800" b="1" dirty="0">
                <a:solidFill>
                  <a:srgbClr val="006699"/>
                </a:solidFill>
                <a:latin typeface="Verdana" panose="020B0604030504040204" pitchFamily="34" charset="0"/>
              </a:rPr>
              <a:t>/&gt;</a:t>
            </a:r>
            <a:r>
              <a:rPr lang="en-US" sz="1800" dirty="0">
                <a:solidFill>
                  <a:srgbClr val="000000"/>
                </a:solidFill>
                <a:latin typeface="Verdana" panose="020B0604030504040204" pitchFamily="34" charset="0"/>
              </a:rPr>
              <a:t>  </a:t>
            </a:r>
          </a:p>
          <a:p>
            <a:pPr algn="just"/>
            <a:r>
              <a:rPr lang="en-US" sz="1800" b="1" dirty="0">
                <a:solidFill>
                  <a:srgbClr val="006699"/>
                </a:solidFill>
                <a:latin typeface="Verdana" panose="020B0604030504040204" pitchFamily="34" charset="0"/>
              </a:rPr>
              <a:t>&lt;input</a:t>
            </a:r>
            <a:r>
              <a:rPr lang="en-US" sz="1800" dirty="0">
                <a:solidFill>
                  <a:srgbClr val="000000"/>
                </a:solidFill>
                <a:latin typeface="Verdana" panose="020B0604030504040204" pitchFamily="34" charset="0"/>
              </a:rPr>
              <a:t> </a:t>
            </a:r>
            <a:r>
              <a:rPr lang="en-US" sz="1800" dirty="0">
                <a:solidFill>
                  <a:srgbClr val="FF0000"/>
                </a:solidFill>
                <a:latin typeface="Verdana" panose="020B0604030504040204" pitchFamily="34" charset="0"/>
              </a:rPr>
              <a:t>type</a:t>
            </a:r>
            <a:r>
              <a:rPr lang="en-US" sz="1800" dirty="0">
                <a:solidFill>
                  <a:srgbClr val="000000"/>
                </a:solidFill>
                <a:latin typeface="Verdana" panose="020B0604030504040204" pitchFamily="34" charset="0"/>
              </a:rPr>
              <a:t>=</a:t>
            </a:r>
            <a:r>
              <a:rPr lang="en-US" sz="1800" dirty="0">
                <a:solidFill>
                  <a:srgbClr val="0000FF"/>
                </a:solidFill>
                <a:latin typeface="Verdana" panose="020B0604030504040204" pitchFamily="34" charset="0"/>
              </a:rPr>
              <a:t>"submit"</a:t>
            </a:r>
            <a:r>
              <a:rPr lang="en-US" sz="1800" dirty="0">
                <a:solidFill>
                  <a:srgbClr val="000000"/>
                </a:solidFill>
                <a:latin typeface="Verdana" panose="020B0604030504040204" pitchFamily="34" charset="0"/>
              </a:rPr>
              <a:t> </a:t>
            </a:r>
            <a:r>
              <a:rPr lang="en-US" sz="1800" dirty="0">
                <a:solidFill>
                  <a:srgbClr val="FF0000"/>
                </a:solidFill>
                <a:latin typeface="Verdana" panose="020B0604030504040204" pitchFamily="34" charset="0"/>
              </a:rPr>
              <a:t>value</a:t>
            </a:r>
            <a:r>
              <a:rPr lang="en-US" sz="1800" dirty="0">
                <a:solidFill>
                  <a:srgbClr val="000000"/>
                </a:solidFill>
                <a:latin typeface="Verdana" panose="020B0604030504040204" pitchFamily="34" charset="0"/>
              </a:rPr>
              <a:t>=</a:t>
            </a:r>
            <a:r>
              <a:rPr lang="en-US" sz="1800" dirty="0">
                <a:solidFill>
                  <a:srgbClr val="0000FF"/>
                </a:solidFill>
                <a:latin typeface="Verdana" panose="020B0604030504040204" pitchFamily="34" charset="0"/>
              </a:rPr>
              <a:t>"Add Product"</a:t>
            </a:r>
            <a:r>
              <a:rPr lang="en-US" sz="1800" b="1" dirty="0">
                <a:solidFill>
                  <a:srgbClr val="006699"/>
                </a:solidFill>
                <a:latin typeface="Verdana" panose="020B0604030504040204" pitchFamily="34" charset="0"/>
              </a:rPr>
              <a:t>/&gt;</a:t>
            </a:r>
            <a:r>
              <a:rPr lang="en-US" sz="1800" dirty="0">
                <a:solidFill>
                  <a:srgbClr val="000000"/>
                </a:solidFill>
                <a:latin typeface="Verdana" panose="020B0604030504040204" pitchFamily="34" charset="0"/>
              </a:rPr>
              <a:t>  </a:t>
            </a:r>
          </a:p>
          <a:p>
            <a:pPr algn="just"/>
            <a:r>
              <a:rPr lang="en-US" sz="1800" b="1" dirty="0">
                <a:solidFill>
                  <a:srgbClr val="006699"/>
                </a:solidFill>
                <a:latin typeface="Verdana" panose="020B0604030504040204" pitchFamily="34" charset="0"/>
              </a:rPr>
              <a:t>&lt;/form&gt;</a:t>
            </a:r>
            <a:r>
              <a:rPr lang="en-US" sz="1800" dirty="0">
                <a:solidFill>
                  <a:srgbClr val="000000"/>
                </a:solidFill>
                <a:latin typeface="Verdana" panose="020B0604030504040204" pitchFamily="34" charset="0"/>
              </a:rPr>
              <a:t>  </a:t>
            </a:r>
          </a:p>
          <a:p>
            <a:endParaRPr lang="en-US" sz="1800" dirty="0"/>
          </a:p>
        </p:txBody>
      </p:sp>
    </p:spTree>
    <p:extLst>
      <p:ext uri="{BB962C8B-B14F-4D97-AF65-F5344CB8AC3E}">
        <p14:creationId xmlns:p14="http://schemas.microsoft.com/office/powerpoint/2010/main" val="623594200"/>
      </p:ext>
    </p:extLst>
  </p:cSld>
  <p:clrMapOvr>
    <a:masterClrMapping/>
  </p:clrMapOvr>
  <p:transition>
    <p:fade/>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JAX-RS @</a:t>
            </a:r>
            <a:r>
              <a:rPr lang="en-US" dirty="0" err="1"/>
              <a:t>FormParam</a:t>
            </a:r>
            <a:r>
              <a:rPr lang="en-US" dirty="0"/>
              <a:t> and @POST Annotation</a:t>
            </a:r>
            <a:br>
              <a:rPr lang="en-US" dirty="0"/>
            </a:br>
            <a:endParaRPr lang="en-US" dirty="0"/>
          </a:p>
        </p:txBody>
      </p:sp>
      <p:sp>
        <p:nvSpPr>
          <p:cNvPr id="3" name="Content Placeholder 2"/>
          <p:cNvSpPr>
            <a:spLocks noGrp="1"/>
          </p:cNvSpPr>
          <p:nvPr>
            <p:ph idx="1"/>
          </p:nvPr>
        </p:nvSpPr>
        <p:spPr>
          <a:xfrm>
            <a:off x="147356" y="1016001"/>
            <a:ext cx="11131061" cy="5365751"/>
          </a:xfrm>
        </p:spPr>
        <p:txBody>
          <a:bodyPr>
            <a:normAutofit fontScale="85000" lnSpcReduction="20000"/>
          </a:bodyPr>
          <a:lstStyle/>
          <a:p>
            <a:pPr algn="just"/>
            <a:r>
              <a:rPr lang="en-US" sz="1600" b="1" i="1" dirty="0">
                <a:solidFill>
                  <a:srgbClr val="000000"/>
                </a:solidFill>
                <a:latin typeface="verdana" panose="020B0604030504040204" pitchFamily="34" charset="0"/>
              </a:rPr>
              <a:t>File: </a:t>
            </a:r>
            <a:r>
              <a:rPr lang="en-US" sz="1600" b="1" i="1" dirty="0" smtClean="0">
                <a:solidFill>
                  <a:srgbClr val="000000"/>
                </a:solidFill>
                <a:latin typeface="verdana" panose="020B0604030504040204" pitchFamily="34" charset="0"/>
              </a:rPr>
              <a:t>ProductService.java</a:t>
            </a:r>
            <a:endParaRPr lang="en-US" sz="1600" b="1" dirty="0">
              <a:solidFill>
                <a:srgbClr val="006699"/>
              </a:solidFill>
              <a:latin typeface="Verdana" panose="020B0604030504040204" pitchFamily="34" charset="0"/>
            </a:endParaRPr>
          </a:p>
          <a:p>
            <a:pPr algn="just"/>
            <a:r>
              <a:rPr lang="en-US" b="1" dirty="0" smtClean="0">
                <a:solidFill>
                  <a:srgbClr val="006699"/>
                </a:solidFill>
                <a:latin typeface="Verdana" panose="020B0604030504040204" pitchFamily="34" charset="0"/>
              </a:rPr>
              <a:t>package</a:t>
            </a:r>
            <a:r>
              <a:rPr lang="en-US" dirty="0">
                <a:solidFill>
                  <a:srgbClr val="000000"/>
                </a:solidFill>
                <a:latin typeface="Verdana" panose="020B0604030504040204" pitchFamily="34" charset="0"/>
              </a:rPr>
              <a:t> </a:t>
            </a:r>
            <a:r>
              <a:rPr lang="en-US" dirty="0" err="1" smtClean="0">
                <a:solidFill>
                  <a:srgbClr val="000000"/>
                </a:solidFill>
                <a:latin typeface="Verdana" panose="020B0604030504040204" pitchFamily="34" charset="0"/>
              </a:rPr>
              <a:t>com.mangaraoit.rest</a:t>
            </a:r>
            <a:r>
              <a:rPr lang="en-US" dirty="0">
                <a:solidFill>
                  <a:srgbClr val="000000"/>
                </a:solidFill>
                <a:latin typeface="Verdana" panose="020B0604030504040204" pitchFamily="34" charset="0"/>
              </a:rPr>
              <a:t>;  </a:t>
            </a:r>
          </a:p>
          <a:p>
            <a:pPr algn="just"/>
            <a:r>
              <a:rPr lang="en-US" b="1" dirty="0" smtClean="0">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javax.ws.rs.core.Response</a:t>
            </a:r>
            <a:r>
              <a:rPr lang="en-US" dirty="0">
                <a:solidFill>
                  <a:srgbClr val="000000"/>
                </a:solidFill>
                <a:latin typeface="Verdana" panose="020B0604030504040204" pitchFamily="34" charset="0"/>
              </a:rPr>
              <a:t>;  </a:t>
            </a:r>
          </a:p>
          <a:p>
            <a:pPr algn="just"/>
            <a:r>
              <a:rPr lang="en-US" dirty="0">
                <a:solidFill>
                  <a:srgbClr val="646464"/>
                </a:solidFill>
                <a:latin typeface="Verdana" panose="020B0604030504040204" pitchFamily="34" charset="0"/>
              </a:rPr>
              <a:t>@Path</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"/product"</a:t>
            </a:r>
            <a:r>
              <a:rPr lang="en-US" dirty="0">
                <a:solidFill>
                  <a:srgbClr val="000000"/>
                </a:solidFill>
                <a:latin typeface="Verdana" panose="020B0604030504040204" pitchFamily="34" charset="0"/>
              </a:rPr>
              <a:t>)  </a:t>
            </a:r>
          </a:p>
          <a:p>
            <a:pPr algn="just"/>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class</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ProductService</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@POST</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@Path</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"/add"</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public</a:t>
            </a:r>
            <a:r>
              <a:rPr lang="en-US" dirty="0">
                <a:solidFill>
                  <a:srgbClr val="000000"/>
                </a:solidFill>
                <a:latin typeface="Verdana" panose="020B0604030504040204" pitchFamily="34" charset="0"/>
              </a:rPr>
              <a:t> Response </a:t>
            </a:r>
            <a:r>
              <a:rPr lang="en-US" dirty="0" err="1">
                <a:solidFill>
                  <a:srgbClr val="000000"/>
                </a:solidFill>
                <a:latin typeface="Verdana" panose="020B0604030504040204" pitchFamily="34" charset="0"/>
              </a:rPr>
              <a:t>addUser</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FormParam</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"id"</a:t>
            </a:r>
            <a:r>
              <a:rPr lang="en-US" dirty="0">
                <a:solidFill>
                  <a:srgbClr val="000000"/>
                </a:solidFill>
                <a:latin typeface="Verdana" panose="020B0604030504040204" pitchFamily="34" charset="0"/>
              </a:rPr>
              <a:t>) </a:t>
            </a:r>
            <a:r>
              <a:rPr lang="en-US" b="1" dirty="0" err="1">
                <a:solidFill>
                  <a:srgbClr val="006699"/>
                </a:solidFill>
                <a:latin typeface="Verdana" panose="020B0604030504040204" pitchFamily="34" charset="0"/>
              </a:rPr>
              <a:t>int</a:t>
            </a:r>
            <a:r>
              <a:rPr lang="en-US" dirty="0">
                <a:solidFill>
                  <a:srgbClr val="000000"/>
                </a:solidFill>
                <a:latin typeface="Verdana" panose="020B0604030504040204" pitchFamily="34" charset="0"/>
              </a:rPr>
              <a:t> id,  </a:t>
            </a:r>
          </a:p>
          <a:p>
            <a:pPr algn="just"/>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FormParam</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"name"</a:t>
            </a:r>
            <a:r>
              <a:rPr lang="en-US" dirty="0">
                <a:solidFill>
                  <a:srgbClr val="000000"/>
                </a:solidFill>
                <a:latin typeface="Verdana" panose="020B0604030504040204" pitchFamily="34" charset="0"/>
              </a:rPr>
              <a:t>) String name,  </a:t>
            </a:r>
          </a:p>
          <a:p>
            <a:pPr algn="just"/>
            <a:r>
              <a:rPr lang="en-US" dirty="0">
                <a:solidFill>
                  <a:srgbClr val="000000"/>
                </a:solidFill>
                <a:latin typeface="Verdana" panose="020B0604030504040204" pitchFamily="34" charset="0"/>
              </a:rPr>
              <a:t>        </a:t>
            </a:r>
            <a:r>
              <a:rPr lang="en-US" dirty="0">
                <a:solidFill>
                  <a:srgbClr val="646464"/>
                </a:solidFill>
                <a:latin typeface="Verdana" panose="020B0604030504040204" pitchFamily="34" charset="0"/>
              </a:rPr>
              <a:t>@</a:t>
            </a:r>
            <a:r>
              <a:rPr lang="en-US" dirty="0" err="1">
                <a:solidFill>
                  <a:srgbClr val="646464"/>
                </a:solidFill>
                <a:latin typeface="Verdana" panose="020B0604030504040204" pitchFamily="34" charset="0"/>
              </a:rPr>
              <a:t>FormParam</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"price"</a:t>
            </a:r>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float</a:t>
            </a:r>
            <a:r>
              <a:rPr lang="en-US" dirty="0">
                <a:solidFill>
                  <a:srgbClr val="000000"/>
                </a:solidFill>
                <a:latin typeface="Verdana" panose="020B0604030504040204" pitchFamily="34" charset="0"/>
              </a:rPr>
              <a:t> price) {  </a:t>
            </a:r>
          </a:p>
          <a:p>
            <a:pPr algn="just"/>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a:t>
            </a:r>
            <a:r>
              <a:rPr lang="en-US" b="1" dirty="0">
                <a:solidFill>
                  <a:srgbClr val="006699"/>
                </a:solidFill>
                <a:latin typeface="Verdana" panose="020B0604030504040204" pitchFamily="34" charset="0"/>
              </a:rPr>
              <a:t>return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Response.status</a:t>
            </a:r>
            <a:r>
              <a:rPr lang="en-US" dirty="0">
                <a:solidFill>
                  <a:srgbClr val="000000"/>
                </a:solidFill>
                <a:latin typeface="Verdana" panose="020B0604030504040204" pitchFamily="34" charset="0"/>
              </a:rPr>
              <a:t>(</a:t>
            </a:r>
            <a:r>
              <a:rPr lang="en-US" dirty="0">
                <a:solidFill>
                  <a:srgbClr val="C00000"/>
                </a:solidFill>
                <a:latin typeface="Verdana" panose="020B0604030504040204" pitchFamily="34" charset="0"/>
              </a:rPr>
              <a:t>200</a:t>
            </a:r>
            <a:r>
              <a:rPr lang="en-US" dirty="0">
                <a:solidFill>
                  <a:srgbClr val="000000"/>
                </a:solidFill>
                <a:latin typeface="Verdana" panose="020B0604030504040204" pitchFamily="34" charset="0"/>
              </a:rPr>
              <a:t>)  </a:t>
            </a:r>
          </a:p>
          <a:p>
            <a:pPr algn="just"/>
            <a:r>
              <a:rPr lang="en-US" dirty="0">
                <a:solidFill>
                  <a:srgbClr val="000000"/>
                </a:solidFill>
                <a:latin typeface="Verdana" panose="020B0604030504040204" pitchFamily="34" charset="0"/>
              </a:rPr>
              <a:t>            .entity(</a:t>
            </a:r>
            <a:r>
              <a:rPr lang="en-US" dirty="0">
                <a:solidFill>
                  <a:srgbClr val="0000FF"/>
                </a:solidFill>
                <a:latin typeface="Verdana" panose="020B0604030504040204" pitchFamily="34" charset="0"/>
              </a:rPr>
              <a:t>" Product added </a:t>
            </a:r>
            <a:r>
              <a:rPr lang="en-US" dirty="0" err="1">
                <a:solidFill>
                  <a:srgbClr val="0000FF"/>
                </a:solidFill>
                <a:latin typeface="Verdana" panose="020B0604030504040204" pitchFamily="34" charset="0"/>
              </a:rPr>
              <a:t>successfuly</a:t>
            </a:r>
            <a:r>
              <a:rPr lang="en-US" dirty="0">
                <a:solidFill>
                  <a:srgbClr val="0000FF"/>
                </a:solidFill>
                <a:latin typeface="Verdana" panose="020B0604030504040204" pitchFamily="34" charset="0"/>
              </a:rPr>
              <a:t>!&lt;</a:t>
            </a:r>
            <a:r>
              <a:rPr lang="en-US" dirty="0" err="1">
                <a:solidFill>
                  <a:srgbClr val="0000FF"/>
                </a:solidFill>
                <a:latin typeface="Verdana" panose="020B0604030504040204" pitchFamily="34" charset="0"/>
              </a:rPr>
              <a:t>br</a:t>
            </a:r>
            <a:r>
              <a:rPr lang="en-US" dirty="0">
                <a:solidFill>
                  <a:srgbClr val="0000FF"/>
                </a:solidFill>
                <a:latin typeface="Verdana" panose="020B0604030504040204" pitchFamily="34" charset="0"/>
              </a:rPr>
              <a:t>&gt; Id: "</a:t>
            </a:r>
            <a:r>
              <a:rPr lang="en-US" dirty="0">
                <a:solidFill>
                  <a:srgbClr val="000000"/>
                </a:solidFill>
                <a:latin typeface="Verdana" panose="020B0604030504040204" pitchFamily="34" charset="0"/>
              </a:rPr>
              <a:t>+id+</a:t>
            </a:r>
            <a:r>
              <a:rPr lang="en-US" dirty="0">
                <a:solidFill>
                  <a:srgbClr val="0000FF"/>
                </a:solidFill>
                <a:latin typeface="Verdana" panose="020B0604030504040204" pitchFamily="34" charset="0"/>
              </a:rPr>
              <a:t>"&lt;</a:t>
            </a:r>
            <a:r>
              <a:rPr lang="en-US" dirty="0" err="1">
                <a:solidFill>
                  <a:srgbClr val="0000FF"/>
                </a:solidFill>
                <a:latin typeface="Verdana" panose="020B0604030504040204" pitchFamily="34" charset="0"/>
              </a:rPr>
              <a:t>br</a:t>
            </a:r>
            <a:r>
              <a:rPr lang="en-US" dirty="0">
                <a:solidFill>
                  <a:srgbClr val="0000FF"/>
                </a:solidFill>
                <a:latin typeface="Verdana" panose="020B0604030504040204" pitchFamily="34" charset="0"/>
              </a:rPr>
              <a:t>&gt; Name: "</a:t>
            </a:r>
            <a:r>
              <a:rPr lang="en-US" dirty="0">
                <a:solidFill>
                  <a:srgbClr val="000000"/>
                </a:solidFill>
                <a:latin typeface="Verdana" panose="020B0604030504040204" pitchFamily="34" charset="0"/>
              </a:rPr>
              <a:t> + name+</a:t>
            </a:r>
            <a:r>
              <a:rPr lang="en-US" dirty="0">
                <a:solidFill>
                  <a:srgbClr val="0000FF"/>
                </a:solidFill>
                <a:latin typeface="Verdana" panose="020B0604030504040204" pitchFamily="34" charset="0"/>
              </a:rPr>
              <a:t>"&lt;</a:t>
            </a:r>
            <a:r>
              <a:rPr lang="en-US" dirty="0" err="1">
                <a:solidFill>
                  <a:srgbClr val="0000FF"/>
                </a:solidFill>
                <a:latin typeface="Verdana" panose="020B0604030504040204" pitchFamily="34" charset="0"/>
              </a:rPr>
              <a:t>br</a:t>
            </a:r>
            <a:r>
              <a:rPr lang="en-US" dirty="0">
                <a:solidFill>
                  <a:srgbClr val="0000FF"/>
                </a:solidFill>
                <a:latin typeface="Verdana" panose="020B0604030504040204" pitchFamily="34" charset="0"/>
              </a:rPr>
              <a:t>&gt; Price: "</a:t>
            </a:r>
            <a:r>
              <a:rPr lang="en-US" dirty="0">
                <a:solidFill>
                  <a:srgbClr val="000000"/>
                </a:solidFill>
                <a:latin typeface="Verdana" panose="020B0604030504040204" pitchFamily="34" charset="0"/>
              </a:rPr>
              <a:t>+price)  </a:t>
            </a:r>
          </a:p>
          <a:p>
            <a:pPr algn="just"/>
            <a:r>
              <a:rPr lang="en-US" dirty="0">
                <a:solidFill>
                  <a:srgbClr val="000000"/>
                </a:solidFill>
                <a:latin typeface="Verdana" panose="020B0604030504040204" pitchFamily="34" charset="0"/>
              </a:rPr>
              <a:t>            .build();  </a:t>
            </a:r>
          </a:p>
          <a:p>
            <a:pPr algn="just"/>
            <a:r>
              <a:rPr lang="en-US" dirty="0">
                <a:solidFill>
                  <a:srgbClr val="000000"/>
                </a:solidFill>
                <a:latin typeface="Verdana" panose="020B0604030504040204" pitchFamily="34" charset="0"/>
              </a:rPr>
              <a:t>    }  </a:t>
            </a:r>
          </a:p>
          <a:p>
            <a:pPr algn="just"/>
            <a:r>
              <a:rPr lang="en-US" dirty="0">
                <a:solidFill>
                  <a:srgbClr val="000000"/>
                </a:solidFill>
                <a:latin typeface="Verdana" panose="020B0604030504040204" pitchFamily="34" charset="0"/>
              </a:rPr>
              <a:t>}  </a:t>
            </a:r>
          </a:p>
          <a:p>
            <a:endParaRPr lang="en-US" dirty="0"/>
          </a:p>
        </p:txBody>
      </p:sp>
    </p:spTree>
    <p:extLst>
      <p:ext uri="{BB962C8B-B14F-4D97-AF65-F5344CB8AC3E}">
        <p14:creationId xmlns:p14="http://schemas.microsoft.com/office/powerpoint/2010/main" val="1844308445"/>
      </p:ext>
    </p:extLst>
  </p:cSld>
  <p:clrMapOvr>
    <a:masterClrMapping/>
  </p:clrMapOvr>
  <p:transition>
    <p:fade/>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3327" y="3292712"/>
            <a:ext cx="11131061" cy="698500"/>
          </a:xfrm>
        </p:spPr>
        <p:txBody>
          <a:bodyPr/>
          <a:lstStyle/>
          <a:p>
            <a:r>
              <a:rPr lang="en-US" dirty="0" smtClean="0"/>
              <a:t>Run the server and access the application. </a:t>
            </a:r>
            <a:endParaRPr lang="en-US" dirty="0"/>
          </a:p>
        </p:txBody>
      </p:sp>
    </p:spTree>
    <p:extLst>
      <p:ext uri="{BB962C8B-B14F-4D97-AF65-F5344CB8AC3E}">
        <p14:creationId xmlns:p14="http://schemas.microsoft.com/office/powerpoint/2010/main" val="139510537"/>
      </p:ext>
    </p:extLst>
  </p:cSld>
  <p:clrMapOvr>
    <a:masterClrMapping/>
  </p:clrMapOvr>
  <p:transition>
    <p:fade/>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@Produces and @Consumes annotations</a:t>
            </a:r>
            <a:endParaRPr lang="en-US" dirty="0"/>
          </a:p>
        </p:txBody>
      </p:sp>
      <p:sp>
        <p:nvSpPr>
          <p:cNvPr id="3" name="Content Placeholder 2"/>
          <p:cNvSpPr>
            <a:spLocks noGrp="1"/>
          </p:cNvSpPr>
          <p:nvPr>
            <p:ph idx="1"/>
          </p:nvPr>
        </p:nvSpPr>
        <p:spPr/>
        <p:txBody>
          <a:bodyPr>
            <a:normAutofit/>
          </a:bodyPr>
          <a:lstStyle/>
          <a:p>
            <a:r>
              <a:rPr lang="en-US" sz="2400" b="1" dirty="0">
                <a:solidFill>
                  <a:srgbClr val="FF0000"/>
                </a:solidFill>
              </a:rPr>
              <a:t>@</a:t>
            </a:r>
            <a:r>
              <a:rPr lang="en-US" sz="2400" b="1" dirty="0" smtClean="0">
                <a:solidFill>
                  <a:srgbClr val="FF0000"/>
                </a:solidFill>
              </a:rPr>
              <a:t>Consumes </a:t>
            </a:r>
            <a:r>
              <a:rPr lang="en-US" sz="2400" b="1" dirty="0"/>
              <a:t>annotation is used </a:t>
            </a:r>
            <a:r>
              <a:rPr lang="en-US" sz="2400" b="1" dirty="0" smtClean="0"/>
              <a:t>to specify request acceptance format types</a:t>
            </a:r>
          </a:p>
          <a:p>
            <a:pPr lvl="3"/>
            <a:r>
              <a:rPr lang="en-US" sz="2400" i="1" dirty="0" smtClean="0"/>
              <a:t>@Consumes</a:t>
            </a:r>
            <a:r>
              <a:rPr lang="en-US" sz="2400" dirty="0" smtClean="0"/>
              <a:t>("application/xml)</a:t>
            </a:r>
          </a:p>
          <a:p>
            <a:pPr lvl="3"/>
            <a:r>
              <a:rPr lang="en-US" sz="2400" i="1" dirty="0" smtClean="0"/>
              <a:t>@</a:t>
            </a:r>
            <a:r>
              <a:rPr lang="en-US" sz="2400" i="1" dirty="0"/>
              <a:t> Consumes</a:t>
            </a:r>
            <a:r>
              <a:rPr lang="en-US" sz="2400" dirty="0" smtClean="0"/>
              <a:t>("</a:t>
            </a:r>
            <a:r>
              <a:rPr lang="en-US" sz="2400" dirty="0"/>
              <a:t>application/</a:t>
            </a:r>
            <a:r>
              <a:rPr lang="en-US" sz="2400" dirty="0" err="1"/>
              <a:t>xml,application</a:t>
            </a:r>
            <a:r>
              <a:rPr lang="en-US" sz="2400" dirty="0"/>
              <a:t>/</a:t>
            </a:r>
            <a:r>
              <a:rPr lang="en-US" sz="2400" dirty="0" err="1"/>
              <a:t>json</a:t>
            </a:r>
            <a:r>
              <a:rPr lang="en-US" sz="2400" dirty="0"/>
              <a:t>")</a:t>
            </a:r>
            <a:endParaRPr lang="en-US" sz="2400" dirty="0" smtClean="0"/>
          </a:p>
          <a:p>
            <a:r>
              <a:rPr lang="en-US" sz="2400" b="1" dirty="0" smtClean="0">
                <a:solidFill>
                  <a:srgbClr val="FF0000"/>
                </a:solidFill>
              </a:rPr>
              <a:t>@Produces </a:t>
            </a:r>
            <a:r>
              <a:rPr lang="en-US" sz="2400" b="1" dirty="0" smtClean="0"/>
              <a:t>annotation </a:t>
            </a:r>
            <a:r>
              <a:rPr lang="en-US" sz="2400" b="1" dirty="0"/>
              <a:t>is used </a:t>
            </a:r>
            <a:r>
              <a:rPr lang="en-US" sz="2400" b="1" dirty="0" smtClean="0"/>
              <a:t>to specify response format types</a:t>
            </a:r>
            <a:endParaRPr lang="en-US" sz="2400" b="1" dirty="0"/>
          </a:p>
          <a:p>
            <a:pPr lvl="3"/>
            <a:r>
              <a:rPr lang="en-US" sz="2400" i="1" dirty="0"/>
              <a:t>@Produces</a:t>
            </a:r>
            <a:r>
              <a:rPr lang="en-US" sz="2400" dirty="0"/>
              <a:t>("application/xml)</a:t>
            </a:r>
          </a:p>
          <a:p>
            <a:pPr lvl="3"/>
            <a:r>
              <a:rPr lang="en-US" sz="2400" i="1" dirty="0"/>
              <a:t>@Produces</a:t>
            </a:r>
            <a:r>
              <a:rPr lang="en-US" sz="2400" dirty="0"/>
              <a:t>("application/</a:t>
            </a:r>
            <a:r>
              <a:rPr lang="en-US" sz="2400" dirty="0" err="1"/>
              <a:t>xml,application</a:t>
            </a:r>
            <a:r>
              <a:rPr lang="en-US" sz="2400" dirty="0"/>
              <a:t>/</a:t>
            </a:r>
            <a:r>
              <a:rPr lang="en-US" sz="2400" dirty="0" err="1"/>
              <a:t>json</a:t>
            </a:r>
            <a:r>
              <a:rPr lang="en-US" sz="2400" dirty="0"/>
              <a:t>")</a:t>
            </a:r>
          </a:p>
          <a:p>
            <a:endParaRPr lang="en-US" sz="2400" dirty="0"/>
          </a:p>
          <a:p>
            <a:r>
              <a:rPr lang="en-US" sz="2400" dirty="0" smtClean="0">
                <a:solidFill>
                  <a:srgbClr val="FF0000"/>
                </a:solidFill>
              </a:rPr>
              <a:t>Both can be used on same method to specify request and response format types.</a:t>
            </a:r>
            <a:endParaRPr lang="en-US" sz="2400" dirty="0">
              <a:solidFill>
                <a:srgbClr val="FF0000"/>
              </a:solidFill>
            </a:endParaRPr>
          </a:p>
          <a:p>
            <a:endParaRPr lang="en-US" sz="2400" dirty="0"/>
          </a:p>
        </p:txBody>
      </p:sp>
    </p:spTree>
    <p:extLst>
      <p:ext uri="{BB962C8B-B14F-4D97-AF65-F5344CB8AC3E}">
        <p14:creationId xmlns:p14="http://schemas.microsoft.com/office/powerpoint/2010/main" val="878827373"/>
      </p:ext>
    </p:extLst>
  </p:cSld>
  <p:clrMapOvr>
    <a:masterClrMapping/>
  </p:clrMapOvr>
  <p:transition>
    <p:fade/>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solidFill>
                  <a:srgbClr val="FF0000"/>
                </a:solidFill>
              </a:rPr>
              <a:t>JAX RS Example – Produce output in </a:t>
            </a:r>
            <a:r>
              <a:rPr lang="en-US" sz="2000" dirty="0" err="1" smtClean="0">
                <a:solidFill>
                  <a:srgbClr val="FF0000"/>
                </a:solidFill>
              </a:rPr>
              <a:t>json</a:t>
            </a:r>
            <a:r>
              <a:rPr lang="en-US" sz="2000" dirty="0" smtClean="0">
                <a:solidFill>
                  <a:srgbClr val="FF0000"/>
                </a:solidFill>
              </a:rPr>
              <a:t> format from java object– Use jersey framework</a:t>
            </a:r>
            <a:endParaRPr lang="en-US" sz="2000" dirty="0">
              <a:solidFill>
                <a:srgbClr val="FF0000"/>
              </a:solidFill>
            </a:endParaRPr>
          </a:p>
        </p:txBody>
      </p:sp>
      <p:sp>
        <p:nvSpPr>
          <p:cNvPr id="3" name="Content Placeholder 2"/>
          <p:cNvSpPr>
            <a:spLocks noGrp="1"/>
          </p:cNvSpPr>
          <p:nvPr>
            <p:ph idx="1"/>
          </p:nvPr>
        </p:nvSpPr>
        <p:spPr/>
        <p:txBody>
          <a:bodyPr/>
          <a:lstStyle/>
          <a:p>
            <a:r>
              <a:rPr lang="en-US" dirty="0" smtClean="0"/>
              <a:t>Here to produce output in </a:t>
            </a:r>
            <a:r>
              <a:rPr lang="en-US" dirty="0" err="1" smtClean="0"/>
              <a:t>json</a:t>
            </a:r>
            <a:r>
              <a:rPr lang="en-US" dirty="0" smtClean="0"/>
              <a:t> format </a:t>
            </a:r>
          </a:p>
          <a:p>
            <a:r>
              <a:rPr lang="en-US" dirty="0" smtClean="0"/>
              <a:t>1. </a:t>
            </a:r>
            <a:r>
              <a:rPr lang="en-US" b="1" i="1" dirty="0" smtClean="0">
                <a:solidFill>
                  <a:srgbClr val="FF0000"/>
                </a:solidFill>
              </a:rPr>
              <a:t>jersey-json.jar</a:t>
            </a:r>
            <a:r>
              <a:rPr lang="en-US" i="1" dirty="0" smtClean="0"/>
              <a:t> file is required. </a:t>
            </a:r>
          </a:p>
          <a:p>
            <a:r>
              <a:rPr lang="en-US" i="1" dirty="0" smtClean="0"/>
              <a:t>Internally Jersey converts java script object to JSON with Jackson help. Here Jackson is a JSON processor.</a:t>
            </a:r>
          </a:p>
          <a:p>
            <a:r>
              <a:rPr lang="en-US" i="1" dirty="0" smtClean="0"/>
              <a:t>2. Add following entry in web.xml under Jersey Servlet Container</a:t>
            </a:r>
          </a:p>
          <a:p>
            <a:r>
              <a:rPr lang="en-US" i="1" dirty="0"/>
              <a:t> </a:t>
            </a:r>
            <a:r>
              <a:rPr lang="en-US" i="1" dirty="0" smtClean="0"/>
              <a:t> </a:t>
            </a:r>
            <a:r>
              <a:rPr lang="en-US" dirty="0"/>
              <a:t>    </a:t>
            </a:r>
            <a:r>
              <a:rPr lang="en-US" dirty="0">
                <a:solidFill>
                  <a:srgbClr val="FF0000"/>
                </a:solidFill>
              </a:rPr>
              <a:t>&lt;</a:t>
            </a:r>
            <a:r>
              <a:rPr lang="en-US" dirty="0" err="1">
                <a:solidFill>
                  <a:srgbClr val="FF0000"/>
                </a:solidFill>
              </a:rPr>
              <a:t>init-param</a:t>
            </a:r>
            <a:r>
              <a:rPr lang="en-US" dirty="0">
                <a:solidFill>
                  <a:srgbClr val="FF0000"/>
                </a:solidFill>
              </a:rPr>
              <a:t>&gt;</a:t>
            </a:r>
          </a:p>
          <a:p>
            <a:r>
              <a:rPr lang="en-US" dirty="0">
                <a:solidFill>
                  <a:srgbClr val="FF0000"/>
                </a:solidFill>
              </a:rPr>
              <a:t>          &lt;</a:t>
            </a:r>
            <a:r>
              <a:rPr lang="en-US" dirty="0" err="1">
                <a:solidFill>
                  <a:srgbClr val="FF0000"/>
                </a:solidFill>
              </a:rPr>
              <a:t>param</a:t>
            </a:r>
            <a:r>
              <a:rPr lang="en-US" dirty="0">
                <a:solidFill>
                  <a:srgbClr val="FF0000"/>
                </a:solidFill>
              </a:rPr>
              <a:t>-name&gt;</a:t>
            </a:r>
            <a:r>
              <a:rPr lang="en-US" dirty="0" err="1">
                <a:solidFill>
                  <a:srgbClr val="FF0000"/>
                </a:solidFill>
              </a:rPr>
              <a:t>com.sun.jersey.api.json.POJOMappingFeature</a:t>
            </a:r>
            <a:r>
              <a:rPr lang="en-US" dirty="0">
                <a:solidFill>
                  <a:srgbClr val="FF0000"/>
                </a:solidFill>
              </a:rPr>
              <a:t>&lt;/</a:t>
            </a:r>
            <a:r>
              <a:rPr lang="en-US" dirty="0" err="1">
                <a:solidFill>
                  <a:srgbClr val="FF0000"/>
                </a:solidFill>
              </a:rPr>
              <a:t>param</a:t>
            </a:r>
            <a:r>
              <a:rPr lang="en-US" dirty="0">
                <a:solidFill>
                  <a:srgbClr val="FF0000"/>
                </a:solidFill>
              </a:rPr>
              <a:t>-name&gt;</a:t>
            </a:r>
          </a:p>
          <a:p>
            <a:r>
              <a:rPr lang="en-US" dirty="0">
                <a:solidFill>
                  <a:srgbClr val="FF0000"/>
                </a:solidFill>
              </a:rPr>
              <a:t>          &lt;</a:t>
            </a:r>
            <a:r>
              <a:rPr lang="en-US" dirty="0" err="1">
                <a:solidFill>
                  <a:srgbClr val="FF0000"/>
                </a:solidFill>
              </a:rPr>
              <a:t>param</a:t>
            </a:r>
            <a:r>
              <a:rPr lang="en-US" dirty="0">
                <a:solidFill>
                  <a:srgbClr val="FF0000"/>
                </a:solidFill>
              </a:rPr>
              <a:t>-value&gt;true&lt;/</a:t>
            </a:r>
            <a:r>
              <a:rPr lang="en-US" dirty="0" err="1">
                <a:solidFill>
                  <a:srgbClr val="FF0000"/>
                </a:solidFill>
              </a:rPr>
              <a:t>param</a:t>
            </a:r>
            <a:r>
              <a:rPr lang="en-US" dirty="0">
                <a:solidFill>
                  <a:srgbClr val="FF0000"/>
                </a:solidFill>
              </a:rPr>
              <a:t>-value&gt;</a:t>
            </a:r>
          </a:p>
          <a:p>
            <a:r>
              <a:rPr lang="en-US" dirty="0">
                <a:solidFill>
                  <a:srgbClr val="FF0000"/>
                </a:solidFill>
              </a:rPr>
              <a:t>        &lt;/</a:t>
            </a:r>
            <a:r>
              <a:rPr lang="en-US" dirty="0" err="1">
                <a:solidFill>
                  <a:srgbClr val="FF0000"/>
                </a:solidFill>
              </a:rPr>
              <a:t>init-param</a:t>
            </a:r>
            <a:r>
              <a:rPr lang="en-US" dirty="0">
                <a:solidFill>
                  <a:srgbClr val="FF0000"/>
                </a:solidFill>
              </a:rPr>
              <a:t>&gt;</a:t>
            </a:r>
          </a:p>
          <a:p>
            <a:endParaRPr lang="en-US" i="1" dirty="0" smtClean="0"/>
          </a:p>
          <a:p>
            <a:endParaRPr lang="en-US" i="1" dirty="0" smtClean="0"/>
          </a:p>
          <a:p>
            <a:endParaRPr lang="en-US" dirty="0"/>
          </a:p>
        </p:txBody>
      </p:sp>
    </p:spTree>
    <p:extLst>
      <p:ext uri="{BB962C8B-B14F-4D97-AF65-F5344CB8AC3E}">
        <p14:creationId xmlns:p14="http://schemas.microsoft.com/office/powerpoint/2010/main" val="4165479662"/>
      </p:ext>
    </p:extLst>
  </p:cSld>
  <p:clrMapOvr>
    <a:masterClrMapping/>
  </p:clrMapOvr>
  <p:transition>
    <p:fade/>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494" y="317501"/>
            <a:ext cx="11131061" cy="569604"/>
          </a:xfrm>
        </p:spPr>
        <p:txBody>
          <a:bodyPr>
            <a:normAutofit/>
          </a:bodyPr>
          <a:lstStyle/>
          <a:p>
            <a:r>
              <a:rPr lang="en-US" sz="2400" dirty="0" smtClean="0"/>
              <a:t>Steps to create application.</a:t>
            </a:r>
            <a:r>
              <a:rPr lang="en-US" sz="2400" dirty="0"/>
              <a:t> </a:t>
            </a:r>
            <a:r>
              <a:rPr lang="en-US" sz="2400" dirty="0" smtClean="0"/>
              <a:t>Let’s use maven for this example</a:t>
            </a:r>
            <a:endParaRPr lang="en-US" sz="2400" dirty="0"/>
          </a:p>
        </p:txBody>
      </p:sp>
      <p:sp>
        <p:nvSpPr>
          <p:cNvPr id="3" name="Content Placeholder 2"/>
          <p:cNvSpPr>
            <a:spLocks noGrp="1"/>
          </p:cNvSpPr>
          <p:nvPr>
            <p:ph idx="1"/>
          </p:nvPr>
        </p:nvSpPr>
        <p:spPr>
          <a:xfrm>
            <a:off x="529494" y="887105"/>
            <a:ext cx="11131061" cy="5494647"/>
          </a:xfrm>
        </p:spPr>
        <p:txBody>
          <a:bodyPr>
            <a:normAutofit fontScale="85000" lnSpcReduction="20000"/>
          </a:bodyPr>
          <a:lstStyle/>
          <a:p>
            <a:pPr marL="228600" indent="-228600">
              <a:buAutoNum type="arabicPeriod"/>
            </a:pPr>
            <a:r>
              <a:rPr lang="en-US" dirty="0" smtClean="0"/>
              <a:t>Create Eclipse project</a:t>
            </a:r>
          </a:p>
          <a:p>
            <a:pPr marL="228600" indent="-228600">
              <a:buAutoNum type="arabicPeriod"/>
            </a:pPr>
            <a:r>
              <a:rPr lang="en-US" dirty="0" smtClean="0"/>
              <a:t>Convert in to Maven</a:t>
            </a:r>
          </a:p>
          <a:p>
            <a:pPr marL="228600" indent="-228600">
              <a:buAutoNum type="arabicPeriod"/>
            </a:pPr>
            <a:r>
              <a:rPr lang="en-US" dirty="0" smtClean="0"/>
              <a:t>Add following jersey dependencies in pom.xml</a:t>
            </a:r>
          </a:p>
          <a:p>
            <a:r>
              <a:rPr lang="en-US" dirty="0"/>
              <a:t> </a:t>
            </a:r>
            <a:r>
              <a:rPr lang="en-US" dirty="0" smtClean="0"/>
              <a:t> </a:t>
            </a:r>
            <a:r>
              <a:rPr lang="en-US" dirty="0"/>
              <a:t>&lt;dependency&gt;</a:t>
            </a:r>
          </a:p>
          <a:p>
            <a:r>
              <a:rPr lang="en-US" dirty="0"/>
              <a:t>                &lt;</a:t>
            </a:r>
            <a:r>
              <a:rPr lang="en-US" dirty="0" err="1"/>
              <a:t>groupId</a:t>
            </a:r>
            <a:r>
              <a:rPr lang="en-US" dirty="0"/>
              <a:t>&gt;</a:t>
            </a:r>
            <a:r>
              <a:rPr lang="en-US" dirty="0" err="1"/>
              <a:t>com.sun.jersey</a:t>
            </a:r>
            <a:r>
              <a:rPr lang="en-US" dirty="0"/>
              <a:t>&lt;/</a:t>
            </a:r>
            <a:r>
              <a:rPr lang="en-US" dirty="0" err="1"/>
              <a:t>groupId</a:t>
            </a:r>
            <a:r>
              <a:rPr lang="en-US" dirty="0"/>
              <a:t>&gt;</a:t>
            </a:r>
          </a:p>
          <a:p>
            <a:r>
              <a:rPr lang="en-US" dirty="0"/>
              <a:t>                &lt;</a:t>
            </a:r>
            <a:r>
              <a:rPr lang="en-US" dirty="0" err="1"/>
              <a:t>artifactId</a:t>
            </a:r>
            <a:r>
              <a:rPr lang="en-US" dirty="0"/>
              <a:t>&gt;jersey-server&lt;/</a:t>
            </a:r>
            <a:r>
              <a:rPr lang="en-US" dirty="0" err="1"/>
              <a:t>artifactId</a:t>
            </a:r>
            <a:r>
              <a:rPr lang="en-US" dirty="0"/>
              <a:t>&gt;</a:t>
            </a:r>
          </a:p>
          <a:p>
            <a:r>
              <a:rPr lang="en-US" dirty="0"/>
              <a:t>                &lt;version&gt;1.8&lt;/version&gt;</a:t>
            </a:r>
          </a:p>
          <a:p>
            <a:r>
              <a:rPr lang="en-US" dirty="0"/>
              <a:t>           &lt;/dependency</a:t>
            </a:r>
            <a:r>
              <a:rPr lang="en-US" dirty="0" smtClean="0"/>
              <a:t>&gt;</a:t>
            </a:r>
          </a:p>
          <a:p>
            <a:r>
              <a:rPr lang="en-US" dirty="0"/>
              <a:t> </a:t>
            </a:r>
            <a:r>
              <a:rPr lang="en-US" dirty="0" smtClean="0"/>
              <a:t>      &lt;</a:t>
            </a:r>
            <a:r>
              <a:rPr lang="en-US" dirty="0"/>
              <a:t>dependency</a:t>
            </a:r>
            <a:r>
              <a:rPr lang="en-US" dirty="0" smtClean="0"/>
              <a:t>&gt;</a:t>
            </a:r>
          </a:p>
          <a:p>
            <a:r>
              <a:rPr lang="en-US" dirty="0"/>
              <a:t>                &lt;</a:t>
            </a:r>
            <a:r>
              <a:rPr lang="en-US" dirty="0" err="1"/>
              <a:t>groupId</a:t>
            </a:r>
            <a:r>
              <a:rPr lang="en-US" dirty="0"/>
              <a:t>&gt;</a:t>
            </a:r>
            <a:r>
              <a:rPr lang="en-US" dirty="0" err="1"/>
              <a:t>com.sun.jersey</a:t>
            </a:r>
            <a:r>
              <a:rPr lang="en-US" dirty="0"/>
              <a:t>&lt;/</a:t>
            </a:r>
            <a:r>
              <a:rPr lang="en-US" dirty="0" err="1"/>
              <a:t>groupId</a:t>
            </a:r>
            <a:r>
              <a:rPr lang="en-US" dirty="0"/>
              <a:t>&gt;</a:t>
            </a:r>
          </a:p>
          <a:p>
            <a:r>
              <a:rPr lang="en-US" dirty="0"/>
              <a:t>                &lt;</a:t>
            </a:r>
            <a:r>
              <a:rPr lang="en-US" dirty="0" err="1"/>
              <a:t>artifactId</a:t>
            </a:r>
            <a:r>
              <a:rPr lang="en-US" dirty="0"/>
              <a:t>&gt;jersey-</a:t>
            </a:r>
            <a:r>
              <a:rPr lang="en-US" dirty="0" err="1"/>
              <a:t>json</a:t>
            </a:r>
            <a:r>
              <a:rPr lang="en-US" dirty="0"/>
              <a:t>&lt;/</a:t>
            </a:r>
            <a:r>
              <a:rPr lang="en-US" dirty="0" err="1"/>
              <a:t>artifactId</a:t>
            </a:r>
            <a:r>
              <a:rPr lang="en-US" dirty="0"/>
              <a:t>&gt;</a:t>
            </a:r>
          </a:p>
          <a:p>
            <a:r>
              <a:rPr lang="en-US" dirty="0"/>
              <a:t>                &lt;version&gt;1.8&lt;/version&gt;</a:t>
            </a:r>
          </a:p>
          <a:p>
            <a:r>
              <a:rPr lang="en-US" dirty="0"/>
              <a:t>          &lt;/dependency&gt;   </a:t>
            </a:r>
            <a:endParaRPr lang="en-US" dirty="0" smtClean="0"/>
          </a:p>
          <a:p>
            <a:r>
              <a:rPr lang="en-US" dirty="0" smtClean="0"/>
              <a:t>4. Right click on Project -&gt; Update Project</a:t>
            </a:r>
          </a:p>
          <a:p>
            <a:r>
              <a:rPr lang="en-US" dirty="0" smtClean="0"/>
              <a:t>5. Enter jersey entries in web.xml file</a:t>
            </a:r>
          </a:p>
          <a:p>
            <a:r>
              <a:rPr lang="en-US" dirty="0" smtClean="0"/>
              <a:t>6. Create Product.java file with id, name, cost</a:t>
            </a:r>
          </a:p>
          <a:p>
            <a:r>
              <a:rPr lang="en-US" dirty="0" smtClean="0"/>
              <a:t>7. Create Rest Service class </a:t>
            </a:r>
          </a:p>
          <a:p>
            <a:r>
              <a:rPr lang="en-US" dirty="0" smtClean="0"/>
              <a:t>8.Access the application through </a:t>
            </a:r>
            <a:r>
              <a:rPr lang="en-US" dirty="0" err="1" smtClean="0"/>
              <a:t>uri</a:t>
            </a:r>
            <a:endParaRPr lang="en-US" dirty="0" smtClean="0"/>
          </a:p>
        </p:txBody>
      </p:sp>
    </p:spTree>
    <p:extLst>
      <p:ext uri="{BB962C8B-B14F-4D97-AF65-F5344CB8AC3E}">
        <p14:creationId xmlns:p14="http://schemas.microsoft.com/office/powerpoint/2010/main" val="4077761641"/>
      </p:ext>
    </p:extLst>
  </p:cSld>
  <p:clrMapOvr>
    <a:masterClrMapping/>
  </p:clrMapOvr>
  <p:transition>
    <p:fade/>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Web.xml</a:t>
            </a:r>
            <a:endParaRPr lang="en-US" dirty="0"/>
          </a:p>
        </p:txBody>
      </p:sp>
      <p:sp>
        <p:nvSpPr>
          <p:cNvPr id="3" name="Content Placeholder 2"/>
          <p:cNvSpPr>
            <a:spLocks noGrp="1"/>
          </p:cNvSpPr>
          <p:nvPr>
            <p:ph idx="1"/>
          </p:nvPr>
        </p:nvSpPr>
        <p:spPr>
          <a:xfrm>
            <a:off x="529494" y="1016001"/>
            <a:ext cx="11131061" cy="5365751"/>
          </a:xfrm>
        </p:spPr>
        <p:txBody>
          <a:bodyPr>
            <a:normAutofit fontScale="92500" lnSpcReduction="20000"/>
          </a:bodyPr>
          <a:lstStyle/>
          <a:p>
            <a:r>
              <a:rPr lang="en-US" dirty="0" smtClean="0"/>
              <a:t> </a:t>
            </a:r>
            <a:r>
              <a:rPr lang="en-US" dirty="0">
                <a:solidFill>
                  <a:srgbClr val="008080"/>
                </a:solidFill>
                <a:latin typeface="Consolas" panose="020B0609020204030204" pitchFamily="49" charset="0"/>
              </a:rPr>
              <a:t>&lt;</a:t>
            </a:r>
            <a:r>
              <a:rPr lang="en-US" dirty="0">
                <a:solidFill>
                  <a:srgbClr val="3F7F7F"/>
                </a:solidFill>
                <a:highlight>
                  <a:srgbClr val="D4D4D4"/>
                </a:highlight>
                <a:latin typeface="Consolas" panose="020B0609020204030204" pitchFamily="49" charset="0"/>
              </a:rPr>
              <a:t>servlet</a:t>
            </a:r>
            <a:r>
              <a:rPr lang="en-US" dirty="0">
                <a:solidFill>
                  <a:srgbClr val="008080"/>
                </a:solidFill>
                <a:highlight>
                  <a:srgbClr val="D4D4D4"/>
                </a:highlight>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servlet-name</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jersey-</a:t>
            </a:r>
            <a:r>
              <a:rPr lang="en-US" u="sng" dirty="0">
                <a:solidFill>
                  <a:srgbClr val="000000"/>
                </a:solidFill>
                <a:latin typeface="Consolas" panose="020B0609020204030204" pitchFamily="49" charset="0"/>
              </a:rPr>
              <a:t>servlet</a:t>
            </a:r>
            <a:r>
              <a:rPr lang="en-US" u="sng" dirty="0">
                <a:solidFill>
                  <a:srgbClr val="008080"/>
                </a:solidFill>
                <a:latin typeface="Consolas" panose="020B0609020204030204" pitchFamily="49" charset="0"/>
              </a:rPr>
              <a:t>&lt;/</a:t>
            </a:r>
            <a:r>
              <a:rPr lang="en-US" u="sng" dirty="0">
                <a:solidFill>
                  <a:srgbClr val="3F7F7F"/>
                </a:solidFill>
                <a:latin typeface="Consolas" panose="020B0609020204030204" pitchFamily="49" charset="0"/>
              </a:rPr>
              <a:t>servlet-name</a:t>
            </a:r>
            <a:r>
              <a:rPr lang="en-US" u="sng"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servlet-class</a:t>
            </a:r>
            <a:r>
              <a:rPr lang="en-US" dirty="0">
                <a:solidFill>
                  <a:srgbClr val="008080"/>
                </a:solidFill>
                <a:latin typeface="Consolas" panose="020B0609020204030204" pitchFamily="49" charset="0"/>
              </a:rPr>
              <a:t>&gt;</a:t>
            </a:r>
            <a:r>
              <a:rPr lang="en-US" dirty="0" err="1">
                <a:solidFill>
                  <a:srgbClr val="000000"/>
                </a:solidFill>
                <a:latin typeface="Consolas" panose="020B0609020204030204" pitchFamily="49" charset="0"/>
              </a:rPr>
              <a:t>com.sun.jersey.spi.container.servlet.ServletContainer</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servlet-class</a:t>
            </a:r>
            <a:r>
              <a:rPr lang="en-US"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init-param</a:t>
            </a:r>
            <a:r>
              <a:rPr lang="en-US"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param</a:t>
            </a:r>
            <a:r>
              <a:rPr lang="en-US" dirty="0">
                <a:solidFill>
                  <a:srgbClr val="3F7F7F"/>
                </a:solidFill>
                <a:latin typeface="Consolas" panose="020B0609020204030204" pitchFamily="49" charset="0"/>
              </a:rPr>
              <a:t>-name</a:t>
            </a:r>
            <a:r>
              <a:rPr lang="en-US" dirty="0">
                <a:solidFill>
                  <a:srgbClr val="008080"/>
                </a:solidFill>
                <a:latin typeface="Consolas" panose="020B0609020204030204" pitchFamily="49" charset="0"/>
              </a:rPr>
              <a:t>&gt;</a:t>
            </a:r>
            <a:r>
              <a:rPr lang="en-US" dirty="0" err="1">
                <a:solidFill>
                  <a:srgbClr val="000000"/>
                </a:solidFill>
                <a:latin typeface="Consolas" panose="020B0609020204030204" pitchFamily="49" charset="0"/>
              </a:rPr>
              <a:t>com.sun.jersey.config.property.packages</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param</a:t>
            </a:r>
            <a:r>
              <a:rPr lang="en-US" dirty="0">
                <a:solidFill>
                  <a:srgbClr val="3F7F7F"/>
                </a:solidFill>
                <a:latin typeface="Consolas" panose="020B0609020204030204" pitchFamily="49" charset="0"/>
              </a:rPr>
              <a:t>-name</a:t>
            </a:r>
            <a:r>
              <a:rPr lang="en-US"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param</a:t>
            </a:r>
            <a:r>
              <a:rPr lang="en-US" dirty="0">
                <a:solidFill>
                  <a:srgbClr val="3F7F7F"/>
                </a:solidFill>
                <a:latin typeface="Consolas" panose="020B0609020204030204" pitchFamily="49" charset="0"/>
              </a:rPr>
              <a:t>-value</a:t>
            </a:r>
            <a:r>
              <a:rPr lang="en-US" dirty="0">
                <a:solidFill>
                  <a:srgbClr val="008080"/>
                </a:solidFill>
                <a:latin typeface="Consolas" panose="020B0609020204030204" pitchFamily="49" charset="0"/>
              </a:rPr>
              <a:t>&gt;</a:t>
            </a:r>
            <a:r>
              <a:rPr lang="en-US" dirty="0" err="1">
                <a:solidFill>
                  <a:srgbClr val="000000"/>
                </a:solidFill>
                <a:latin typeface="Consolas" panose="020B0609020204030204" pitchFamily="49" charset="0"/>
              </a:rPr>
              <a:t>com.mangaraoit.rest</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param</a:t>
            </a:r>
            <a:r>
              <a:rPr lang="en-US" dirty="0">
                <a:solidFill>
                  <a:srgbClr val="3F7F7F"/>
                </a:solidFill>
                <a:latin typeface="Consolas" panose="020B0609020204030204" pitchFamily="49" charset="0"/>
              </a:rPr>
              <a:t>-value</a:t>
            </a:r>
            <a:r>
              <a:rPr lang="en-US"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init-param</a:t>
            </a:r>
            <a:r>
              <a:rPr lang="en-US"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init-param</a:t>
            </a:r>
            <a:r>
              <a:rPr lang="en-US"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param</a:t>
            </a:r>
            <a:r>
              <a:rPr lang="en-US" dirty="0">
                <a:solidFill>
                  <a:srgbClr val="3F7F7F"/>
                </a:solidFill>
                <a:latin typeface="Consolas" panose="020B0609020204030204" pitchFamily="49" charset="0"/>
              </a:rPr>
              <a:t>-name</a:t>
            </a:r>
            <a:r>
              <a:rPr lang="en-US" dirty="0">
                <a:solidFill>
                  <a:srgbClr val="008080"/>
                </a:solidFill>
                <a:latin typeface="Consolas" panose="020B0609020204030204" pitchFamily="49" charset="0"/>
              </a:rPr>
              <a:t>&gt;</a:t>
            </a:r>
            <a:r>
              <a:rPr lang="en-US" dirty="0" err="1">
                <a:solidFill>
                  <a:srgbClr val="FF0000"/>
                </a:solidFill>
                <a:latin typeface="Consolas" panose="020B0609020204030204" pitchFamily="49" charset="0"/>
              </a:rPr>
              <a:t>com.sun.jersey.api.json.POJOMappingFeature</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param</a:t>
            </a:r>
            <a:r>
              <a:rPr lang="en-US" dirty="0">
                <a:solidFill>
                  <a:srgbClr val="3F7F7F"/>
                </a:solidFill>
                <a:latin typeface="Consolas" panose="020B0609020204030204" pitchFamily="49" charset="0"/>
              </a:rPr>
              <a:t>-name</a:t>
            </a:r>
            <a:r>
              <a:rPr lang="en-US"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param</a:t>
            </a:r>
            <a:r>
              <a:rPr lang="en-US" dirty="0">
                <a:solidFill>
                  <a:srgbClr val="3F7F7F"/>
                </a:solidFill>
                <a:latin typeface="Consolas" panose="020B0609020204030204" pitchFamily="49" charset="0"/>
              </a:rPr>
              <a:t>-value</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true</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param</a:t>
            </a:r>
            <a:r>
              <a:rPr lang="en-US" dirty="0">
                <a:solidFill>
                  <a:srgbClr val="3F7F7F"/>
                </a:solidFill>
                <a:latin typeface="Consolas" panose="020B0609020204030204" pitchFamily="49" charset="0"/>
              </a:rPr>
              <a:t>-value</a:t>
            </a:r>
            <a:r>
              <a:rPr lang="en-US"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init-param</a:t>
            </a:r>
            <a:r>
              <a:rPr lang="en-US"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a:solidFill>
                  <a:srgbClr val="3F7F7F"/>
                </a:solidFill>
                <a:highlight>
                  <a:srgbClr val="D4D4D4"/>
                </a:highlight>
                <a:latin typeface="Consolas" panose="020B0609020204030204" pitchFamily="49" charset="0"/>
              </a:rPr>
              <a:t>servlet</a:t>
            </a:r>
            <a:r>
              <a:rPr lang="en-US" dirty="0">
                <a:solidFill>
                  <a:srgbClr val="008080"/>
                </a:solidFill>
                <a:highlight>
                  <a:srgbClr val="D4D4D4"/>
                </a:highlight>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servlet-mapping</a:t>
            </a:r>
            <a:r>
              <a:rPr lang="en-US"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servlet-name</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jersey-</a:t>
            </a:r>
            <a:r>
              <a:rPr lang="en-US" u="sng" dirty="0">
                <a:solidFill>
                  <a:srgbClr val="000000"/>
                </a:solidFill>
                <a:latin typeface="Consolas" panose="020B0609020204030204" pitchFamily="49" charset="0"/>
              </a:rPr>
              <a:t>servlet</a:t>
            </a:r>
            <a:r>
              <a:rPr lang="en-US" u="sng" dirty="0">
                <a:solidFill>
                  <a:srgbClr val="008080"/>
                </a:solidFill>
                <a:latin typeface="Consolas" panose="020B0609020204030204" pitchFamily="49" charset="0"/>
              </a:rPr>
              <a:t>&lt;/</a:t>
            </a:r>
            <a:r>
              <a:rPr lang="en-US" u="sng" dirty="0">
                <a:solidFill>
                  <a:srgbClr val="3F7F7F"/>
                </a:solidFill>
                <a:latin typeface="Consolas" panose="020B0609020204030204" pitchFamily="49" charset="0"/>
              </a:rPr>
              <a:t>servlet-name</a:t>
            </a:r>
            <a:r>
              <a:rPr lang="en-US" u="sng"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url</a:t>
            </a:r>
            <a:r>
              <a:rPr lang="en-US" dirty="0">
                <a:solidFill>
                  <a:srgbClr val="3F7F7F"/>
                </a:solidFill>
                <a:latin typeface="Consolas" panose="020B0609020204030204" pitchFamily="49" charset="0"/>
              </a:rPr>
              <a:t>-pattern</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/rest/*</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url</a:t>
            </a:r>
            <a:r>
              <a:rPr lang="en-US" dirty="0">
                <a:solidFill>
                  <a:srgbClr val="3F7F7F"/>
                </a:solidFill>
                <a:latin typeface="Consolas" panose="020B0609020204030204" pitchFamily="49" charset="0"/>
              </a:rPr>
              <a:t>-pattern</a:t>
            </a:r>
            <a:r>
              <a:rPr lang="en-US"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servlet-mapping</a:t>
            </a:r>
            <a:r>
              <a:rPr lang="en-US" dirty="0">
                <a:solidFill>
                  <a:srgbClr val="008080"/>
                </a:solidFill>
                <a:latin typeface="Consolas" panose="020B0609020204030204" pitchFamily="49" charset="0"/>
              </a:rPr>
              <a:t>&gt;</a:t>
            </a:r>
            <a:endParaRPr lang="en-US" dirty="0"/>
          </a:p>
        </p:txBody>
      </p:sp>
    </p:spTree>
    <p:extLst>
      <p:ext uri="{BB962C8B-B14F-4D97-AF65-F5344CB8AC3E}">
        <p14:creationId xmlns:p14="http://schemas.microsoft.com/office/powerpoint/2010/main" val="26637037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Webservices</a:t>
            </a:r>
            <a:endParaRPr lang="en-US" dirty="0"/>
          </a:p>
        </p:txBody>
      </p:sp>
      <p:sp>
        <p:nvSpPr>
          <p:cNvPr id="3" name="Content Placeholder 2"/>
          <p:cNvSpPr>
            <a:spLocks noGrp="1"/>
          </p:cNvSpPr>
          <p:nvPr>
            <p:ph idx="1"/>
          </p:nvPr>
        </p:nvSpPr>
        <p:spPr/>
        <p:txBody>
          <a:bodyPr>
            <a:normAutofit/>
          </a:bodyPr>
          <a:lstStyle/>
          <a:p>
            <a:r>
              <a:rPr lang="en-US" sz="1800" dirty="0"/>
              <a:t>Web service is a way of communication that allows interoperability between different applications on different platforms, for example, a java based application on Windows can communicate with a </a:t>
            </a:r>
            <a:r>
              <a:rPr lang="en-US" sz="1800" dirty="0" err="1"/>
              <a:t>.Net</a:t>
            </a:r>
            <a:r>
              <a:rPr lang="en-US" sz="1800" dirty="0"/>
              <a:t> based one on Linux. The communication can be done through a set of XML messages over HTTP protocol</a:t>
            </a:r>
            <a:r>
              <a:rPr lang="en-US" sz="1800" dirty="0" smtClean="0"/>
              <a:t>.</a:t>
            </a:r>
            <a:endParaRPr lang="en-US" sz="1800" dirty="0"/>
          </a:p>
          <a:p>
            <a:r>
              <a:rPr lang="en-US" sz="1800" dirty="0"/>
              <a:t/>
            </a:r>
            <a:br>
              <a:rPr lang="en-US" sz="1800" dirty="0"/>
            </a:br>
            <a:r>
              <a:rPr lang="en-US" sz="1800" dirty="0">
                <a:solidFill>
                  <a:srgbClr val="FF0000"/>
                </a:solidFill>
              </a:rPr>
              <a:t>Web Services take Web-applications to the Next Level</a:t>
            </a:r>
            <a:r>
              <a:rPr lang="en-US" sz="1800" dirty="0" smtClean="0">
                <a:solidFill>
                  <a:srgbClr val="FF0000"/>
                </a:solidFill>
              </a:rPr>
              <a:t>.</a:t>
            </a:r>
            <a:endParaRPr lang="en-US" sz="1800" dirty="0">
              <a:solidFill>
                <a:srgbClr val="FF0000"/>
              </a:solidFill>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96646698"/>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Product.java</a:t>
            </a:r>
            <a:endParaRPr lang="en-US" dirty="0"/>
          </a:p>
        </p:txBody>
      </p:sp>
      <p:sp>
        <p:nvSpPr>
          <p:cNvPr id="3" name="Content Placeholder 2"/>
          <p:cNvSpPr>
            <a:spLocks noGrp="1"/>
          </p:cNvSpPr>
          <p:nvPr>
            <p:ph idx="1"/>
          </p:nvPr>
        </p:nvSpPr>
        <p:spPr>
          <a:xfrm>
            <a:off x="529494" y="887105"/>
            <a:ext cx="11131061" cy="5494648"/>
          </a:xfrm>
        </p:spPr>
        <p:txBody>
          <a:bodyPr>
            <a:normAutofit fontScale="47500" lnSpcReduction="20000"/>
          </a:bodyPr>
          <a:lstStyle/>
          <a:p>
            <a:r>
              <a:rPr lang="en-US" dirty="0" smtClean="0"/>
              <a:t> </a:t>
            </a:r>
            <a:r>
              <a:rPr lang="en-US" b="1" dirty="0">
                <a:solidFill>
                  <a:srgbClr val="7F0055"/>
                </a:solidFill>
                <a:latin typeface="Consolas" panose="020B0609020204030204" pitchFamily="49" charset="0"/>
              </a:rPr>
              <a:t>package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com.mangaraoit.bean</a:t>
            </a:r>
            <a:r>
              <a:rPr lang="en-US" b="1" dirty="0">
                <a:solidFill>
                  <a:srgbClr val="000000"/>
                </a:solidFill>
                <a:latin typeface="Consolas" panose="020B0609020204030204" pitchFamily="49" charset="0"/>
              </a:rPr>
              <a:t>;</a:t>
            </a:r>
          </a:p>
          <a:p>
            <a:r>
              <a:rPr lang="en-US" b="1" dirty="0" smtClean="0">
                <a:solidFill>
                  <a:srgbClr val="7F0055"/>
                </a:solidFill>
                <a:latin typeface="Consolas" panose="020B0609020204030204" pitchFamily="49" charset="0"/>
              </a:rPr>
              <a:t>public</a:t>
            </a:r>
            <a:r>
              <a:rPr lang="en-US" b="1" dirty="0" smtClean="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Product {</a:t>
            </a: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id</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String </a:t>
            </a:r>
            <a:r>
              <a:rPr lang="en-US" b="1" dirty="0">
                <a:solidFill>
                  <a:srgbClr val="0000C0"/>
                </a:solidFill>
                <a:latin typeface="Consolas" panose="020B0609020204030204" pitchFamily="49" charset="0"/>
              </a:rPr>
              <a:t>name</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price</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Product(){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Product(</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id</a:t>
            </a:r>
            <a:r>
              <a:rPr lang="en-US" b="1" dirty="0">
                <a:solidFill>
                  <a:srgbClr val="000000"/>
                </a:solidFill>
                <a:latin typeface="Consolas" panose="020B0609020204030204" pitchFamily="49" charset="0"/>
              </a:rPr>
              <a:t>, String </a:t>
            </a:r>
            <a:r>
              <a:rPr lang="en-US" b="1" dirty="0">
                <a:solidFill>
                  <a:srgbClr val="6A3E3E"/>
                </a:solidFill>
                <a:latin typeface="Consolas" panose="020B0609020204030204" pitchFamily="49" charset="0"/>
              </a:rPr>
              <a:t>name</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price</a:t>
            </a:r>
            <a:r>
              <a:rPr lang="en-US" b="1" dirty="0">
                <a:solidFill>
                  <a:srgbClr val="000000"/>
                </a:solidFill>
                <a:latin typeface="Consolas" panose="020B0609020204030204" pitchFamily="49" charset="0"/>
              </a:rPr>
              <a:t>) {</a:t>
            </a:r>
          </a:p>
          <a:p>
            <a:r>
              <a:rPr lang="en-US" b="1" dirty="0" smtClean="0">
                <a:solidFill>
                  <a:srgbClr val="7F0055"/>
                </a:solidFill>
                <a:latin typeface="Consolas" panose="020B0609020204030204" pitchFamily="49" charset="0"/>
              </a:rPr>
              <a:t>this</a:t>
            </a:r>
            <a:r>
              <a:rPr lang="en-US" b="1" dirty="0" smtClean="0">
                <a:solidFill>
                  <a:srgbClr val="000000"/>
                </a:solidFill>
                <a:latin typeface="Consolas" panose="020B0609020204030204" pitchFamily="49" charset="0"/>
              </a:rPr>
              <a:t>.</a:t>
            </a:r>
            <a:r>
              <a:rPr lang="en-US" b="1" dirty="0" smtClean="0">
                <a:solidFill>
                  <a:srgbClr val="0000C0"/>
                </a:solidFill>
                <a:latin typeface="Consolas" panose="020B0609020204030204" pitchFamily="49" charset="0"/>
              </a:rPr>
              <a:t>id</a:t>
            </a:r>
            <a:r>
              <a:rPr lang="en-US" b="1" dirty="0" smtClean="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id</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this</a:t>
            </a:r>
            <a:r>
              <a:rPr lang="en-US" b="1" dirty="0">
                <a:solidFill>
                  <a:srgbClr val="000000"/>
                </a:solidFill>
                <a:latin typeface="Consolas" panose="020B0609020204030204" pitchFamily="49" charset="0"/>
              </a:rPr>
              <a:t>.</a:t>
            </a:r>
            <a:r>
              <a:rPr lang="en-US" b="1" dirty="0">
                <a:solidFill>
                  <a:srgbClr val="0000C0"/>
                </a:solidFill>
                <a:latin typeface="Consolas" panose="020B0609020204030204" pitchFamily="49" charset="0"/>
              </a:rPr>
              <a:t>name</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name</a:t>
            </a:r>
            <a:r>
              <a:rPr lang="en-US" b="1" dirty="0">
                <a:solidFill>
                  <a:srgbClr val="000000"/>
                </a:solidFill>
                <a:latin typeface="Consolas" panose="020B0609020204030204" pitchFamily="49" charset="0"/>
              </a:rPr>
              <a:t>;</a:t>
            </a:r>
          </a:p>
          <a:p>
            <a:r>
              <a:rPr lang="en-US" b="1" dirty="0" err="1">
                <a:solidFill>
                  <a:srgbClr val="7F0055"/>
                </a:solidFill>
                <a:latin typeface="Consolas" panose="020B0609020204030204" pitchFamily="49" charset="0"/>
              </a:rPr>
              <a:t>this</a:t>
            </a:r>
            <a:r>
              <a:rPr lang="en-US" b="1" dirty="0" err="1">
                <a:solidFill>
                  <a:srgbClr val="000000"/>
                </a:solidFill>
                <a:latin typeface="Consolas" panose="020B0609020204030204" pitchFamily="49" charset="0"/>
              </a:rPr>
              <a:t>.</a:t>
            </a:r>
            <a:r>
              <a:rPr lang="en-US" b="1" dirty="0" err="1">
                <a:solidFill>
                  <a:srgbClr val="0000C0"/>
                </a:solidFill>
                <a:latin typeface="Consolas" panose="020B0609020204030204" pitchFamily="49" charset="0"/>
              </a:rPr>
              <a:t>price</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price</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smtClean="0">
                <a:solidFill>
                  <a:srgbClr val="7F0055"/>
                </a:solidFill>
                <a:latin typeface="Consolas" panose="020B0609020204030204" pitchFamily="49" charset="0"/>
              </a:rPr>
              <a:t>public</a:t>
            </a:r>
            <a:r>
              <a:rPr lang="en-US" b="1" dirty="0" smtClean="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getId</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id</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smtClean="0">
                <a:solidFill>
                  <a:srgbClr val="7F0055"/>
                </a:solidFill>
                <a:latin typeface="Consolas" panose="020B0609020204030204" pitchFamily="49" charset="0"/>
              </a:rPr>
              <a:t>public</a:t>
            </a:r>
            <a:r>
              <a:rPr lang="en-US" b="1" dirty="0" smtClean="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String </a:t>
            </a:r>
            <a:r>
              <a:rPr lang="en-US" b="1" dirty="0" err="1">
                <a:solidFill>
                  <a:srgbClr val="000000"/>
                </a:solidFill>
                <a:latin typeface="Consolas" panose="020B0609020204030204" pitchFamily="49" charset="0"/>
              </a:rPr>
              <a:t>getName</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name</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smtClean="0">
                <a:solidFill>
                  <a:srgbClr val="7F0055"/>
                </a:solidFill>
                <a:latin typeface="Consolas" panose="020B0609020204030204" pitchFamily="49" charset="0"/>
              </a:rPr>
              <a:t>public</a:t>
            </a:r>
            <a:r>
              <a:rPr lang="en-US" b="1" dirty="0" smtClean="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getPrice</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price</a:t>
            </a:r>
            <a:r>
              <a:rPr lang="en-US" b="1"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//setter methods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1056770217"/>
      </p:ext>
    </p:extLst>
  </p:cSld>
  <p:clrMapOvr>
    <a:masterClrMapping/>
  </p:clrMapOvr>
  <p:transition>
    <p:fade/>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ProductService</a:t>
            </a:r>
            <a:r>
              <a:rPr lang="en-US" dirty="0" smtClean="0"/>
              <a:t> </a:t>
            </a:r>
            <a:endParaRPr lang="en-US" dirty="0"/>
          </a:p>
        </p:txBody>
      </p:sp>
      <p:sp>
        <p:nvSpPr>
          <p:cNvPr id="3" name="Content Placeholder 2"/>
          <p:cNvSpPr>
            <a:spLocks noGrp="1"/>
          </p:cNvSpPr>
          <p:nvPr>
            <p:ph idx="1"/>
          </p:nvPr>
        </p:nvSpPr>
        <p:spPr>
          <a:xfrm>
            <a:off x="529494" y="1351129"/>
            <a:ext cx="11131061" cy="5030624"/>
          </a:xfrm>
        </p:spPr>
        <p:txBody>
          <a:bodyPr>
            <a:normAutofit lnSpcReduction="10000"/>
          </a:bodyPr>
          <a:lstStyle/>
          <a:p>
            <a:r>
              <a:rPr lang="en-US" dirty="0" smtClean="0"/>
              <a:t> </a:t>
            </a:r>
            <a:r>
              <a:rPr lang="en-US" b="1" dirty="0">
                <a:solidFill>
                  <a:srgbClr val="7F0055"/>
                </a:solidFill>
                <a:latin typeface="Consolas" panose="020B0609020204030204" pitchFamily="49" charset="0"/>
              </a:rPr>
              <a:t>package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com.mangaraoit.rest</a:t>
            </a:r>
            <a:r>
              <a:rPr lang="en-US" b="1" dirty="0">
                <a:solidFill>
                  <a:srgbClr val="000000"/>
                </a:solidFill>
                <a:latin typeface="Consolas" panose="020B0609020204030204" pitchFamily="49" charset="0"/>
              </a:rPr>
              <a:t>;</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com.mangaraoit.bean.Product</a:t>
            </a:r>
            <a:r>
              <a:rPr lang="en-US" b="1"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646464"/>
                </a:solidFill>
                <a:latin typeface="Consolas" panose="020B0609020204030204" pitchFamily="49" charset="0"/>
              </a:rPr>
              <a:t>@Path</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"/product"</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ProductController</a:t>
            </a:r>
            <a:r>
              <a:rPr lang="en-US" b="1" dirty="0">
                <a:solidFill>
                  <a:srgbClr val="000000"/>
                </a:solidFill>
                <a:latin typeface="Consolas" panose="020B0609020204030204" pitchFamily="49" charset="0"/>
              </a:rPr>
              <a:t> {</a:t>
            </a:r>
          </a:p>
          <a:p>
            <a:r>
              <a:rPr lang="en-US" dirty="0">
                <a:solidFill>
                  <a:srgbClr val="646464"/>
                </a:solidFill>
                <a:latin typeface="Consolas" panose="020B0609020204030204" pitchFamily="49" charset="0"/>
              </a:rPr>
              <a:t>@GET</a:t>
            </a:r>
          </a:p>
          <a:p>
            <a:r>
              <a:rPr lang="en-US" dirty="0">
                <a:solidFill>
                  <a:srgbClr val="646464"/>
                </a:solidFill>
                <a:latin typeface="Consolas" panose="020B0609020204030204" pitchFamily="49" charset="0"/>
              </a:rPr>
              <a:t>@Produces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MediaType.</a:t>
            </a:r>
            <a:r>
              <a:rPr lang="en-US" b="1" i="1" dirty="0" err="1">
                <a:solidFill>
                  <a:srgbClr val="0000C0"/>
                </a:solidFill>
                <a:latin typeface="Consolas" panose="020B0609020204030204" pitchFamily="49" charset="0"/>
              </a:rPr>
              <a:t>APPLICATION_JSON</a:t>
            </a:r>
            <a:r>
              <a:rPr lang="en-US" b="1" i="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Response </a:t>
            </a:r>
            <a:r>
              <a:rPr lang="en-US" b="1" dirty="0" err="1">
                <a:solidFill>
                  <a:srgbClr val="000000"/>
                </a:solidFill>
                <a:latin typeface="Consolas" panose="020B0609020204030204" pitchFamily="49" charset="0"/>
              </a:rPr>
              <a:t>getProdDetails</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Product </a:t>
            </a:r>
            <a:r>
              <a:rPr lang="en-US" dirty="0" err="1">
                <a:solidFill>
                  <a:srgbClr val="6A3E3E"/>
                </a:solidFill>
                <a:latin typeface="Consolas" panose="020B0609020204030204" pitchFamily="49" charset="0"/>
              </a:rPr>
              <a:t>product</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Product(101, </a:t>
            </a:r>
            <a:r>
              <a:rPr lang="en-US" b="1" dirty="0">
                <a:solidFill>
                  <a:srgbClr val="2A00FF"/>
                </a:solidFill>
                <a:latin typeface="Consolas" panose="020B0609020204030204" pitchFamily="49" charset="0"/>
              </a:rPr>
              <a:t>"iphone6s"</a:t>
            </a:r>
            <a:r>
              <a:rPr lang="en-US" b="1" dirty="0">
                <a:solidFill>
                  <a:srgbClr val="000000"/>
                </a:solidFill>
                <a:latin typeface="Consolas" panose="020B0609020204030204" pitchFamily="49" charset="0"/>
              </a:rPr>
              <a:t>, 70000);</a:t>
            </a:r>
          </a:p>
          <a:p>
            <a:r>
              <a:rPr lang="en-US"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return</a:t>
            </a:r>
            <a:r>
              <a:rPr lang="en-US" b="1" dirty="0" err="1">
                <a:solidFill>
                  <a:srgbClr val="000000"/>
                </a:solidFill>
                <a:latin typeface="Consolas" panose="020B0609020204030204" pitchFamily="49" charset="0"/>
              </a:rPr>
              <a:t>Response.</a:t>
            </a:r>
            <a:r>
              <a:rPr lang="en-US" b="1" i="1" dirty="0" err="1">
                <a:solidFill>
                  <a:srgbClr val="000000"/>
                </a:solidFill>
                <a:latin typeface="Consolas" panose="020B0609020204030204" pitchFamily="49" charset="0"/>
              </a:rPr>
              <a:t>status</a:t>
            </a:r>
            <a:r>
              <a:rPr lang="en-US" b="1" i="1" dirty="0">
                <a:solidFill>
                  <a:srgbClr val="000000"/>
                </a:solidFill>
                <a:latin typeface="Consolas" panose="020B0609020204030204" pitchFamily="49" charset="0"/>
              </a:rPr>
              <a:t>(200).entity(</a:t>
            </a:r>
            <a:r>
              <a:rPr lang="en-US" b="1" i="1" dirty="0">
                <a:solidFill>
                  <a:srgbClr val="6A3E3E"/>
                </a:solidFill>
                <a:latin typeface="Consolas" panose="020B0609020204030204" pitchFamily="49" charset="0"/>
              </a:rPr>
              <a:t>product</a:t>
            </a:r>
            <a:r>
              <a:rPr lang="en-US" b="1" i="1" dirty="0">
                <a:solidFill>
                  <a:srgbClr val="000000"/>
                </a:solidFill>
                <a:latin typeface="Consolas" panose="020B0609020204030204" pitchFamily="49" charset="0"/>
              </a:rPr>
              <a:t>).build();</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1414066585"/>
      </p:ext>
    </p:extLst>
  </p:cSld>
  <p:clrMapOvr>
    <a:masterClrMapping/>
  </p:clrMapOvr>
  <p:transition>
    <p:fade/>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Output  - Using POSTMAN</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2" name="Picture 1"/>
          <p:cNvPicPr>
            <a:picLocks noChangeAspect="1"/>
          </p:cNvPicPr>
          <p:nvPr/>
        </p:nvPicPr>
        <p:blipFill>
          <a:blip r:embed="rId2"/>
          <a:stretch>
            <a:fillRect/>
          </a:stretch>
        </p:blipFill>
        <p:spPr>
          <a:xfrm>
            <a:off x="107347" y="1494299"/>
            <a:ext cx="12084653" cy="4742857"/>
          </a:xfrm>
          <a:prstGeom prst="rect">
            <a:avLst/>
          </a:prstGeom>
        </p:spPr>
      </p:pic>
    </p:spTree>
    <p:extLst>
      <p:ext uri="{BB962C8B-B14F-4D97-AF65-F5344CB8AC3E}">
        <p14:creationId xmlns:p14="http://schemas.microsoft.com/office/powerpoint/2010/main" val="1232242806"/>
      </p:ext>
    </p:extLst>
  </p:cSld>
  <p:clrMapOvr>
    <a:masterClrMapping/>
  </p:clrMapOvr>
  <p:transition>
    <p:fade/>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solidFill>
                  <a:srgbClr val="FF0000"/>
                </a:solidFill>
              </a:rPr>
              <a:t>JAX RS Example – Produce output in XML format from Java object – Use jersey framework</a:t>
            </a:r>
            <a:endParaRPr lang="en-US" sz="2000" dirty="0">
              <a:solidFill>
                <a:srgbClr val="FF0000"/>
              </a:solidFill>
            </a:endParaRPr>
          </a:p>
        </p:txBody>
      </p:sp>
      <p:sp>
        <p:nvSpPr>
          <p:cNvPr id="3" name="Content Placeholder 2"/>
          <p:cNvSpPr>
            <a:spLocks noGrp="1"/>
          </p:cNvSpPr>
          <p:nvPr>
            <p:ph idx="1"/>
          </p:nvPr>
        </p:nvSpPr>
        <p:spPr/>
        <p:txBody>
          <a:bodyPr>
            <a:normAutofit/>
          </a:bodyPr>
          <a:lstStyle/>
          <a:p>
            <a:r>
              <a:rPr lang="en-US" sz="1600" b="1" dirty="0" smtClean="0"/>
              <a:t>Good News !! We are lucky !! Jersey internally contains JAXB libraries. </a:t>
            </a:r>
          </a:p>
          <a:p>
            <a:r>
              <a:rPr lang="en-US" sz="1600" b="1" dirty="0" smtClean="0"/>
              <a:t>JAXB stands for Java XML Binding.</a:t>
            </a:r>
            <a:endParaRPr lang="en-US" sz="1600" b="1" dirty="0"/>
          </a:p>
          <a:p>
            <a:r>
              <a:rPr lang="en-US" sz="1600" b="1" dirty="0" smtClean="0"/>
              <a:t>JAXB is used for Java to xml binding vice versa.</a:t>
            </a:r>
          </a:p>
          <a:p>
            <a:r>
              <a:rPr lang="en-US" sz="1600" b="1" dirty="0" smtClean="0">
                <a:solidFill>
                  <a:srgbClr val="FF0000"/>
                </a:solidFill>
              </a:rPr>
              <a:t>Steps to create the application: </a:t>
            </a:r>
          </a:p>
          <a:p>
            <a:r>
              <a:rPr lang="en-US" sz="1600" b="1" i="1" dirty="0" smtClean="0"/>
              <a:t>1. Use the previous project , Just add annotations </a:t>
            </a:r>
            <a:r>
              <a:rPr lang="en-US" sz="1600" b="1" i="1" dirty="0" smtClean="0">
                <a:solidFill>
                  <a:srgbClr val="FF0000"/>
                </a:solidFill>
              </a:rPr>
              <a:t>@</a:t>
            </a:r>
            <a:r>
              <a:rPr lang="en-US" sz="1600" b="1" i="1" dirty="0" err="1" smtClean="0">
                <a:solidFill>
                  <a:srgbClr val="FF0000"/>
                </a:solidFill>
              </a:rPr>
              <a:t>XMLRootElement</a:t>
            </a:r>
            <a:r>
              <a:rPr lang="en-US" sz="1600" b="1" i="1" dirty="0" smtClean="0">
                <a:solidFill>
                  <a:srgbClr val="FF0000"/>
                </a:solidFill>
              </a:rPr>
              <a:t>(name</a:t>
            </a:r>
            <a:r>
              <a:rPr lang="en-US" sz="1600" b="1" i="1" dirty="0" smtClean="0"/>
              <a:t>=“product”) on class , </a:t>
            </a:r>
            <a:r>
              <a:rPr lang="en-US" sz="1600" b="1" i="1" dirty="0" smtClean="0">
                <a:solidFill>
                  <a:srgbClr val="FF0000"/>
                </a:solidFill>
              </a:rPr>
              <a:t>@</a:t>
            </a:r>
            <a:r>
              <a:rPr lang="en-US" sz="1600" b="1" i="1" dirty="0" err="1" smtClean="0">
                <a:solidFill>
                  <a:srgbClr val="FF0000"/>
                </a:solidFill>
              </a:rPr>
              <a:t>XMLElement</a:t>
            </a:r>
            <a:r>
              <a:rPr lang="en-US" sz="1600" b="1" i="1" dirty="0" smtClean="0">
                <a:solidFill>
                  <a:srgbClr val="FF0000"/>
                </a:solidFill>
              </a:rPr>
              <a:t>, @</a:t>
            </a:r>
            <a:r>
              <a:rPr lang="en-US" sz="1600" b="1" i="1" dirty="0" err="1" smtClean="0">
                <a:solidFill>
                  <a:srgbClr val="FF0000"/>
                </a:solidFill>
              </a:rPr>
              <a:t>XMLAttribute</a:t>
            </a:r>
            <a:r>
              <a:rPr lang="en-US" sz="1600" b="1" i="1" dirty="0" smtClean="0">
                <a:solidFill>
                  <a:srgbClr val="FF0000"/>
                </a:solidFill>
              </a:rPr>
              <a:t> </a:t>
            </a:r>
            <a:r>
              <a:rPr lang="en-US" sz="1600" b="1" i="1" dirty="0" smtClean="0"/>
              <a:t>on getter methods of Product class</a:t>
            </a:r>
          </a:p>
          <a:p>
            <a:r>
              <a:rPr lang="en-US" sz="1600" b="1" i="1" dirty="0" smtClean="0"/>
              <a:t>2. Use previous project </a:t>
            </a:r>
            <a:r>
              <a:rPr lang="en-US" sz="1600" b="1" i="1" dirty="0" err="1" smtClean="0"/>
              <a:t>RESTClass</a:t>
            </a:r>
            <a:r>
              <a:rPr lang="en-US" sz="1600" b="1" i="1" dirty="0" smtClean="0"/>
              <a:t>, just change media type to </a:t>
            </a:r>
            <a:r>
              <a:rPr lang="en-US" sz="1600" b="1" dirty="0"/>
              <a:t>  </a:t>
            </a:r>
            <a:r>
              <a:rPr lang="en-US" sz="1600" b="1" i="1" dirty="0"/>
              <a:t>@Produces</a:t>
            </a:r>
            <a:r>
              <a:rPr lang="en-US" sz="1600" b="1" dirty="0"/>
              <a:t>(</a:t>
            </a:r>
            <a:r>
              <a:rPr lang="en-US" sz="1600" b="1" dirty="0" err="1"/>
              <a:t>MediaType.APPLICATION_XML</a:t>
            </a:r>
            <a:r>
              <a:rPr lang="en-US" sz="1600" b="1" dirty="0"/>
              <a:t>)</a:t>
            </a:r>
            <a:endParaRPr lang="en-US" sz="1600" b="1" i="1" dirty="0" smtClean="0"/>
          </a:p>
          <a:p>
            <a:r>
              <a:rPr lang="en-US" sz="1600" b="1" i="1" dirty="0" smtClean="0">
                <a:solidFill>
                  <a:srgbClr val="FF0000"/>
                </a:solidFill>
              </a:rPr>
              <a:t>Note: </a:t>
            </a:r>
            <a:r>
              <a:rPr lang="en-US" sz="1600" b="1" i="1" dirty="0" err="1" smtClean="0">
                <a:solidFill>
                  <a:srgbClr val="FF0000"/>
                </a:solidFill>
              </a:rPr>
              <a:t>Pojo</a:t>
            </a:r>
            <a:r>
              <a:rPr lang="en-US" sz="1600" b="1" i="1" dirty="0" smtClean="0">
                <a:solidFill>
                  <a:srgbClr val="FF0000"/>
                </a:solidFill>
              </a:rPr>
              <a:t> class with xml annotations will work for both JSON and XML formats. In </a:t>
            </a:r>
            <a:r>
              <a:rPr lang="en-US" sz="1600" b="1" i="1" dirty="0" err="1" smtClean="0">
                <a:solidFill>
                  <a:srgbClr val="FF0000"/>
                </a:solidFill>
              </a:rPr>
              <a:t>Json</a:t>
            </a:r>
            <a:r>
              <a:rPr lang="en-US" sz="1600" b="1" i="1" dirty="0" smtClean="0">
                <a:solidFill>
                  <a:srgbClr val="FF0000"/>
                </a:solidFill>
              </a:rPr>
              <a:t> case, just xml annotations are ignored.</a:t>
            </a:r>
          </a:p>
          <a:p>
            <a:r>
              <a:rPr lang="en-US" sz="1600" b="1" i="1" dirty="0" smtClean="0">
                <a:solidFill>
                  <a:srgbClr val="FF0000"/>
                </a:solidFill>
              </a:rPr>
              <a:t>Note: </a:t>
            </a:r>
            <a:r>
              <a:rPr lang="en-US" sz="1600" b="1" i="1" dirty="0" err="1" smtClean="0">
                <a:solidFill>
                  <a:srgbClr val="FF0000"/>
                </a:solidFill>
              </a:rPr>
              <a:t>Pojo</a:t>
            </a:r>
            <a:r>
              <a:rPr lang="en-US" sz="1600" b="1" i="1" dirty="0" smtClean="0">
                <a:solidFill>
                  <a:srgbClr val="FF0000"/>
                </a:solidFill>
              </a:rPr>
              <a:t> class should have default (No – </a:t>
            </a:r>
            <a:r>
              <a:rPr lang="en-US" sz="1600" b="1" i="1" dirty="0" err="1" smtClean="0">
                <a:solidFill>
                  <a:srgbClr val="FF0000"/>
                </a:solidFill>
              </a:rPr>
              <a:t>arg</a:t>
            </a:r>
            <a:r>
              <a:rPr lang="en-US" sz="1600" b="1" i="1" dirty="0" smtClean="0">
                <a:solidFill>
                  <a:srgbClr val="FF0000"/>
                </a:solidFill>
              </a:rPr>
              <a:t> ) constructor. Then only It is converted to xml type.</a:t>
            </a:r>
          </a:p>
          <a:p>
            <a:endParaRPr lang="en-US" sz="1600" b="1" i="1" dirty="0" smtClean="0"/>
          </a:p>
          <a:p>
            <a:endParaRPr lang="en-US" sz="1600" b="1" dirty="0"/>
          </a:p>
        </p:txBody>
      </p:sp>
    </p:spTree>
    <p:extLst>
      <p:ext uri="{BB962C8B-B14F-4D97-AF65-F5344CB8AC3E}">
        <p14:creationId xmlns:p14="http://schemas.microsoft.com/office/powerpoint/2010/main" val="325831649"/>
      </p:ext>
    </p:extLst>
  </p:cSld>
  <p:clrMapOvr>
    <a:masterClrMapping/>
  </p:clrMapOvr>
  <p:transition>
    <p:fade/>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Product.java</a:t>
            </a:r>
            <a:endParaRPr lang="en-US" dirty="0"/>
          </a:p>
        </p:txBody>
      </p:sp>
      <p:sp>
        <p:nvSpPr>
          <p:cNvPr id="3" name="Content Placeholder 2"/>
          <p:cNvSpPr>
            <a:spLocks noGrp="1"/>
          </p:cNvSpPr>
          <p:nvPr>
            <p:ph idx="1"/>
          </p:nvPr>
        </p:nvSpPr>
        <p:spPr>
          <a:xfrm>
            <a:off x="529494" y="887105"/>
            <a:ext cx="11131061" cy="5494648"/>
          </a:xfrm>
        </p:spPr>
        <p:txBody>
          <a:bodyPr>
            <a:normAutofit fontScale="32500" lnSpcReduction="20000"/>
          </a:bodyPr>
          <a:lstStyle/>
          <a:p>
            <a:r>
              <a:rPr lang="en-US" dirty="0" smtClean="0"/>
              <a:t> </a:t>
            </a:r>
            <a:r>
              <a:rPr lang="en-US" b="1" dirty="0">
                <a:solidFill>
                  <a:srgbClr val="7F0055"/>
                </a:solidFill>
                <a:latin typeface="Consolas" panose="020B0609020204030204" pitchFamily="49" charset="0"/>
              </a:rPr>
              <a:t>package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com.mangaraoit.bean</a:t>
            </a:r>
            <a:r>
              <a:rPr lang="en-US" b="1" dirty="0">
                <a:solidFill>
                  <a:srgbClr val="000000"/>
                </a:solidFill>
                <a:latin typeface="Consolas" panose="020B0609020204030204" pitchFamily="49" charset="0"/>
              </a:rPr>
              <a:t>;</a:t>
            </a:r>
          </a:p>
          <a:p>
            <a:r>
              <a:rPr lang="en-US" dirty="0" smtClean="0">
                <a:solidFill>
                  <a:srgbClr val="646464"/>
                </a:solidFill>
                <a:latin typeface="Consolas" panose="020B0609020204030204" pitchFamily="49" charset="0"/>
              </a:rPr>
              <a:t>@</a:t>
            </a:r>
            <a:r>
              <a:rPr lang="en-US" dirty="0" err="1">
                <a:solidFill>
                  <a:srgbClr val="646464"/>
                </a:solidFill>
                <a:latin typeface="Consolas" panose="020B0609020204030204" pitchFamily="49" charset="0"/>
              </a:rPr>
              <a:t>XmlRootElement</a:t>
            </a:r>
            <a:r>
              <a:rPr lang="en-US" dirty="0">
                <a:solidFill>
                  <a:srgbClr val="000000"/>
                </a:solidFill>
                <a:latin typeface="Consolas" panose="020B0609020204030204" pitchFamily="49" charset="0"/>
              </a:rPr>
              <a:t>(name=</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myproducts</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Product {</a:t>
            </a: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id</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String </a:t>
            </a:r>
            <a:r>
              <a:rPr lang="en-US" b="1" dirty="0">
                <a:solidFill>
                  <a:srgbClr val="0000C0"/>
                </a:solidFill>
                <a:latin typeface="Consolas" panose="020B0609020204030204" pitchFamily="49" charset="0"/>
              </a:rPr>
              <a:t>name</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price</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Product(){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Product(</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id</a:t>
            </a:r>
            <a:r>
              <a:rPr lang="en-US" b="1" dirty="0">
                <a:solidFill>
                  <a:srgbClr val="000000"/>
                </a:solidFill>
                <a:latin typeface="Consolas" panose="020B0609020204030204" pitchFamily="49" charset="0"/>
              </a:rPr>
              <a:t>, String </a:t>
            </a:r>
            <a:r>
              <a:rPr lang="en-US" b="1" dirty="0">
                <a:solidFill>
                  <a:srgbClr val="6A3E3E"/>
                </a:solidFill>
                <a:latin typeface="Consolas" panose="020B0609020204030204" pitchFamily="49" charset="0"/>
              </a:rPr>
              <a:t>name</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price</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super</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this</a:t>
            </a:r>
            <a:r>
              <a:rPr lang="en-US" b="1" dirty="0">
                <a:solidFill>
                  <a:srgbClr val="000000"/>
                </a:solidFill>
                <a:latin typeface="Consolas" panose="020B0609020204030204" pitchFamily="49" charset="0"/>
              </a:rPr>
              <a:t>.</a:t>
            </a:r>
            <a:r>
              <a:rPr lang="en-US" b="1" dirty="0">
                <a:solidFill>
                  <a:srgbClr val="0000C0"/>
                </a:solidFill>
                <a:latin typeface="Consolas" panose="020B0609020204030204" pitchFamily="49" charset="0"/>
              </a:rPr>
              <a:t>id</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id</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this</a:t>
            </a:r>
            <a:r>
              <a:rPr lang="en-US" b="1" dirty="0">
                <a:solidFill>
                  <a:srgbClr val="000000"/>
                </a:solidFill>
                <a:latin typeface="Consolas" panose="020B0609020204030204" pitchFamily="49" charset="0"/>
              </a:rPr>
              <a:t>.</a:t>
            </a:r>
            <a:r>
              <a:rPr lang="en-US" b="1" dirty="0">
                <a:solidFill>
                  <a:srgbClr val="0000C0"/>
                </a:solidFill>
                <a:latin typeface="Consolas" panose="020B0609020204030204" pitchFamily="49" charset="0"/>
              </a:rPr>
              <a:t>name</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name</a:t>
            </a:r>
            <a:r>
              <a:rPr lang="en-US" b="1" dirty="0">
                <a:solidFill>
                  <a:srgbClr val="000000"/>
                </a:solidFill>
                <a:latin typeface="Consolas" panose="020B0609020204030204" pitchFamily="49" charset="0"/>
              </a:rPr>
              <a:t>;</a:t>
            </a:r>
          </a:p>
          <a:p>
            <a:r>
              <a:rPr lang="en-US" b="1" dirty="0" err="1">
                <a:solidFill>
                  <a:srgbClr val="7F0055"/>
                </a:solidFill>
                <a:latin typeface="Consolas" panose="020B0609020204030204" pitchFamily="49" charset="0"/>
              </a:rPr>
              <a:t>this</a:t>
            </a:r>
            <a:r>
              <a:rPr lang="en-US" b="1" dirty="0" err="1">
                <a:solidFill>
                  <a:srgbClr val="000000"/>
                </a:solidFill>
                <a:latin typeface="Consolas" panose="020B0609020204030204" pitchFamily="49" charset="0"/>
              </a:rPr>
              <a:t>.</a:t>
            </a:r>
            <a:r>
              <a:rPr lang="en-US" b="1" dirty="0" err="1">
                <a:solidFill>
                  <a:srgbClr val="0000C0"/>
                </a:solidFill>
                <a:latin typeface="Consolas" panose="020B0609020204030204" pitchFamily="49" charset="0"/>
              </a:rPr>
              <a:t>price</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price</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646464"/>
                </a:solidFill>
                <a:latin typeface="Consolas" panose="020B0609020204030204" pitchFamily="49" charset="0"/>
              </a:rPr>
              <a:t>@</a:t>
            </a:r>
            <a:r>
              <a:rPr lang="en-US" dirty="0" err="1">
                <a:solidFill>
                  <a:srgbClr val="646464"/>
                </a:solidFill>
                <a:latin typeface="Consolas" panose="020B0609020204030204" pitchFamily="49" charset="0"/>
              </a:rPr>
              <a:t>XmlAttribute</a:t>
            </a:r>
            <a:endParaRPr lang="en-US" dirty="0">
              <a:solidFill>
                <a:srgbClr val="646464"/>
              </a:solidFill>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getId</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id</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646464"/>
                </a:solidFill>
                <a:latin typeface="Consolas" panose="020B0609020204030204" pitchFamily="49" charset="0"/>
              </a:rPr>
              <a:t>@</a:t>
            </a:r>
            <a:r>
              <a:rPr lang="en-US" dirty="0" err="1">
                <a:solidFill>
                  <a:srgbClr val="646464"/>
                </a:solidFill>
                <a:latin typeface="Consolas" panose="020B0609020204030204" pitchFamily="49" charset="0"/>
              </a:rPr>
              <a:t>XmlElement</a:t>
            </a:r>
            <a:endParaRPr lang="en-US" dirty="0">
              <a:solidFill>
                <a:srgbClr val="646464"/>
              </a:solidFill>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String </a:t>
            </a:r>
            <a:r>
              <a:rPr lang="en-US" b="1" dirty="0" err="1">
                <a:solidFill>
                  <a:srgbClr val="000000"/>
                </a:solidFill>
                <a:latin typeface="Consolas" panose="020B0609020204030204" pitchFamily="49" charset="0"/>
              </a:rPr>
              <a:t>getName</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name</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646464"/>
                </a:solidFill>
                <a:latin typeface="Consolas" panose="020B0609020204030204" pitchFamily="49" charset="0"/>
              </a:rPr>
              <a:t>@</a:t>
            </a:r>
            <a:r>
              <a:rPr lang="en-US" dirty="0" err="1">
                <a:solidFill>
                  <a:srgbClr val="646464"/>
                </a:solidFill>
                <a:latin typeface="Consolas" panose="020B0609020204030204" pitchFamily="49" charset="0"/>
              </a:rPr>
              <a:t>XmlElement</a:t>
            </a:r>
            <a:endParaRPr lang="en-US" dirty="0">
              <a:solidFill>
                <a:srgbClr val="646464"/>
              </a:solidFill>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double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getPrice</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price</a:t>
            </a:r>
            <a:r>
              <a:rPr lang="en-US" b="1"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//setter methods</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906539362"/>
      </p:ext>
    </p:extLst>
  </p:cSld>
  <p:clrMapOvr>
    <a:masterClrMapping/>
  </p:clrMapOvr>
  <p:transition>
    <p:fade/>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ProductService</a:t>
            </a:r>
            <a:r>
              <a:rPr lang="en-US" dirty="0" smtClean="0"/>
              <a:t> </a:t>
            </a:r>
            <a:endParaRPr lang="en-US" dirty="0"/>
          </a:p>
        </p:txBody>
      </p:sp>
      <p:sp>
        <p:nvSpPr>
          <p:cNvPr id="3" name="Content Placeholder 2"/>
          <p:cNvSpPr>
            <a:spLocks noGrp="1"/>
          </p:cNvSpPr>
          <p:nvPr>
            <p:ph idx="1"/>
          </p:nvPr>
        </p:nvSpPr>
        <p:spPr>
          <a:xfrm>
            <a:off x="529494" y="1351129"/>
            <a:ext cx="11131061" cy="5030624"/>
          </a:xfrm>
        </p:spPr>
        <p:txBody>
          <a:bodyPr>
            <a:normAutofit lnSpcReduction="10000"/>
          </a:bodyPr>
          <a:lstStyle/>
          <a:p>
            <a:r>
              <a:rPr lang="en-US" dirty="0" smtClean="0"/>
              <a:t> </a:t>
            </a:r>
            <a:r>
              <a:rPr lang="en-US" b="1" dirty="0">
                <a:solidFill>
                  <a:srgbClr val="7F0055"/>
                </a:solidFill>
                <a:latin typeface="Consolas" panose="020B0609020204030204" pitchFamily="49" charset="0"/>
              </a:rPr>
              <a:t>package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com.mangaraoit.rest</a:t>
            </a:r>
            <a:r>
              <a:rPr lang="en-US" b="1" dirty="0">
                <a:solidFill>
                  <a:srgbClr val="000000"/>
                </a:solidFill>
                <a:latin typeface="Consolas" panose="020B0609020204030204" pitchFamily="49" charset="0"/>
              </a:rPr>
              <a:t>;</a:t>
            </a:r>
          </a:p>
          <a:p>
            <a:endParaRPr lang="en-US" dirty="0">
              <a:latin typeface="Consolas" panose="020B0609020204030204" pitchFamily="49" charset="0"/>
            </a:endParaRPr>
          </a:p>
          <a:p>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com.mangaraoit.bean.Product</a:t>
            </a:r>
            <a:r>
              <a:rPr lang="en-US" b="1"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646464"/>
                </a:solidFill>
                <a:latin typeface="Consolas" panose="020B0609020204030204" pitchFamily="49" charset="0"/>
              </a:rPr>
              <a:t>@Path</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"/product"</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ProductController</a:t>
            </a:r>
            <a:r>
              <a:rPr lang="en-US" b="1" dirty="0">
                <a:solidFill>
                  <a:srgbClr val="000000"/>
                </a:solidFill>
                <a:latin typeface="Consolas" panose="020B0609020204030204" pitchFamily="49" charset="0"/>
              </a:rPr>
              <a:t> {</a:t>
            </a:r>
          </a:p>
          <a:p>
            <a:r>
              <a:rPr lang="en-US" dirty="0">
                <a:solidFill>
                  <a:srgbClr val="646464"/>
                </a:solidFill>
                <a:latin typeface="Consolas" panose="020B0609020204030204" pitchFamily="49" charset="0"/>
              </a:rPr>
              <a:t>@GET</a:t>
            </a:r>
          </a:p>
          <a:p>
            <a:r>
              <a:rPr lang="en-US" dirty="0">
                <a:solidFill>
                  <a:srgbClr val="646464"/>
                </a:solidFill>
                <a:latin typeface="Consolas" panose="020B0609020204030204" pitchFamily="49" charset="0"/>
              </a:rPr>
              <a:t>@</a:t>
            </a:r>
            <a:r>
              <a:rPr lang="en-US" dirty="0" smtClean="0">
                <a:solidFill>
                  <a:srgbClr val="646464"/>
                </a:solidFill>
                <a:latin typeface="Consolas" panose="020B0609020204030204" pitchFamily="49" charset="0"/>
              </a:rPr>
              <a:t>Produces</a:t>
            </a:r>
            <a:r>
              <a:rPr lang="en-US" dirty="0" smtClean="0">
                <a:solidFill>
                  <a:srgbClr val="000000"/>
                </a:solidFill>
                <a:latin typeface="Consolas" panose="020B0609020204030204" pitchFamily="49" charset="0"/>
              </a:rPr>
              <a:t>(</a:t>
            </a:r>
            <a:r>
              <a:rPr lang="en-US" dirty="0" err="1" smtClean="0">
                <a:solidFill>
                  <a:srgbClr val="000000"/>
                </a:solidFill>
                <a:latin typeface="Consolas" panose="020B0609020204030204" pitchFamily="49" charset="0"/>
              </a:rPr>
              <a:t>MediaType.</a:t>
            </a:r>
            <a:r>
              <a:rPr lang="en-US" b="1" i="1" dirty="0" err="1" smtClean="0">
                <a:solidFill>
                  <a:srgbClr val="0000C0"/>
                </a:solidFill>
                <a:latin typeface="Consolas" panose="020B0609020204030204" pitchFamily="49" charset="0"/>
              </a:rPr>
              <a:t>APPLICATION_XML</a:t>
            </a:r>
            <a:r>
              <a:rPr lang="en-US" b="1" i="1" dirty="0" smtClean="0">
                <a:solidFill>
                  <a:srgbClr val="000000"/>
                </a:solidFill>
                <a:latin typeface="Consolas" panose="020B0609020204030204" pitchFamily="49" charset="0"/>
              </a:rPr>
              <a:t>)</a:t>
            </a:r>
            <a:endParaRPr lang="en-US" b="1" i="1" dirty="0">
              <a:solidFill>
                <a:srgbClr val="000000"/>
              </a:solidFill>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Response </a:t>
            </a:r>
            <a:r>
              <a:rPr lang="en-US" b="1" dirty="0" err="1">
                <a:solidFill>
                  <a:srgbClr val="000000"/>
                </a:solidFill>
                <a:latin typeface="Consolas" panose="020B0609020204030204" pitchFamily="49" charset="0"/>
              </a:rPr>
              <a:t>getProdDetails</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Product </a:t>
            </a:r>
            <a:r>
              <a:rPr lang="en-US" dirty="0" err="1">
                <a:solidFill>
                  <a:srgbClr val="6A3E3E"/>
                </a:solidFill>
                <a:latin typeface="Consolas" panose="020B0609020204030204" pitchFamily="49" charset="0"/>
              </a:rPr>
              <a:t>product</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Product(101, </a:t>
            </a:r>
            <a:r>
              <a:rPr lang="en-US" b="1" dirty="0">
                <a:solidFill>
                  <a:srgbClr val="2A00FF"/>
                </a:solidFill>
                <a:latin typeface="Consolas" panose="020B0609020204030204" pitchFamily="49" charset="0"/>
              </a:rPr>
              <a:t>"iphone6s"</a:t>
            </a:r>
            <a:r>
              <a:rPr lang="en-US" b="1" dirty="0">
                <a:solidFill>
                  <a:srgbClr val="000000"/>
                </a:solidFill>
                <a:latin typeface="Consolas" panose="020B0609020204030204" pitchFamily="49" charset="0"/>
              </a:rPr>
              <a:t>, 70000);</a:t>
            </a:r>
          </a:p>
          <a:p>
            <a:r>
              <a:rPr lang="en-US"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return</a:t>
            </a:r>
            <a:r>
              <a:rPr lang="en-US" b="1" dirty="0" err="1">
                <a:solidFill>
                  <a:srgbClr val="000000"/>
                </a:solidFill>
                <a:latin typeface="Consolas" panose="020B0609020204030204" pitchFamily="49" charset="0"/>
              </a:rPr>
              <a:t>Response.</a:t>
            </a:r>
            <a:r>
              <a:rPr lang="en-US" b="1" i="1" dirty="0" err="1">
                <a:solidFill>
                  <a:srgbClr val="000000"/>
                </a:solidFill>
                <a:latin typeface="Consolas" panose="020B0609020204030204" pitchFamily="49" charset="0"/>
              </a:rPr>
              <a:t>status</a:t>
            </a:r>
            <a:r>
              <a:rPr lang="en-US" b="1" i="1" dirty="0">
                <a:solidFill>
                  <a:srgbClr val="000000"/>
                </a:solidFill>
                <a:latin typeface="Consolas" panose="020B0609020204030204" pitchFamily="49" charset="0"/>
              </a:rPr>
              <a:t>(200).entity(</a:t>
            </a:r>
            <a:r>
              <a:rPr lang="en-US" b="1" i="1" dirty="0">
                <a:solidFill>
                  <a:srgbClr val="6A3E3E"/>
                </a:solidFill>
                <a:latin typeface="Consolas" panose="020B0609020204030204" pitchFamily="49" charset="0"/>
              </a:rPr>
              <a:t>product</a:t>
            </a:r>
            <a:r>
              <a:rPr lang="en-US" b="1" i="1" dirty="0">
                <a:solidFill>
                  <a:srgbClr val="000000"/>
                </a:solidFill>
                <a:latin typeface="Consolas" panose="020B0609020204030204" pitchFamily="49" charset="0"/>
              </a:rPr>
              <a:t>).build();</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2777961957"/>
      </p:ext>
    </p:extLst>
  </p:cSld>
  <p:clrMapOvr>
    <a:masterClrMapping/>
  </p:clrMapOvr>
  <p:transition>
    <p:fade/>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 Using POSTMAN</a:t>
            </a:r>
            <a:endParaRPr lang="en-US" dirty="0"/>
          </a:p>
        </p:txBody>
      </p:sp>
      <p:pic>
        <p:nvPicPr>
          <p:cNvPr id="4" name="Content Placeholder 3"/>
          <p:cNvPicPr>
            <a:picLocks noGrp="1" noChangeAspect="1"/>
          </p:cNvPicPr>
          <p:nvPr>
            <p:ph idx="1"/>
          </p:nvPr>
        </p:nvPicPr>
        <p:blipFill>
          <a:blip r:embed="rId2"/>
          <a:stretch>
            <a:fillRect/>
          </a:stretch>
        </p:blipFill>
        <p:spPr>
          <a:xfrm>
            <a:off x="120792" y="1952858"/>
            <a:ext cx="11129963" cy="4168617"/>
          </a:xfrm>
          <a:prstGeom prst="rect">
            <a:avLst/>
          </a:prstGeom>
        </p:spPr>
      </p:pic>
    </p:spTree>
    <p:extLst>
      <p:ext uri="{BB962C8B-B14F-4D97-AF65-F5344CB8AC3E}">
        <p14:creationId xmlns:p14="http://schemas.microsoft.com/office/powerpoint/2010/main" val="2093381726"/>
      </p:ext>
    </p:extLst>
  </p:cSld>
  <p:clrMapOvr>
    <a:masterClrMapping/>
  </p:clrMapOvr>
  <p:transition>
    <p:fad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Multiple </a:t>
            </a:r>
            <a:r>
              <a:rPr lang="en-US" dirty="0">
                <a:solidFill>
                  <a:srgbClr val="FF0000"/>
                </a:solidFill>
              </a:rPr>
              <a:t>Resource </a:t>
            </a:r>
            <a:r>
              <a:rPr lang="en-US" dirty="0" smtClean="0">
                <a:solidFill>
                  <a:srgbClr val="FF0000"/>
                </a:solidFill>
              </a:rPr>
              <a:t>Formats – See Example, One method which support both </a:t>
            </a:r>
            <a:r>
              <a:rPr lang="en-US" dirty="0" err="1" smtClean="0">
                <a:solidFill>
                  <a:srgbClr val="FF0000"/>
                </a:solidFill>
              </a:rPr>
              <a:t>json</a:t>
            </a:r>
            <a:r>
              <a:rPr lang="en-US" dirty="0" smtClean="0">
                <a:solidFill>
                  <a:srgbClr val="FF0000"/>
                </a:solidFill>
              </a:rPr>
              <a:t> and xml formats</a:t>
            </a:r>
            <a:r>
              <a:rPr lang="en-US" dirty="0"/>
              <a:t/>
            </a:r>
            <a:br>
              <a:rPr lang="en-US" dirty="0"/>
            </a:br>
            <a:endParaRPr lang="en-US" dirty="0"/>
          </a:p>
        </p:txBody>
      </p:sp>
      <p:sp>
        <p:nvSpPr>
          <p:cNvPr id="3" name="Content Placeholder 2"/>
          <p:cNvSpPr>
            <a:spLocks noGrp="1"/>
          </p:cNvSpPr>
          <p:nvPr>
            <p:ph idx="1"/>
          </p:nvPr>
        </p:nvSpPr>
        <p:spPr/>
        <p:txBody>
          <a:bodyPr/>
          <a:lstStyle/>
          <a:p>
            <a:pPr marL="228600" indent="-228600">
              <a:buAutoNum type="arabicPeriod"/>
            </a:pPr>
            <a:r>
              <a:rPr lang="en-US" sz="1200" b="1" dirty="0" smtClean="0"/>
              <a:t>Use the previous project, Just do following change on top of service method.</a:t>
            </a:r>
          </a:p>
          <a:p>
            <a:r>
              <a:rPr lang="en-US" sz="1200" b="1" dirty="0" smtClean="0"/>
              <a:t>More than one format entries can be mentioned in @Produces annotation. </a:t>
            </a:r>
          </a:p>
          <a:p>
            <a:pPr marL="228600" indent="-228600">
              <a:buAutoNum type="arabicPeriod"/>
            </a:pPr>
            <a:r>
              <a:rPr lang="en-US" dirty="0"/>
              <a:t> </a:t>
            </a:r>
            <a:r>
              <a:rPr lang="en-US" sz="1600" b="1" i="1" dirty="0"/>
              <a:t>@Produces</a:t>
            </a:r>
            <a:r>
              <a:rPr lang="en-US" sz="1600" b="1" dirty="0"/>
              <a:t>("</a:t>
            </a:r>
            <a:r>
              <a:rPr lang="en-US" sz="1600" b="1" dirty="0" smtClean="0">
                <a:solidFill>
                  <a:srgbClr val="0070C0"/>
                </a:solidFill>
              </a:rPr>
              <a:t>application/</a:t>
            </a:r>
            <a:r>
              <a:rPr lang="en-US" sz="1600" b="1" dirty="0" err="1" smtClean="0">
                <a:solidFill>
                  <a:srgbClr val="0070C0"/>
                </a:solidFill>
              </a:rPr>
              <a:t>xml,</a:t>
            </a:r>
            <a:r>
              <a:rPr lang="en-US" sz="1600" b="1" dirty="0" err="1" smtClean="0">
                <a:solidFill>
                  <a:srgbClr val="7030A0"/>
                </a:solidFill>
              </a:rPr>
              <a:t>application</a:t>
            </a:r>
            <a:r>
              <a:rPr lang="en-US" sz="1600" b="1" dirty="0" smtClean="0">
                <a:solidFill>
                  <a:srgbClr val="7030A0"/>
                </a:solidFill>
              </a:rPr>
              <a:t>/</a:t>
            </a:r>
            <a:r>
              <a:rPr lang="en-US" sz="1600" b="1" dirty="0" err="1" smtClean="0">
                <a:solidFill>
                  <a:srgbClr val="7030A0"/>
                </a:solidFill>
              </a:rPr>
              <a:t>json</a:t>
            </a:r>
            <a:r>
              <a:rPr lang="en-US" sz="1600" b="1" dirty="0" smtClean="0"/>
              <a:t>")</a:t>
            </a:r>
          </a:p>
          <a:p>
            <a:pPr marL="228600" indent="-228600">
              <a:buAutoNum type="arabicPeriod"/>
            </a:pPr>
            <a:endParaRPr lang="en-US" sz="1600" b="1" dirty="0"/>
          </a:p>
          <a:p>
            <a:r>
              <a:rPr lang="en-US" sz="1600" dirty="0" smtClean="0"/>
              <a:t>Test the application for two formats. </a:t>
            </a:r>
            <a:endParaRPr lang="en-US" sz="1600" dirty="0"/>
          </a:p>
        </p:txBody>
      </p:sp>
    </p:spTree>
    <p:extLst>
      <p:ext uri="{BB962C8B-B14F-4D97-AF65-F5344CB8AC3E}">
        <p14:creationId xmlns:p14="http://schemas.microsoft.com/office/powerpoint/2010/main" val="3471646222"/>
      </p:ext>
    </p:extLst>
  </p:cSld>
  <p:clrMapOvr>
    <a:masterClrMapping/>
  </p:clrMapOvr>
  <p:transition>
    <p:fad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Write a service method which accepts </a:t>
            </a:r>
            <a:r>
              <a:rPr lang="en-US" dirty="0" err="1" smtClean="0"/>
              <a:t>json</a:t>
            </a:r>
            <a:r>
              <a:rPr lang="en-US" dirty="0" smtClean="0"/>
              <a:t> and xml formats and returns same formats.</a:t>
            </a:r>
            <a:endParaRPr lang="en-US" dirty="0"/>
          </a:p>
        </p:txBody>
      </p:sp>
      <p:sp>
        <p:nvSpPr>
          <p:cNvPr id="3" name="Content Placeholder 2"/>
          <p:cNvSpPr>
            <a:spLocks noGrp="1"/>
          </p:cNvSpPr>
          <p:nvPr>
            <p:ph idx="1"/>
          </p:nvPr>
        </p:nvSpPr>
        <p:spPr/>
        <p:txBody>
          <a:bodyPr/>
          <a:lstStyle/>
          <a:p>
            <a:r>
              <a:rPr lang="en-US" dirty="0">
                <a:solidFill>
                  <a:srgbClr val="646464"/>
                </a:solidFill>
                <a:latin typeface="Consolas" panose="020B0609020204030204" pitchFamily="49" charset="0"/>
              </a:rPr>
              <a:t>@Path</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"/product"</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ProductController</a:t>
            </a:r>
            <a:r>
              <a:rPr lang="en-US" b="1" dirty="0">
                <a:solidFill>
                  <a:srgbClr val="000000"/>
                </a:solidFill>
                <a:latin typeface="Consolas" panose="020B0609020204030204" pitchFamily="49" charset="0"/>
              </a:rPr>
              <a:t> {</a:t>
            </a:r>
          </a:p>
          <a:p>
            <a:r>
              <a:rPr lang="en-US" dirty="0">
                <a:solidFill>
                  <a:srgbClr val="646464"/>
                </a:solidFill>
                <a:latin typeface="Consolas" panose="020B0609020204030204" pitchFamily="49" charset="0"/>
              </a:rPr>
              <a:t>@GET</a:t>
            </a:r>
          </a:p>
          <a:p>
            <a:r>
              <a:rPr lang="en-US" dirty="0">
                <a:solidFill>
                  <a:srgbClr val="FF0000"/>
                </a:solidFill>
                <a:latin typeface="Consolas" panose="020B0609020204030204" pitchFamily="49" charset="0"/>
              </a:rPr>
              <a:t>@Consumes</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"application/</a:t>
            </a:r>
            <a:r>
              <a:rPr lang="en-US" dirty="0" err="1">
                <a:solidFill>
                  <a:srgbClr val="2A00FF"/>
                </a:solidFill>
                <a:latin typeface="Consolas" panose="020B0609020204030204" pitchFamily="49" charset="0"/>
              </a:rPr>
              <a:t>xml,application</a:t>
            </a:r>
            <a:r>
              <a:rPr lang="en-US" dirty="0">
                <a:solidFill>
                  <a:srgbClr val="2A00FF"/>
                </a:solidFill>
                <a:latin typeface="Consolas" panose="020B0609020204030204" pitchFamily="49" charset="0"/>
              </a:rPr>
              <a:t>/</a:t>
            </a:r>
            <a:r>
              <a:rPr lang="en-US" dirty="0" err="1">
                <a:solidFill>
                  <a:srgbClr val="2A00FF"/>
                </a:solidFill>
                <a:latin typeface="Consolas" panose="020B0609020204030204" pitchFamily="49" charset="0"/>
              </a:rPr>
              <a:t>json</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646464"/>
                </a:solidFill>
                <a:latin typeface="Consolas" panose="020B0609020204030204" pitchFamily="49" charset="0"/>
              </a:rPr>
              <a:t>@Produces</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"application/xml, application/</a:t>
            </a:r>
            <a:r>
              <a:rPr lang="en-US" dirty="0" err="1">
                <a:solidFill>
                  <a:srgbClr val="2A00FF"/>
                </a:solidFill>
                <a:latin typeface="Consolas" panose="020B0609020204030204" pitchFamily="49" charset="0"/>
              </a:rPr>
              <a:t>json</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Response </a:t>
            </a:r>
            <a:r>
              <a:rPr lang="en-US" b="1" dirty="0" err="1">
                <a:solidFill>
                  <a:srgbClr val="000000"/>
                </a:solidFill>
                <a:latin typeface="Consolas" panose="020B0609020204030204" pitchFamily="49" charset="0"/>
              </a:rPr>
              <a:t>getProdDetails</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Product </a:t>
            </a:r>
            <a:r>
              <a:rPr lang="en-US" dirty="0" err="1">
                <a:solidFill>
                  <a:srgbClr val="6A3E3E"/>
                </a:solidFill>
                <a:latin typeface="Consolas" panose="020B0609020204030204" pitchFamily="49" charset="0"/>
              </a:rPr>
              <a:t>product</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Product(101, </a:t>
            </a:r>
            <a:r>
              <a:rPr lang="en-US" b="1" dirty="0">
                <a:solidFill>
                  <a:srgbClr val="2A00FF"/>
                </a:solidFill>
                <a:latin typeface="Consolas" panose="020B0609020204030204" pitchFamily="49" charset="0"/>
              </a:rPr>
              <a:t>"iphone6s"</a:t>
            </a:r>
            <a:r>
              <a:rPr lang="en-US" b="1" dirty="0">
                <a:solidFill>
                  <a:srgbClr val="000000"/>
                </a:solidFill>
                <a:latin typeface="Consolas" panose="020B0609020204030204" pitchFamily="49" charset="0"/>
              </a:rPr>
              <a:t>, 70000);</a:t>
            </a:r>
          </a:p>
          <a:p>
            <a:r>
              <a:rPr lang="en-US"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return</a:t>
            </a:r>
            <a:r>
              <a:rPr lang="en-US" b="1" dirty="0" err="1">
                <a:solidFill>
                  <a:srgbClr val="000000"/>
                </a:solidFill>
                <a:latin typeface="Consolas" panose="020B0609020204030204" pitchFamily="49" charset="0"/>
              </a:rPr>
              <a:t>Response.</a:t>
            </a:r>
            <a:r>
              <a:rPr lang="en-US" b="1" i="1" dirty="0" err="1">
                <a:solidFill>
                  <a:srgbClr val="000000"/>
                </a:solidFill>
                <a:latin typeface="Consolas" panose="020B0609020204030204" pitchFamily="49" charset="0"/>
              </a:rPr>
              <a:t>status</a:t>
            </a:r>
            <a:r>
              <a:rPr lang="en-US" b="1" i="1" dirty="0">
                <a:solidFill>
                  <a:srgbClr val="000000"/>
                </a:solidFill>
                <a:latin typeface="Consolas" panose="020B0609020204030204" pitchFamily="49" charset="0"/>
              </a:rPr>
              <a:t>(200).entity(</a:t>
            </a:r>
            <a:r>
              <a:rPr lang="en-US" b="1" i="1" dirty="0">
                <a:solidFill>
                  <a:srgbClr val="6A3E3E"/>
                </a:solidFill>
                <a:latin typeface="Consolas" panose="020B0609020204030204" pitchFamily="49" charset="0"/>
              </a:rPr>
              <a:t>product</a:t>
            </a:r>
            <a:r>
              <a:rPr lang="en-US" b="1" i="1" dirty="0">
                <a:solidFill>
                  <a:srgbClr val="000000"/>
                </a:solidFill>
                <a:latin typeface="Consolas" panose="020B0609020204030204" pitchFamily="49" charset="0"/>
              </a:rPr>
              <a:t>).build();</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3485768418"/>
      </p:ext>
    </p:extLst>
  </p:cSld>
  <p:clrMapOvr>
    <a:masterClrMapping/>
  </p:clrMapOvr>
  <p:transition>
    <p:fade/>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Write a service method which accepts </a:t>
            </a:r>
            <a:r>
              <a:rPr lang="en-US" dirty="0" smtClean="0"/>
              <a:t>only </a:t>
            </a:r>
            <a:r>
              <a:rPr lang="en-US" dirty="0" err="1" smtClean="0"/>
              <a:t>json</a:t>
            </a:r>
            <a:r>
              <a:rPr lang="en-US" dirty="0" smtClean="0"/>
              <a:t> and returns xml format</a:t>
            </a:r>
            <a:endParaRPr lang="en-US" dirty="0"/>
          </a:p>
        </p:txBody>
      </p:sp>
      <p:sp>
        <p:nvSpPr>
          <p:cNvPr id="3" name="Content Placeholder 2"/>
          <p:cNvSpPr>
            <a:spLocks noGrp="1"/>
          </p:cNvSpPr>
          <p:nvPr>
            <p:ph idx="1"/>
          </p:nvPr>
        </p:nvSpPr>
        <p:spPr/>
        <p:txBody>
          <a:bodyPr/>
          <a:lstStyle/>
          <a:p>
            <a:r>
              <a:rPr lang="en-US" dirty="0">
                <a:solidFill>
                  <a:srgbClr val="646464"/>
                </a:solidFill>
                <a:latin typeface="Consolas" panose="020B0609020204030204" pitchFamily="49" charset="0"/>
              </a:rPr>
              <a:t>@Path</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"/product"</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ProductController</a:t>
            </a:r>
            <a:r>
              <a:rPr lang="en-US" b="1" dirty="0">
                <a:solidFill>
                  <a:srgbClr val="000000"/>
                </a:solidFill>
                <a:latin typeface="Consolas" panose="020B0609020204030204" pitchFamily="49" charset="0"/>
              </a:rPr>
              <a:t> {</a:t>
            </a:r>
          </a:p>
          <a:p>
            <a:r>
              <a:rPr lang="en-US" dirty="0">
                <a:solidFill>
                  <a:srgbClr val="646464"/>
                </a:solidFill>
                <a:latin typeface="Consolas" panose="020B0609020204030204" pitchFamily="49" charset="0"/>
              </a:rPr>
              <a:t>@GET</a:t>
            </a:r>
          </a:p>
          <a:p>
            <a:r>
              <a:rPr lang="en-US" dirty="0">
                <a:solidFill>
                  <a:srgbClr val="FF0000"/>
                </a:solidFill>
                <a:latin typeface="Consolas" panose="020B0609020204030204" pitchFamily="49" charset="0"/>
              </a:rPr>
              <a:t>@Consumes</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"application/</a:t>
            </a:r>
            <a:r>
              <a:rPr lang="en-US" dirty="0" err="1">
                <a:solidFill>
                  <a:srgbClr val="2A00FF"/>
                </a:solidFill>
                <a:latin typeface="Consolas" panose="020B0609020204030204" pitchFamily="49" charset="0"/>
              </a:rPr>
              <a:t>json</a:t>
            </a:r>
            <a:r>
              <a:rPr lang="en-US" dirty="0">
                <a:solidFill>
                  <a:srgbClr val="2A00FF"/>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FF0000"/>
                </a:solidFill>
                <a:latin typeface="Consolas" panose="020B0609020204030204" pitchFamily="49" charset="0"/>
              </a:rPr>
              <a:t>@Produces</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"application/xml"</a:t>
            </a:r>
            <a:r>
              <a:rPr lang="en-US"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Response </a:t>
            </a:r>
            <a:r>
              <a:rPr lang="en-US" b="1" dirty="0" err="1">
                <a:solidFill>
                  <a:srgbClr val="000000"/>
                </a:solidFill>
                <a:latin typeface="Consolas" panose="020B0609020204030204" pitchFamily="49" charset="0"/>
              </a:rPr>
              <a:t>getProdDetails</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Product </a:t>
            </a:r>
            <a:r>
              <a:rPr lang="en-US" dirty="0" err="1">
                <a:solidFill>
                  <a:srgbClr val="6A3E3E"/>
                </a:solidFill>
                <a:latin typeface="Consolas" panose="020B0609020204030204" pitchFamily="49" charset="0"/>
              </a:rPr>
              <a:t>product</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Product(101, </a:t>
            </a:r>
            <a:r>
              <a:rPr lang="en-US" b="1" dirty="0">
                <a:solidFill>
                  <a:srgbClr val="2A00FF"/>
                </a:solidFill>
                <a:latin typeface="Consolas" panose="020B0609020204030204" pitchFamily="49" charset="0"/>
              </a:rPr>
              <a:t>"iphone6s"</a:t>
            </a:r>
            <a:r>
              <a:rPr lang="en-US" b="1" dirty="0">
                <a:solidFill>
                  <a:srgbClr val="000000"/>
                </a:solidFill>
                <a:latin typeface="Consolas" panose="020B0609020204030204" pitchFamily="49" charset="0"/>
              </a:rPr>
              <a:t>, 70000);</a:t>
            </a:r>
          </a:p>
          <a:p>
            <a:r>
              <a:rPr lang="en-US"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return</a:t>
            </a:r>
            <a:r>
              <a:rPr lang="en-US" b="1" dirty="0" err="1">
                <a:solidFill>
                  <a:srgbClr val="000000"/>
                </a:solidFill>
                <a:latin typeface="Consolas" panose="020B0609020204030204" pitchFamily="49" charset="0"/>
              </a:rPr>
              <a:t>Response.</a:t>
            </a:r>
            <a:r>
              <a:rPr lang="en-US" b="1" i="1" dirty="0" err="1">
                <a:solidFill>
                  <a:srgbClr val="000000"/>
                </a:solidFill>
                <a:latin typeface="Consolas" panose="020B0609020204030204" pitchFamily="49" charset="0"/>
              </a:rPr>
              <a:t>status</a:t>
            </a:r>
            <a:r>
              <a:rPr lang="en-US" b="1" i="1" dirty="0">
                <a:solidFill>
                  <a:srgbClr val="000000"/>
                </a:solidFill>
                <a:latin typeface="Consolas" panose="020B0609020204030204" pitchFamily="49" charset="0"/>
              </a:rPr>
              <a:t>(200).entity(</a:t>
            </a:r>
            <a:r>
              <a:rPr lang="en-US" b="1" i="1" dirty="0">
                <a:solidFill>
                  <a:srgbClr val="6A3E3E"/>
                </a:solidFill>
                <a:latin typeface="Consolas" panose="020B0609020204030204" pitchFamily="49" charset="0"/>
              </a:rPr>
              <a:t>product</a:t>
            </a:r>
            <a:r>
              <a:rPr lang="en-US" b="1" i="1" dirty="0">
                <a:solidFill>
                  <a:srgbClr val="000000"/>
                </a:solidFill>
                <a:latin typeface="Consolas" panose="020B0609020204030204" pitchFamily="49" charset="0"/>
              </a:rPr>
              <a:t>).build();</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317137671"/>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Webservice achieves language independent </a:t>
            </a:r>
            <a:endParaRPr lang="en-US" dirty="0"/>
          </a:p>
        </p:txBody>
      </p:sp>
      <p:pic>
        <p:nvPicPr>
          <p:cNvPr id="6146" name="Picture 2" descr="web servic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82368" y="2539402"/>
            <a:ext cx="6387301" cy="312380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20397202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12991170"/>
              </p:ext>
            </p:extLst>
          </p:nvPr>
        </p:nvGraphicFramePr>
        <p:xfrm>
          <a:off x="489282" y="0"/>
          <a:ext cx="11129964" cy="6810233"/>
        </p:xfrm>
        <a:graphic>
          <a:graphicData uri="http://schemas.openxmlformats.org/drawingml/2006/table">
            <a:tbl>
              <a:tblPr firstRow="1" bandRow="1">
                <a:tableStyleId>{5C22544A-7EE6-4342-B048-85BDC9FD1C3A}</a:tableStyleId>
              </a:tblPr>
              <a:tblGrid>
                <a:gridCol w="438766"/>
                <a:gridCol w="4954137"/>
                <a:gridCol w="5737061"/>
              </a:tblGrid>
              <a:tr h="382137">
                <a:tc>
                  <a:txBody>
                    <a:bodyPr/>
                    <a:lstStyle/>
                    <a:p>
                      <a:pPr algn="l" fontAlgn="t"/>
                      <a:r>
                        <a:rPr lang="en-US" sz="1400" dirty="0">
                          <a:solidFill>
                            <a:srgbClr val="000000"/>
                          </a:solidFill>
                          <a:effectLst/>
                          <a:latin typeface="times new roman" panose="02020603050405020304" pitchFamily="18" charset="0"/>
                        </a:rPr>
                        <a:t>No.</a:t>
                      </a:r>
                    </a:p>
                  </a:txBody>
                  <a:tcPr marL="47625" marR="47625" marT="47625" marB="47625"/>
                </a:tc>
                <a:tc>
                  <a:txBody>
                    <a:bodyPr/>
                    <a:lstStyle/>
                    <a:p>
                      <a:pPr algn="l" fontAlgn="t"/>
                      <a:r>
                        <a:rPr lang="en-US" sz="1400" dirty="0">
                          <a:solidFill>
                            <a:srgbClr val="000000"/>
                          </a:solidFill>
                          <a:effectLst/>
                          <a:latin typeface="times new roman" panose="02020603050405020304" pitchFamily="18" charset="0"/>
                        </a:rPr>
                        <a:t>SOAP</a:t>
                      </a:r>
                    </a:p>
                  </a:txBody>
                  <a:tcPr marL="47625" marR="47625" marT="47625" marB="47625"/>
                </a:tc>
                <a:tc>
                  <a:txBody>
                    <a:bodyPr/>
                    <a:lstStyle/>
                    <a:p>
                      <a:pPr algn="l" fontAlgn="t"/>
                      <a:r>
                        <a:rPr lang="en-US" sz="1400">
                          <a:solidFill>
                            <a:srgbClr val="000000"/>
                          </a:solidFill>
                          <a:effectLst/>
                          <a:latin typeface="times new roman" panose="02020603050405020304" pitchFamily="18" charset="0"/>
                        </a:rPr>
                        <a:t>REST</a:t>
                      </a:r>
                    </a:p>
                  </a:txBody>
                  <a:tcPr marL="47625" marR="47625" marT="47625" marB="47625"/>
                </a:tc>
              </a:tr>
              <a:tr h="381260">
                <a:tc>
                  <a:txBody>
                    <a:bodyPr/>
                    <a:lstStyle/>
                    <a:p>
                      <a:pPr algn="just" fontAlgn="t"/>
                      <a:r>
                        <a:rPr lang="en-US" sz="1400" b="0" i="0">
                          <a:solidFill>
                            <a:srgbClr val="000000"/>
                          </a:solidFill>
                          <a:effectLst/>
                          <a:latin typeface="verdana" panose="020B0604030504040204" pitchFamily="34" charset="0"/>
                        </a:rPr>
                        <a:t>1)</a:t>
                      </a:r>
                    </a:p>
                  </a:txBody>
                  <a:tcPr marL="47625" marR="47625" marT="47625" marB="47625"/>
                </a:tc>
                <a:tc>
                  <a:txBody>
                    <a:bodyPr/>
                    <a:lstStyle/>
                    <a:p>
                      <a:pPr algn="just" fontAlgn="t"/>
                      <a:r>
                        <a:rPr lang="en-US" sz="1400" b="0" i="0">
                          <a:solidFill>
                            <a:srgbClr val="000000"/>
                          </a:solidFill>
                          <a:effectLst/>
                          <a:latin typeface="verdana" panose="020B0604030504040204" pitchFamily="34" charset="0"/>
                        </a:rPr>
                        <a:t>SOAP is a </a:t>
                      </a:r>
                      <a:r>
                        <a:rPr lang="en-US" sz="1400" b="1" i="0">
                          <a:solidFill>
                            <a:srgbClr val="000000"/>
                          </a:solidFill>
                          <a:effectLst/>
                          <a:latin typeface="verdana" panose="020B0604030504040204" pitchFamily="34" charset="0"/>
                        </a:rPr>
                        <a:t>protocol</a:t>
                      </a:r>
                      <a:r>
                        <a:rPr lang="en-US" sz="1400" b="0" i="0">
                          <a:solidFill>
                            <a:srgbClr val="000000"/>
                          </a:solidFill>
                          <a:effectLst/>
                          <a:latin typeface="verdana" panose="020B0604030504040204" pitchFamily="34" charset="0"/>
                        </a:rPr>
                        <a:t>.</a:t>
                      </a:r>
                    </a:p>
                  </a:txBody>
                  <a:tcPr marL="47625" marR="47625" marT="47625" marB="47625"/>
                </a:tc>
                <a:tc>
                  <a:txBody>
                    <a:bodyPr/>
                    <a:lstStyle/>
                    <a:p>
                      <a:pPr algn="just" fontAlgn="t"/>
                      <a:r>
                        <a:rPr lang="en-US" sz="1400" b="0" i="0">
                          <a:solidFill>
                            <a:srgbClr val="000000"/>
                          </a:solidFill>
                          <a:effectLst/>
                          <a:latin typeface="verdana" panose="020B0604030504040204" pitchFamily="34" charset="0"/>
                        </a:rPr>
                        <a:t>REST is an </a:t>
                      </a:r>
                      <a:r>
                        <a:rPr lang="en-US" sz="1400" b="1" i="0">
                          <a:solidFill>
                            <a:srgbClr val="000000"/>
                          </a:solidFill>
                          <a:effectLst/>
                          <a:latin typeface="verdana" panose="020B0604030504040204" pitchFamily="34" charset="0"/>
                        </a:rPr>
                        <a:t>architectural style</a:t>
                      </a:r>
                      <a:r>
                        <a:rPr lang="en-US" sz="1400" b="0" i="0">
                          <a:solidFill>
                            <a:srgbClr val="000000"/>
                          </a:solidFill>
                          <a:effectLst/>
                          <a:latin typeface="verdana" panose="020B0604030504040204" pitchFamily="34" charset="0"/>
                        </a:rPr>
                        <a:t>.</a:t>
                      </a:r>
                    </a:p>
                  </a:txBody>
                  <a:tcPr marL="47625" marR="47625" marT="47625" marB="47625"/>
                </a:tc>
              </a:tr>
              <a:tr h="669981">
                <a:tc>
                  <a:txBody>
                    <a:bodyPr/>
                    <a:lstStyle/>
                    <a:p>
                      <a:pPr algn="just" fontAlgn="t"/>
                      <a:r>
                        <a:rPr lang="en-US" sz="1400" b="0" i="0">
                          <a:solidFill>
                            <a:srgbClr val="000000"/>
                          </a:solidFill>
                          <a:effectLst/>
                          <a:latin typeface="verdana" panose="020B0604030504040204" pitchFamily="34" charset="0"/>
                        </a:rPr>
                        <a:t>2)</a:t>
                      </a:r>
                    </a:p>
                  </a:txBody>
                  <a:tcPr marL="47625" marR="47625" marT="47625" marB="47625"/>
                </a:tc>
                <a:tc>
                  <a:txBody>
                    <a:bodyPr/>
                    <a:lstStyle/>
                    <a:p>
                      <a:pPr algn="just" fontAlgn="t"/>
                      <a:r>
                        <a:rPr lang="en-US" sz="1400" b="0" i="0" dirty="0">
                          <a:solidFill>
                            <a:srgbClr val="000000"/>
                          </a:solidFill>
                          <a:effectLst/>
                          <a:latin typeface="verdana" panose="020B0604030504040204" pitchFamily="34" charset="0"/>
                        </a:rPr>
                        <a:t>SOAP stands for </a:t>
                      </a:r>
                      <a:r>
                        <a:rPr lang="en-US" sz="1400" b="1" i="0" dirty="0">
                          <a:solidFill>
                            <a:srgbClr val="000000"/>
                          </a:solidFill>
                          <a:effectLst/>
                          <a:latin typeface="verdana" panose="020B0604030504040204" pitchFamily="34" charset="0"/>
                        </a:rPr>
                        <a:t>Simple Object Access Protocol</a:t>
                      </a:r>
                      <a:r>
                        <a:rPr lang="en-US" sz="1400" b="0" i="0" dirty="0">
                          <a:solidFill>
                            <a:srgbClr val="000000"/>
                          </a:solidFill>
                          <a:effectLst/>
                          <a:latin typeface="verdana" panose="020B0604030504040204" pitchFamily="34" charset="0"/>
                        </a:rPr>
                        <a:t>.</a:t>
                      </a:r>
                    </a:p>
                  </a:txBody>
                  <a:tcPr marL="47625" marR="47625" marT="47625" marB="47625"/>
                </a:tc>
                <a:tc>
                  <a:txBody>
                    <a:bodyPr/>
                    <a:lstStyle/>
                    <a:p>
                      <a:pPr algn="just" fontAlgn="t"/>
                      <a:r>
                        <a:rPr lang="en-US" sz="1400" b="0" i="0">
                          <a:solidFill>
                            <a:srgbClr val="000000"/>
                          </a:solidFill>
                          <a:effectLst/>
                          <a:latin typeface="verdana" panose="020B0604030504040204" pitchFamily="34" charset="0"/>
                        </a:rPr>
                        <a:t>REST stands for </a:t>
                      </a:r>
                      <a:r>
                        <a:rPr lang="en-US" sz="1400" b="1" i="0">
                          <a:solidFill>
                            <a:srgbClr val="000000"/>
                          </a:solidFill>
                          <a:effectLst/>
                          <a:latin typeface="verdana" panose="020B0604030504040204" pitchFamily="34" charset="0"/>
                        </a:rPr>
                        <a:t>REpresentational State Transfer</a:t>
                      </a:r>
                      <a:r>
                        <a:rPr lang="en-US" sz="1400" b="0" i="0">
                          <a:solidFill>
                            <a:srgbClr val="000000"/>
                          </a:solidFill>
                          <a:effectLst/>
                          <a:latin typeface="verdana" panose="020B0604030504040204" pitchFamily="34" charset="0"/>
                        </a:rPr>
                        <a:t>.</a:t>
                      </a:r>
                    </a:p>
                  </a:txBody>
                  <a:tcPr marL="47625" marR="47625" marT="47625" marB="47625"/>
                </a:tc>
              </a:tr>
              <a:tr h="958702">
                <a:tc>
                  <a:txBody>
                    <a:bodyPr/>
                    <a:lstStyle/>
                    <a:p>
                      <a:pPr algn="just" fontAlgn="t"/>
                      <a:r>
                        <a:rPr lang="en-US" sz="1400" b="0" i="0">
                          <a:solidFill>
                            <a:srgbClr val="000000"/>
                          </a:solidFill>
                          <a:effectLst/>
                          <a:latin typeface="verdana" panose="020B0604030504040204" pitchFamily="34" charset="0"/>
                        </a:rPr>
                        <a:t>3)</a:t>
                      </a:r>
                    </a:p>
                  </a:txBody>
                  <a:tcPr marL="47625" marR="47625" marT="47625" marB="47625"/>
                </a:tc>
                <a:tc>
                  <a:txBody>
                    <a:bodyPr/>
                    <a:lstStyle/>
                    <a:p>
                      <a:pPr algn="just" fontAlgn="t"/>
                      <a:r>
                        <a:rPr lang="en-US" sz="1400" b="0" i="0" dirty="0">
                          <a:solidFill>
                            <a:srgbClr val="000000"/>
                          </a:solidFill>
                          <a:effectLst/>
                          <a:latin typeface="verdana" panose="020B0604030504040204" pitchFamily="34" charset="0"/>
                        </a:rPr>
                        <a:t>SOAP </a:t>
                      </a:r>
                      <a:r>
                        <a:rPr lang="en-US" sz="1400" b="1" i="0" dirty="0">
                          <a:solidFill>
                            <a:srgbClr val="000000"/>
                          </a:solidFill>
                          <a:effectLst/>
                          <a:latin typeface="verdana" panose="020B0604030504040204" pitchFamily="34" charset="0"/>
                        </a:rPr>
                        <a:t>can't use REST</a:t>
                      </a:r>
                      <a:r>
                        <a:rPr lang="en-US" sz="1400" b="0" i="0" dirty="0">
                          <a:solidFill>
                            <a:srgbClr val="000000"/>
                          </a:solidFill>
                          <a:effectLst/>
                          <a:latin typeface="verdana" panose="020B0604030504040204" pitchFamily="34" charset="0"/>
                        </a:rPr>
                        <a:t> because it is a protocol.</a:t>
                      </a:r>
                    </a:p>
                  </a:txBody>
                  <a:tcPr marL="47625" marR="47625" marT="47625" marB="47625"/>
                </a:tc>
                <a:tc>
                  <a:txBody>
                    <a:bodyPr/>
                    <a:lstStyle/>
                    <a:p>
                      <a:pPr algn="just" fontAlgn="t"/>
                      <a:r>
                        <a:rPr lang="en-US" sz="1400" b="0" i="0">
                          <a:solidFill>
                            <a:srgbClr val="000000"/>
                          </a:solidFill>
                          <a:effectLst/>
                          <a:latin typeface="verdana" panose="020B0604030504040204" pitchFamily="34" charset="0"/>
                        </a:rPr>
                        <a:t>REST </a:t>
                      </a:r>
                      <a:r>
                        <a:rPr lang="en-US" sz="1400" b="1" i="0">
                          <a:solidFill>
                            <a:srgbClr val="000000"/>
                          </a:solidFill>
                          <a:effectLst/>
                          <a:latin typeface="verdana" panose="020B0604030504040204" pitchFamily="34" charset="0"/>
                        </a:rPr>
                        <a:t>can use SOAP</a:t>
                      </a:r>
                      <a:r>
                        <a:rPr lang="en-US" sz="1400" b="0" i="0">
                          <a:solidFill>
                            <a:srgbClr val="000000"/>
                          </a:solidFill>
                          <a:effectLst/>
                          <a:latin typeface="verdana" panose="020B0604030504040204" pitchFamily="34" charset="0"/>
                        </a:rPr>
                        <a:t> web services because it is a concept and can use any protocol like HTTP, SOAP.</a:t>
                      </a:r>
                    </a:p>
                  </a:txBody>
                  <a:tcPr marL="47625" marR="47625" marT="47625" marB="47625"/>
                </a:tc>
              </a:tr>
              <a:tr h="669981">
                <a:tc>
                  <a:txBody>
                    <a:bodyPr/>
                    <a:lstStyle/>
                    <a:p>
                      <a:pPr algn="just" fontAlgn="t"/>
                      <a:r>
                        <a:rPr lang="en-US" sz="1400" b="0" i="0">
                          <a:solidFill>
                            <a:srgbClr val="000000"/>
                          </a:solidFill>
                          <a:effectLst/>
                          <a:latin typeface="verdana" panose="020B0604030504040204" pitchFamily="34" charset="0"/>
                        </a:rPr>
                        <a:t>4)</a:t>
                      </a:r>
                    </a:p>
                  </a:txBody>
                  <a:tcPr marL="47625" marR="47625" marT="47625" marB="47625"/>
                </a:tc>
                <a:tc>
                  <a:txBody>
                    <a:bodyPr/>
                    <a:lstStyle/>
                    <a:p>
                      <a:pPr algn="just" fontAlgn="t"/>
                      <a:r>
                        <a:rPr lang="en-US" sz="1400" b="0" i="0">
                          <a:solidFill>
                            <a:srgbClr val="000000"/>
                          </a:solidFill>
                          <a:effectLst/>
                          <a:latin typeface="verdana" panose="020B0604030504040204" pitchFamily="34" charset="0"/>
                        </a:rPr>
                        <a:t>SOAP </a:t>
                      </a:r>
                      <a:r>
                        <a:rPr lang="en-US" sz="1400" b="1" i="0">
                          <a:solidFill>
                            <a:srgbClr val="000000"/>
                          </a:solidFill>
                          <a:effectLst/>
                          <a:latin typeface="verdana" panose="020B0604030504040204" pitchFamily="34" charset="0"/>
                        </a:rPr>
                        <a:t>uses services interfaces to expose the business logic</a:t>
                      </a:r>
                      <a:r>
                        <a:rPr lang="en-US" sz="1400" b="0" i="0">
                          <a:solidFill>
                            <a:srgbClr val="000000"/>
                          </a:solidFill>
                          <a:effectLst/>
                          <a:latin typeface="verdana" panose="020B0604030504040204" pitchFamily="34" charset="0"/>
                        </a:rPr>
                        <a:t>.</a:t>
                      </a:r>
                    </a:p>
                  </a:txBody>
                  <a:tcPr marL="47625" marR="47625" marT="47625" marB="47625"/>
                </a:tc>
                <a:tc>
                  <a:txBody>
                    <a:bodyPr/>
                    <a:lstStyle/>
                    <a:p>
                      <a:pPr algn="just" fontAlgn="t"/>
                      <a:r>
                        <a:rPr lang="en-US" sz="1400" b="0" i="0">
                          <a:solidFill>
                            <a:srgbClr val="000000"/>
                          </a:solidFill>
                          <a:effectLst/>
                          <a:latin typeface="verdana" panose="020B0604030504040204" pitchFamily="34" charset="0"/>
                        </a:rPr>
                        <a:t>REST </a:t>
                      </a:r>
                      <a:r>
                        <a:rPr lang="en-US" sz="1400" b="1" i="0">
                          <a:solidFill>
                            <a:srgbClr val="000000"/>
                          </a:solidFill>
                          <a:effectLst/>
                          <a:latin typeface="verdana" panose="020B0604030504040204" pitchFamily="34" charset="0"/>
                        </a:rPr>
                        <a:t>uses URI to expose business logic</a:t>
                      </a:r>
                      <a:r>
                        <a:rPr lang="en-US" sz="1400" b="0" i="0">
                          <a:solidFill>
                            <a:srgbClr val="000000"/>
                          </a:solidFill>
                          <a:effectLst/>
                          <a:latin typeface="verdana" panose="020B0604030504040204" pitchFamily="34" charset="0"/>
                        </a:rPr>
                        <a:t>.</a:t>
                      </a:r>
                    </a:p>
                  </a:txBody>
                  <a:tcPr marL="47625" marR="47625" marT="47625" marB="47625"/>
                </a:tc>
              </a:tr>
              <a:tr h="669981">
                <a:tc>
                  <a:txBody>
                    <a:bodyPr/>
                    <a:lstStyle/>
                    <a:p>
                      <a:pPr algn="just" fontAlgn="t"/>
                      <a:r>
                        <a:rPr lang="en-US" sz="1400" b="0" i="0">
                          <a:solidFill>
                            <a:srgbClr val="000000"/>
                          </a:solidFill>
                          <a:effectLst/>
                          <a:latin typeface="verdana" panose="020B0604030504040204" pitchFamily="34" charset="0"/>
                        </a:rPr>
                        <a:t>5)</a:t>
                      </a:r>
                    </a:p>
                  </a:txBody>
                  <a:tcPr marL="47625" marR="47625" marT="47625" marB="47625"/>
                </a:tc>
                <a:tc>
                  <a:txBody>
                    <a:bodyPr/>
                    <a:lstStyle/>
                    <a:p>
                      <a:pPr algn="just" fontAlgn="t"/>
                      <a:r>
                        <a:rPr lang="en-US" sz="1400" b="1" i="0">
                          <a:solidFill>
                            <a:srgbClr val="000000"/>
                          </a:solidFill>
                          <a:effectLst/>
                          <a:latin typeface="verdana" panose="020B0604030504040204" pitchFamily="34" charset="0"/>
                        </a:rPr>
                        <a:t>JAX-WS</a:t>
                      </a:r>
                      <a:r>
                        <a:rPr lang="en-US" sz="1400" b="0" i="0">
                          <a:solidFill>
                            <a:srgbClr val="000000"/>
                          </a:solidFill>
                          <a:effectLst/>
                          <a:latin typeface="verdana" panose="020B0604030504040204" pitchFamily="34" charset="0"/>
                        </a:rPr>
                        <a:t> is the java API for SOAP web services.</a:t>
                      </a:r>
                    </a:p>
                  </a:txBody>
                  <a:tcPr marL="47625" marR="47625" marT="47625" marB="47625"/>
                </a:tc>
                <a:tc>
                  <a:txBody>
                    <a:bodyPr/>
                    <a:lstStyle/>
                    <a:p>
                      <a:pPr algn="just" fontAlgn="t"/>
                      <a:r>
                        <a:rPr lang="en-US" sz="1400" b="1" i="0">
                          <a:solidFill>
                            <a:srgbClr val="000000"/>
                          </a:solidFill>
                          <a:effectLst/>
                          <a:latin typeface="verdana" panose="020B0604030504040204" pitchFamily="34" charset="0"/>
                        </a:rPr>
                        <a:t>JAX-RS</a:t>
                      </a:r>
                      <a:r>
                        <a:rPr lang="en-US" sz="1400" b="0" i="0">
                          <a:solidFill>
                            <a:srgbClr val="000000"/>
                          </a:solidFill>
                          <a:effectLst/>
                          <a:latin typeface="verdana" panose="020B0604030504040204" pitchFamily="34" charset="0"/>
                        </a:rPr>
                        <a:t> is the java API for RESTful web services.</a:t>
                      </a:r>
                    </a:p>
                  </a:txBody>
                  <a:tcPr marL="47625" marR="47625" marT="47625" marB="47625"/>
                </a:tc>
              </a:tr>
              <a:tr h="669981">
                <a:tc>
                  <a:txBody>
                    <a:bodyPr/>
                    <a:lstStyle/>
                    <a:p>
                      <a:pPr algn="just" fontAlgn="t"/>
                      <a:r>
                        <a:rPr lang="en-US" sz="1400" b="0" i="0">
                          <a:solidFill>
                            <a:srgbClr val="000000"/>
                          </a:solidFill>
                          <a:effectLst/>
                          <a:latin typeface="verdana" panose="020B0604030504040204" pitchFamily="34" charset="0"/>
                        </a:rPr>
                        <a:t>6)</a:t>
                      </a:r>
                    </a:p>
                  </a:txBody>
                  <a:tcPr marL="47625" marR="47625" marT="47625" marB="47625"/>
                </a:tc>
                <a:tc>
                  <a:txBody>
                    <a:bodyPr/>
                    <a:lstStyle/>
                    <a:p>
                      <a:pPr algn="just" fontAlgn="t"/>
                      <a:r>
                        <a:rPr lang="en-US" sz="1400" b="0" i="0" dirty="0">
                          <a:solidFill>
                            <a:srgbClr val="000000"/>
                          </a:solidFill>
                          <a:effectLst/>
                          <a:latin typeface="verdana" panose="020B0604030504040204" pitchFamily="34" charset="0"/>
                        </a:rPr>
                        <a:t>SOAP </a:t>
                      </a:r>
                      <a:r>
                        <a:rPr lang="en-US" sz="1400" b="1" i="0" dirty="0">
                          <a:solidFill>
                            <a:srgbClr val="000000"/>
                          </a:solidFill>
                          <a:effectLst/>
                          <a:latin typeface="verdana" panose="020B0604030504040204" pitchFamily="34" charset="0"/>
                        </a:rPr>
                        <a:t>defines standards </a:t>
                      </a:r>
                      <a:r>
                        <a:rPr lang="en-US" sz="1400" b="0" i="0" dirty="0">
                          <a:solidFill>
                            <a:srgbClr val="000000"/>
                          </a:solidFill>
                          <a:effectLst/>
                          <a:latin typeface="verdana" panose="020B0604030504040204" pitchFamily="34" charset="0"/>
                        </a:rPr>
                        <a:t>to be strictly followed.</a:t>
                      </a:r>
                    </a:p>
                  </a:txBody>
                  <a:tcPr marL="47625" marR="47625" marT="47625" marB="47625"/>
                </a:tc>
                <a:tc>
                  <a:txBody>
                    <a:bodyPr/>
                    <a:lstStyle/>
                    <a:p>
                      <a:pPr algn="just" fontAlgn="t"/>
                      <a:r>
                        <a:rPr lang="en-US" sz="1400" b="0" i="0">
                          <a:solidFill>
                            <a:srgbClr val="000000"/>
                          </a:solidFill>
                          <a:effectLst/>
                          <a:latin typeface="verdana" panose="020B0604030504040204" pitchFamily="34" charset="0"/>
                        </a:rPr>
                        <a:t>REST does not define too much standards like SOAP.</a:t>
                      </a:r>
                    </a:p>
                  </a:txBody>
                  <a:tcPr marL="47625" marR="47625" marT="47625" marB="47625"/>
                </a:tc>
              </a:tr>
              <a:tr h="669981">
                <a:tc>
                  <a:txBody>
                    <a:bodyPr/>
                    <a:lstStyle/>
                    <a:p>
                      <a:pPr algn="just" fontAlgn="t"/>
                      <a:r>
                        <a:rPr lang="en-US" sz="1400" b="0" i="0">
                          <a:solidFill>
                            <a:srgbClr val="000000"/>
                          </a:solidFill>
                          <a:effectLst/>
                          <a:latin typeface="verdana" panose="020B0604030504040204" pitchFamily="34" charset="0"/>
                        </a:rPr>
                        <a:t>7)</a:t>
                      </a:r>
                    </a:p>
                  </a:txBody>
                  <a:tcPr marL="47625" marR="47625" marT="47625" marB="47625"/>
                </a:tc>
                <a:tc>
                  <a:txBody>
                    <a:bodyPr/>
                    <a:lstStyle/>
                    <a:p>
                      <a:pPr algn="just" fontAlgn="t"/>
                      <a:r>
                        <a:rPr lang="en-US" sz="1400" b="0" i="0">
                          <a:solidFill>
                            <a:srgbClr val="000000"/>
                          </a:solidFill>
                          <a:effectLst/>
                          <a:latin typeface="verdana" panose="020B0604030504040204" pitchFamily="34" charset="0"/>
                        </a:rPr>
                        <a:t>SOAP </a:t>
                      </a:r>
                      <a:r>
                        <a:rPr lang="en-US" sz="1400" b="1" i="0">
                          <a:solidFill>
                            <a:srgbClr val="000000"/>
                          </a:solidFill>
                          <a:effectLst/>
                          <a:latin typeface="verdana" panose="020B0604030504040204" pitchFamily="34" charset="0"/>
                        </a:rPr>
                        <a:t>requires more bandwidth</a:t>
                      </a:r>
                      <a:r>
                        <a:rPr lang="en-US" sz="1400" b="0" i="0">
                          <a:solidFill>
                            <a:srgbClr val="000000"/>
                          </a:solidFill>
                          <a:effectLst/>
                          <a:latin typeface="verdana" panose="020B0604030504040204" pitchFamily="34" charset="0"/>
                        </a:rPr>
                        <a:t> and resource than REST.</a:t>
                      </a:r>
                    </a:p>
                  </a:txBody>
                  <a:tcPr marL="47625" marR="47625" marT="47625" marB="47625"/>
                </a:tc>
                <a:tc>
                  <a:txBody>
                    <a:bodyPr/>
                    <a:lstStyle/>
                    <a:p>
                      <a:pPr algn="just" fontAlgn="t"/>
                      <a:r>
                        <a:rPr lang="en-US" sz="1400" b="0" i="0">
                          <a:solidFill>
                            <a:srgbClr val="000000"/>
                          </a:solidFill>
                          <a:effectLst/>
                          <a:latin typeface="verdana" panose="020B0604030504040204" pitchFamily="34" charset="0"/>
                        </a:rPr>
                        <a:t>REST </a:t>
                      </a:r>
                      <a:r>
                        <a:rPr lang="en-US" sz="1400" b="1" i="0">
                          <a:solidFill>
                            <a:srgbClr val="000000"/>
                          </a:solidFill>
                          <a:effectLst/>
                          <a:latin typeface="verdana" panose="020B0604030504040204" pitchFamily="34" charset="0"/>
                        </a:rPr>
                        <a:t>requires less bandwidth</a:t>
                      </a:r>
                      <a:r>
                        <a:rPr lang="en-US" sz="1400" b="0" i="0">
                          <a:solidFill>
                            <a:srgbClr val="000000"/>
                          </a:solidFill>
                          <a:effectLst/>
                          <a:latin typeface="verdana" panose="020B0604030504040204" pitchFamily="34" charset="0"/>
                        </a:rPr>
                        <a:t> and resource than SOAP.</a:t>
                      </a:r>
                    </a:p>
                  </a:txBody>
                  <a:tcPr marL="47625" marR="47625" marT="47625" marB="47625"/>
                </a:tc>
              </a:tr>
              <a:tr h="669981">
                <a:tc>
                  <a:txBody>
                    <a:bodyPr/>
                    <a:lstStyle/>
                    <a:p>
                      <a:pPr algn="just" fontAlgn="t"/>
                      <a:r>
                        <a:rPr lang="en-US" sz="1400" b="0" i="0">
                          <a:solidFill>
                            <a:srgbClr val="000000"/>
                          </a:solidFill>
                          <a:effectLst/>
                          <a:latin typeface="verdana" panose="020B0604030504040204" pitchFamily="34" charset="0"/>
                        </a:rPr>
                        <a:t>8)</a:t>
                      </a:r>
                    </a:p>
                  </a:txBody>
                  <a:tcPr marL="47625" marR="47625" marT="47625" marB="47625"/>
                </a:tc>
                <a:tc>
                  <a:txBody>
                    <a:bodyPr/>
                    <a:lstStyle/>
                    <a:p>
                      <a:pPr algn="just" fontAlgn="t"/>
                      <a:r>
                        <a:rPr lang="en-US" sz="1400" b="0" i="0" dirty="0">
                          <a:solidFill>
                            <a:srgbClr val="000000"/>
                          </a:solidFill>
                          <a:effectLst/>
                          <a:latin typeface="verdana" panose="020B0604030504040204" pitchFamily="34" charset="0"/>
                        </a:rPr>
                        <a:t>SOAP </a:t>
                      </a:r>
                      <a:r>
                        <a:rPr lang="en-US" sz="1400" b="1" i="0" dirty="0">
                          <a:solidFill>
                            <a:srgbClr val="000000"/>
                          </a:solidFill>
                          <a:effectLst/>
                          <a:latin typeface="verdana" panose="020B0604030504040204" pitchFamily="34" charset="0"/>
                        </a:rPr>
                        <a:t>defines its own security</a:t>
                      </a:r>
                      <a:r>
                        <a:rPr lang="en-US" sz="1400" b="0" i="0" dirty="0">
                          <a:solidFill>
                            <a:srgbClr val="000000"/>
                          </a:solidFill>
                          <a:effectLst/>
                          <a:latin typeface="verdana" panose="020B0604030504040204" pitchFamily="34" charset="0"/>
                        </a:rPr>
                        <a:t>.</a:t>
                      </a:r>
                    </a:p>
                  </a:txBody>
                  <a:tcPr marL="47625" marR="47625" marT="47625" marB="47625"/>
                </a:tc>
                <a:tc>
                  <a:txBody>
                    <a:bodyPr/>
                    <a:lstStyle/>
                    <a:p>
                      <a:pPr algn="just" fontAlgn="t"/>
                      <a:r>
                        <a:rPr lang="en-US" sz="1400" b="0" i="0">
                          <a:solidFill>
                            <a:srgbClr val="000000"/>
                          </a:solidFill>
                          <a:effectLst/>
                          <a:latin typeface="verdana" panose="020B0604030504040204" pitchFamily="34" charset="0"/>
                        </a:rPr>
                        <a:t>RESTful web services </a:t>
                      </a:r>
                      <a:r>
                        <a:rPr lang="en-US" sz="1400" b="1" i="0">
                          <a:solidFill>
                            <a:srgbClr val="000000"/>
                          </a:solidFill>
                          <a:effectLst/>
                          <a:latin typeface="verdana" panose="020B0604030504040204" pitchFamily="34" charset="0"/>
                        </a:rPr>
                        <a:t>inherits security measures</a:t>
                      </a:r>
                      <a:r>
                        <a:rPr lang="en-US" sz="1400" b="0" i="0">
                          <a:solidFill>
                            <a:srgbClr val="000000"/>
                          </a:solidFill>
                          <a:effectLst/>
                          <a:latin typeface="verdana" panose="020B0604030504040204" pitchFamily="34" charset="0"/>
                        </a:rPr>
                        <a:t> from the underlying transport.</a:t>
                      </a:r>
                    </a:p>
                  </a:txBody>
                  <a:tcPr marL="47625" marR="47625" marT="47625" marB="47625"/>
                </a:tc>
              </a:tr>
              <a:tr h="669981">
                <a:tc>
                  <a:txBody>
                    <a:bodyPr/>
                    <a:lstStyle/>
                    <a:p>
                      <a:pPr algn="just" fontAlgn="t"/>
                      <a:r>
                        <a:rPr lang="en-US" sz="1400" b="0" i="0">
                          <a:solidFill>
                            <a:srgbClr val="000000"/>
                          </a:solidFill>
                          <a:effectLst/>
                          <a:latin typeface="verdana" panose="020B0604030504040204" pitchFamily="34" charset="0"/>
                        </a:rPr>
                        <a:t>9)</a:t>
                      </a:r>
                    </a:p>
                  </a:txBody>
                  <a:tcPr marL="47625" marR="47625" marT="47625" marB="47625"/>
                </a:tc>
                <a:tc>
                  <a:txBody>
                    <a:bodyPr/>
                    <a:lstStyle/>
                    <a:p>
                      <a:pPr algn="just" fontAlgn="t"/>
                      <a:r>
                        <a:rPr lang="en-US" sz="1400" b="0" i="0" dirty="0">
                          <a:solidFill>
                            <a:srgbClr val="000000"/>
                          </a:solidFill>
                          <a:effectLst/>
                          <a:latin typeface="verdana" panose="020B0604030504040204" pitchFamily="34" charset="0"/>
                        </a:rPr>
                        <a:t>SOAP </a:t>
                      </a:r>
                      <a:r>
                        <a:rPr lang="en-US" sz="1400" b="1" i="0" dirty="0">
                          <a:solidFill>
                            <a:srgbClr val="000000"/>
                          </a:solidFill>
                          <a:effectLst/>
                          <a:latin typeface="verdana" panose="020B0604030504040204" pitchFamily="34" charset="0"/>
                        </a:rPr>
                        <a:t>permits XML</a:t>
                      </a:r>
                      <a:r>
                        <a:rPr lang="en-US" sz="1400" b="0" i="0" dirty="0">
                          <a:solidFill>
                            <a:srgbClr val="000000"/>
                          </a:solidFill>
                          <a:effectLst/>
                          <a:latin typeface="verdana" panose="020B0604030504040204" pitchFamily="34" charset="0"/>
                        </a:rPr>
                        <a:t> data format only.</a:t>
                      </a:r>
                    </a:p>
                  </a:txBody>
                  <a:tcPr marL="47625" marR="47625" marT="47625" marB="47625"/>
                </a:tc>
                <a:tc>
                  <a:txBody>
                    <a:bodyPr/>
                    <a:lstStyle/>
                    <a:p>
                      <a:pPr algn="just" fontAlgn="t"/>
                      <a:r>
                        <a:rPr lang="en-US" sz="1400" b="0" i="0">
                          <a:solidFill>
                            <a:srgbClr val="000000"/>
                          </a:solidFill>
                          <a:effectLst/>
                          <a:latin typeface="verdana" panose="020B0604030504040204" pitchFamily="34" charset="0"/>
                        </a:rPr>
                        <a:t>REST </a:t>
                      </a:r>
                      <a:r>
                        <a:rPr lang="en-US" sz="1400" b="1" i="0">
                          <a:solidFill>
                            <a:srgbClr val="000000"/>
                          </a:solidFill>
                          <a:effectLst/>
                          <a:latin typeface="verdana" panose="020B0604030504040204" pitchFamily="34" charset="0"/>
                        </a:rPr>
                        <a:t>permits different</a:t>
                      </a:r>
                      <a:r>
                        <a:rPr lang="en-US" sz="1400" b="0" i="0">
                          <a:solidFill>
                            <a:srgbClr val="000000"/>
                          </a:solidFill>
                          <a:effectLst/>
                          <a:latin typeface="verdana" panose="020B0604030504040204" pitchFamily="34" charset="0"/>
                        </a:rPr>
                        <a:t> data format such as Plain text, HTML, XML, JSON etc.</a:t>
                      </a:r>
                    </a:p>
                  </a:txBody>
                  <a:tcPr marL="47625" marR="47625" marT="47625" marB="47625"/>
                </a:tc>
              </a:tr>
              <a:tr h="398267">
                <a:tc>
                  <a:txBody>
                    <a:bodyPr/>
                    <a:lstStyle/>
                    <a:p>
                      <a:pPr algn="just" fontAlgn="t"/>
                      <a:r>
                        <a:rPr lang="en-US" sz="1400" b="0" i="0">
                          <a:solidFill>
                            <a:srgbClr val="000000"/>
                          </a:solidFill>
                          <a:effectLst/>
                          <a:latin typeface="verdana" panose="020B0604030504040204" pitchFamily="34" charset="0"/>
                        </a:rPr>
                        <a:t>10)</a:t>
                      </a:r>
                    </a:p>
                  </a:txBody>
                  <a:tcPr marL="47625" marR="47625" marT="47625" marB="47625"/>
                </a:tc>
                <a:tc>
                  <a:txBody>
                    <a:bodyPr/>
                    <a:lstStyle/>
                    <a:p>
                      <a:pPr algn="just" fontAlgn="t"/>
                      <a:r>
                        <a:rPr lang="en-US" sz="1400" b="0" i="0">
                          <a:solidFill>
                            <a:srgbClr val="000000"/>
                          </a:solidFill>
                          <a:effectLst/>
                          <a:latin typeface="verdana" panose="020B0604030504040204" pitchFamily="34" charset="0"/>
                        </a:rPr>
                        <a:t>SOAP is </a:t>
                      </a:r>
                      <a:r>
                        <a:rPr lang="en-US" sz="1400" b="1" i="0">
                          <a:solidFill>
                            <a:srgbClr val="000000"/>
                          </a:solidFill>
                          <a:effectLst/>
                          <a:latin typeface="verdana" panose="020B0604030504040204" pitchFamily="34" charset="0"/>
                        </a:rPr>
                        <a:t>less preferred</a:t>
                      </a:r>
                      <a:r>
                        <a:rPr lang="en-US" sz="1400" b="0" i="0">
                          <a:solidFill>
                            <a:srgbClr val="000000"/>
                          </a:solidFill>
                          <a:effectLst/>
                          <a:latin typeface="verdana" panose="020B0604030504040204" pitchFamily="34" charset="0"/>
                        </a:rPr>
                        <a:t> than REST.</a:t>
                      </a:r>
                    </a:p>
                  </a:txBody>
                  <a:tcPr marL="47625" marR="47625" marT="47625" marB="47625"/>
                </a:tc>
                <a:tc>
                  <a:txBody>
                    <a:bodyPr/>
                    <a:lstStyle/>
                    <a:p>
                      <a:pPr algn="just" fontAlgn="t"/>
                      <a:r>
                        <a:rPr lang="en-US" sz="1400" b="0" i="0" dirty="0">
                          <a:solidFill>
                            <a:srgbClr val="000000"/>
                          </a:solidFill>
                          <a:effectLst/>
                          <a:latin typeface="verdana" panose="020B0604030504040204" pitchFamily="34" charset="0"/>
                        </a:rPr>
                        <a:t>REST </a:t>
                      </a:r>
                      <a:r>
                        <a:rPr lang="en-US" sz="1400" b="1" i="0" dirty="0">
                          <a:solidFill>
                            <a:srgbClr val="000000"/>
                          </a:solidFill>
                          <a:effectLst/>
                          <a:latin typeface="verdana" panose="020B0604030504040204" pitchFamily="34" charset="0"/>
                        </a:rPr>
                        <a:t>more preferred</a:t>
                      </a:r>
                      <a:r>
                        <a:rPr lang="en-US" sz="1400" b="0" i="0" dirty="0">
                          <a:solidFill>
                            <a:srgbClr val="000000"/>
                          </a:solidFill>
                          <a:effectLst/>
                          <a:latin typeface="verdana" panose="020B0604030504040204" pitchFamily="34" charset="0"/>
                        </a:rPr>
                        <a:t> than SOAP.</a:t>
                      </a:r>
                    </a:p>
                  </a:txBody>
                  <a:tcPr marL="47625" marR="47625" marT="47625" marB="47625"/>
                </a:tc>
              </a:tr>
            </a:tbl>
          </a:graphicData>
        </a:graphic>
      </p:graphicFrame>
    </p:spTree>
    <p:extLst>
      <p:ext uri="{BB962C8B-B14F-4D97-AF65-F5344CB8AC3E}">
        <p14:creationId xmlns:p14="http://schemas.microsoft.com/office/powerpoint/2010/main" val="153149650"/>
      </p:ext>
    </p:extLst>
  </p:cSld>
  <p:clrMapOvr>
    <a:masterClrMapping/>
  </p:clrMapOvr>
  <p:transition>
    <p:fade/>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Spring Restful web services</a:t>
            </a:r>
            <a:br>
              <a:rPr lang="en-US" b="1" dirty="0"/>
            </a:br>
            <a:endParaRPr lang="en-US" dirty="0"/>
          </a:p>
        </p:txBody>
      </p:sp>
      <p:sp>
        <p:nvSpPr>
          <p:cNvPr id="3" name="Content Placeholder 2"/>
          <p:cNvSpPr>
            <a:spLocks noGrp="1"/>
          </p:cNvSpPr>
          <p:nvPr>
            <p:ph idx="1"/>
          </p:nvPr>
        </p:nvSpPr>
        <p:spPr/>
        <p:txBody>
          <a:bodyPr/>
          <a:lstStyle/>
          <a:p>
            <a:r>
              <a:rPr lang="en-US" dirty="0" smtClean="0"/>
              <a:t>We have knowledge on Spring MVC and RESTful Webservices.</a:t>
            </a:r>
          </a:p>
          <a:p>
            <a:r>
              <a:rPr lang="en-US" dirty="0" smtClean="0"/>
              <a:t>Let’s work with combinations of both to develop Webservices.</a:t>
            </a:r>
          </a:p>
          <a:p>
            <a:r>
              <a:rPr lang="en-US" dirty="0" smtClean="0"/>
              <a:t>After spring 3, Spring supported Restful Webservices. </a:t>
            </a:r>
          </a:p>
          <a:p>
            <a:endParaRPr lang="en-US" dirty="0"/>
          </a:p>
        </p:txBody>
      </p:sp>
    </p:spTree>
    <p:extLst>
      <p:ext uri="{BB962C8B-B14F-4D97-AF65-F5344CB8AC3E}">
        <p14:creationId xmlns:p14="http://schemas.microsoft.com/office/powerpoint/2010/main" val="2292862719"/>
      </p:ext>
    </p:extLst>
  </p:cSld>
  <p:clrMapOvr>
    <a:masterClrMapping/>
  </p:clrMapOvr>
  <p:transition>
    <p:fade/>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Steps to create simple spring rest application which returns plain text</a:t>
            </a:r>
            <a:endParaRPr lang="en-US" sz="2400" dirty="0"/>
          </a:p>
        </p:txBody>
      </p:sp>
      <p:sp>
        <p:nvSpPr>
          <p:cNvPr id="3" name="Content Placeholder 2"/>
          <p:cNvSpPr>
            <a:spLocks noGrp="1"/>
          </p:cNvSpPr>
          <p:nvPr>
            <p:ph idx="1"/>
          </p:nvPr>
        </p:nvSpPr>
        <p:spPr/>
        <p:txBody>
          <a:bodyPr/>
          <a:lstStyle/>
          <a:p>
            <a:r>
              <a:rPr lang="en-US" dirty="0" smtClean="0"/>
              <a:t>1. Create a dynamic web project named </a:t>
            </a:r>
            <a:r>
              <a:rPr lang="en-US" dirty="0" err="1"/>
              <a:t>SpringRestHelloWorldEx</a:t>
            </a:r>
            <a:endParaRPr lang="en-US" dirty="0" smtClean="0"/>
          </a:p>
          <a:p>
            <a:r>
              <a:rPr lang="en-US" dirty="0" smtClean="0"/>
              <a:t>2. Convert it to Maven project </a:t>
            </a:r>
          </a:p>
          <a:p>
            <a:r>
              <a:rPr lang="en-US" dirty="0" smtClean="0"/>
              <a:t>3. Add spring dependency entries in to pom.xml</a:t>
            </a:r>
          </a:p>
          <a:p>
            <a:r>
              <a:rPr lang="en-US" dirty="0" smtClean="0"/>
              <a:t>4. Add Dispatcher servlet entry in web.xml</a:t>
            </a:r>
          </a:p>
          <a:p>
            <a:r>
              <a:rPr lang="en-US" dirty="0" smtClean="0"/>
              <a:t>5. Create a xml file names springrest-servlet.xml under WEB-INF folder</a:t>
            </a:r>
          </a:p>
          <a:p>
            <a:r>
              <a:rPr lang="en-US" dirty="0" smtClean="0"/>
              <a:t>6. Create a controller class</a:t>
            </a:r>
          </a:p>
        </p:txBody>
      </p:sp>
    </p:spTree>
    <p:extLst>
      <p:ext uri="{BB962C8B-B14F-4D97-AF65-F5344CB8AC3E}">
        <p14:creationId xmlns:p14="http://schemas.microsoft.com/office/powerpoint/2010/main" val="1315388049"/>
      </p:ext>
    </p:extLst>
  </p:cSld>
  <p:clrMapOvr>
    <a:masterClrMapping/>
  </p:clrMapOvr>
  <p:transition>
    <p:fade/>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t>Add spring dependency files in pom.xml , Make sure spring version is 4.X</a:t>
            </a:r>
            <a:endParaRPr lang="en-US" sz="2000" dirty="0"/>
          </a:p>
        </p:txBody>
      </p:sp>
      <p:sp>
        <p:nvSpPr>
          <p:cNvPr id="3" name="Content Placeholder 2"/>
          <p:cNvSpPr>
            <a:spLocks noGrp="1"/>
          </p:cNvSpPr>
          <p:nvPr>
            <p:ph idx="1"/>
          </p:nvPr>
        </p:nvSpPr>
        <p:spPr>
          <a:xfrm>
            <a:off x="395785" y="1009935"/>
            <a:ext cx="10358651" cy="5031428"/>
          </a:xfrm>
        </p:spPr>
        <p:txBody>
          <a:bodyPr>
            <a:normAutofit fontScale="85000" lnSpcReduction="20000"/>
          </a:bodyPr>
          <a:lstStyle/>
          <a:p>
            <a:r>
              <a:rPr lang="en-US" dirty="0" smtClean="0"/>
              <a:t> </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properties</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spring.version</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4.3.0.RELEASE</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spring.version</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properties</a:t>
            </a:r>
            <a:r>
              <a:rPr lang="en-US" dirty="0">
                <a:solidFill>
                  <a:srgbClr val="008080"/>
                </a:solidFill>
                <a:latin typeface="Consolas" panose="020B0609020204030204" pitchFamily="49" charset="0"/>
              </a:rPr>
              <a:t>&gt;</a:t>
            </a:r>
          </a:p>
          <a:p>
            <a:endParaRPr lang="en-US" dirty="0">
              <a:latin typeface="Consolas" panose="020B0609020204030204" pitchFamily="49" charset="0"/>
            </a:endParaRP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dependencies</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dependency</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groupId</a:t>
            </a:r>
            <a:r>
              <a:rPr lang="en-US" dirty="0">
                <a:solidFill>
                  <a:srgbClr val="008080"/>
                </a:solidFill>
                <a:latin typeface="Consolas" panose="020B0609020204030204" pitchFamily="49" charset="0"/>
              </a:rPr>
              <a:t>&gt;</a:t>
            </a:r>
            <a:r>
              <a:rPr lang="en-US" dirty="0" err="1">
                <a:solidFill>
                  <a:srgbClr val="000000"/>
                </a:solidFill>
                <a:latin typeface="Consolas" panose="020B0609020204030204" pitchFamily="49" charset="0"/>
              </a:rPr>
              <a:t>org.springframework</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groupId</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artifactId</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spring-core</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artifactId</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version</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spring.version</a:t>
            </a:r>
            <a:r>
              <a:rPr lang="en-US" dirty="0">
                <a:solidFill>
                  <a:srgbClr val="000000"/>
                </a:solidFill>
                <a:latin typeface="Consolas" panose="020B0609020204030204" pitchFamily="49" charset="0"/>
              </a:rPr>
              <a:t>}</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version</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dependency</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dependency</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groupId</a:t>
            </a:r>
            <a:r>
              <a:rPr lang="en-US" dirty="0">
                <a:solidFill>
                  <a:srgbClr val="008080"/>
                </a:solidFill>
                <a:latin typeface="Consolas" panose="020B0609020204030204" pitchFamily="49" charset="0"/>
              </a:rPr>
              <a:t>&gt;</a:t>
            </a:r>
            <a:r>
              <a:rPr lang="en-US" dirty="0" err="1">
                <a:solidFill>
                  <a:srgbClr val="000000"/>
                </a:solidFill>
                <a:latin typeface="Consolas" panose="020B0609020204030204" pitchFamily="49" charset="0"/>
              </a:rPr>
              <a:t>org.springframework</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groupId</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artifactId</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spring-</a:t>
            </a:r>
            <a:r>
              <a:rPr lang="en-US" u="sng" dirty="0" err="1">
                <a:solidFill>
                  <a:srgbClr val="000000"/>
                </a:solidFill>
                <a:latin typeface="Consolas" panose="020B0609020204030204" pitchFamily="49" charset="0"/>
              </a:rPr>
              <a:t>webmvc</a:t>
            </a:r>
            <a:r>
              <a:rPr lang="en-US" u="sng" dirty="0">
                <a:solidFill>
                  <a:srgbClr val="008080"/>
                </a:solidFill>
                <a:latin typeface="Consolas" panose="020B0609020204030204" pitchFamily="49" charset="0"/>
              </a:rPr>
              <a:t>&lt;/</a:t>
            </a:r>
            <a:r>
              <a:rPr lang="en-US" u="sng" dirty="0" err="1">
                <a:solidFill>
                  <a:srgbClr val="3F7F7F"/>
                </a:solidFill>
                <a:latin typeface="Consolas" panose="020B0609020204030204" pitchFamily="49" charset="0"/>
              </a:rPr>
              <a:t>artifactId</a:t>
            </a:r>
            <a:r>
              <a:rPr lang="en-US" u="sng"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version</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spring.version</a:t>
            </a:r>
            <a:r>
              <a:rPr lang="en-US" dirty="0">
                <a:solidFill>
                  <a:srgbClr val="000000"/>
                </a:solidFill>
                <a:latin typeface="Consolas" panose="020B0609020204030204" pitchFamily="49" charset="0"/>
              </a:rPr>
              <a:t>}</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version</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dependency</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dependencies</a:t>
            </a:r>
            <a:r>
              <a:rPr lang="en-US" dirty="0">
                <a:solidFill>
                  <a:srgbClr val="008080"/>
                </a:solidFill>
                <a:latin typeface="Consolas" panose="020B0609020204030204" pitchFamily="49" charset="0"/>
              </a:rPr>
              <a:t>&gt;</a:t>
            </a:r>
            <a:endParaRPr lang="en-US" dirty="0"/>
          </a:p>
        </p:txBody>
      </p:sp>
    </p:spTree>
    <p:extLst>
      <p:ext uri="{BB962C8B-B14F-4D97-AF65-F5344CB8AC3E}">
        <p14:creationId xmlns:p14="http://schemas.microsoft.com/office/powerpoint/2010/main" val="3342491984"/>
      </p:ext>
    </p:extLst>
  </p:cSld>
  <p:clrMapOvr>
    <a:masterClrMapping/>
  </p:clrMapOvr>
  <p:transition>
    <p:fade/>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Add Spring front controller entry in web.xml</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solidFill>
                  <a:srgbClr val="008080"/>
                </a:solidFill>
                <a:latin typeface="Consolas" panose="020B0609020204030204" pitchFamily="49" charset="0"/>
              </a:rPr>
              <a:t>&lt;</a:t>
            </a:r>
            <a:r>
              <a:rPr lang="en-US" dirty="0">
                <a:solidFill>
                  <a:srgbClr val="3F7F7F"/>
                </a:solidFill>
                <a:highlight>
                  <a:srgbClr val="D4D4D4"/>
                </a:highlight>
                <a:latin typeface="Consolas" panose="020B0609020204030204" pitchFamily="49" charset="0"/>
              </a:rPr>
              <a:t>servlet</a:t>
            </a:r>
            <a:r>
              <a:rPr lang="en-US" dirty="0">
                <a:solidFill>
                  <a:srgbClr val="008080"/>
                </a:solidFill>
                <a:highlight>
                  <a:srgbClr val="D4D4D4"/>
                </a:highlight>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servlet-name</a:t>
            </a:r>
            <a:r>
              <a:rPr lang="en-US" dirty="0">
                <a:solidFill>
                  <a:srgbClr val="008080"/>
                </a:solidFill>
                <a:latin typeface="Consolas" panose="020B0609020204030204" pitchFamily="49" charset="0"/>
              </a:rPr>
              <a:t>&gt;</a:t>
            </a:r>
            <a:r>
              <a:rPr lang="en-US" u="sng" dirty="0" err="1">
                <a:solidFill>
                  <a:srgbClr val="000000"/>
                </a:solidFill>
                <a:latin typeface="Consolas" panose="020B0609020204030204" pitchFamily="49" charset="0"/>
              </a:rPr>
              <a:t>springrest</a:t>
            </a:r>
            <a:r>
              <a:rPr lang="en-US" u="sng" dirty="0">
                <a:solidFill>
                  <a:srgbClr val="008080"/>
                </a:solidFill>
                <a:latin typeface="Consolas" panose="020B0609020204030204" pitchFamily="49" charset="0"/>
              </a:rPr>
              <a:t>&lt;/</a:t>
            </a:r>
            <a:r>
              <a:rPr lang="en-US" u="sng" dirty="0">
                <a:solidFill>
                  <a:srgbClr val="3F7F7F"/>
                </a:solidFill>
                <a:latin typeface="Consolas" panose="020B0609020204030204" pitchFamily="49" charset="0"/>
              </a:rPr>
              <a:t>servlet-name</a:t>
            </a:r>
            <a:r>
              <a:rPr lang="en-US" u="sng"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servlet-class</a:t>
            </a:r>
            <a:r>
              <a:rPr lang="en-US" dirty="0">
                <a:solidFill>
                  <a:srgbClr val="008080"/>
                </a:solidFill>
                <a:latin typeface="Consolas" panose="020B0609020204030204" pitchFamily="49" charset="0"/>
              </a:rPr>
              <a:t>&gt;</a:t>
            </a:r>
            <a:r>
              <a:rPr lang="en-US" dirty="0" err="1">
                <a:solidFill>
                  <a:srgbClr val="000000"/>
                </a:solidFill>
                <a:latin typeface="Consolas" panose="020B0609020204030204" pitchFamily="49" charset="0"/>
              </a:rPr>
              <a:t>org.springframework.web.servlet.DispatcherServlet</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servlet-class</a:t>
            </a:r>
            <a:r>
              <a:rPr lang="en-US"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load-on-startup</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1</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load-on-startup</a:t>
            </a:r>
            <a:r>
              <a:rPr lang="en-US"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a:solidFill>
                  <a:srgbClr val="3F7F7F"/>
                </a:solidFill>
                <a:highlight>
                  <a:srgbClr val="D4D4D4"/>
                </a:highlight>
                <a:latin typeface="Consolas" panose="020B0609020204030204" pitchFamily="49" charset="0"/>
              </a:rPr>
              <a:t>servlet</a:t>
            </a:r>
            <a:r>
              <a:rPr lang="en-US" dirty="0">
                <a:solidFill>
                  <a:srgbClr val="008080"/>
                </a:solidFill>
                <a:highlight>
                  <a:srgbClr val="D4D4D4"/>
                </a:highlight>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servlet-mapping</a:t>
            </a:r>
            <a:r>
              <a:rPr lang="en-US"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servlet-name</a:t>
            </a:r>
            <a:r>
              <a:rPr lang="en-US" dirty="0">
                <a:solidFill>
                  <a:srgbClr val="008080"/>
                </a:solidFill>
                <a:latin typeface="Consolas" panose="020B0609020204030204" pitchFamily="49" charset="0"/>
              </a:rPr>
              <a:t>&gt;</a:t>
            </a:r>
            <a:r>
              <a:rPr lang="en-US" u="sng" dirty="0" err="1">
                <a:solidFill>
                  <a:srgbClr val="000000"/>
                </a:solidFill>
                <a:latin typeface="Consolas" panose="020B0609020204030204" pitchFamily="49" charset="0"/>
              </a:rPr>
              <a:t>springrest</a:t>
            </a:r>
            <a:r>
              <a:rPr lang="en-US" u="sng" dirty="0">
                <a:solidFill>
                  <a:srgbClr val="008080"/>
                </a:solidFill>
                <a:latin typeface="Consolas" panose="020B0609020204030204" pitchFamily="49" charset="0"/>
              </a:rPr>
              <a:t>&lt;/</a:t>
            </a:r>
            <a:r>
              <a:rPr lang="en-US" u="sng" dirty="0">
                <a:solidFill>
                  <a:srgbClr val="3F7F7F"/>
                </a:solidFill>
                <a:latin typeface="Consolas" panose="020B0609020204030204" pitchFamily="49" charset="0"/>
              </a:rPr>
              <a:t>servlet-name</a:t>
            </a:r>
            <a:r>
              <a:rPr lang="en-US" u="sng"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url</a:t>
            </a:r>
            <a:r>
              <a:rPr lang="en-US" dirty="0">
                <a:solidFill>
                  <a:srgbClr val="3F7F7F"/>
                </a:solidFill>
                <a:latin typeface="Consolas" panose="020B0609020204030204" pitchFamily="49" charset="0"/>
              </a:rPr>
              <a:t>-pattern</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url</a:t>
            </a:r>
            <a:r>
              <a:rPr lang="en-US" dirty="0">
                <a:solidFill>
                  <a:srgbClr val="3F7F7F"/>
                </a:solidFill>
                <a:latin typeface="Consolas" panose="020B0609020204030204" pitchFamily="49" charset="0"/>
              </a:rPr>
              <a:t>-pattern</a:t>
            </a:r>
            <a:r>
              <a:rPr lang="en-US"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servlet-mapping</a:t>
            </a:r>
            <a:r>
              <a:rPr lang="en-US" dirty="0">
                <a:solidFill>
                  <a:srgbClr val="008080"/>
                </a:solidFill>
                <a:latin typeface="Consolas" panose="020B0609020204030204" pitchFamily="49" charset="0"/>
              </a:rPr>
              <a:t>&gt;</a:t>
            </a:r>
            <a:endParaRPr lang="en-US" dirty="0"/>
          </a:p>
        </p:txBody>
      </p:sp>
    </p:spTree>
    <p:extLst>
      <p:ext uri="{BB962C8B-B14F-4D97-AF65-F5344CB8AC3E}">
        <p14:creationId xmlns:p14="http://schemas.microsoft.com/office/powerpoint/2010/main" val="3364643082"/>
      </p:ext>
    </p:extLst>
  </p:cSld>
  <p:clrMapOvr>
    <a:masterClrMapping/>
  </p:clrMapOvr>
  <p:transition>
    <p:fade/>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494" y="317501"/>
            <a:ext cx="11131061" cy="1142809"/>
          </a:xfrm>
        </p:spPr>
        <p:txBody>
          <a:bodyPr>
            <a:normAutofit/>
          </a:bodyPr>
          <a:lstStyle/>
          <a:p>
            <a:r>
              <a:rPr lang="en-US" dirty="0"/>
              <a:t>s</a:t>
            </a:r>
            <a:r>
              <a:rPr lang="en-US" dirty="0" smtClean="0"/>
              <a:t>pringrest-servlet.xml</a:t>
            </a:r>
            <a:br>
              <a:rPr lang="en-US" dirty="0" smtClean="0"/>
            </a:br>
            <a:r>
              <a:rPr lang="en-US" sz="1800" dirty="0">
                <a:solidFill>
                  <a:srgbClr val="FF0000"/>
                </a:solidFill>
              </a:rPr>
              <a:t>change </a:t>
            </a:r>
            <a:r>
              <a:rPr lang="en-US" sz="1800" dirty="0" err="1" smtClean="0">
                <a:solidFill>
                  <a:srgbClr val="FF0000"/>
                </a:solidFill>
              </a:rPr>
              <a:t>context:component-scan</a:t>
            </a:r>
            <a:r>
              <a:rPr lang="en-US" sz="1800" dirty="0" smtClean="0">
                <a:solidFill>
                  <a:srgbClr val="FF0000"/>
                </a:solidFill>
              </a:rPr>
              <a:t>  to spring </a:t>
            </a:r>
            <a:r>
              <a:rPr lang="en-US" sz="1800" dirty="0">
                <a:solidFill>
                  <a:srgbClr val="FF0000"/>
                </a:solidFill>
              </a:rPr>
              <a:t>search for </a:t>
            </a:r>
            <a:r>
              <a:rPr lang="en-US" sz="1800" dirty="0" smtClean="0">
                <a:solidFill>
                  <a:srgbClr val="FF0000"/>
                </a:solidFill>
              </a:rPr>
              <a:t>controller classes</a:t>
            </a:r>
            <a:endParaRPr lang="en-US" sz="1800"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xml </a:t>
            </a:r>
            <a:r>
              <a:rPr lang="en-US" dirty="0">
                <a:solidFill>
                  <a:srgbClr val="7F007F"/>
                </a:solidFill>
                <a:latin typeface="Consolas" panose="020B0609020204030204" pitchFamily="49" charset="0"/>
              </a:rPr>
              <a:t>version</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"1.0" </a:t>
            </a:r>
            <a:r>
              <a:rPr lang="en-US" i="1" dirty="0">
                <a:solidFill>
                  <a:srgbClr val="7F007F"/>
                </a:solidFill>
                <a:latin typeface="Consolas" panose="020B0609020204030204" pitchFamily="49" charset="0"/>
              </a:rPr>
              <a:t>encoding</a:t>
            </a:r>
            <a:r>
              <a:rPr lang="en-US" i="1"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"UTF-8"</a:t>
            </a:r>
            <a:r>
              <a:rPr lang="en-US" i="1"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highlight>
                  <a:srgbClr val="D4D4D4"/>
                </a:highlight>
                <a:latin typeface="Consolas" panose="020B0609020204030204" pitchFamily="49" charset="0"/>
              </a:rPr>
              <a:t>beans </a:t>
            </a:r>
            <a:r>
              <a:rPr lang="en-US" dirty="0" err="1">
                <a:solidFill>
                  <a:srgbClr val="7F007F"/>
                </a:solidFill>
                <a:highlight>
                  <a:srgbClr val="D4D4D4"/>
                </a:highlight>
                <a:latin typeface="Consolas" panose="020B0609020204030204" pitchFamily="49" charset="0"/>
              </a:rPr>
              <a:t>xmlns</a:t>
            </a:r>
            <a:r>
              <a:rPr lang="en-US" dirty="0">
                <a:solidFill>
                  <a:srgbClr val="000000"/>
                </a:solidFill>
                <a:highlight>
                  <a:srgbClr val="D4D4D4"/>
                </a:highlight>
                <a:latin typeface="Consolas" panose="020B0609020204030204" pitchFamily="49" charset="0"/>
              </a:rPr>
              <a:t>=</a:t>
            </a:r>
            <a:r>
              <a:rPr lang="en-US" i="1" dirty="0">
                <a:solidFill>
                  <a:srgbClr val="2A00FF"/>
                </a:solidFill>
                <a:highlight>
                  <a:srgbClr val="D4D4D4"/>
                </a:highlight>
                <a:latin typeface="Consolas" panose="020B0609020204030204" pitchFamily="49" charset="0"/>
              </a:rPr>
              <a:t>"http://www.springframework.org/schema/beans"</a:t>
            </a:r>
          </a:p>
          <a:p>
            <a:r>
              <a:rPr lang="en-US" dirty="0">
                <a:latin typeface="Consolas" panose="020B0609020204030204" pitchFamily="49" charset="0"/>
              </a:rPr>
              <a:t>       </a:t>
            </a:r>
            <a:r>
              <a:rPr lang="en-US" dirty="0" err="1">
                <a:solidFill>
                  <a:srgbClr val="7F007F"/>
                </a:solidFill>
                <a:latin typeface="Consolas" panose="020B0609020204030204" pitchFamily="49" charset="0"/>
              </a:rPr>
              <a:t>xmlns:xsi</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"http://www.w3.org/2001/XMLSchema-instance"</a:t>
            </a:r>
          </a:p>
          <a:p>
            <a:r>
              <a:rPr lang="en-US" dirty="0">
                <a:latin typeface="Consolas" panose="020B0609020204030204" pitchFamily="49" charset="0"/>
              </a:rPr>
              <a:t>       </a:t>
            </a:r>
            <a:r>
              <a:rPr lang="en-US" dirty="0" err="1">
                <a:solidFill>
                  <a:srgbClr val="7F007F"/>
                </a:solidFill>
                <a:latin typeface="Consolas" panose="020B0609020204030204" pitchFamily="49" charset="0"/>
              </a:rPr>
              <a:t>xmlns:context</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"http://www.springframework.org/schema/context"</a:t>
            </a:r>
          </a:p>
          <a:p>
            <a:r>
              <a:rPr lang="en-US" dirty="0">
                <a:latin typeface="Consolas" panose="020B0609020204030204" pitchFamily="49" charset="0"/>
              </a:rPr>
              <a:t>       </a:t>
            </a:r>
            <a:r>
              <a:rPr lang="en-US" dirty="0" err="1">
                <a:solidFill>
                  <a:srgbClr val="7F007F"/>
                </a:solidFill>
                <a:latin typeface="Consolas" panose="020B0609020204030204" pitchFamily="49" charset="0"/>
              </a:rPr>
              <a:t>xmlns:mvc</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"http://www.springframework.org/schema/mvc"</a:t>
            </a:r>
          </a:p>
          <a:p>
            <a:r>
              <a:rPr lang="en-US" dirty="0">
                <a:latin typeface="Consolas" panose="020B0609020204030204" pitchFamily="49" charset="0"/>
              </a:rPr>
              <a:t>       </a:t>
            </a:r>
            <a:r>
              <a:rPr lang="en-US" dirty="0" err="1">
                <a:solidFill>
                  <a:srgbClr val="7F007F"/>
                </a:solidFill>
                <a:latin typeface="Consolas" panose="020B0609020204030204" pitchFamily="49" charset="0"/>
              </a:rPr>
              <a:t>xsi:schemaLocation</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"http://www.springframework.org/schema/beans</a:t>
            </a:r>
          </a:p>
          <a:p>
            <a:r>
              <a:rPr lang="en-US" i="1" dirty="0">
                <a:solidFill>
                  <a:srgbClr val="2A00FF"/>
                </a:solidFill>
                <a:latin typeface="Consolas" panose="020B0609020204030204" pitchFamily="49" charset="0"/>
              </a:rPr>
              <a:t>                           http://www.springframework.org/schema/beans/spring-beans.xsd</a:t>
            </a:r>
          </a:p>
          <a:p>
            <a:r>
              <a:rPr lang="en-US" i="1" dirty="0">
                <a:solidFill>
                  <a:srgbClr val="2A00FF"/>
                </a:solidFill>
                <a:latin typeface="Consolas" panose="020B0609020204030204" pitchFamily="49" charset="0"/>
              </a:rPr>
              <a:t>                           http://www.springframework.org/schema/context</a:t>
            </a:r>
          </a:p>
          <a:p>
            <a:r>
              <a:rPr lang="en-US" i="1" dirty="0">
                <a:solidFill>
                  <a:srgbClr val="2A00FF"/>
                </a:solidFill>
                <a:latin typeface="Consolas" panose="020B0609020204030204" pitchFamily="49" charset="0"/>
              </a:rPr>
              <a:t>                           http://www.springframework.org/schema/context/spring-context.xsd</a:t>
            </a:r>
          </a:p>
          <a:p>
            <a:r>
              <a:rPr lang="en-US" i="1" dirty="0">
                <a:solidFill>
                  <a:srgbClr val="2A00FF"/>
                </a:solidFill>
                <a:latin typeface="Consolas" panose="020B0609020204030204" pitchFamily="49" charset="0"/>
              </a:rPr>
              <a:t>                           http://www.springframework.org/schema/mvc</a:t>
            </a:r>
          </a:p>
          <a:p>
            <a:r>
              <a:rPr lang="en-US" i="1" dirty="0">
                <a:solidFill>
                  <a:srgbClr val="2A00FF"/>
                </a:solidFill>
                <a:latin typeface="Consolas" panose="020B0609020204030204" pitchFamily="49" charset="0"/>
              </a:rPr>
              <a:t>                           http://www.springframework.org/schema/mvc/spring-mvc.xsd"</a:t>
            </a:r>
            <a:r>
              <a:rPr lang="en-US" i="1" dirty="0">
                <a:solidFill>
                  <a:srgbClr val="008080"/>
                </a:solidFill>
                <a:latin typeface="Consolas" panose="020B0609020204030204" pitchFamily="49" charset="0"/>
              </a:rPr>
              <a:t>&gt;</a:t>
            </a:r>
          </a:p>
          <a:p>
            <a:endParaRPr lang="en-US" dirty="0">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context:component-scan</a:t>
            </a:r>
            <a:r>
              <a:rPr lang="en-US" dirty="0">
                <a:solidFill>
                  <a:srgbClr val="3F7F7F"/>
                </a:solidFill>
                <a:latin typeface="Consolas" panose="020B0609020204030204" pitchFamily="49" charset="0"/>
              </a:rPr>
              <a:t> </a:t>
            </a:r>
            <a:r>
              <a:rPr lang="en-US" dirty="0">
                <a:solidFill>
                  <a:srgbClr val="7F007F"/>
                </a:solidFill>
                <a:latin typeface="Consolas" panose="020B0609020204030204" pitchFamily="49" charset="0"/>
              </a:rPr>
              <a:t>base-package</a:t>
            </a:r>
            <a:r>
              <a:rPr lang="en-US" dirty="0">
                <a:solidFill>
                  <a:srgbClr val="000000"/>
                </a:solidFill>
                <a:latin typeface="Consolas" panose="020B0609020204030204" pitchFamily="49" charset="0"/>
              </a:rPr>
              <a:t>=</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com.mangaraoit.controllers</a:t>
            </a:r>
            <a:r>
              <a:rPr lang="en-US" i="1" dirty="0">
                <a:solidFill>
                  <a:srgbClr val="2A00FF"/>
                </a:solidFill>
                <a:latin typeface="Consolas" panose="020B0609020204030204" pitchFamily="49" charset="0"/>
              </a:rPr>
              <a:t>"</a:t>
            </a:r>
            <a:r>
              <a:rPr lang="en-US" i="1"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mvc:annotation-driven</a:t>
            </a:r>
            <a:r>
              <a:rPr lang="en-US"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a:solidFill>
                  <a:srgbClr val="3F7F7F"/>
                </a:solidFill>
                <a:highlight>
                  <a:srgbClr val="D4D4D4"/>
                </a:highlight>
                <a:latin typeface="Consolas" panose="020B0609020204030204" pitchFamily="49" charset="0"/>
              </a:rPr>
              <a:t>beans</a:t>
            </a:r>
            <a:r>
              <a:rPr lang="en-US" dirty="0">
                <a:solidFill>
                  <a:srgbClr val="008080"/>
                </a:solidFill>
                <a:highlight>
                  <a:srgbClr val="D4D4D4"/>
                </a:highlight>
                <a:latin typeface="Consolas" panose="020B0609020204030204" pitchFamily="49" charset="0"/>
              </a:rPr>
              <a:t>&gt;</a:t>
            </a:r>
            <a:endParaRPr lang="en-US" dirty="0"/>
          </a:p>
          <a:p>
            <a:endParaRPr lang="en-US" dirty="0"/>
          </a:p>
        </p:txBody>
      </p:sp>
    </p:spTree>
    <p:extLst>
      <p:ext uri="{BB962C8B-B14F-4D97-AF65-F5344CB8AC3E}">
        <p14:creationId xmlns:p14="http://schemas.microsoft.com/office/powerpoint/2010/main" val="3217329175"/>
      </p:ext>
    </p:extLst>
  </p:cSld>
  <p:clrMapOvr>
    <a:masterClrMapping/>
  </p:clrMapOvr>
  <p:transition>
    <p:fade/>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493" y="0"/>
            <a:ext cx="11131061" cy="951741"/>
          </a:xfrm>
        </p:spPr>
        <p:txBody>
          <a:bodyPr>
            <a:normAutofit fontScale="90000"/>
          </a:bodyPr>
          <a:lstStyle/>
          <a:p>
            <a:r>
              <a:rPr lang="en-US" dirty="0" smtClean="0"/>
              <a:t>Create Controller</a:t>
            </a:r>
            <a:br>
              <a:rPr lang="en-US" dirty="0" smtClean="0"/>
            </a:br>
            <a:r>
              <a:rPr lang="en-US" sz="2200" dirty="0" smtClean="0">
                <a:solidFill>
                  <a:srgbClr val="FF0000"/>
                </a:solidFill>
              </a:rPr>
              <a:t>HelloWorldController.java</a:t>
            </a:r>
            <a:endParaRPr lang="en-US" dirty="0">
              <a:solidFill>
                <a:srgbClr val="FF0000"/>
              </a:solidFill>
            </a:endParaRPr>
          </a:p>
        </p:txBody>
      </p:sp>
      <p:sp>
        <p:nvSpPr>
          <p:cNvPr id="3" name="Content Placeholder 2"/>
          <p:cNvSpPr>
            <a:spLocks noGrp="1"/>
          </p:cNvSpPr>
          <p:nvPr>
            <p:ph idx="1"/>
          </p:nvPr>
        </p:nvSpPr>
        <p:spPr>
          <a:xfrm>
            <a:off x="529494" y="1146413"/>
            <a:ext cx="11131061" cy="5235340"/>
          </a:xfrm>
        </p:spPr>
        <p:txBody>
          <a:bodyPr>
            <a:normAutofit lnSpcReduction="10000"/>
          </a:bodyPr>
          <a:lstStyle/>
          <a:p>
            <a:r>
              <a:rPr lang="en-US" dirty="0" smtClean="0"/>
              <a:t> </a:t>
            </a:r>
            <a:r>
              <a:rPr lang="en-US" b="1" dirty="0">
                <a:solidFill>
                  <a:srgbClr val="7F0055"/>
                </a:solidFill>
                <a:latin typeface="Consolas" panose="020B0609020204030204" pitchFamily="49" charset="0"/>
              </a:rPr>
              <a:t>package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com.mangaraoit.controllers</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org.springframework.web.bind.annotation.PathVariable</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org.springframework.web.bind.annotation.RequestMapping</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org.springframework.web.bind.annotation.RequestMethod</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import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org.springframework.web.bind.annotation.RestController</a:t>
            </a:r>
            <a:r>
              <a:rPr lang="en-US" b="1" dirty="0">
                <a:solidFill>
                  <a:srgbClr val="000000"/>
                </a:solidFill>
                <a:latin typeface="Consolas" panose="020B0609020204030204" pitchFamily="49" charset="0"/>
              </a:rPr>
              <a:t>;</a:t>
            </a:r>
          </a:p>
          <a:p>
            <a:r>
              <a:rPr lang="en-US" dirty="0">
                <a:solidFill>
                  <a:srgbClr val="646464"/>
                </a:solidFill>
                <a:latin typeface="Consolas" panose="020B0609020204030204" pitchFamily="49" charset="0"/>
              </a:rPr>
              <a:t>@</a:t>
            </a:r>
            <a:r>
              <a:rPr lang="en-US" dirty="0" err="1">
                <a:solidFill>
                  <a:srgbClr val="646464"/>
                </a:solidFill>
                <a:latin typeface="Consolas" panose="020B0609020204030204" pitchFamily="49" charset="0"/>
              </a:rPr>
              <a:t>RestController</a:t>
            </a:r>
            <a:endParaRPr lang="en-US" dirty="0">
              <a:solidFill>
                <a:srgbClr val="646464"/>
              </a:solidFill>
              <a:latin typeface="Consolas" panose="020B0609020204030204" pitchFamily="49" charset="0"/>
            </a:endParaRPr>
          </a:p>
          <a:p>
            <a:r>
              <a:rPr lang="en-US" dirty="0">
                <a:solidFill>
                  <a:srgbClr val="646464"/>
                </a:solidFill>
                <a:latin typeface="Consolas" panose="020B0609020204030204" pitchFamily="49" charset="0"/>
              </a:rPr>
              <a:t>@</a:t>
            </a:r>
            <a:r>
              <a:rPr lang="en-US" dirty="0" err="1">
                <a:solidFill>
                  <a:srgbClr val="646464"/>
                </a:solidFill>
                <a:latin typeface="Consolas" panose="020B0609020204030204" pitchFamily="49" charset="0"/>
              </a:rPr>
              <a:t>RequestMapping</a:t>
            </a:r>
            <a:r>
              <a:rPr lang="en-US" dirty="0">
                <a:solidFill>
                  <a:srgbClr val="000000"/>
                </a:solidFill>
                <a:latin typeface="Consolas" panose="020B0609020204030204" pitchFamily="49" charset="0"/>
              </a:rPr>
              <a:t>(</a:t>
            </a:r>
            <a:r>
              <a:rPr lang="en-US" dirty="0">
                <a:solidFill>
                  <a:srgbClr val="2A00FF"/>
                </a:solidFill>
                <a:latin typeface="Consolas" panose="020B0609020204030204" pitchFamily="49" charset="0"/>
              </a:rPr>
              <a:t>"/hello"</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highlight>
                  <a:srgbClr val="D4D4D4"/>
                </a:highlight>
                <a:latin typeface="Consolas" panose="020B0609020204030204" pitchFamily="49" charset="0"/>
              </a:rPr>
              <a:t>HelloWorldController</a:t>
            </a:r>
            <a:r>
              <a:rPr lang="en-US" b="1" dirty="0">
                <a:solidFill>
                  <a:srgbClr val="000000"/>
                </a:solidFill>
                <a:highlight>
                  <a:srgbClr val="D4D4D4"/>
                </a:highlight>
                <a:latin typeface="Consolas" panose="020B0609020204030204" pitchFamily="49" charset="0"/>
              </a:rPr>
              <a:t> {</a:t>
            </a:r>
          </a:p>
          <a:p>
            <a:r>
              <a:rPr lang="en-US" dirty="0">
                <a:solidFill>
                  <a:srgbClr val="646464"/>
                </a:solidFill>
                <a:latin typeface="Consolas" panose="020B0609020204030204" pitchFamily="49" charset="0"/>
              </a:rPr>
              <a:t>@</a:t>
            </a:r>
            <a:r>
              <a:rPr lang="en-US" dirty="0" err="1">
                <a:solidFill>
                  <a:srgbClr val="646464"/>
                </a:solidFill>
                <a:latin typeface="Consolas" panose="020B0609020204030204" pitchFamily="49" charset="0"/>
              </a:rPr>
              <a:t>RequestMapping</a:t>
            </a:r>
            <a:r>
              <a:rPr lang="en-US" dirty="0">
                <a:solidFill>
                  <a:srgbClr val="000000"/>
                </a:solidFill>
                <a:latin typeface="Consolas" panose="020B0609020204030204" pitchFamily="49" charset="0"/>
              </a:rPr>
              <a:t>(value=</a:t>
            </a:r>
            <a:r>
              <a:rPr lang="en-US" dirty="0">
                <a:solidFill>
                  <a:srgbClr val="2A00FF"/>
                </a:solidFill>
                <a:latin typeface="Consolas" panose="020B0609020204030204" pitchFamily="49" charset="0"/>
              </a:rPr>
              <a:t>"/{name}"</a:t>
            </a:r>
            <a:r>
              <a:rPr lang="en-US" dirty="0">
                <a:solidFill>
                  <a:srgbClr val="000000"/>
                </a:solidFill>
                <a:latin typeface="Consolas" panose="020B0609020204030204" pitchFamily="49" charset="0"/>
              </a:rPr>
              <a:t>, method=</a:t>
            </a:r>
            <a:r>
              <a:rPr lang="en-US" dirty="0" err="1">
                <a:solidFill>
                  <a:srgbClr val="000000"/>
                </a:solidFill>
                <a:latin typeface="Consolas" panose="020B0609020204030204" pitchFamily="49" charset="0"/>
              </a:rPr>
              <a:t>RequestMethod.</a:t>
            </a:r>
            <a:r>
              <a:rPr lang="en-US" b="1" i="1" dirty="0" err="1">
                <a:solidFill>
                  <a:srgbClr val="0000C0"/>
                </a:solidFill>
                <a:latin typeface="Consolas" panose="020B0609020204030204" pitchFamily="49" charset="0"/>
              </a:rPr>
              <a:t>GET</a:t>
            </a:r>
            <a:r>
              <a:rPr lang="en-US" b="1" i="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String hello(</a:t>
            </a:r>
            <a:r>
              <a:rPr lang="en-US" b="1" dirty="0">
                <a:solidFill>
                  <a:srgbClr val="646464"/>
                </a:solidFill>
                <a:latin typeface="Consolas" panose="020B0609020204030204" pitchFamily="49" charset="0"/>
              </a:rPr>
              <a:t>@</a:t>
            </a:r>
            <a:r>
              <a:rPr lang="en-US" b="1" dirty="0" err="1">
                <a:solidFill>
                  <a:srgbClr val="646464"/>
                </a:solidFill>
                <a:latin typeface="Consolas" panose="020B0609020204030204" pitchFamily="49" charset="0"/>
              </a:rPr>
              <a:t>PathVariable</a:t>
            </a:r>
            <a:r>
              <a:rPr lang="en-US" b="1" dirty="0">
                <a:solidFill>
                  <a:srgbClr val="000000"/>
                </a:solidFill>
                <a:latin typeface="Consolas" panose="020B0609020204030204" pitchFamily="49" charset="0"/>
              </a:rPr>
              <a:t> String </a:t>
            </a:r>
            <a:r>
              <a:rPr lang="en-US" b="1" dirty="0">
                <a:solidFill>
                  <a:srgbClr val="6A3E3E"/>
                </a:solidFill>
                <a:latin typeface="Consolas" panose="020B0609020204030204" pitchFamily="49" charset="0"/>
              </a:rPr>
              <a:t>name</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2A00FF"/>
                </a:solidFill>
                <a:latin typeface="Consolas" panose="020B0609020204030204" pitchFamily="49" charset="0"/>
              </a:rPr>
              <a:t>"Hello "</a:t>
            </a:r>
            <a:r>
              <a:rPr lang="en-US" b="1" dirty="0">
                <a:solidFill>
                  <a:srgbClr val="000000"/>
                </a:solidFill>
                <a:latin typeface="Consolas" panose="020B0609020204030204" pitchFamily="49" charset="0"/>
              </a:rPr>
              <a:t>+</a:t>
            </a:r>
            <a:r>
              <a:rPr lang="en-US" b="1" dirty="0">
                <a:solidFill>
                  <a:srgbClr val="6A3E3E"/>
                </a:solidFill>
                <a:latin typeface="Consolas" panose="020B0609020204030204" pitchFamily="49" charset="0"/>
              </a:rPr>
              <a:t>name</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679392683"/>
      </p:ext>
    </p:extLst>
  </p:cSld>
  <p:clrMapOvr>
    <a:masterClrMapping/>
  </p:clrMapOvr>
  <p:transition>
    <p:fade/>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do maven build.</a:t>
            </a:r>
            <a:br>
              <a:rPr lang="en-US" sz="2400" dirty="0"/>
            </a:br>
            <a:r>
              <a:rPr lang="en-US" sz="2400" dirty="0"/>
              <a:t>Right click on project -&gt; Run as -&gt; Maven </a:t>
            </a:r>
            <a:r>
              <a:rPr lang="en-US" sz="2400" dirty="0" smtClean="0"/>
              <a:t>build</a:t>
            </a:r>
            <a:endParaRPr lang="en-US" sz="2400" dirty="0"/>
          </a:p>
        </p:txBody>
      </p:sp>
      <p:sp>
        <p:nvSpPr>
          <p:cNvPr id="4" name="AutoShape 2" descr="https://4.bp.blogspot.com/-KOxyZDKSrBE/Ve3HdIQwYyI/AAAAAAAAD_U/A0VgaN7tZD8/s640/mavenBuild.png"/>
          <p:cNvSpPr>
            <a:spLocks noGrp="1" noChangeAspect="1" noChangeArrowheads="1"/>
          </p:cNvSpPr>
          <p:nvPr>
            <p:ph idx="1"/>
          </p:nvPr>
        </p:nvSpPr>
        <p:spPr bwMode="auto">
          <a:xfrm>
            <a:off x="174572" y="1514901"/>
            <a:ext cx="11485983" cy="4866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dirty="0" smtClean="0"/>
              <a:t> </a:t>
            </a:r>
            <a:endParaRPr lang="en-US" dirty="0"/>
          </a:p>
        </p:txBody>
      </p:sp>
      <p:pic>
        <p:nvPicPr>
          <p:cNvPr id="5" name="Picture 4"/>
          <p:cNvPicPr>
            <a:picLocks noChangeAspect="1"/>
          </p:cNvPicPr>
          <p:nvPr/>
        </p:nvPicPr>
        <p:blipFill>
          <a:blip r:embed="rId2"/>
          <a:stretch>
            <a:fillRect/>
          </a:stretch>
        </p:blipFill>
        <p:spPr>
          <a:xfrm>
            <a:off x="3224212" y="1228299"/>
            <a:ext cx="5743575" cy="5248700"/>
          </a:xfrm>
          <a:prstGeom prst="rect">
            <a:avLst/>
          </a:prstGeom>
        </p:spPr>
      </p:pic>
    </p:spTree>
    <p:extLst>
      <p:ext uri="{BB962C8B-B14F-4D97-AF65-F5344CB8AC3E}">
        <p14:creationId xmlns:p14="http://schemas.microsoft.com/office/powerpoint/2010/main" val="2088041151"/>
      </p:ext>
    </p:extLst>
  </p:cSld>
  <p:clrMapOvr>
    <a:masterClrMapping/>
  </p:clrMapOvr>
  <p:transition>
    <p:fade/>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Provide goals as clean install (given below) and click on run</a:t>
            </a:r>
            <a:br>
              <a:rPr lang="en-US" dirty="0"/>
            </a:b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4" name="Picture 3"/>
          <p:cNvPicPr>
            <a:picLocks noChangeAspect="1"/>
          </p:cNvPicPr>
          <p:nvPr/>
        </p:nvPicPr>
        <p:blipFill>
          <a:blip r:embed="rId2"/>
          <a:stretch>
            <a:fillRect/>
          </a:stretch>
        </p:blipFill>
        <p:spPr>
          <a:xfrm>
            <a:off x="2001627" y="1414622"/>
            <a:ext cx="6114286" cy="4847619"/>
          </a:xfrm>
          <a:prstGeom prst="rect">
            <a:avLst/>
          </a:prstGeom>
        </p:spPr>
      </p:pic>
    </p:spTree>
    <p:extLst>
      <p:ext uri="{BB962C8B-B14F-4D97-AF65-F5344CB8AC3E}">
        <p14:creationId xmlns:p14="http://schemas.microsoft.com/office/powerpoint/2010/main" val="549423023"/>
      </p:ext>
    </p:extLst>
  </p:cSld>
  <p:clrMapOvr>
    <a:masterClrMapping/>
  </p:clrMapOvr>
  <p:transition>
    <p:fade/>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Run the </a:t>
            </a:r>
            <a:r>
              <a:rPr lang="en-US" sz="2400" b="1" dirty="0" smtClean="0"/>
              <a:t>application -</a:t>
            </a:r>
            <a:r>
              <a:rPr lang="en-US" sz="2400" dirty="0"/>
              <a:t>Right click on project -&gt; run as -&gt; run on server</a:t>
            </a:r>
            <a:br>
              <a:rPr lang="en-US" sz="2400" dirty="0"/>
            </a:br>
            <a:r>
              <a:rPr lang="en-US" sz="2400" dirty="0"/>
              <a:t>Select apache tomcat and click on </a:t>
            </a:r>
            <a:r>
              <a:rPr lang="en-US" sz="2400" dirty="0" smtClean="0"/>
              <a:t>finish</a:t>
            </a:r>
            <a:r>
              <a:rPr lang="en-US" sz="2400" b="1" dirty="0"/>
              <a:t/>
            </a:r>
            <a:br>
              <a:rPr lang="en-US" sz="2400" b="1" dirty="0"/>
            </a:br>
            <a:endParaRPr lang="en-US" sz="2400" dirty="0"/>
          </a:p>
        </p:txBody>
      </p:sp>
      <p:sp>
        <p:nvSpPr>
          <p:cNvPr id="3" name="Content Placeholder 2"/>
          <p:cNvSpPr>
            <a:spLocks noGrp="1"/>
          </p:cNvSpPr>
          <p:nvPr>
            <p:ph idx="1"/>
          </p:nvPr>
        </p:nvSpPr>
        <p:spPr/>
        <p:txBody>
          <a:bodyPr/>
          <a:lstStyle/>
          <a:p>
            <a:r>
              <a:rPr lang="en-US" dirty="0" smtClean="0"/>
              <a:t> </a:t>
            </a:r>
            <a:endParaRPr lang="en-US" dirty="0"/>
          </a:p>
        </p:txBody>
      </p:sp>
      <p:pic>
        <p:nvPicPr>
          <p:cNvPr id="4" name="Picture 3"/>
          <p:cNvPicPr>
            <a:picLocks noChangeAspect="1"/>
          </p:cNvPicPr>
          <p:nvPr/>
        </p:nvPicPr>
        <p:blipFill>
          <a:blip r:embed="rId2"/>
          <a:stretch>
            <a:fillRect/>
          </a:stretch>
        </p:blipFill>
        <p:spPr>
          <a:xfrm>
            <a:off x="3088481" y="1665289"/>
            <a:ext cx="5114286" cy="5066667"/>
          </a:xfrm>
          <a:prstGeom prst="rect">
            <a:avLst/>
          </a:prstGeom>
        </p:spPr>
      </p:pic>
    </p:spTree>
    <p:extLst>
      <p:ext uri="{BB962C8B-B14F-4D97-AF65-F5344CB8AC3E}">
        <p14:creationId xmlns:p14="http://schemas.microsoft.com/office/powerpoint/2010/main" val="1516809952"/>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t>
            </a:r>
            <a:r>
              <a:rPr lang="en-US" dirty="0"/>
              <a:t>What are different types of web services</a:t>
            </a:r>
            <a:r>
              <a:rPr lang="en-US" dirty="0" smtClean="0"/>
              <a:t>?</a:t>
            </a:r>
            <a:endParaRPr lang="en-US" dirty="0"/>
          </a:p>
        </p:txBody>
      </p:sp>
      <p:sp>
        <p:nvSpPr>
          <p:cNvPr id="3" name="Content Placeholder 2"/>
          <p:cNvSpPr>
            <a:spLocks noGrp="1"/>
          </p:cNvSpPr>
          <p:nvPr>
            <p:ph idx="1"/>
          </p:nvPr>
        </p:nvSpPr>
        <p:spPr/>
        <p:txBody>
          <a:bodyPr/>
          <a:lstStyle/>
          <a:p>
            <a:pPr marL="228600" indent="-228600">
              <a:buAutoNum type="arabicPeriod"/>
            </a:pPr>
            <a:r>
              <a:rPr lang="en-US" dirty="0" smtClean="0"/>
              <a:t>SOAP</a:t>
            </a:r>
          </a:p>
          <a:p>
            <a:pPr marL="228600" indent="-228600">
              <a:buAutoNum type="arabicPeriod"/>
            </a:pPr>
            <a:r>
              <a:rPr lang="en-US" dirty="0" smtClean="0"/>
              <a:t>RESTFUL Web Services</a:t>
            </a:r>
          </a:p>
          <a:p>
            <a:pPr marL="228600" indent="-228600">
              <a:buAutoNum type="arabicPeriod"/>
            </a:pP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9164027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494" y="317501"/>
            <a:ext cx="11131061" cy="979036"/>
          </a:xfrm>
        </p:spPr>
        <p:txBody>
          <a:bodyPr>
            <a:noAutofit/>
          </a:bodyPr>
          <a:lstStyle/>
          <a:p>
            <a:r>
              <a:rPr lang="en-US" sz="2400" dirty="0"/>
              <a:t>Test your REST service under:  http://localhost:8181/SpringRestHelloWorldEx/hello/amr</a:t>
            </a:r>
            <a:br>
              <a:rPr lang="en-US" sz="2400" dirty="0"/>
            </a:br>
            <a:endParaRPr lang="en-US" sz="2000" dirty="0"/>
          </a:p>
        </p:txBody>
      </p:sp>
      <p:pic>
        <p:nvPicPr>
          <p:cNvPr id="6" name="Content Placeholder 5"/>
          <p:cNvPicPr>
            <a:picLocks noGrp="1" noChangeAspect="1"/>
          </p:cNvPicPr>
          <p:nvPr>
            <p:ph idx="1"/>
          </p:nvPr>
        </p:nvPicPr>
        <p:blipFill>
          <a:blip r:embed="rId2"/>
          <a:stretch>
            <a:fillRect/>
          </a:stretch>
        </p:blipFill>
        <p:spPr>
          <a:xfrm>
            <a:off x="2637904" y="2797249"/>
            <a:ext cx="5495238" cy="1742857"/>
          </a:xfrm>
          <a:prstGeom prst="rect">
            <a:avLst/>
          </a:prstGeom>
        </p:spPr>
      </p:pic>
    </p:spTree>
    <p:extLst>
      <p:ext uri="{BB962C8B-B14F-4D97-AF65-F5344CB8AC3E}">
        <p14:creationId xmlns:p14="http://schemas.microsoft.com/office/powerpoint/2010/main" val="3743461331"/>
      </p:ext>
    </p:extLst>
  </p:cSld>
  <p:clrMapOvr>
    <a:masterClrMapping/>
  </p:clrMapOvr>
  <p:transition>
    <p:fade/>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a:t>
            </a:r>
            <a:endParaRPr lang="en-US" dirty="0"/>
          </a:p>
        </p:txBody>
      </p:sp>
      <p:sp>
        <p:nvSpPr>
          <p:cNvPr id="3" name="Content Placeholder 2"/>
          <p:cNvSpPr>
            <a:spLocks noGrp="1"/>
          </p:cNvSpPr>
          <p:nvPr>
            <p:ph idx="1"/>
          </p:nvPr>
        </p:nvSpPr>
        <p:spPr/>
        <p:txBody>
          <a:bodyPr/>
          <a:lstStyle/>
          <a:p>
            <a:r>
              <a:rPr lang="en-US" dirty="0" smtClean="0">
                <a:solidFill>
                  <a:srgbClr val="FF0000"/>
                </a:solidFill>
              </a:rPr>
              <a:t> </a:t>
            </a:r>
            <a:r>
              <a:rPr lang="en-US" dirty="0">
                <a:solidFill>
                  <a:srgbClr val="FF0000"/>
                </a:solidFill>
              </a:rPr>
              <a:t>We are not providing any view information in</a:t>
            </a:r>
            <a:r>
              <a:rPr lang="en-US" b="1" dirty="0">
                <a:solidFill>
                  <a:srgbClr val="FF0000"/>
                </a:solidFill>
              </a:rPr>
              <a:t> </a:t>
            </a:r>
            <a:r>
              <a:rPr lang="en-US" dirty="0">
                <a:solidFill>
                  <a:srgbClr val="FF0000"/>
                </a:solidFill>
              </a:rPr>
              <a:t>springrest-servlet.xml as we do in </a:t>
            </a:r>
            <a:r>
              <a:rPr lang="en-US" dirty="0">
                <a:solidFill>
                  <a:srgbClr val="FF0000"/>
                </a:solidFill>
                <a:hlinkClick r:id="rId2"/>
              </a:rPr>
              <a:t>Spring MVC.</a:t>
            </a:r>
            <a:r>
              <a:rPr lang="en-US" dirty="0">
                <a:solidFill>
                  <a:srgbClr val="FF0000"/>
                </a:solidFill>
              </a:rPr>
              <a:t/>
            </a:r>
            <a:br>
              <a:rPr lang="en-US" dirty="0">
                <a:solidFill>
                  <a:srgbClr val="FF0000"/>
                </a:solidFill>
              </a:rPr>
            </a:br>
            <a:endParaRPr lang="en-US" dirty="0" smtClean="0">
              <a:solidFill>
                <a:srgbClr val="FF0000"/>
              </a:solidFill>
            </a:endParaRPr>
          </a:p>
          <a:p>
            <a:r>
              <a:rPr lang="en-US" dirty="0" smtClean="0">
                <a:solidFill>
                  <a:srgbClr val="FF0000"/>
                </a:solidFill>
              </a:rPr>
              <a:t> </a:t>
            </a:r>
            <a:r>
              <a:rPr lang="en-US" dirty="0">
                <a:solidFill>
                  <a:srgbClr val="FF0000"/>
                </a:solidFill>
              </a:rPr>
              <a:t>If we need to directly get resource from controller, we need to return @</a:t>
            </a:r>
            <a:r>
              <a:rPr lang="en-US" dirty="0" err="1">
                <a:solidFill>
                  <a:srgbClr val="FF0000"/>
                </a:solidFill>
              </a:rPr>
              <a:t>ResponseBody</a:t>
            </a:r>
            <a:r>
              <a:rPr lang="en-US" dirty="0">
                <a:solidFill>
                  <a:srgbClr val="FF0000"/>
                </a:solidFill>
              </a:rPr>
              <a:t> as per Spring 3 but with Spring 4, we can use @</a:t>
            </a:r>
            <a:r>
              <a:rPr lang="en-US" dirty="0" err="1">
                <a:solidFill>
                  <a:srgbClr val="FF0000"/>
                </a:solidFill>
              </a:rPr>
              <a:t>RestController</a:t>
            </a:r>
            <a:r>
              <a:rPr lang="en-US" dirty="0">
                <a:solidFill>
                  <a:srgbClr val="FF0000"/>
                </a:solidFill>
              </a:rPr>
              <a:t> for that</a:t>
            </a:r>
            <a:r>
              <a:rPr lang="en-US" dirty="0" smtClean="0">
                <a:solidFill>
                  <a:srgbClr val="FF0000"/>
                </a:solidFill>
              </a:rPr>
              <a:t>.</a:t>
            </a:r>
          </a:p>
          <a:p>
            <a:r>
              <a:rPr lang="en-US" dirty="0">
                <a:solidFill>
                  <a:srgbClr val="FF0000"/>
                </a:solidFill>
              </a:rPr>
              <a:t>In spring 4.0, we can use @</a:t>
            </a:r>
            <a:r>
              <a:rPr lang="en-US" dirty="0" err="1">
                <a:solidFill>
                  <a:srgbClr val="FF0000"/>
                </a:solidFill>
              </a:rPr>
              <a:t>RestController</a:t>
            </a:r>
            <a:r>
              <a:rPr lang="en-US" dirty="0">
                <a:solidFill>
                  <a:srgbClr val="FF0000"/>
                </a:solidFill>
              </a:rPr>
              <a:t> which is combination of @Controller + @</a:t>
            </a:r>
            <a:r>
              <a:rPr lang="en-US" dirty="0" err="1">
                <a:solidFill>
                  <a:srgbClr val="FF0000"/>
                </a:solidFill>
              </a:rPr>
              <a:t>ResponseBody</a:t>
            </a:r>
            <a:r>
              <a:rPr lang="en-US" dirty="0">
                <a:solidFill>
                  <a:srgbClr val="FF0000"/>
                </a:solidFill>
              </a:rPr>
              <a:t>.</a:t>
            </a:r>
            <a:br>
              <a:rPr lang="en-US" dirty="0">
                <a:solidFill>
                  <a:srgbClr val="FF0000"/>
                </a:solidFill>
              </a:rPr>
            </a:br>
            <a:r>
              <a:rPr lang="en-US" dirty="0">
                <a:solidFill>
                  <a:srgbClr val="FF0000"/>
                </a:solidFill>
              </a:rPr>
              <a:t>@</a:t>
            </a:r>
            <a:r>
              <a:rPr lang="en-US" dirty="0" err="1" smtClean="0">
                <a:solidFill>
                  <a:srgbClr val="FF0000"/>
                </a:solidFill>
              </a:rPr>
              <a:t>RestController</a:t>
            </a:r>
            <a:r>
              <a:rPr lang="en-US" dirty="0" smtClean="0">
                <a:solidFill>
                  <a:srgbClr val="FF0000"/>
                </a:solidFill>
              </a:rPr>
              <a:t> = </a:t>
            </a:r>
            <a:r>
              <a:rPr lang="en-US" dirty="0">
                <a:solidFill>
                  <a:srgbClr val="FF0000"/>
                </a:solidFill>
              </a:rPr>
              <a:t>@Controller + @</a:t>
            </a:r>
            <a:r>
              <a:rPr lang="en-US" dirty="0" err="1">
                <a:solidFill>
                  <a:srgbClr val="FF0000"/>
                </a:solidFill>
              </a:rPr>
              <a:t>ResponseBody</a:t>
            </a:r>
            <a:r>
              <a:rPr lang="en-US" dirty="0">
                <a:solidFill>
                  <a:srgbClr val="FF0000"/>
                </a:solidFill>
              </a:rPr>
              <a:t>.</a:t>
            </a:r>
            <a:br>
              <a:rPr lang="en-US" dirty="0">
                <a:solidFill>
                  <a:srgbClr val="FF0000"/>
                </a:solidFill>
              </a:rPr>
            </a:br>
            <a:endParaRPr lang="en-US" dirty="0">
              <a:solidFill>
                <a:srgbClr val="FF0000"/>
              </a:solidFill>
            </a:endParaRPr>
          </a:p>
        </p:txBody>
      </p:sp>
    </p:spTree>
    <p:extLst>
      <p:ext uri="{BB962C8B-B14F-4D97-AF65-F5344CB8AC3E}">
        <p14:creationId xmlns:p14="http://schemas.microsoft.com/office/powerpoint/2010/main" val="773407052"/>
      </p:ext>
    </p:extLst>
  </p:cSld>
  <p:clrMapOvr>
    <a:masterClrMapping/>
  </p:clrMapOvr>
  <p:transition>
    <p:fade/>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a:t>Spring Restful web </a:t>
            </a:r>
            <a:r>
              <a:rPr lang="en-US" b="1" dirty="0" smtClean="0"/>
              <a:t>services </a:t>
            </a:r>
            <a:r>
              <a:rPr lang="en-US" b="1" dirty="0" err="1" smtClean="0"/>
              <a:t>json</a:t>
            </a:r>
            <a:r>
              <a:rPr lang="en-US" b="1" dirty="0" smtClean="0"/>
              <a:t> Example</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Steps are same as previous project. </a:t>
            </a:r>
          </a:p>
          <a:p>
            <a:r>
              <a:rPr lang="en-US" b="1" dirty="0" smtClean="0"/>
              <a:t>Just We are going to change pom.xml and create Country bean class and </a:t>
            </a:r>
            <a:r>
              <a:rPr lang="en-US" b="1" dirty="0" err="1" smtClean="0"/>
              <a:t>CountryController</a:t>
            </a:r>
            <a:r>
              <a:rPr lang="en-US" b="1" dirty="0" smtClean="0"/>
              <a:t> class.</a:t>
            </a:r>
          </a:p>
          <a:p>
            <a:r>
              <a:rPr lang="en-US" b="1" dirty="0" smtClean="0"/>
              <a:t>1. pom.xml</a:t>
            </a:r>
          </a:p>
          <a:p>
            <a:r>
              <a:rPr lang="en-US" b="1" dirty="0" smtClean="0"/>
              <a:t>2. Country.java (Bean)</a:t>
            </a:r>
          </a:p>
          <a:p>
            <a:r>
              <a:rPr lang="en-US" b="1" dirty="0" smtClean="0"/>
              <a:t>3. CountryController.java (Controller)  </a:t>
            </a:r>
          </a:p>
          <a:p>
            <a:r>
              <a:rPr lang="en-US" dirty="0" smtClean="0"/>
              <a:t>We need to add Jackson </a:t>
            </a:r>
            <a:r>
              <a:rPr lang="en-US" dirty="0" err="1" smtClean="0"/>
              <a:t>json</a:t>
            </a:r>
            <a:r>
              <a:rPr lang="en-US" dirty="0" smtClean="0"/>
              <a:t> utility in the </a:t>
            </a:r>
            <a:r>
              <a:rPr lang="en-US" dirty="0" err="1" smtClean="0"/>
              <a:t>classpath</a:t>
            </a:r>
            <a:r>
              <a:rPr lang="en-US" dirty="0" smtClean="0"/>
              <a:t>. So add below entry in pom.xml</a:t>
            </a:r>
            <a:br>
              <a:rPr lang="en-US" dirty="0" smtClean="0"/>
            </a:br>
            <a:r>
              <a:rPr lang="en-US" dirty="0" smtClean="0">
                <a:solidFill>
                  <a:srgbClr val="000000"/>
                </a:solidFill>
                <a:latin typeface="trebuchet MS" panose="020B0603020202020204" pitchFamily="34" charset="0"/>
              </a:rPr>
              <a:t>  </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dependency</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groupId</a:t>
            </a:r>
            <a:r>
              <a:rPr lang="en-US" dirty="0">
                <a:solidFill>
                  <a:srgbClr val="008080"/>
                </a:solidFill>
                <a:latin typeface="Consolas" panose="020B0609020204030204" pitchFamily="49" charset="0"/>
              </a:rPr>
              <a:t>&gt;</a:t>
            </a:r>
            <a:r>
              <a:rPr lang="en-US" dirty="0" err="1">
                <a:solidFill>
                  <a:srgbClr val="000000"/>
                </a:solidFill>
                <a:latin typeface="Consolas" panose="020B0609020204030204" pitchFamily="49" charset="0"/>
              </a:rPr>
              <a:t>com.fasterxml.jackson.core</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groupId</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artifactId</a:t>
            </a:r>
            <a:r>
              <a:rPr lang="en-US" dirty="0">
                <a:solidFill>
                  <a:srgbClr val="008080"/>
                </a:solidFill>
                <a:latin typeface="Consolas" panose="020B0609020204030204" pitchFamily="49" charset="0"/>
              </a:rPr>
              <a:t>&gt;</a:t>
            </a:r>
            <a:r>
              <a:rPr lang="en-US" u="sng" dirty="0" err="1">
                <a:solidFill>
                  <a:srgbClr val="000000"/>
                </a:solidFill>
                <a:latin typeface="Consolas" panose="020B0609020204030204" pitchFamily="49" charset="0"/>
              </a:rPr>
              <a:t>jackson-databind</a:t>
            </a:r>
            <a:r>
              <a:rPr lang="en-US" u="sng" dirty="0">
                <a:solidFill>
                  <a:srgbClr val="008080"/>
                </a:solidFill>
                <a:latin typeface="Consolas" panose="020B0609020204030204" pitchFamily="49" charset="0"/>
              </a:rPr>
              <a:t>&lt;/</a:t>
            </a:r>
            <a:r>
              <a:rPr lang="en-US" u="sng" dirty="0" err="1">
                <a:solidFill>
                  <a:srgbClr val="3F7F7F"/>
                </a:solidFill>
                <a:latin typeface="Consolas" panose="020B0609020204030204" pitchFamily="49" charset="0"/>
              </a:rPr>
              <a:t>artifactId</a:t>
            </a:r>
            <a:r>
              <a:rPr lang="en-US" u="sng"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version</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2.7.5</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version</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dependency</a:t>
            </a:r>
            <a:r>
              <a:rPr lang="en-US" dirty="0">
                <a:solidFill>
                  <a:srgbClr val="008080"/>
                </a:solidFill>
                <a:latin typeface="Consolas" panose="020B0609020204030204" pitchFamily="49" charset="0"/>
              </a:rPr>
              <a:t>&gt;</a:t>
            </a:r>
            <a:endParaRPr lang="en-US" dirty="0" smtClean="0">
              <a:solidFill>
                <a:srgbClr val="5C5C5C"/>
              </a:solidFill>
              <a:latin typeface="trebuchet MS" panose="020B0603020202020204" pitchFamily="34" charset="0"/>
            </a:endParaRPr>
          </a:p>
          <a:p>
            <a:r>
              <a:rPr lang="en-US" dirty="0" smtClean="0"/>
              <a:t>Spring </a:t>
            </a:r>
            <a:r>
              <a:rPr lang="en-US" dirty="0"/>
              <a:t>will load Jackson2JsonMessageConverter into its application context automatically. Whenever you request resource as </a:t>
            </a:r>
            <a:r>
              <a:rPr lang="en-US" dirty="0" err="1"/>
              <a:t>json</a:t>
            </a:r>
            <a:r>
              <a:rPr lang="en-US" dirty="0"/>
              <a:t> with accept headers="Accept=application/</a:t>
            </a:r>
            <a:r>
              <a:rPr lang="en-US" dirty="0" err="1"/>
              <a:t>json</a:t>
            </a:r>
            <a:r>
              <a:rPr lang="en-US" dirty="0"/>
              <a:t>", then Jackson2JsonMessageConverter comes into picture and convert resource to </a:t>
            </a:r>
            <a:r>
              <a:rPr lang="en-US" dirty="0" err="1"/>
              <a:t>json</a:t>
            </a:r>
            <a:r>
              <a:rPr lang="en-US" dirty="0"/>
              <a:t> format</a:t>
            </a:r>
            <a:r>
              <a:rPr lang="en-US" dirty="0" smtClean="0"/>
              <a:t>.</a:t>
            </a:r>
          </a:p>
          <a:p>
            <a:r>
              <a:rPr lang="en-US" dirty="0"/>
              <a:t/>
            </a:r>
            <a:br>
              <a:rPr lang="en-US" dirty="0"/>
            </a:br>
            <a:endParaRPr lang="en-US" dirty="0"/>
          </a:p>
        </p:txBody>
      </p:sp>
    </p:spTree>
    <p:extLst>
      <p:ext uri="{BB962C8B-B14F-4D97-AF65-F5344CB8AC3E}">
        <p14:creationId xmlns:p14="http://schemas.microsoft.com/office/powerpoint/2010/main" val="4055764787"/>
      </p:ext>
    </p:extLst>
  </p:cSld>
  <p:clrMapOvr>
    <a:masterClrMapping/>
  </p:clrMapOvr>
  <p:transition>
    <p:fade/>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
            </a:r>
            <a:r>
              <a:rPr lang="en-US" dirty="0" smtClean="0"/>
              <a:t>om.xml</a:t>
            </a:r>
            <a:endParaRPr lang="en-US" dirty="0"/>
          </a:p>
        </p:txBody>
      </p:sp>
      <p:sp>
        <p:nvSpPr>
          <p:cNvPr id="3" name="Content Placeholder 2"/>
          <p:cNvSpPr>
            <a:spLocks noGrp="1"/>
          </p:cNvSpPr>
          <p:nvPr>
            <p:ph idx="1"/>
          </p:nvPr>
        </p:nvSpPr>
        <p:spPr>
          <a:xfrm>
            <a:off x="529494" y="1132765"/>
            <a:ext cx="11131061" cy="5725236"/>
          </a:xfrm>
        </p:spPr>
        <p:txBody>
          <a:bodyPr>
            <a:normAutofit fontScale="62500" lnSpcReduction="20000"/>
          </a:bodyPr>
          <a:lstStyle/>
          <a:p>
            <a:r>
              <a:rPr lang="en-US" dirty="0" smtClean="0"/>
              <a:t> </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properties</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spring.version</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4.3.0.RELEASE</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spring.version</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properties</a:t>
            </a:r>
            <a:r>
              <a:rPr lang="en-US" dirty="0">
                <a:solidFill>
                  <a:srgbClr val="008080"/>
                </a:solidFill>
                <a:latin typeface="Consolas" panose="020B0609020204030204" pitchFamily="49" charset="0"/>
              </a:rPr>
              <a:t>&gt;</a:t>
            </a:r>
          </a:p>
          <a:p>
            <a:endParaRPr lang="en-US" dirty="0">
              <a:latin typeface="Consolas" panose="020B0609020204030204" pitchFamily="49" charset="0"/>
            </a:endParaRP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dependencies</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dependency</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groupId</a:t>
            </a:r>
            <a:r>
              <a:rPr lang="en-US" dirty="0">
                <a:solidFill>
                  <a:srgbClr val="008080"/>
                </a:solidFill>
                <a:latin typeface="Consolas" panose="020B0609020204030204" pitchFamily="49" charset="0"/>
              </a:rPr>
              <a:t>&gt;</a:t>
            </a:r>
            <a:r>
              <a:rPr lang="en-US" dirty="0" err="1">
                <a:solidFill>
                  <a:srgbClr val="000000"/>
                </a:solidFill>
                <a:latin typeface="Consolas" panose="020B0609020204030204" pitchFamily="49" charset="0"/>
              </a:rPr>
              <a:t>org.springframework</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groupId</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artifactId</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spring-core</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artifactId</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version</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spring.version</a:t>
            </a:r>
            <a:r>
              <a:rPr lang="en-US" dirty="0">
                <a:solidFill>
                  <a:srgbClr val="000000"/>
                </a:solidFill>
                <a:latin typeface="Consolas" panose="020B0609020204030204" pitchFamily="49" charset="0"/>
              </a:rPr>
              <a:t>}</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version</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dependency</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dependency</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groupId</a:t>
            </a:r>
            <a:r>
              <a:rPr lang="en-US" dirty="0">
                <a:solidFill>
                  <a:srgbClr val="008080"/>
                </a:solidFill>
                <a:latin typeface="Consolas" panose="020B0609020204030204" pitchFamily="49" charset="0"/>
              </a:rPr>
              <a:t>&gt;</a:t>
            </a:r>
            <a:r>
              <a:rPr lang="en-US" dirty="0" err="1">
                <a:solidFill>
                  <a:srgbClr val="000000"/>
                </a:solidFill>
                <a:latin typeface="Consolas" panose="020B0609020204030204" pitchFamily="49" charset="0"/>
              </a:rPr>
              <a:t>org.springframework</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groupId</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artifactId</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spring-</a:t>
            </a:r>
            <a:r>
              <a:rPr lang="en-US" u="sng" dirty="0" err="1">
                <a:solidFill>
                  <a:srgbClr val="000000"/>
                </a:solidFill>
                <a:latin typeface="Consolas" panose="020B0609020204030204" pitchFamily="49" charset="0"/>
              </a:rPr>
              <a:t>webmvc</a:t>
            </a:r>
            <a:r>
              <a:rPr lang="en-US" u="sng" dirty="0">
                <a:solidFill>
                  <a:srgbClr val="008080"/>
                </a:solidFill>
                <a:latin typeface="Consolas" panose="020B0609020204030204" pitchFamily="49" charset="0"/>
              </a:rPr>
              <a:t>&lt;/</a:t>
            </a:r>
            <a:r>
              <a:rPr lang="en-US" u="sng" dirty="0" err="1">
                <a:solidFill>
                  <a:srgbClr val="3F7F7F"/>
                </a:solidFill>
                <a:latin typeface="Consolas" panose="020B0609020204030204" pitchFamily="49" charset="0"/>
              </a:rPr>
              <a:t>artifactId</a:t>
            </a:r>
            <a:r>
              <a:rPr lang="en-US" u="sng"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version</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spring.version</a:t>
            </a:r>
            <a:r>
              <a:rPr lang="en-US" dirty="0">
                <a:solidFill>
                  <a:srgbClr val="000000"/>
                </a:solidFill>
                <a:latin typeface="Consolas" panose="020B0609020204030204" pitchFamily="49" charset="0"/>
              </a:rPr>
              <a:t>}</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version</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dependency</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dependency</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groupId</a:t>
            </a:r>
            <a:r>
              <a:rPr lang="en-US" dirty="0">
                <a:solidFill>
                  <a:srgbClr val="008080"/>
                </a:solidFill>
                <a:latin typeface="Consolas" panose="020B0609020204030204" pitchFamily="49" charset="0"/>
              </a:rPr>
              <a:t>&gt;</a:t>
            </a:r>
            <a:r>
              <a:rPr lang="en-US" dirty="0" err="1">
                <a:solidFill>
                  <a:srgbClr val="000000"/>
                </a:solidFill>
                <a:latin typeface="Consolas" panose="020B0609020204030204" pitchFamily="49" charset="0"/>
              </a:rPr>
              <a:t>com.fasterxml.jackson.core</a:t>
            </a:r>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groupId</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err="1">
                <a:solidFill>
                  <a:srgbClr val="3F7F7F"/>
                </a:solidFill>
                <a:latin typeface="Consolas" panose="020B0609020204030204" pitchFamily="49" charset="0"/>
              </a:rPr>
              <a:t>artifactId</a:t>
            </a:r>
            <a:r>
              <a:rPr lang="en-US" dirty="0">
                <a:solidFill>
                  <a:srgbClr val="008080"/>
                </a:solidFill>
                <a:latin typeface="Consolas" panose="020B0609020204030204" pitchFamily="49" charset="0"/>
              </a:rPr>
              <a:t>&gt;</a:t>
            </a:r>
            <a:r>
              <a:rPr lang="en-US" u="sng" dirty="0" err="1">
                <a:solidFill>
                  <a:srgbClr val="FF0000"/>
                </a:solidFill>
                <a:latin typeface="Consolas" panose="020B0609020204030204" pitchFamily="49" charset="0"/>
              </a:rPr>
              <a:t>jackson-databind</a:t>
            </a:r>
            <a:r>
              <a:rPr lang="en-US" u="sng" dirty="0">
                <a:solidFill>
                  <a:srgbClr val="008080"/>
                </a:solidFill>
                <a:latin typeface="Consolas" panose="020B0609020204030204" pitchFamily="49" charset="0"/>
              </a:rPr>
              <a:t>&lt;/</a:t>
            </a:r>
            <a:r>
              <a:rPr lang="en-US" u="sng" dirty="0" err="1">
                <a:solidFill>
                  <a:srgbClr val="3F7F7F"/>
                </a:solidFill>
                <a:latin typeface="Consolas" panose="020B0609020204030204" pitchFamily="49" charset="0"/>
              </a:rPr>
              <a:t>artifactId</a:t>
            </a:r>
            <a:r>
              <a:rPr lang="en-US" u="sng"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version</a:t>
            </a:r>
            <a:r>
              <a:rPr lang="en-US" dirty="0">
                <a:solidFill>
                  <a:srgbClr val="008080"/>
                </a:solidFill>
                <a:latin typeface="Consolas" panose="020B0609020204030204" pitchFamily="49" charset="0"/>
              </a:rPr>
              <a:t>&gt;</a:t>
            </a:r>
            <a:r>
              <a:rPr lang="en-US" dirty="0">
                <a:solidFill>
                  <a:srgbClr val="000000"/>
                </a:solidFill>
                <a:latin typeface="Consolas" panose="020B0609020204030204" pitchFamily="49" charset="0"/>
              </a:rPr>
              <a:t>2.7.5</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version</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dependency</a:t>
            </a:r>
            <a:r>
              <a:rPr lang="en-US" dirty="0">
                <a:solidFill>
                  <a:srgbClr val="008080"/>
                </a:solidFill>
                <a:latin typeface="Consolas" panose="020B0609020204030204" pitchFamily="49" charset="0"/>
              </a:rPr>
              <a:t>&gt;</a:t>
            </a:r>
          </a:p>
          <a:p>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dependencies</a:t>
            </a:r>
            <a:r>
              <a:rPr lang="en-US" dirty="0">
                <a:solidFill>
                  <a:srgbClr val="008080"/>
                </a:solidFill>
                <a:latin typeface="Consolas" panose="020B0609020204030204" pitchFamily="49" charset="0"/>
              </a:rPr>
              <a:t>&gt;</a:t>
            </a:r>
            <a:endParaRPr lang="en-US" dirty="0"/>
          </a:p>
        </p:txBody>
      </p:sp>
    </p:spTree>
    <p:extLst>
      <p:ext uri="{BB962C8B-B14F-4D97-AF65-F5344CB8AC3E}">
        <p14:creationId xmlns:p14="http://schemas.microsoft.com/office/powerpoint/2010/main" val="1397175986"/>
      </p:ext>
    </p:extLst>
  </p:cSld>
  <p:clrMapOvr>
    <a:masterClrMapping/>
  </p:clrMapOvr>
  <p:transition>
    <p:fade/>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494" y="147661"/>
            <a:ext cx="11131061" cy="493784"/>
          </a:xfrm>
        </p:spPr>
        <p:txBody>
          <a:bodyPr>
            <a:normAutofit fontScale="90000"/>
          </a:bodyPr>
          <a:lstStyle/>
          <a:p>
            <a:r>
              <a:rPr lang="en-US" dirty="0" smtClean="0"/>
              <a:t>Country.java</a:t>
            </a:r>
            <a:endParaRPr lang="en-US" dirty="0"/>
          </a:p>
        </p:txBody>
      </p:sp>
      <p:sp>
        <p:nvSpPr>
          <p:cNvPr id="3" name="Content Placeholder 2"/>
          <p:cNvSpPr>
            <a:spLocks noGrp="1"/>
          </p:cNvSpPr>
          <p:nvPr>
            <p:ph idx="1"/>
          </p:nvPr>
        </p:nvSpPr>
        <p:spPr>
          <a:xfrm>
            <a:off x="529494" y="846161"/>
            <a:ext cx="11131061" cy="5535591"/>
          </a:xfrm>
        </p:spPr>
        <p:txBody>
          <a:bodyPr>
            <a:normAutofit fontScale="92500" lnSpcReduction="10000"/>
          </a:bodyPr>
          <a:lstStyle/>
          <a:p>
            <a:r>
              <a:rPr lang="en-US" dirty="0" smtClean="0"/>
              <a:t> </a:t>
            </a:r>
            <a:r>
              <a:rPr lang="en-US" b="1" dirty="0">
                <a:solidFill>
                  <a:srgbClr val="7F0055"/>
                </a:solidFill>
                <a:latin typeface="Consolas" panose="020B0609020204030204" pitchFamily="49" charset="0"/>
              </a:rPr>
              <a:t>package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com.mangaraoit.beans</a:t>
            </a:r>
            <a:r>
              <a:rPr lang="en-US" b="1" dirty="0">
                <a:solidFill>
                  <a:srgbClr val="000000"/>
                </a:solidFill>
                <a:latin typeface="Consolas" panose="020B0609020204030204" pitchFamily="49" charset="0"/>
              </a:rPr>
              <a:t>;</a:t>
            </a:r>
          </a:p>
          <a:p>
            <a:r>
              <a:rPr lang="en-US" b="1" dirty="0" smtClean="0">
                <a:solidFill>
                  <a:srgbClr val="7F0055"/>
                </a:solidFill>
                <a:latin typeface="Consolas" panose="020B0609020204030204" pitchFamily="49" charset="0"/>
              </a:rPr>
              <a:t>public</a:t>
            </a:r>
            <a:r>
              <a:rPr lang="en-US" b="1" dirty="0" smtClean="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Country {</a:t>
            </a: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id</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String </a:t>
            </a:r>
            <a:r>
              <a:rPr lang="en-US" b="1" dirty="0">
                <a:solidFill>
                  <a:srgbClr val="0000C0"/>
                </a:solidFill>
                <a:latin typeface="Consolas" panose="020B0609020204030204" pitchFamily="49" charset="0"/>
              </a:rPr>
              <a:t>name</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Country(){</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"No </a:t>
            </a:r>
            <a:r>
              <a:rPr lang="en-US" b="1" i="1" dirty="0" err="1">
                <a:solidFill>
                  <a:srgbClr val="2A00FF"/>
                </a:solidFill>
                <a:latin typeface="Consolas" panose="020B0609020204030204" pitchFamily="49" charset="0"/>
              </a:rPr>
              <a:t>arg</a:t>
            </a:r>
            <a:r>
              <a:rPr lang="en-US" b="1" i="1" dirty="0">
                <a:solidFill>
                  <a:srgbClr val="2A00FF"/>
                </a:solidFill>
                <a:latin typeface="Consolas" panose="020B0609020204030204" pitchFamily="49" charset="0"/>
              </a:rPr>
              <a:t> constructor is invoked"</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Country(</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id</a:t>
            </a:r>
            <a:r>
              <a:rPr lang="en-US" b="1" dirty="0">
                <a:solidFill>
                  <a:srgbClr val="000000"/>
                </a:solidFill>
                <a:latin typeface="Consolas" panose="020B0609020204030204" pitchFamily="49" charset="0"/>
              </a:rPr>
              <a:t>, String </a:t>
            </a:r>
            <a:r>
              <a:rPr lang="en-US" b="1" dirty="0">
                <a:solidFill>
                  <a:srgbClr val="6A3E3E"/>
                </a:solidFill>
                <a:latin typeface="Consolas" panose="020B0609020204030204" pitchFamily="49" charset="0"/>
              </a:rPr>
              <a:t>name</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this</a:t>
            </a:r>
            <a:r>
              <a:rPr lang="en-US" b="1" dirty="0">
                <a:solidFill>
                  <a:srgbClr val="000000"/>
                </a:solidFill>
                <a:latin typeface="Consolas" panose="020B0609020204030204" pitchFamily="49" charset="0"/>
              </a:rPr>
              <a:t>.</a:t>
            </a:r>
            <a:r>
              <a:rPr lang="en-US" b="1" dirty="0">
                <a:solidFill>
                  <a:srgbClr val="0000C0"/>
                </a:solidFill>
                <a:latin typeface="Consolas" panose="020B0609020204030204" pitchFamily="49" charset="0"/>
              </a:rPr>
              <a:t>id</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id</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this</a:t>
            </a:r>
            <a:r>
              <a:rPr lang="en-US" b="1" dirty="0">
                <a:solidFill>
                  <a:srgbClr val="000000"/>
                </a:solidFill>
                <a:latin typeface="Consolas" panose="020B0609020204030204" pitchFamily="49" charset="0"/>
              </a:rPr>
              <a:t>.</a:t>
            </a:r>
            <a:r>
              <a:rPr lang="en-US" b="1" dirty="0">
                <a:solidFill>
                  <a:srgbClr val="0000C0"/>
                </a:solidFill>
                <a:latin typeface="Consolas" panose="020B0609020204030204" pitchFamily="49" charset="0"/>
              </a:rPr>
              <a:t>name</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name</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a:p>
            <a:r>
              <a:rPr lang="en-US" dirty="0" smtClean="0">
                <a:solidFill>
                  <a:srgbClr val="646464"/>
                </a:solidFill>
                <a:latin typeface="Consolas" panose="020B0609020204030204" pitchFamily="49" charset="0"/>
              </a:rPr>
              <a:t>//setter getter methods</a:t>
            </a:r>
            <a:endParaRPr lang="en-US" dirty="0">
              <a:latin typeface="Consolas" panose="020B0609020204030204" pitchFamily="49" charset="0"/>
            </a:endParaRPr>
          </a:p>
          <a:p>
            <a:endParaRPr lang="en-US" dirty="0">
              <a:latin typeface="Consolas" panose="020B0609020204030204" pitchFamily="49" charset="0"/>
            </a:endParaRPr>
          </a:p>
          <a:p>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1489732656"/>
      </p:ext>
    </p:extLst>
  </p:cSld>
  <p:clrMapOvr>
    <a:masterClrMapping/>
  </p:clrMapOvr>
  <p:transition>
    <p:fade/>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493" y="0"/>
            <a:ext cx="11131061" cy="532263"/>
          </a:xfrm>
        </p:spPr>
        <p:txBody>
          <a:bodyPr>
            <a:normAutofit fontScale="90000"/>
          </a:bodyPr>
          <a:lstStyle/>
          <a:p>
            <a:r>
              <a:rPr lang="en-US" dirty="0" smtClean="0"/>
              <a:t>CountryController.java  </a:t>
            </a:r>
            <a:endParaRPr lang="en-US" dirty="0"/>
          </a:p>
        </p:txBody>
      </p:sp>
      <p:sp>
        <p:nvSpPr>
          <p:cNvPr id="3" name="Content Placeholder 2"/>
          <p:cNvSpPr>
            <a:spLocks noGrp="1"/>
          </p:cNvSpPr>
          <p:nvPr>
            <p:ph idx="1"/>
          </p:nvPr>
        </p:nvSpPr>
        <p:spPr>
          <a:xfrm>
            <a:off x="529494" y="641445"/>
            <a:ext cx="11131061" cy="6216555"/>
          </a:xfrm>
        </p:spPr>
        <p:txBody>
          <a:bodyPr>
            <a:normAutofit/>
          </a:bodyPr>
          <a:lstStyle/>
          <a:p>
            <a:r>
              <a:rPr lang="en-US" b="1" dirty="0">
                <a:solidFill>
                  <a:srgbClr val="7F0055"/>
                </a:solidFill>
                <a:latin typeface="Consolas" panose="020B0609020204030204" pitchFamily="49" charset="0"/>
              </a:rPr>
              <a:t>package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com.mangaraoit.controllers</a:t>
            </a:r>
            <a:r>
              <a:rPr lang="en-US" b="1" dirty="0">
                <a:solidFill>
                  <a:srgbClr val="000000"/>
                </a:solidFill>
                <a:latin typeface="Consolas" panose="020B0609020204030204" pitchFamily="49" charset="0"/>
              </a:rPr>
              <a:t>;</a:t>
            </a:r>
          </a:p>
          <a:p>
            <a:r>
              <a:rPr lang="en-US" dirty="0" smtClean="0">
                <a:solidFill>
                  <a:srgbClr val="646464"/>
                </a:solidFill>
                <a:latin typeface="Consolas" panose="020B0609020204030204" pitchFamily="49" charset="0"/>
              </a:rPr>
              <a:t>@</a:t>
            </a:r>
            <a:r>
              <a:rPr lang="en-US" dirty="0" err="1">
                <a:solidFill>
                  <a:srgbClr val="646464"/>
                </a:solidFill>
                <a:latin typeface="Consolas" panose="020B0609020204030204" pitchFamily="49" charset="0"/>
              </a:rPr>
              <a:t>RestController</a:t>
            </a:r>
            <a:endParaRPr lang="en-US" dirty="0">
              <a:solidFill>
                <a:srgbClr val="646464"/>
              </a:solidFill>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CountryController</a:t>
            </a:r>
            <a:r>
              <a:rPr lang="en-US" b="1" dirty="0">
                <a:solidFill>
                  <a:srgbClr val="000000"/>
                </a:solidFill>
                <a:latin typeface="Consolas" panose="020B0609020204030204" pitchFamily="49" charset="0"/>
              </a:rPr>
              <a:t> </a:t>
            </a:r>
            <a:r>
              <a:rPr lang="en-US" b="1" dirty="0" smtClean="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List&lt;Country&gt; </a:t>
            </a:r>
            <a:r>
              <a:rPr lang="en-US" b="1" dirty="0" err="1">
                <a:solidFill>
                  <a:srgbClr val="000000"/>
                </a:solidFill>
                <a:latin typeface="Consolas" panose="020B0609020204030204" pitchFamily="49" charset="0"/>
              </a:rPr>
              <a:t>countriesList</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List&lt;Country&gt; </a:t>
            </a:r>
            <a:r>
              <a:rPr lang="en-US" dirty="0" err="1">
                <a:solidFill>
                  <a:srgbClr val="6A3E3E"/>
                </a:solidFill>
                <a:latin typeface="Consolas" panose="020B0609020204030204" pitchFamily="49" charset="0"/>
              </a:rPr>
              <a:t>countriesList</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ArrayList</a:t>
            </a:r>
            <a:r>
              <a:rPr lang="en-US" b="1" dirty="0">
                <a:solidFill>
                  <a:srgbClr val="000000"/>
                </a:solidFill>
                <a:latin typeface="Consolas" panose="020B0609020204030204" pitchFamily="49" charset="0"/>
              </a:rPr>
              <a:t>&lt;&gt;();</a:t>
            </a:r>
          </a:p>
          <a:p>
            <a:r>
              <a:rPr lang="en-US" dirty="0" err="1">
                <a:solidFill>
                  <a:srgbClr val="6A3E3E"/>
                </a:solidFill>
                <a:latin typeface="Consolas" panose="020B0609020204030204" pitchFamily="49" charset="0"/>
              </a:rPr>
              <a:t>countriesList</a:t>
            </a:r>
            <a:r>
              <a:rPr lang="en-US" dirty="0" err="1">
                <a:solidFill>
                  <a:srgbClr val="000000"/>
                </a:solidFill>
                <a:latin typeface="Consolas" panose="020B0609020204030204" pitchFamily="49" charset="0"/>
              </a:rPr>
              <a:t>.add</a:t>
            </a:r>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Country(1, </a:t>
            </a:r>
            <a:r>
              <a:rPr lang="en-US" b="1" dirty="0">
                <a:solidFill>
                  <a:srgbClr val="2A00FF"/>
                </a:solidFill>
                <a:latin typeface="Consolas" panose="020B0609020204030204" pitchFamily="49" charset="0"/>
              </a:rPr>
              <a:t>"India"</a:t>
            </a:r>
            <a:r>
              <a:rPr lang="en-US" b="1" dirty="0">
                <a:solidFill>
                  <a:srgbClr val="000000"/>
                </a:solidFill>
                <a:latin typeface="Consolas" panose="020B0609020204030204" pitchFamily="49" charset="0"/>
              </a:rPr>
              <a:t>));</a:t>
            </a:r>
          </a:p>
          <a:p>
            <a:r>
              <a:rPr lang="en-US" dirty="0" err="1">
                <a:solidFill>
                  <a:srgbClr val="6A3E3E"/>
                </a:solidFill>
                <a:latin typeface="Consolas" panose="020B0609020204030204" pitchFamily="49" charset="0"/>
              </a:rPr>
              <a:t>countriesList</a:t>
            </a:r>
            <a:r>
              <a:rPr lang="en-US" dirty="0" err="1">
                <a:solidFill>
                  <a:srgbClr val="000000"/>
                </a:solidFill>
                <a:latin typeface="Consolas" panose="020B0609020204030204" pitchFamily="49" charset="0"/>
              </a:rPr>
              <a:t>.add</a:t>
            </a:r>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Country(2, </a:t>
            </a:r>
            <a:r>
              <a:rPr lang="en-US" b="1" dirty="0">
                <a:solidFill>
                  <a:srgbClr val="2A00FF"/>
                </a:solidFill>
                <a:latin typeface="Consolas" panose="020B0609020204030204" pitchFamily="49" charset="0"/>
              </a:rPr>
              <a:t>"USA"</a:t>
            </a:r>
            <a:r>
              <a:rPr lang="en-US" b="1" dirty="0">
                <a:solidFill>
                  <a:srgbClr val="000000"/>
                </a:solidFill>
                <a:latin typeface="Consolas" panose="020B0609020204030204" pitchFamily="49" charset="0"/>
              </a:rPr>
              <a:t>));</a:t>
            </a:r>
          </a:p>
          <a:p>
            <a:r>
              <a:rPr lang="en-US" dirty="0" err="1">
                <a:solidFill>
                  <a:srgbClr val="6A3E3E"/>
                </a:solidFill>
                <a:latin typeface="Consolas" panose="020B0609020204030204" pitchFamily="49" charset="0"/>
              </a:rPr>
              <a:t>countriesList</a:t>
            </a:r>
            <a:r>
              <a:rPr lang="en-US" dirty="0" err="1">
                <a:solidFill>
                  <a:srgbClr val="000000"/>
                </a:solidFill>
                <a:latin typeface="Consolas" panose="020B0609020204030204" pitchFamily="49" charset="0"/>
              </a:rPr>
              <a:t>.add</a:t>
            </a:r>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Country(3, </a:t>
            </a:r>
            <a:r>
              <a:rPr lang="en-US" b="1" dirty="0">
                <a:solidFill>
                  <a:srgbClr val="2A00FF"/>
                </a:solidFill>
                <a:latin typeface="Consolas" panose="020B0609020204030204" pitchFamily="49" charset="0"/>
              </a:rPr>
              <a:t>"Germany"</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countriesList</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p:txBody>
      </p:sp>
    </p:spTree>
    <p:extLst>
      <p:ext uri="{BB962C8B-B14F-4D97-AF65-F5344CB8AC3E}">
        <p14:creationId xmlns:p14="http://schemas.microsoft.com/office/powerpoint/2010/main" val="770977933"/>
      </p:ext>
    </p:extLst>
  </p:cSld>
  <p:clrMapOvr>
    <a:masterClrMapping/>
  </p:clrMapOvr>
  <p:transition>
    <p:fade/>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494" y="1"/>
            <a:ext cx="11131061" cy="6381752"/>
          </a:xfrm>
        </p:spPr>
        <p:txBody>
          <a:bodyPr>
            <a:normAutofit/>
          </a:bodyPr>
          <a:lstStyle/>
          <a:p>
            <a:pPr lvl="0">
              <a:buClr>
                <a:srgbClr val="90C226"/>
              </a:buClr>
            </a:pPr>
            <a:endParaRPr lang="en-US" dirty="0" smtClean="0"/>
          </a:p>
          <a:p>
            <a:pPr lvl="0">
              <a:buClr>
                <a:srgbClr val="90C226"/>
              </a:buClr>
            </a:pPr>
            <a:r>
              <a:rPr lang="en-US" dirty="0" smtClean="0"/>
              <a:t> </a:t>
            </a:r>
            <a:r>
              <a:rPr lang="en-US" sz="1700" dirty="0">
                <a:solidFill>
                  <a:srgbClr val="646464"/>
                </a:solidFill>
                <a:latin typeface="Consolas" panose="020B0609020204030204" pitchFamily="49" charset="0"/>
              </a:rPr>
              <a:t>@</a:t>
            </a:r>
            <a:r>
              <a:rPr lang="en-US" sz="1700" dirty="0" err="1">
                <a:solidFill>
                  <a:srgbClr val="646464"/>
                </a:solidFill>
                <a:latin typeface="Consolas" panose="020B0609020204030204" pitchFamily="49" charset="0"/>
              </a:rPr>
              <a:t>RequestMapping</a:t>
            </a:r>
            <a:r>
              <a:rPr lang="en-US" sz="1700" dirty="0">
                <a:solidFill>
                  <a:srgbClr val="000000"/>
                </a:solidFill>
                <a:latin typeface="Consolas" panose="020B0609020204030204" pitchFamily="49" charset="0"/>
              </a:rPr>
              <a:t>(value=</a:t>
            </a:r>
            <a:r>
              <a:rPr lang="en-US" sz="1700" dirty="0">
                <a:solidFill>
                  <a:srgbClr val="2A00FF"/>
                </a:solidFill>
                <a:latin typeface="Consolas" panose="020B0609020204030204" pitchFamily="49" charset="0"/>
              </a:rPr>
              <a:t>"/country"</a:t>
            </a:r>
            <a:r>
              <a:rPr lang="en-US" sz="1700" dirty="0">
                <a:solidFill>
                  <a:srgbClr val="000000"/>
                </a:solidFill>
                <a:latin typeface="Consolas" panose="020B0609020204030204" pitchFamily="49" charset="0"/>
              </a:rPr>
              <a:t>, method=</a:t>
            </a:r>
            <a:r>
              <a:rPr lang="en-US" sz="1700" dirty="0" err="1">
                <a:solidFill>
                  <a:srgbClr val="000000"/>
                </a:solidFill>
                <a:latin typeface="Consolas" panose="020B0609020204030204" pitchFamily="49" charset="0"/>
              </a:rPr>
              <a:t>RequestMethod.</a:t>
            </a:r>
            <a:r>
              <a:rPr lang="en-US" sz="1700" b="1" i="1" dirty="0" err="1">
                <a:solidFill>
                  <a:srgbClr val="0000C0"/>
                </a:solidFill>
                <a:latin typeface="Consolas" panose="020B0609020204030204" pitchFamily="49" charset="0"/>
              </a:rPr>
              <a:t>GET</a:t>
            </a:r>
            <a:r>
              <a:rPr lang="en-US" sz="1700" b="1" i="1" dirty="0">
                <a:solidFill>
                  <a:srgbClr val="000000"/>
                </a:solidFill>
                <a:latin typeface="Consolas" panose="020B0609020204030204" pitchFamily="49" charset="0"/>
              </a:rPr>
              <a:t>, headers=</a:t>
            </a:r>
            <a:r>
              <a:rPr lang="en-US" sz="1700" b="1" i="1" dirty="0">
                <a:solidFill>
                  <a:srgbClr val="2A00FF"/>
                </a:solidFill>
                <a:latin typeface="Consolas" panose="020B0609020204030204" pitchFamily="49" charset="0"/>
              </a:rPr>
              <a:t>"Accept=application/</a:t>
            </a:r>
            <a:r>
              <a:rPr lang="en-US" sz="1700" b="1" i="1" dirty="0" err="1">
                <a:solidFill>
                  <a:srgbClr val="FF0000"/>
                </a:solidFill>
                <a:latin typeface="Consolas" panose="020B0609020204030204" pitchFamily="49" charset="0"/>
              </a:rPr>
              <a:t>json</a:t>
            </a:r>
            <a:r>
              <a:rPr lang="en-US" sz="1700" b="1" i="1" dirty="0">
                <a:solidFill>
                  <a:srgbClr val="2A00FF"/>
                </a:solidFill>
                <a:latin typeface="Consolas" panose="020B0609020204030204" pitchFamily="49" charset="0"/>
              </a:rPr>
              <a:t>"</a:t>
            </a:r>
            <a:r>
              <a:rPr lang="en-US" sz="1700" b="1" i="1" dirty="0">
                <a:solidFill>
                  <a:srgbClr val="000000"/>
                </a:solidFill>
                <a:latin typeface="Consolas" panose="020B0609020204030204" pitchFamily="49" charset="0"/>
              </a:rPr>
              <a:t>)</a:t>
            </a:r>
          </a:p>
          <a:p>
            <a:pPr lvl="0">
              <a:buClr>
                <a:srgbClr val="90C226"/>
              </a:buClr>
            </a:pPr>
            <a:r>
              <a:rPr lang="en-US" sz="1700" b="1" dirty="0">
                <a:solidFill>
                  <a:srgbClr val="7F0055"/>
                </a:solidFill>
                <a:latin typeface="Consolas" panose="020B0609020204030204" pitchFamily="49" charset="0"/>
              </a:rPr>
              <a:t>public</a:t>
            </a:r>
            <a:r>
              <a:rPr lang="en-US" sz="1700" b="1" dirty="0">
                <a:solidFill>
                  <a:srgbClr val="000000"/>
                </a:solidFill>
                <a:latin typeface="Consolas" panose="020B0609020204030204" pitchFamily="49" charset="0"/>
              </a:rPr>
              <a:t> List&lt;Country&gt; </a:t>
            </a:r>
            <a:r>
              <a:rPr lang="en-US" sz="1700" b="1" dirty="0" err="1">
                <a:solidFill>
                  <a:srgbClr val="000000"/>
                </a:solidFill>
                <a:latin typeface="Consolas" panose="020B0609020204030204" pitchFamily="49" charset="0"/>
              </a:rPr>
              <a:t>getCounties</a:t>
            </a:r>
            <a:r>
              <a:rPr lang="en-US" sz="1700" b="1" dirty="0">
                <a:solidFill>
                  <a:srgbClr val="000000"/>
                </a:solidFill>
                <a:latin typeface="Consolas" panose="020B0609020204030204" pitchFamily="49" charset="0"/>
              </a:rPr>
              <a:t>(){</a:t>
            </a:r>
          </a:p>
          <a:p>
            <a:pPr lvl="0">
              <a:buClr>
                <a:srgbClr val="90C226"/>
              </a:buClr>
            </a:pPr>
            <a:r>
              <a:rPr lang="en-US" sz="1700" b="1" dirty="0">
                <a:solidFill>
                  <a:srgbClr val="7F0055"/>
                </a:solidFill>
                <a:latin typeface="Consolas" panose="020B0609020204030204" pitchFamily="49" charset="0"/>
              </a:rPr>
              <a:t>return</a:t>
            </a:r>
            <a:r>
              <a:rPr lang="en-US" sz="1700" b="1" dirty="0">
                <a:solidFill>
                  <a:srgbClr val="000000"/>
                </a:solidFill>
                <a:latin typeface="Consolas" panose="020B0609020204030204" pitchFamily="49" charset="0"/>
              </a:rPr>
              <a:t> </a:t>
            </a:r>
            <a:r>
              <a:rPr lang="en-US" sz="1700" b="1" dirty="0" err="1">
                <a:solidFill>
                  <a:srgbClr val="000000"/>
                </a:solidFill>
                <a:latin typeface="Consolas" panose="020B0609020204030204" pitchFamily="49" charset="0"/>
              </a:rPr>
              <a:t>countriesList</a:t>
            </a:r>
            <a:r>
              <a:rPr lang="en-US" sz="1700" b="1" dirty="0">
                <a:solidFill>
                  <a:srgbClr val="000000"/>
                </a:solidFill>
                <a:latin typeface="Consolas" panose="020B0609020204030204" pitchFamily="49" charset="0"/>
              </a:rPr>
              <a:t>();</a:t>
            </a:r>
          </a:p>
          <a:p>
            <a:pPr lvl="0">
              <a:buClr>
                <a:srgbClr val="90C226"/>
              </a:buClr>
            </a:pPr>
            <a:r>
              <a:rPr lang="en-US" sz="1700" dirty="0">
                <a:solidFill>
                  <a:srgbClr val="000000"/>
                </a:solidFill>
                <a:latin typeface="Consolas" panose="020B0609020204030204" pitchFamily="49" charset="0"/>
              </a:rPr>
              <a:t>}</a:t>
            </a:r>
          </a:p>
          <a:p>
            <a:pPr lvl="0">
              <a:buClr>
                <a:srgbClr val="90C226"/>
              </a:buClr>
            </a:pPr>
            <a:r>
              <a:rPr lang="en-US" sz="1700" dirty="0">
                <a:solidFill>
                  <a:srgbClr val="646464"/>
                </a:solidFill>
                <a:latin typeface="Consolas" panose="020B0609020204030204" pitchFamily="49" charset="0"/>
              </a:rPr>
              <a:t>@</a:t>
            </a:r>
            <a:r>
              <a:rPr lang="en-US" sz="1700" dirty="0" err="1">
                <a:solidFill>
                  <a:srgbClr val="646464"/>
                </a:solidFill>
                <a:latin typeface="Consolas" panose="020B0609020204030204" pitchFamily="49" charset="0"/>
              </a:rPr>
              <a:t>RequestMapping</a:t>
            </a:r>
            <a:r>
              <a:rPr lang="en-US" sz="1700" dirty="0">
                <a:solidFill>
                  <a:srgbClr val="000000"/>
                </a:solidFill>
                <a:latin typeface="Consolas" panose="020B0609020204030204" pitchFamily="49" charset="0"/>
              </a:rPr>
              <a:t>(value=</a:t>
            </a:r>
            <a:r>
              <a:rPr lang="en-US" sz="1700" dirty="0">
                <a:solidFill>
                  <a:srgbClr val="2A00FF"/>
                </a:solidFill>
                <a:latin typeface="Consolas" panose="020B0609020204030204" pitchFamily="49" charset="0"/>
              </a:rPr>
              <a:t>"/country/{id}"</a:t>
            </a:r>
            <a:r>
              <a:rPr lang="en-US" sz="1700" dirty="0">
                <a:solidFill>
                  <a:srgbClr val="000000"/>
                </a:solidFill>
                <a:latin typeface="Consolas" panose="020B0609020204030204" pitchFamily="49" charset="0"/>
              </a:rPr>
              <a:t>, method=</a:t>
            </a:r>
            <a:r>
              <a:rPr lang="en-US" sz="1700" dirty="0" err="1">
                <a:solidFill>
                  <a:srgbClr val="000000"/>
                </a:solidFill>
                <a:latin typeface="Consolas" panose="020B0609020204030204" pitchFamily="49" charset="0"/>
              </a:rPr>
              <a:t>RequestMethod.</a:t>
            </a:r>
            <a:r>
              <a:rPr lang="en-US" sz="1700" b="1" i="1" dirty="0" err="1">
                <a:solidFill>
                  <a:srgbClr val="0000C0"/>
                </a:solidFill>
                <a:latin typeface="Consolas" panose="020B0609020204030204" pitchFamily="49" charset="0"/>
              </a:rPr>
              <a:t>GET</a:t>
            </a:r>
            <a:r>
              <a:rPr lang="en-US" sz="1700" b="1" i="1" dirty="0">
                <a:solidFill>
                  <a:srgbClr val="000000"/>
                </a:solidFill>
                <a:latin typeface="Consolas" panose="020B0609020204030204" pitchFamily="49" charset="0"/>
              </a:rPr>
              <a:t>, headers=</a:t>
            </a:r>
            <a:r>
              <a:rPr lang="en-US" sz="1700" b="1" i="1" dirty="0">
                <a:solidFill>
                  <a:srgbClr val="2A00FF"/>
                </a:solidFill>
                <a:latin typeface="Consolas" panose="020B0609020204030204" pitchFamily="49" charset="0"/>
              </a:rPr>
              <a:t>"Accept=application/</a:t>
            </a:r>
            <a:r>
              <a:rPr lang="en-US" sz="1700" b="1" i="1" dirty="0" err="1">
                <a:solidFill>
                  <a:srgbClr val="FF0000"/>
                </a:solidFill>
                <a:latin typeface="Consolas" panose="020B0609020204030204" pitchFamily="49" charset="0"/>
              </a:rPr>
              <a:t>json</a:t>
            </a:r>
            <a:r>
              <a:rPr lang="en-US" sz="1700" b="1" i="1" dirty="0">
                <a:solidFill>
                  <a:srgbClr val="2A00FF"/>
                </a:solidFill>
                <a:latin typeface="Consolas" panose="020B0609020204030204" pitchFamily="49" charset="0"/>
              </a:rPr>
              <a:t>"</a:t>
            </a:r>
            <a:r>
              <a:rPr lang="en-US" sz="1700" b="1" i="1" dirty="0">
                <a:solidFill>
                  <a:srgbClr val="000000"/>
                </a:solidFill>
                <a:latin typeface="Consolas" panose="020B0609020204030204" pitchFamily="49" charset="0"/>
              </a:rPr>
              <a:t>)</a:t>
            </a:r>
          </a:p>
          <a:p>
            <a:pPr lvl="0">
              <a:buClr>
                <a:srgbClr val="90C226"/>
              </a:buClr>
            </a:pPr>
            <a:r>
              <a:rPr lang="en-US" sz="1700" b="1" dirty="0">
                <a:solidFill>
                  <a:srgbClr val="7F0055"/>
                </a:solidFill>
                <a:latin typeface="Consolas" panose="020B0609020204030204" pitchFamily="49" charset="0"/>
              </a:rPr>
              <a:t>public</a:t>
            </a:r>
            <a:r>
              <a:rPr lang="en-US" sz="1700" b="1" dirty="0">
                <a:solidFill>
                  <a:srgbClr val="000000"/>
                </a:solidFill>
                <a:latin typeface="Consolas" panose="020B0609020204030204" pitchFamily="49" charset="0"/>
              </a:rPr>
              <a:t> Country </a:t>
            </a:r>
            <a:r>
              <a:rPr lang="en-US" sz="1700" b="1" dirty="0" err="1">
                <a:solidFill>
                  <a:srgbClr val="000000"/>
                </a:solidFill>
                <a:latin typeface="Consolas" panose="020B0609020204030204" pitchFamily="49" charset="0"/>
              </a:rPr>
              <a:t>getCountryById</a:t>
            </a:r>
            <a:r>
              <a:rPr lang="en-US" sz="1700" b="1" dirty="0">
                <a:solidFill>
                  <a:srgbClr val="000000"/>
                </a:solidFill>
                <a:latin typeface="Consolas" panose="020B0609020204030204" pitchFamily="49" charset="0"/>
              </a:rPr>
              <a:t>(</a:t>
            </a:r>
            <a:r>
              <a:rPr lang="en-US" sz="1700" b="1" dirty="0">
                <a:solidFill>
                  <a:srgbClr val="646464"/>
                </a:solidFill>
                <a:latin typeface="Consolas" panose="020B0609020204030204" pitchFamily="49" charset="0"/>
              </a:rPr>
              <a:t>@</a:t>
            </a:r>
            <a:r>
              <a:rPr lang="en-US" sz="1700" b="1" dirty="0" err="1">
                <a:solidFill>
                  <a:srgbClr val="646464"/>
                </a:solidFill>
                <a:latin typeface="Consolas" panose="020B0609020204030204" pitchFamily="49" charset="0"/>
              </a:rPr>
              <a:t>PathVariable</a:t>
            </a:r>
            <a:r>
              <a:rPr lang="en-US" sz="1700" b="1" dirty="0">
                <a:solidFill>
                  <a:srgbClr val="000000"/>
                </a:solidFill>
                <a:latin typeface="Consolas" panose="020B0609020204030204" pitchFamily="49" charset="0"/>
              </a:rPr>
              <a:t> </a:t>
            </a:r>
            <a:r>
              <a:rPr lang="en-US" sz="1700" b="1" dirty="0" err="1">
                <a:solidFill>
                  <a:srgbClr val="7F0055"/>
                </a:solidFill>
                <a:latin typeface="Consolas" panose="020B0609020204030204" pitchFamily="49" charset="0"/>
              </a:rPr>
              <a:t>int</a:t>
            </a:r>
            <a:r>
              <a:rPr lang="en-US" sz="1700" b="1" dirty="0">
                <a:solidFill>
                  <a:srgbClr val="000000"/>
                </a:solidFill>
                <a:latin typeface="Consolas" panose="020B0609020204030204" pitchFamily="49" charset="0"/>
              </a:rPr>
              <a:t> </a:t>
            </a:r>
            <a:r>
              <a:rPr lang="en-US" sz="1700" b="1" dirty="0">
                <a:solidFill>
                  <a:srgbClr val="6A3E3E"/>
                </a:solidFill>
                <a:latin typeface="Consolas" panose="020B0609020204030204" pitchFamily="49" charset="0"/>
              </a:rPr>
              <a:t>id</a:t>
            </a:r>
            <a:r>
              <a:rPr lang="en-US" sz="1700" b="1" dirty="0">
                <a:solidFill>
                  <a:srgbClr val="000000"/>
                </a:solidFill>
                <a:latin typeface="Consolas" panose="020B0609020204030204" pitchFamily="49" charset="0"/>
              </a:rPr>
              <a:t>){</a:t>
            </a:r>
          </a:p>
          <a:p>
            <a:pPr lvl="0">
              <a:buClr>
                <a:srgbClr val="90C226"/>
              </a:buClr>
            </a:pPr>
            <a:r>
              <a:rPr lang="en-US" sz="1700" dirty="0">
                <a:solidFill>
                  <a:srgbClr val="000000"/>
                </a:solidFill>
                <a:latin typeface="Consolas" panose="020B0609020204030204" pitchFamily="49" charset="0"/>
              </a:rPr>
              <a:t>List&lt;Country&gt; </a:t>
            </a:r>
            <a:r>
              <a:rPr lang="en-US" sz="1700" dirty="0" err="1">
                <a:solidFill>
                  <a:srgbClr val="6A3E3E"/>
                </a:solidFill>
                <a:latin typeface="Consolas" panose="020B0609020204030204" pitchFamily="49" charset="0"/>
              </a:rPr>
              <a:t>countriesList</a:t>
            </a:r>
            <a:r>
              <a:rPr lang="en-US" sz="1700" dirty="0">
                <a:solidFill>
                  <a:srgbClr val="000000"/>
                </a:solidFill>
                <a:latin typeface="Consolas" panose="020B0609020204030204" pitchFamily="49" charset="0"/>
              </a:rPr>
              <a:t> = </a:t>
            </a:r>
            <a:r>
              <a:rPr lang="en-US" sz="1700" dirty="0" err="1">
                <a:solidFill>
                  <a:srgbClr val="000000"/>
                </a:solidFill>
                <a:latin typeface="Consolas" panose="020B0609020204030204" pitchFamily="49" charset="0"/>
              </a:rPr>
              <a:t>countriesList</a:t>
            </a:r>
            <a:r>
              <a:rPr lang="en-US" sz="1700" dirty="0">
                <a:solidFill>
                  <a:srgbClr val="000000"/>
                </a:solidFill>
                <a:latin typeface="Consolas" panose="020B0609020204030204" pitchFamily="49" charset="0"/>
              </a:rPr>
              <a:t>();</a:t>
            </a:r>
          </a:p>
          <a:p>
            <a:pPr lvl="0">
              <a:buClr>
                <a:srgbClr val="90C226"/>
              </a:buClr>
            </a:pPr>
            <a:r>
              <a:rPr lang="en-US" sz="1700" b="1" dirty="0">
                <a:solidFill>
                  <a:srgbClr val="7F0055"/>
                </a:solidFill>
                <a:latin typeface="Consolas" panose="020B0609020204030204" pitchFamily="49" charset="0"/>
              </a:rPr>
              <a:t>for</a:t>
            </a:r>
            <a:r>
              <a:rPr lang="en-US" sz="1700" b="1" dirty="0">
                <a:solidFill>
                  <a:srgbClr val="000000"/>
                </a:solidFill>
                <a:latin typeface="Consolas" panose="020B0609020204030204" pitchFamily="49" charset="0"/>
              </a:rPr>
              <a:t> (Country </a:t>
            </a:r>
            <a:r>
              <a:rPr lang="en-US" sz="1700" b="1" dirty="0" err="1">
                <a:solidFill>
                  <a:srgbClr val="6A3E3E"/>
                </a:solidFill>
                <a:latin typeface="Consolas" panose="020B0609020204030204" pitchFamily="49" charset="0"/>
              </a:rPr>
              <a:t>country</a:t>
            </a:r>
            <a:r>
              <a:rPr lang="en-US" sz="1700" b="1" dirty="0">
                <a:solidFill>
                  <a:srgbClr val="000000"/>
                </a:solidFill>
                <a:latin typeface="Consolas" panose="020B0609020204030204" pitchFamily="49" charset="0"/>
              </a:rPr>
              <a:t> : </a:t>
            </a:r>
            <a:r>
              <a:rPr lang="en-US" sz="1700" b="1" dirty="0" err="1">
                <a:solidFill>
                  <a:srgbClr val="6A3E3E"/>
                </a:solidFill>
                <a:latin typeface="Consolas" panose="020B0609020204030204" pitchFamily="49" charset="0"/>
              </a:rPr>
              <a:t>countriesList</a:t>
            </a:r>
            <a:r>
              <a:rPr lang="en-US" sz="1700" b="1" dirty="0">
                <a:solidFill>
                  <a:srgbClr val="000000"/>
                </a:solidFill>
                <a:latin typeface="Consolas" panose="020B0609020204030204" pitchFamily="49" charset="0"/>
              </a:rPr>
              <a:t>) {</a:t>
            </a:r>
          </a:p>
          <a:p>
            <a:pPr lvl="0">
              <a:buClr>
                <a:srgbClr val="90C226"/>
              </a:buClr>
            </a:pPr>
            <a:r>
              <a:rPr lang="en-US" sz="1700" b="1" dirty="0">
                <a:solidFill>
                  <a:srgbClr val="7F0055"/>
                </a:solidFill>
                <a:latin typeface="Consolas" panose="020B0609020204030204" pitchFamily="49" charset="0"/>
              </a:rPr>
              <a:t>if</a:t>
            </a:r>
            <a:r>
              <a:rPr lang="en-US" sz="1700" b="1" dirty="0">
                <a:solidFill>
                  <a:srgbClr val="000000"/>
                </a:solidFill>
                <a:latin typeface="Consolas" panose="020B0609020204030204" pitchFamily="49" charset="0"/>
              </a:rPr>
              <a:t>(</a:t>
            </a:r>
            <a:r>
              <a:rPr lang="en-US" sz="1700" b="1" dirty="0">
                <a:solidFill>
                  <a:srgbClr val="6A3E3E"/>
                </a:solidFill>
                <a:latin typeface="Consolas" panose="020B0609020204030204" pitchFamily="49" charset="0"/>
              </a:rPr>
              <a:t>id</a:t>
            </a:r>
            <a:r>
              <a:rPr lang="en-US" sz="1700" b="1" dirty="0">
                <a:solidFill>
                  <a:srgbClr val="000000"/>
                </a:solidFill>
                <a:latin typeface="Consolas" panose="020B0609020204030204" pitchFamily="49" charset="0"/>
              </a:rPr>
              <a:t>==</a:t>
            </a:r>
            <a:r>
              <a:rPr lang="en-US" sz="1700" b="1" dirty="0" err="1">
                <a:solidFill>
                  <a:srgbClr val="6A3E3E"/>
                </a:solidFill>
                <a:latin typeface="Consolas" panose="020B0609020204030204" pitchFamily="49" charset="0"/>
              </a:rPr>
              <a:t>country</a:t>
            </a:r>
            <a:r>
              <a:rPr lang="en-US" sz="1700" b="1" dirty="0" err="1">
                <a:solidFill>
                  <a:srgbClr val="000000"/>
                </a:solidFill>
                <a:latin typeface="Consolas" panose="020B0609020204030204" pitchFamily="49" charset="0"/>
              </a:rPr>
              <a:t>.getId</a:t>
            </a:r>
            <a:r>
              <a:rPr lang="en-US" sz="1700" b="1" dirty="0">
                <a:solidFill>
                  <a:srgbClr val="000000"/>
                </a:solidFill>
                <a:latin typeface="Consolas" panose="020B0609020204030204" pitchFamily="49" charset="0"/>
              </a:rPr>
              <a:t>()){</a:t>
            </a:r>
          </a:p>
          <a:p>
            <a:pPr lvl="0">
              <a:buClr>
                <a:srgbClr val="90C226"/>
              </a:buClr>
            </a:pPr>
            <a:r>
              <a:rPr lang="en-US" sz="1700" b="1" dirty="0">
                <a:solidFill>
                  <a:srgbClr val="7F0055"/>
                </a:solidFill>
                <a:latin typeface="Consolas" panose="020B0609020204030204" pitchFamily="49" charset="0"/>
              </a:rPr>
              <a:t>return</a:t>
            </a:r>
            <a:r>
              <a:rPr lang="en-US" sz="1700" b="1" dirty="0">
                <a:solidFill>
                  <a:srgbClr val="000000"/>
                </a:solidFill>
                <a:latin typeface="Consolas" panose="020B0609020204030204" pitchFamily="49" charset="0"/>
              </a:rPr>
              <a:t> </a:t>
            </a:r>
            <a:r>
              <a:rPr lang="en-US" sz="1700" b="1" dirty="0">
                <a:solidFill>
                  <a:srgbClr val="6A3E3E"/>
                </a:solidFill>
                <a:latin typeface="Consolas" panose="020B0609020204030204" pitchFamily="49" charset="0"/>
              </a:rPr>
              <a:t>country</a:t>
            </a:r>
            <a:r>
              <a:rPr lang="en-US" sz="1700" b="1" dirty="0">
                <a:solidFill>
                  <a:srgbClr val="000000"/>
                </a:solidFill>
                <a:latin typeface="Consolas" panose="020B0609020204030204" pitchFamily="49" charset="0"/>
              </a:rPr>
              <a:t>;</a:t>
            </a:r>
          </a:p>
          <a:p>
            <a:pPr lvl="0">
              <a:buClr>
                <a:srgbClr val="90C226"/>
              </a:buClr>
            </a:pPr>
            <a:r>
              <a:rPr lang="en-US" sz="1700" dirty="0">
                <a:solidFill>
                  <a:srgbClr val="000000"/>
                </a:solidFill>
                <a:latin typeface="Consolas" panose="020B0609020204030204" pitchFamily="49" charset="0"/>
              </a:rPr>
              <a:t>}}</a:t>
            </a:r>
          </a:p>
          <a:p>
            <a:pPr lvl="0">
              <a:buClr>
                <a:srgbClr val="90C226"/>
              </a:buClr>
            </a:pPr>
            <a:r>
              <a:rPr lang="en-US" sz="1700" b="1" dirty="0">
                <a:solidFill>
                  <a:srgbClr val="7F0055"/>
                </a:solidFill>
                <a:latin typeface="Consolas" panose="020B0609020204030204" pitchFamily="49" charset="0"/>
              </a:rPr>
              <a:t>return</a:t>
            </a:r>
            <a:r>
              <a:rPr lang="en-US" sz="1700" b="1"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null</a:t>
            </a:r>
            <a:r>
              <a:rPr lang="en-US" sz="1700" b="1" dirty="0">
                <a:solidFill>
                  <a:srgbClr val="000000"/>
                </a:solidFill>
                <a:latin typeface="Consolas" panose="020B0609020204030204" pitchFamily="49" charset="0"/>
              </a:rPr>
              <a:t>;</a:t>
            </a:r>
          </a:p>
          <a:p>
            <a:pPr lvl="0">
              <a:buClr>
                <a:srgbClr val="90C226"/>
              </a:buClr>
            </a:pPr>
            <a:r>
              <a:rPr lang="en-US" sz="1700" dirty="0" smtClean="0">
                <a:solidFill>
                  <a:srgbClr val="000000"/>
                </a:solidFill>
                <a:latin typeface="Consolas" panose="020B0609020204030204" pitchFamily="49" charset="0"/>
              </a:rPr>
              <a:t>}</a:t>
            </a:r>
          </a:p>
          <a:p>
            <a:pPr lvl="0">
              <a:buClr>
                <a:srgbClr val="90C226"/>
              </a:buClr>
            </a:pPr>
            <a:r>
              <a:rPr lang="en-US" sz="1700" dirty="0">
                <a:solidFill>
                  <a:srgbClr val="000000"/>
                </a:solidFill>
                <a:latin typeface="Consolas" panose="020B0609020204030204" pitchFamily="49" charset="0"/>
              </a:rPr>
              <a:t>}</a:t>
            </a:r>
            <a:endParaRPr lang="en-US" sz="1700" dirty="0">
              <a:solidFill>
                <a:prstClr val="black">
                  <a:lumMod val="75000"/>
                  <a:lumOff val="25000"/>
                </a:prstClr>
              </a:solidFill>
            </a:endParaRPr>
          </a:p>
          <a:p>
            <a:endParaRPr lang="en-US" dirty="0"/>
          </a:p>
        </p:txBody>
      </p:sp>
    </p:spTree>
    <p:extLst>
      <p:ext uri="{BB962C8B-B14F-4D97-AF65-F5344CB8AC3E}">
        <p14:creationId xmlns:p14="http://schemas.microsoft.com/office/powerpoint/2010/main" val="2013471088"/>
      </p:ext>
    </p:extLst>
  </p:cSld>
  <p:clrMapOvr>
    <a:masterClrMapping/>
  </p:clrMapOvr>
  <p:transition>
    <p:fade/>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the service </a:t>
            </a:r>
            <a:endParaRPr lang="en-US" dirty="0"/>
          </a:p>
        </p:txBody>
      </p:sp>
      <p:sp>
        <p:nvSpPr>
          <p:cNvPr id="3" name="Content Placeholder 2"/>
          <p:cNvSpPr>
            <a:spLocks noGrp="1"/>
          </p:cNvSpPr>
          <p:nvPr>
            <p:ph idx="1"/>
          </p:nvPr>
        </p:nvSpPr>
        <p:spPr>
          <a:xfrm>
            <a:off x="529494" y="1188721"/>
            <a:ext cx="11131061" cy="5193032"/>
          </a:xfrm>
        </p:spPr>
        <p:txBody>
          <a:bodyPr/>
          <a:lstStyle/>
          <a:p>
            <a:r>
              <a:rPr lang="en-US" dirty="0"/>
              <a:t>  http://localhost:8181/SpringRestHelloWorldEx/country</a:t>
            </a:r>
            <a:endParaRPr lang="en-US" dirty="0" smtClean="0"/>
          </a:p>
          <a:p>
            <a:endParaRPr lang="en-US" dirty="0" smtClean="0"/>
          </a:p>
          <a:p>
            <a:endParaRPr lang="en-US" dirty="0"/>
          </a:p>
          <a:p>
            <a:endParaRPr lang="en-US" dirty="0" smtClean="0"/>
          </a:p>
          <a:p>
            <a:r>
              <a:rPr lang="en-US" dirty="0" smtClean="0"/>
              <a:t>Now </a:t>
            </a:r>
            <a:r>
              <a:rPr lang="en-US" dirty="0"/>
              <a:t>pass country id as parameter to </a:t>
            </a:r>
            <a:r>
              <a:rPr lang="en-US" dirty="0" err="1"/>
              <a:t>url</a:t>
            </a:r>
            <a:r>
              <a:rPr lang="en-US" dirty="0"/>
              <a:t>.</a:t>
            </a:r>
          </a:p>
          <a:p>
            <a:r>
              <a:rPr lang="en-US" dirty="0"/>
              <a:t> http://</a:t>
            </a:r>
            <a:r>
              <a:rPr lang="en-US" dirty="0" smtClean="0"/>
              <a:t>localhost:8181/SpringRestHelloWorldEx/country/1</a:t>
            </a:r>
          </a:p>
          <a:p>
            <a:endParaRPr lang="en-US" dirty="0"/>
          </a:p>
        </p:txBody>
      </p:sp>
      <p:pic>
        <p:nvPicPr>
          <p:cNvPr id="4" name="Picture 3"/>
          <p:cNvPicPr>
            <a:picLocks noChangeAspect="1"/>
          </p:cNvPicPr>
          <p:nvPr/>
        </p:nvPicPr>
        <p:blipFill>
          <a:blip r:embed="rId2"/>
          <a:stretch>
            <a:fillRect/>
          </a:stretch>
        </p:blipFill>
        <p:spPr>
          <a:xfrm>
            <a:off x="1175760" y="1620387"/>
            <a:ext cx="5780952" cy="1133333"/>
          </a:xfrm>
          <a:prstGeom prst="rect">
            <a:avLst/>
          </a:prstGeom>
        </p:spPr>
      </p:pic>
      <p:pic>
        <p:nvPicPr>
          <p:cNvPr id="7" name="Picture 6"/>
          <p:cNvPicPr>
            <a:picLocks noChangeAspect="1"/>
          </p:cNvPicPr>
          <p:nvPr/>
        </p:nvPicPr>
        <p:blipFill>
          <a:blip r:embed="rId3"/>
          <a:stretch>
            <a:fillRect/>
          </a:stretch>
        </p:blipFill>
        <p:spPr>
          <a:xfrm>
            <a:off x="865513" y="4121072"/>
            <a:ext cx="4838095" cy="1400000"/>
          </a:xfrm>
          <a:prstGeom prst="rect">
            <a:avLst/>
          </a:prstGeom>
        </p:spPr>
      </p:pic>
    </p:spTree>
    <p:extLst>
      <p:ext uri="{BB962C8B-B14F-4D97-AF65-F5344CB8AC3E}">
        <p14:creationId xmlns:p14="http://schemas.microsoft.com/office/powerpoint/2010/main" val="1443721182"/>
      </p:ext>
    </p:extLst>
  </p:cSld>
  <p:clrMapOvr>
    <a:masterClrMapping/>
  </p:clrMapOvr>
  <p:transition>
    <p:fade/>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a:t>Spring Restful web services xml example</a:t>
            </a:r>
            <a:br>
              <a:rPr lang="en-US" b="1" dirty="0"/>
            </a:br>
            <a:endParaRPr lang="en-US" dirty="0"/>
          </a:p>
        </p:txBody>
      </p:sp>
      <p:sp>
        <p:nvSpPr>
          <p:cNvPr id="3" name="Content Placeholder 2"/>
          <p:cNvSpPr>
            <a:spLocks noGrp="1"/>
          </p:cNvSpPr>
          <p:nvPr>
            <p:ph idx="1"/>
          </p:nvPr>
        </p:nvSpPr>
        <p:spPr>
          <a:xfrm>
            <a:off x="0" y="1665289"/>
            <a:ext cx="11660555" cy="4716463"/>
          </a:xfrm>
        </p:spPr>
        <p:txBody>
          <a:bodyPr/>
          <a:lstStyle/>
          <a:p>
            <a:r>
              <a:rPr lang="en-US" dirty="0" smtClean="0"/>
              <a:t>For </a:t>
            </a:r>
            <a:r>
              <a:rPr lang="en-US" dirty="0"/>
              <a:t>XML support, we just need to make sure JAXB jar is available in </a:t>
            </a:r>
            <a:r>
              <a:rPr lang="en-US" dirty="0" err="1"/>
              <a:t>classpath</a:t>
            </a:r>
            <a:r>
              <a:rPr lang="en-US" dirty="0" smtClean="0"/>
              <a:t>.</a:t>
            </a:r>
          </a:p>
          <a:p>
            <a:r>
              <a:rPr lang="en-US" dirty="0" smtClean="0"/>
              <a:t>Automatically JAXB jars available with spring So no need to add </a:t>
            </a:r>
            <a:r>
              <a:rPr lang="en-US" dirty="0" err="1" smtClean="0"/>
              <a:t>jaxb</a:t>
            </a:r>
            <a:r>
              <a:rPr lang="en-US" dirty="0" smtClean="0"/>
              <a:t> jars explicitly.</a:t>
            </a:r>
          </a:p>
          <a:p>
            <a:r>
              <a:rPr lang="en-US" dirty="0" smtClean="0"/>
              <a:t>It’s same as previous project, change is only in </a:t>
            </a:r>
          </a:p>
          <a:p>
            <a:r>
              <a:rPr lang="en-US" dirty="0" smtClean="0"/>
              <a:t>Country.java – In Country class add @</a:t>
            </a:r>
            <a:r>
              <a:rPr lang="en-US" dirty="0" err="1" smtClean="0"/>
              <a:t>XMLRootElement</a:t>
            </a:r>
            <a:r>
              <a:rPr lang="en-US" dirty="0" smtClean="0"/>
              <a:t>, @</a:t>
            </a:r>
            <a:r>
              <a:rPr lang="en-US" dirty="0" err="1" smtClean="0"/>
              <a:t>XMLElement</a:t>
            </a:r>
            <a:r>
              <a:rPr lang="en-US" dirty="0" smtClean="0"/>
              <a:t> annotations</a:t>
            </a:r>
          </a:p>
          <a:p>
            <a:r>
              <a:rPr lang="en-US" dirty="0" smtClean="0"/>
              <a:t>CountryController.java -  In controller class just </a:t>
            </a:r>
            <a:r>
              <a:rPr lang="en-US" dirty="0" err="1" smtClean="0"/>
              <a:t>chamge</a:t>
            </a:r>
            <a:r>
              <a:rPr lang="en-US" dirty="0" smtClean="0"/>
              <a:t> headers value to application/xml                (</a:t>
            </a:r>
            <a:r>
              <a:rPr lang="en-US" dirty="0" smtClean="0">
                <a:solidFill>
                  <a:schemeClr val="accent5">
                    <a:lumMod val="75000"/>
                  </a:schemeClr>
                </a:solidFill>
              </a:rPr>
              <a:t>headers</a:t>
            </a:r>
            <a:r>
              <a:rPr lang="en-US" dirty="0">
                <a:solidFill>
                  <a:schemeClr val="accent5">
                    <a:lumMod val="75000"/>
                  </a:schemeClr>
                </a:solidFill>
              </a:rPr>
              <a:t>="</a:t>
            </a:r>
            <a:r>
              <a:rPr lang="en-US" dirty="0" smtClean="0">
                <a:solidFill>
                  <a:schemeClr val="accent5">
                    <a:lumMod val="75000"/>
                  </a:schemeClr>
                </a:solidFill>
              </a:rPr>
              <a:t>Accept=application/xml)</a:t>
            </a:r>
          </a:p>
          <a:p>
            <a:r>
              <a:rPr lang="en-US" dirty="0" smtClean="0">
                <a:solidFill>
                  <a:schemeClr val="accent5">
                    <a:lumMod val="75000"/>
                  </a:schemeClr>
                </a:solidFill>
              </a:rPr>
              <a:t>Below are changes for two service methods.</a:t>
            </a:r>
            <a:endParaRPr lang="en-US" dirty="0">
              <a:solidFill>
                <a:schemeClr val="accent5">
                  <a:lumMod val="75000"/>
                </a:schemeClr>
              </a:solidFill>
            </a:endParaRPr>
          </a:p>
          <a:p>
            <a:r>
              <a:rPr lang="en-US" dirty="0"/>
              <a:t>@</a:t>
            </a:r>
            <a:r>
              <a:rPr lang="en-US" dirty="0" err="1"/>
              <a:t>RequestMapping</a:t>
            </a:r>
            <a:r>
              <a:rPr lang="en-US" dirty="0"/>
              <a:t>(value = "/countries", method = </a:t>
            </a:r>
            <a:r>
              <a:rPr lang="en-US" dirty="0" err="1"/>
              <a:t>RequestMethod.GET,headers</a:t>
            </a:r>
            <a:r>
              <a:rPr lang="en-US" dirty="0"/>
              <a:t>="</a:t>
            </a:r>
            <a:r>
              <a:rPr lang="en-US" dirty="0">
                <a:solidFill>
                  <a:srgbClr val="FF0000"/>
                </a:solidFill>
              </a:rPr>
              <a:t>Accept=application/xml</a:t>
            </a:r>
            <a:r>
              <a:rPr lang="en-US" dirty="0"/>
              <a:t>")  </a:t>
            </a:r>
            <a:endParaRPr lang="en-US" dirty="0" smtClean="0"/>
          </a:p>
          <a:p>
            <a:pPr marL="0" indent="0">
              <a:buNone/>
            </a:pPr>
            <a:r>
              <a:rPr lang="en-US" dirty="0" smtClean="0"/>
              <a:t>    </a:t>
            </a:r>
            <a:r>
              <a:rPr lang="en-US" dirty="0"/>
              <a:t> @</a:t>
            </a:r>
            <a:r>
              <a:rPr lang="en-US" dirty="0" err="1"/>
              <a:t>RequestMapping</a:t>
            </a:r>
            <a:r>
              <a:rPr lang="en-US" dirty="0"/>
              <a:t>(value = "/country/{id}", method </a:t>
            </a:r>
            <a:r>
              <a:rPr lang="en-US" dirty="0" smtClean="0"/>
              <a:t>=</a:t>
            </a:r>
            <a:r>
              <a:rPr lang="en-US" dirty="0" err="1" smtClean="0"/>
              <a:t>RequestMethod.GET,headers</a:t>
            </a:r>
            <a:r>
              <a:rPr lang="en-US" dirty="0"/>
              <a:t>="</a:t>
            </a:r>
            <a:r>
              <a:rPr lang="en-US" dirty="0">
                <a:solidFill>
                  <a:srgbClr val="FF0000"/>
                </a:solidFill>
              </a:rPr>
              <a:t>Accept=application/xml</a:t>
            </a:r>
            <a:r>
              <a:rPr lang="en-US" dirty="0" smtClean="0"/>
              <a:t>)</a:t>
            </a:r>
            <a:r>
              <a:rPr lang="en-US" dirty="0"/>
              <a:t>  </a:t>
            </a:r>
          </a:p>
          <a:p>
            <a:endParaRPr lang="en-US" dirty="0" smtClean="0"/>
          </a:p>
        </p:txBody>
      </p:sp>
    </p:spTree>
    <p:extLst>
      <p:ext uri="{BB962C8B-B14F-4D97-AF65-F5344CB8AC3E}">
        <p14:creationId xmlns:p14="http://schemas.microsoft.com/office/powerpoint/2010/main" val="2160732885"/>
      </p:ext>
    </p:extLst>
  </p:cSld>
  <p:clrMapOvr>
    <a:masterClrMapping/>
  </p:clrMapOvr>
  <p:transition>
    <p:fade/>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494" y="-100510"/>
            <a:ext cx="11131061" cy="698500"/>
          </a:xfrm>
        </p:spPr>
        <p:txBody>
          <a:bodyPr/>
          <a:lstStyle/>
          <a:p>
            <a:r>
              <a:rPr lang="en-US" dirty="0" smtClean="0"/>
              <a:t>Country.java</a:t>
            </a:r>
            <a:endParaRPr lang="en-US" dirty="0"/>
          </a:p>
        </p:txBody>
      </p:sp>
      <p:sp>
        <p:nvSpPr>
          <p:cNvPr id="3" name="Content Placeholder 2"/>
          <p:cNvSpPr>
            <a:spLocks noGrp="1"/>
          </p:cNvSpPr>
          <p:nvPr>
            <p:ph idx="1"/>
          </p:nvPr>
        </p:nvSpPr>
        <p:spPr>
          <a:xfrm>
            <a:off x="529494" y="705395"/>
            <a:ext cx="11131061" cy="5676358"/>
          </a:xfrm>
        </p:spPr>
        <p:txBody>
          <a:bodyPr>
            <a:normAutofit fontScale="62500" lnSpcReduction="20000"/>
          </a:bodyPr>
          <a:lstStyle/>
          <a:p>
            <a:r>
              <a:rPr lang="en-US" dirty="0" smtClean="0"/>
              <a:t> </a:t>
            </a:r>
            <a:r>
              <a:rPr lang="en-US" b="1" dirty="0">
                <a:solidFill>
                  <a:srgbClr val="7F0055"/>
                </a:solidFill>
                <a:latin typeface="Consolas" panose="020B0609020204030204" pitchFamily="49" charset="0"/>
              </a:rPr>
              <a:t>package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com.mangaraoit.beans</a:t>
            </a:r>
            <a:r>
              <a:rPr lang="en-US" b="1" dirty="0">
                <a:solidFill>
                  <a:srgbClr val="000000"/>
                </a:solidFill>
                <a:latin typeface="Consolas" panose="020B0609020204030204" pitchFamily="49" charset="0"/>
              </a:rPr>
              <a:t>;</a:t>
            </a:r>
          </a:p>
          <a:p>
            <a:r>
              <a:rPr lang="en-US" dirty="0" smtClean="0">
                <a:solidFill>
                  <a:srgbClr val="646464"/>
                </a:solidFill>
                <a:latin typeface="Consolas" panose="020B0609020204030204" pitchFamily="49" charset="0"/>
              </a:rPr>
              <a:t>@</a:t>
            </a:r>
            <a:r>
              <a:rPr lang="en-US" dirty="0" err="1">
                <a:solidFill>
                  <a:srgbClr val="646464"/>
                </a:solidFill>
                <a:latin typeface="Consolas" panose="020B0609020204030204" pitchFamily="49" charset="0"/>
              </a:rPr>
              <a:t>XmlRootElement</a:t>
            </a:r>
            <a:r>
              <a:rPr lang="en-US" dirty="0">
                <a:solidFill>
                  <a:srgbClr val="000000"/>
                </a:solidFill>
                <a:latin typeface="Consolas" panose="020B0609020204030204" pitchFamily="49" charset="0"/>
              </a:rPr>
              <a:t>(name=</a:t>
            </a:r>
            <a:r>
              <a:rPr lang="en-US" dirty="0">
                <a:solidFill>
                  <a:srgbClr val="2A00FF"/>
                </a:solidFill>
                <a:latin typeface="Consolas" panose="020B0609020204030204" pitchFamily="49" charset="0"/>
              </a:rPr>
              <a:t>"country"</a:t>
            </a:r>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Country {</a:t>
            </a: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id</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String </a:t>
            </a:r>
            <a:r>
              <a:rPr lang="en-US" b="1" dirty="0">
                <a:solidFill>
                  <a:srgbClr val="0000C0"/>
                </a:solidFill>
                <a:latin typeface="Consolas" panose="020B0609020204030204" pitchFamily="49" charset="0"/>
              </a:rPr>
              <a:t>name</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Country(){</a:t>
            </a:r>
          </a:p>
          <a:p>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"No </a:t>
            </a:r>
            <a:r>
              <a:rPr lang="en-US" b="1" i="1" dirty="0" err="1">
                <a:solidFill>
                  <a:srgbClr val="2A00FF"/>
                </a:solidFill>
                <a:latin typeface="Consolas" panose="020B0609020204030204" pitchFamily="49" charset="0"/>
              </a:rPr>
              <a:t>arg</a:t>
            </a:r>
            <a:r>
              <a:rPr lang="en-US" b="1" i="1" dirty="0">
                <a:solidFill>
                  <a:srgbClr val="2A00FF"/>
                </a:solidFill>
                <a:latin typeface="Consolas" panose="020B0609020204030204" pitchFamily="49" charset="0"/>
              </a:rPr>
              <a:t> constructor is invoked"</a:t>
            </a:r>
            <a:r>
              <a:rPr lang="en-US" b="1" i="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Country(</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id</a:t>
            </a:r>
            <a:r>
              <a:rPr lang="en-US" b="1" dirty="0">
                <a:solidFill>
                  <a:srgbClr val="000000"/>
                </a:solidFill>
                <a:latin typeface="Consolas" panose="020B0609020204030204" pitchFamily="49" charset="0"/>
              </a:rPr>
              <a:t>, String </a:t>
            </a:r>
            <a:r>
              <a:rPr lang="en-US" b="1" dirty="0">
                <a:solidFill>
                  <a:srgbClr val="6A3E3E"/>
                </a:solidFill>
                <a:latin typeface="Consolas" panose="020B0609020204030204" pitchFamily="49" charset="0"/>
              </a:rPr>
              <a:t>name</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this</a:t>
            </a:r>
            <a:r>
              <a:rPr lang="en-US" b="1" dirty="0">
                <a:solidFill>
                  <a:srgbClr val="000000"/>
                </a:solidFill>
                <a:latin typeface="Consolas" panose="020B0609020204030204" pitchFamily="49" charset="0"/>
              </a:rPr>
              <a:t>.</a:t>
            </a:r>
            <a:r>
              <a:rPr lang="en-US" b="1" dirty="0">
                <a:solidFill>
                  <a:srgbClr val="0000C0"/>
                </a:solidFill>
                <a:latin typeface="Consolas" panose="020B0609020204030204" pitchFamily="49" charset="0"/>
              </a:rPr>
              <a:t>id</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id</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this</a:t>
            </a:r>
            <a:r>
              <a:rPr lang="en-US" b="1" dirty="0">
                <a:solidFill>
                  <a:srgbClr val="000000"/>
                </a:solidFill>
                <a:latin typeface="Consolas" panose="020B0609020204030204" pitchFamily="49" charset="0"/>
              </a:rPr>
              <a:t>.</a:t>
            </a:r>
            <a:r>
              <a:rPr lang="en-US" b="1" dirty="0">
                <a:solidFill>
                  <a:srgbClr val="0000C0"/>
                </a:solidFill>
                <a:latin typeface="Consolas" panose="020B0609020204030204" pitchFamily="49" charset="0"/>
              </a:rPr>
              <a:t>name</a:t>
            </a:r>
            <a:r>
              <a:rPr lang="en-US" b="1" dirty="0">
                <a:solidFill>
                  <a:srgbClr val="000000"/>
                </a:solidFill>
                <a:latin typeface="Consolas" panose="020B0609020204030204" pitchFamily="49" charset="0"/>
              </a:rPr>
              <a:t> = </a:t>
            </a:r>
            <a:r>
              <a:rPr lang="en-US" b="1" dirty="0">
                <a:solidFill>
                  <a:srgbClr val="6A3E3E"/>
                </a:solidFill>
                <a:latin typeface="Consolas" panose="020B0609020204030204" pitchFamily="49" charset="0"/>
              </a:rPr>
              <a:t>name</a:t>
            </a:r>
            <a:r>
              <a:rPr lang="en-US" b="1"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latin typeface="Consolas" panose="020B0609020204030204" pitchFamily="49" charset="0"/>
            </a:endParaRPr>
          </a:p>
          <a:p>
            <a:r>
              <a:rPr lang="en-US" dirty="0">
                <a:solidFill>
                  <a:srgbClr val="646464"/>
                </a:solidFill>
                <a:latin typeface="Consolas" panose="020B0609020204030204" pitchFamily="49" charset="0"/>
              </a:rPr>
              <a:t>@</a:t>
            </a:r>
            <a:r>
              <a:rPr lang="en-US" dirty="0" err="1">
                <a:solidFill>
                  <a:srgbClr val="646464"/>
                </a:solidFill>
                <a:latin typeface="Consolas" panose="020B0609020204030204" pitchFamily="49" charset="0"/>
              </a:rPr>
              <a:t>XmlElement</a:t>
            </a:r>
            <a:endParaRPr lang="en-US" dirty="0">
              <a:solidFill>
                <a:srgbClr val="646464"/>
              </a:solidFill>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getId</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id</a:t>
            </a:r>
            <a:r>
              <a:rPr lang="en-US" b="1"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646464"/>
                </a:solidFill>
                <a:latin typeface="Consolas" panose="020B0609020204030204" pitchFamily="49" charset="0"/>
              </a:rPr>
              <a:t>@</a:t>
            </a:r>
            <a:r>
              <a:rPr lang="en-US" dirty="0" err="1">
                <a:solidFill>
                  <a:srgbClr val="646464"/>
                </a:solidFill>
                <a:latin typeface="Consolas" panose="020B0609020204030204" pitchFamily="49" charset="0"/>
              </a:rPr>
              <a:t>XmlElement</a:t>
            </a:r>
            <a:endParaRPr lang="en-US" dirty="0">
              <a:solidFill>
                <a:srgbClr val="646464"/>
              </a:solidFill>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String </a:t>
            </a:r>
            <a:r>
              <a:rPr lang="en-US" b="1" dirty="0" err="1">
                <a:solidFill>
                  <a:srgbClr val="000000"/>
                </a:solidFill>
                <a:latin typeface="Consolas" panose="020B0609020204030204" pitchFamily="49" charset="0"/>
              </a:rPr>
              <a:t>getName</a:t>
            </a:r>
            <a:r>
              <a:rPr lang="en-US" b="1" dirty="0">
                <a:solidFill>
                  <a:srgbClr val="000000"/>
                </a:solidFill>
                <a:latin typeface="Consolas" panose="020B0609020204030204" pitchFamily="49" charset="0"/>
              </a:rPr>
              <a:t>() {</a:t>
            </a:r>
          </a:p>
          <a:p>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a:solidFill>
                  <a:srgbClr val="0000C0"/>
                </a:solidFill>
                <a:latin typeface="Consolas" panose="020B0609020204030204" pitchFamily="49" charset="0"/>
              </a:rPr>
              <a:t>name</a:t>
            </a:r>
            <a:r>
              <a:rPr lang="en-US" b="1"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//setters</a:t>
            </a:r>
            <a:endParaRPr lang="en-US" dirty="0">
              <a:solidFill>
                <a:srgbClr val="000000"/>
              </a:solidFill>
              <a:latin typeface="Consolas" panose="020B0609020204030204" pitchFamily="49" charset="0"/>
            </a:endParaRPr>
          </a:p>
          <a:p>
            <a:r>
              <a:rPr lang="en-US" dirty="0" smtClean="0"/>
              <a:t>}</a:t>
            </a:r>
            <a:endParaRPr lang="en-US" dirty="0"/>
          </a:p>
        </p:txBody>
      </p:sp>
    </p:spTree>
    <p:extLst>
      <p:ext uri="{BB962C8B-B14F-4D97-AF65-F5344CB8AC3E}">
        <p14:creationId xmlns:p14="http://schemas.microsoft.com/office/powerpoint/2010/main" val="231274454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Web services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59347407"/>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9240180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493" y="0"/>
            <a:ext cx="11131061" cy="532263"/>
          </a:xfrm>
        </p:spPr>
        <p:txBody>
          <a:bodyPr>
            <a:normAutofit fontScale="90000"/>
          </a:bodyPr>
          <a:lstStyle/>
          <a:p>
            <a:r>
              <a:rPr lang="en-US" dirty="0" smtClean="0"/>
              <a:t>CountryController.java  </a:t>
            </a:r>
            <a:endParaRPr lang="en-US" dirty="0"/>
          </a:p>
        </p:txBody>
      </p:sp>
      <p:sp>
        <p:nvSpPr>
          <p:cNvPr id="3" name="Content Placeholder 2"/>
          <p:cNvSpPr>
            <a:spLocks noGrp="1"/>
          </p:cNvSpPr>
          <p:nvPr>
            <p:ph idx="1"/>
          </p:nvPr>
        </p:nvSpPr>
        <p:spPr>
          <a:xfrm>
            <a:off x="529494" y="641445"/>
            <a:ext cx="11131061" cy="6216555"/>
          </a:xfrm>
        </p:spPr>
        <p:txBody>
          <a:bodyPr>
            <a:normAutofit/>
          </a:bodyPr>
          <a:lstStyle/>
          <a:p>
            <a:r>
              <a:rPr lang="en-US" b="1" dirty="0">
                <a:solidFill>
                  <a:srgbClr val="7F0055"/>
                </a:solidFill>
                <a:latin typeface="Consolas" panose="020B0609020204030204" pitchFamily="49" charset="0"/>
              </a:rPr>
              <a:t>package</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com.mangaraoit.controllers</a:t>
            </a:r>
            <a:r>
              <a:rPr lang="en-US" b="1" dirty="0">
                <a:solidFill>
                  <a:srgbClr val="000000"/>
                </a:solidFill>
                <a:latin typeface="Consolas" panose="020B0609020204030204" pitchFamily="49" charset="0"/>
              </a:rPr>
              <a:t>;</a:t>
            </a:r>
          </a:p>
          <a:p>
            <a:r>
              <a:rPr lang="en-US" dirty="0" smtClean="0">
                <a:solidFill>
                  <a:srgbClr val="646464"/>
                </a:solidFill>
                <a:latin typeface="Consolas" panose="020B0609020204030204" pitchFamily="49" charset="0"/>
              </a:rPr>
              <a:t>@</a:t>
            </a:r>
            <a:r>
              <a:rPr lang="en-US" dirty="0" err="1">
                <a:solidFill>
                  <a:srgbClr val="646464"/>
                </a:solidFill>
                <a:latin typeface="Consolas" panose="020B0609020204030204" pitchFamily="49" charset="0"/>
              </a:rPr>
              <a:t>RestController</a:t>
            </a:r>
            <a:endParaRPr lang="en-US" dirty="0">
              <a:solidFill>
                <a:srgbClr val="646464"/>
              </a:solidFill>
              <a:latin typeface="Consolas" panose="020B0609020204030204" pitchFamily="49" charset="0"/>
            </a:endParaRPr>
          </a:p>
          <a:p>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class</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CountryController</a:t>
            </a:r>
            <a:r>
              <a:rPr lang="en-US" b="1" dirty="0">
                <a:solidFill>
                  <a:srgbClr val="000000"/>
                </a:solidFill>
                <a:latin typeface="Consolas" panose="020B0609020204030204" pitchFamily="49" charset="0"/>
              </a:rPr>
              <a:t> </a:t>
            </a:r>
            <a:r>
              <a:rPr lang="en-US" b="1" dirty="0" smtClean="0">
                <a:solidFill>
                  <a:srgbClr val="000000"/>
                </a:solidFill>
                <a:latin typeface="Consolas" panose="020B0609020204030204" pitchFamily="49" charset="0"/>
              </a:rPr>
              <a:t>{</a:t>
            </a:r>
          </a:p>
          <a:p>
            <a:endParaRPr lang="en-US" b="1" dirty="0">
              <a:solidFill>
                <a:srgbClr val="000000"/>
              </a:solidFill>
              <a:latin typeface="Consolas" panose="020B0609020204030204" pitchFamily="49" charset="0"/>
            </a:endParaRPr>
          </a:p>
          <a:p>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List&lt;Country&gt; </a:t>
            </a:r>
            <a:r>
              <a:rPr lang="en-US" b="1" dirty="0" err="1">
                <a:solidFill>
                  <a:srgbClr val="000000"/>
                </a:solidFill>
                <a:latin typeface="Consolas" panose="020B0609020204030204" pitchFamily="49" charset="0"/>
              </a:rPr>
              <a:t>countriesList</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List&lt;Country&gt; </a:t>
            </a:r>
            <a:r>
              <a:rPr lang="en-US" dirty="0" err="1">
                <a:solidFill>
                  <a:srgbClr val="6A3E3E"/>
                </a:solidFill>
                <a:latin typeface="Consolas" panose="020B0609020204030204" pitchFamily="49" charset="0"/>
              </a:rPr>
              <a:t>countriesList</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ArrayList</a:t>
            </a:r>
            <a:r>
              <a:rPr lang="en-US" b="1" dirty="0">
                <a:solidFill>
                  <a:srgbClr val="000000"/>
                </a:solidFill>
                <a:latin typeface="Consolas" panose="020B0609020204030204" pitchFamily="49" charset="0"/>
              </a:rPr>
              <a:t>&lt;&gt;();</a:t>
            </a:r>
          </a:p>
          <a:p>
            <a:r>
              <a:rPr lang="en-US" dirty="0" err="1">
                <a:solidFill>
                  <a:srgbClr val="6A3E3E"/>
                </a:solidFill>
                <a:latin typeface="Consolas" panose="020B0609020204030204" pitchFamily="49" charset="0"/>
              </a:rPr>
              <a:t>countriesList</a:t>
            </a:r>
            <a:r>
              <a:rPr lang="en-US" dirty="0" err="1">
                <a:solidFill>
                  <a:srgbClr val="000000"/>
                </a:solidFill>
                <a:latin typeface="Consolas" panose="020B0609020204030204" pitchFamily="49" charset="0"/>
              </a:rPr>
              <a:t>.add</a:t>
            </a:r>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Country(1, </a:t>
            </a:r>
            <a:r>
              <a:rPr lang="en-US" b="1" dirty="0">
                <a:solidFill>
                  <a:srgbClr val="2A00FF"/>
                </a:solidFill>
                <a:latin typeface="Consolas" panose="020B0609020204030204" pitchFamily="49" charset="0"/>
              </a:rPr>
              <a:t>"India"</a:t>
            </a:r>
            <a:r>
              <a:rPr lang="en-US" b="1" dirty="0">
                <a:solidFill>
                  <a:srgbClr val="000000"/>
                </a:solidFill>
                <a:latin typeface="Consolas" panose="020B0609020204030204" pitchFamily="49" charset="0"/>
              </a:rPr>
              <a:t>));</a:t>
            </a:r>
          </a:p>
          <a:p>
            <a:r>
              <a:rPr lang="en-US" dirty="0" err="1">
                <a:solidFill>
                  <a:srgbClr val="6A3E3E"/>
                </a:solidFill>
                <a:latin typeface="Consolas" panose="020B0609020204030204" pitchFamily="49" charset="0"/>
              </a:rPr>
              <a:t>countriesList</a:t>
            </a:r>
            <a:r>
              <a:rPr lang="en-US" dirty="0" err="1">
                <a:solidFill>
                  <a:srgbClr val="000000"/>
                </a:solidFill>
                <a:latin typeface="Consolas" panose="020B0609020204030204" pitchFamily="49" charset="0"/>
              </a:rPr>
              <a:t>.add</a:t>
            </a:r>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Country(2, </a:t>
            </a:r>
            <a:r>
              <a:rPr lang="en-US" b="1" dirty="0">
                <a:solidFill>
                  <a:srgbClr val="2A00FF"/>
                </a:solidFill>
                <a:latin typeface="Consolas" panose="020B0609020204030204" pitchFamily="49" charset="0"/>
              </a:rPr>
              <a:t>"USA"</a:t>
            </a:r>
            <a:r>
              <a:rPr lang="en-US" b="1" dirty="0">
                <a:solidFill>
                  <a:srgbClr val="000000"/>
                </a:solidFill>
                <a:latin typeface="Consolas" panose="020B0609020204030204" pitchFamily="49" charset="0"/>
              </a:rPr>
              <a:t>));</a:t>
            </a:r>
          </a:p>
          <a:p>
            <a:r>
              <a:rPr lang="en-US" dirty="0" err="1">
                <a:solidFill>
                  <a:srgbClr val="6A3E3E"/>
                </a:solidFill>
                <a:latin typeface="Consolas" panose="020B0609020204030204" pitchFamily="49" charset="0"/>
              </a:rPr>
              <a:t>countriesList</a:t>
            </a:r>
            <a:r>
              <a:rPr lang="en-US" dirty="0" err="1">
                <a:solidFill>
                  <a:srgbClr val="000000"/>
                </a:solidFill>
                <a:latin typeface="Consolas" panose="020B0609020204030204" pitchFamily="49" charset="0"/>
              </a:rPr>
              <a:t>.add</a:t>
            </a:r>
            <a:r>
              <a:rPr lang="en-US" dirty="0">
                <a:solidFill>
                  <a:srgbClr val="000000"/>
                </a:solidFill>
                <a:latin typeface="Consolas" panose="020B0609020204030204" pitchFamily="49" charset="0"/>
              </a:rPr>
              <a:t>(</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Country(3, </a:t>
            </a:r>
            <a:r>
              <a:rPr lang="en-US" b="1" dirty="0">
                <a:solidFill>
                  <a:srgbClr val="2A00FF"/>
                </a:solidFill>
                <a:latin typeface="Consolas" panose="020B0609020204030204" pitchFamily="49" charset="0"/>
              </a:rPr>
              <a:t>"Germany"</a:t>
            </a:r>
            <a:r>
              <a:rPr lang="en-US" b="1" dirty="0">
                <a:solidFill>
                  <a:srgbClr val="000000"/>
                </a:solidFill>
                <a:latin typeface="Consolas" panose="020B0609020204030204" pitchFamily="49" charset="0"/>
              </a:rPr>
              <a:t>));</a:t>
            </a:r>
          </a:p>
          <a:p>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b="1" dirty="0" err="1">
                <a:solidFill>
                  <a:srgbClr val="6A3E3E"/>
                </a:solidFill>
                <a:latin typeface="Consolas" panose="020B0609020204030204" pitchFamily="49" charset="0"/>
              </a:rPr>
              <a:t>countriesList</a:t>
            </a:r>
            <a:r>
              <a:rPr lang="en-US" b="1"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endParaRPr lang="en-US" dirty="0">
              <a:latin typeface="Consolas" panose="020B0609020204030204" pitchFamily="49" charset="0"/>
            </a:endParaRPr>
          </a:p>
        </p:txBody>
      </p:sp>
    </p:spTree>
    <p:extLst>
      <p:ext uri="{BB962C8B-B14F-4D97-AF65-F5344CB8AC3E}">
        <p14:creationId xmlns:p14="http://schemas.microsoft.com/office/powerpoint/2010/main" val="763027673"/>
      </p:ext>
    </p:extLst>
  </p:cSld>
  <p:clrMapOvr>
    <a:masterClrMapping/>
  </p:clrMapOvr>
  <p:transition>
    <p:fade/>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494" y="1"/>
            <a:ext cx="11131061" cy="6381752"/>
          </a:xfrm>
        </p:spPr>
        <p:txBody>
          <a:bodyPr>
            <a:normAutofit/>
          </a:bodyPr>
          <a:lstStyle/>
          <a:p>
            <a:pPr lvl="0">
              <a:buClr>
                <a:srgbClr val="90C226"/>
              </a:buClr>
            </a:pPr>
            <a:endParaRPr lang="en-US" dirty="0" smtClean="0"/>
          </a:p>
          <a:p>
            <a:pPr lvl="0">
              <a:buClr>
                <a:srgbClr val="90C226"/>
              </a:buClr>
            </a:pPr>
            <a:r>
              <a:rPr lang="en-US" dirty="0" smtClean="0"/>
              <a:t> </a:t>
            </a:r>
            <a:r>
              <a:rPr lang="en-US" sz="1700" dirty="0">
                <a:solidFill>
                  <a:srgbClr val="646464"/>
                </a:solidFill>
                <a:latin typeface="Consolas" panose="020B0609020204030204" pitchFamily="49" charset="0"/>
              </a:rPr>
              <a:t>@</a:t>
            </a:r>
            <a:r>
              <a:rPr lang="en-US" sz="1700" dirty="0" err="1">
                <a:solidFill>
                  <a:srgbClr val="646464"/>
                </a:solidFill>
                <a:latin typeface="Consolas" panose="020B0609020204030204" pitchFamily="49" charset="0"/>
              </a:rPr>
              <a:t>RequestMapping</a:t>
            </a:r>
            <a:r>
              <a:rPr lang="en-US" sz="1700" dirty="0">
                <a:solidFill>
                  <a:srgbClr val="000000"/>
                </a:solidFill>
                <a:latin typeface="Consolas" panose="020B0609020204030204" pitchFamily="49" charset="0"/>
              </a:rPr>
              <a:t>(value=</a:t>
            </a:r>
            <a:r>
              <a:rPr lang="en-US" sz="1700" dirty="0">
                <a:solidFill>
                  <a:srgbClr val="2A00FF"/>
                </a:solidFill>
                <a:latin typeface="Consolas" panose="020B0609020204030204" pitchFamily="49" charset="0"/>
              </a:rPr>
              <a:t>"/country"</a:t>
            </a:r>
            <a:r>
              <a:rPr lang="en-US" sz="1700" dirty="0">
                <a:solidFill>
                  <a:srgbClr val="000000"/>
                </a:solidFill>
                <a:latin typeface="Consolas" panose="020B0609020204030204" pitchFamily="49" charset="0"/>
              </a:rPr>
              <a:t>, method=</a:t>
            </a:r>
            <a:r>
              <a:rPr lang="en-US" sz="1700" dirty="0" err="1">
                <a:solidFill>
                  <a:srgbClr val="000000"/>
                </a:solidFill>
                <a:latin typeface="Consolas" panose="020B0609020204030204" pitchFamily="49" charset="0"/>
              </a:rPr>
              <a:t>RequestMethod.</a:t>
            </a:r>
            <a:r>
              <a:rPr lang="en-US" sz="1700" b="1" i="1" dirty="0" err="1">
                <a:solidFill>
                  <a:srgbClr val="0000C0"/>
                </a:solidFill>
                <a:latin typeface="Consolas" panose="020B0609020204030204" pitchFamily="49" charset="0"/>
              </a:rPr>
              <a:t>GET</a:t>
            </a:r>
            <a:r>
              <a:rPr lang="en-US" sz="1700" b="1" i="1" dirty="0">
                <a:solidFill>
                  <a:srgbClr val="000000"/>
                </a:solidFill>
                <a:latin typeface="Consolas" panose="020B0609020204030204" pitchFamily="49" charset="0"/>
              </a:rPr>
              <a:t>, </a:t>
            </a:r>
            <a:endParaRPr lang="en-US" sz="1700" b="1" i="1" dirty="0" smtClean="0">
              <a:solidFill>
                <a:srgbClr val="000000"/>
              </a:solidFill>
              <a:latin typeface="Consolas" panose="020B0609020204030204" pitchFamily="49" charset="0"/>
            </a:endParaRPr>
          </a:p>
          <a:p>
            <a:pPr lvl="0">
              <a:buClr>
                <a:srgbClr val="90C226"/>
              </a:buClr>
            </a:pPr>
            <a:r>
              <a:rPr lang="en-US" sz="1700" b="1" i="1" dirty="0" smtClean="0">
                <a:solidFill>
                  <a:srgbClr val="000000"/>
                </a:solidFill>
                <a:latin typeface="Consolas" panose="020B0609020204030204" pitchFamily="49" charset="0"/>
              </a:rPr>
              <a:t>headers</a:t>
            </a:r>
            <a:r>
              <a:rPr lang="en-US" sz="1700" b="1" i="1" dirty="0">
                <a:solidFill>
                  <a:srgbClr val="000000"/>
                </a:solidFill>
                <a:latin typeface="Consolas" panose="020B0609020204030204" pitchFamily="49" charset="0"/>
              </a:rPr>
              <a:t>=</a:t>
            </a:r>
            <a:r>
              <a:rPr lang="en-US" sz="1700" b="1" i="1" dirty="0">
                <a:solidFill>
                  <a:srgbClr val="2A00FF"/>
                </a:solidFill>
                <a:latin typeface="Consolas" panose="020B0609020204030204" pitchFamily="49" charset="0"/>
              </a:rPr>
              <a:t>"</a:t>
            </a:r>
            <a:r>
              <a:rPr lang="en-US" sz="1700" b="1" i="1" dirty="0" smtClean="0">
                <a:solidFill>
                  <a:srgbClr val="2A00FF"/>
                </a:solidFill>
                <a:latin typeface="Consolas" panose="020B0609020204030204" pitchFamily="49" charset="0"/>
              </a:rPr>
              <a:t>Accept=application/</a:t>
            </a:r>
            <a:r>
              <a:rPr lang="en-US" sz="1700" b="1" i="1" dirty="0" smtClean="0">
                <a:solidFill>
                  <a:srgbClr val="FF0000"/>
                </a:solidFill>
                <a:latin typeface="Consolas" panose="020B0609020204030204" pitchFamily="49" charset="0"/>
              </a:rPr>
              <a:t>xml</a:t>
            </a:r>
            <a:r>
              <a:rPr lang="en-US" sz="1700" b="1" i="1" dirty="0" smtClean="0">
                <a:solidFill>
                  <a:srgbClr val="2A00FF"/>
                </a:solidFill>
                <a:latin typeface="Consolas" panose="020B0609020204030204" pitchFamily="49" charset="0"/>
              </a:rPr>
              <a:t>"</a:t>
            </a:r>
            <a:r>
              <a:rPr lang="en-US" sz="1700" b="1" i="1" dirty="0" smtClean="0">
                <a:solidFill>
                  <a:srgbClr val="000000"/>
                </a:solidFill>
                <a:latin typeface="Consolas" panose="020B0609020204030204" pitchFamily="49" charset="0"/>
              </a:rPr>
              <a:t>)</a:t>
            </a:r>
            <a:endParaRPr lang="en-US" sz="1700" b="1" i="1" dirty="0">
              <a:solidFill>
                <a:srgbClr val="000000"/>
              </a:solidFill>
              <a:latin typeface="Consolas" panose="020B0609020204030204" pitchFamily="49" charset="0"/>
            </a:endParaRPr>
          </a:p>
          <a:p>
            <a:pPr lvl="0">
              <a:buClr>
                <a:srgbClr val="90C226"/>
              </a:buClr>
            </a:pPr>
            <a:r>
              <a:rPr lang="en-US" sz="1700" b="1" dirty="0">
                <a:solidFill>
                  <a:srgbClr val="7F0055"/>
                </a:solidFill>
                <a:latin typeface="Consolas" panose="020B0609020204030204" pitchFamily="49" charset="0"/>
              </a:rPr>
              <a:t>public</a:t>
            </a:r>
            <a:r>
              <a:rPr lang="en-US" sz="1700" b="1" dirty="0">
                <a:solidFill>
                  <a:srgbClr val="000000"/>
                </a:solidFill>
                <a:latin typeface="Consolas" panose="020B0609020204030204" pitchFamily="49" charset="0"/>
              </a:rPr>
              <a:t> List&lt;Country&gt; </a:t>
            </a:r>
            <a:r>
              <a:rPr lang="en-US" sz="1700" b="1" dirty="0" err="1">
                <a:solidFill>
                  <a:srgbClr val="000000"/>
                </a:solidFill>
                <a:latin typeface="Consolas" panose="020B0609020204030204" pitchFamily="49" charset="0"/>
              </a:rPr>
              <a:t>getCounties</a:t>
            </a:r>
            <a:r>
              <a:rPr lang="en-US" sz="1700" b="1" dirty="0">
                <a:solidFill>
                  <a:srgbClr val="000000"/>
                </a:solidFill>
                <a:latin typeface="Consolas" panose="020B0609020204030204" pitchFamily="49" charset="0"/>
              </a:rPr>
              <a:t>(){</a:t>
            </a:r>
          </a:p>
          <a:p>
            <a:pPr lvl="0">
              <a:buClr>
                <a:srgbClr val="90C226"/>
              </a:buClr>
            </a:pPr>
            <a:r>
              <a:rPr lang="en-US" sz="1700" b="1" dirty="0">
                <a:solidFill>
                  <a:srgbClr val="7F0055"/>
                </a:solidFill>
                <a:latin typeface="Consolas" panose="020B0609020204030204" pitchFamily="49" charset="0"/>
              </a:rPr>
              <a:t>return</a:t>
            </a:r>
            <a:r>
              <a:rPr lang="en-US" sz="1700" b="1" dirty="0">
                <a:solidFill>
                  <a:srgbClr val="000000"/>
                </a:solidFill>
                <a:latin typeface="Consolas" panose="020B0609020204030204" pitchFamily="49" charset="0"/>
              </a:rPr>
              <a:t> </a:t>
            </a:r>
            <a:r>
              <a:rPr lang="en-US" sz="1700" b="1" dirty="0" err="1">
                <a:solidFill>
                  <a:srgbClr val="000000"/>
                </a:solidFill>
                <a:latin typeface="Consolas" panose="020B0609020204030204" pitchFamily="49" charset="0"/>
              </a:rPr>
              <a:t>countriesList</a:t>
            </a:r>
            <a:r>
              <a:rPr lang="en-US" sz="1700" b="1" dirty="0">
                <a:solidFill>
                  <a:srgbClr val="000000"/>
                </a:solidFill>
                <a:latin typeface="Consolas" panose="020B0609020204030204" pitchFamily="49" charset="0"/>
              </a:rPr>
              <a:t>();</a:t>
            </a:r>
          </a:p>
          <a:p>
            <a:pPr lvl="0">
              <a:buClr>
                <a:srgbClr val="90C226"/>
              </a:buClr>
            </a:pPr>
            <a:r>
              <a:rPr lang="en-US" sz="1700" dirty="0">
                <a:solidFill>
                  <a:srgbClr val="000000"/>
                </a:solidFill>
                <a:latin typeface="Consolas" panose="020B0609020204030204" pitchFamily="49" charset="0"/>
              </a:rPr>
              <a:t>}</a:t>
            </a:r>
          </a:p>
          <a:p>
            <a:pPr lvl="0">
              <a:buClr>
                <a:srgbClr val="90C226"/>
              </a:buClr>
            </a:pPr>
            <a:r>
              <a:rPr lang="en-US" sz="1700" dirty="0">
                <a:solidFill>
                  <a:srgbClr val="646464"/>
                </a:solidFill>
                <a:latin typeface="Consolas" panose="020B0609020204030204" pitchFamily="49" charset="0"/>
              </a:rPr>
              <a:t>@</a:t>
            </a:r>
            <a:r>
              <a:rPr lang="en-US" sz="1700" dirty="0" err="1">
                <a:solidFill>
                  <a:srgbClr val="646464"/>
                </a:solidFill>
                <a:latin typeface="Consolas" panose="020B0609020204030204" pitchFamily="49" charset="0"/>
              </a:rPr>
              <a:t>RequestMapping</a:t>
            </a:r>
            <a:r>
              <a:rPr lang="en-US" sz="1700" dirty="0">
                <a:solidFill>
                  <a:srgbClr val="000000"/>
                </a:solidFill>
                <a:latin typeface="Consolas" panose="020B0609020204030204" pitchFamily="49" charset="0"/>
              </a:rPr>
              <a:t>(value=</a:t>
            </a:r>
            <a:r>
              <a:rPr lang="en-US" sz="1700" dirty="0">
                <a:solidFill>
                  <a:srgbClr val="2A00FF"/>
                </a:solidFill>
                <a:latin typeface="Consolas" panose="020B0609020204030204" pitchFamily="49" charset="0"/>
              </a:rPr>
              <a:t>"/country/{id}"</a:t>
            </a:r>
            <a:r>
              <a:rPr lang="en-US" sz="1700" dirty="0">
                <a:solidFill>
                  <a:srgbClr val="000000"/>
                </a:solidFill>
                <a:latin typeface="Consolas" panose="020B0609020204030204" pitchFamily="49" charset="0"/>
              </a:rPr>
              <a:t>, method=</a:t>
            </a:r>
            <a:r>
              <a:rPr lang="en-US" sz="1700" dirty="0" err="1">
                <a:solidFill>
                  <a:srgbClr val="000000"/>
                </a:solidFill>
                <a:latin typeface="Consolas" panose="020B0609020204030204" pitchFamily="49" charset="0"/>
              </a:rPr>
              <a:t>RequestMethod.</a:t>
            </a:r>
            <a:r>
              <a:rPr lang="en-US" sz="1700" b="1" i="1" dirty="0" err="1">
                <a:solidFill>
                  <a:srgbClr val="0000C0"/>
                </a:solidFill>
                <a:latin typeface="Consolas" panose="020B0609020204030204" pitchFamily="49" charset="0"/>
              </a:rPr>
              <a:t>GET</a:t>
            </a:r>
            <a:r>
              <a:rPr lang="en-US" sz="1700" b="1" i="1" dirty="0">
                <a:solidFill>
                  <a:srgbClr val="000000"/>
                </a:solidFill>
                <a:latin typeface="Consolas" panose="020B0609020204030204" pitchFamily="49" charset="0"/>
              </a:rPr>
              <a:t>, headers=</a:t>
            </a:r>
            <a:r>
              <a:rPr lang="en-US" sz="1700" b="1" i="1" dirty="0">
                <a:solidFill>
                  <a:srgbClr val="2A00FF"/>
                </a:solidFill>
                <a:latin typeface="Consolas" panose="020B0609020204030204" pitchFamily="49" charset="0"/>
              </a:rPr>
              <a:t>"</a:t>
            </a:r>
            <a:r>
              <a:rPr lang="en-US" sz="1700" b="1" i="1" dirty="0" smtClean="0">
                <a:solidFill>
                  <a:srgbClr val="2A00FF"/>
                </a:solidFill>
                <a:latin typeface="Consolas" panose="020B0609020204030204" pitchFamily="49" charset="0"/>
              </a:rPr>
              <a:t>Accept=application/</a:t>
            </a:r>
            <a:r>
              <a:rPr lang="en-US" sz="1700" b="1" i="1" dirty="0" smtClean="0">
                <a:solidFill>
                  <a:srgbClr val="FF0000"/>
                </a:solidFill>
                <a:latin typeface="Consolas" panose="020B0609020204030204" pitchFamily="49" charset="0"/>
              </a:rPr>
              <a:t>xml</a:t>
            </a:r>
            <a:r>
              <a:rPr lang="en-US" sz="1700" b="1" i="1" dirty="0" smtClean="0">
                <a:solidFill>
                  <a:srgbClr val="2A00FF"/>
                </a:solidFill>
                <a:latin typeface="Consolas" panose="020B0609020204030204" pitchFamily="49" charset="0"/>
              </a:rPr>
              <a:t>"</a:t>
            </a:r>
            <a:r>
              <a:rPr lang="en-US" sz="1700" b="1" i="1" dirty="0" smtClean="0">
                <a:solidFill>
                  <a:srgbClr val="000000"/>
                </a:solidFill>
                <a:latin typeface="Consolas" panose="020B0609020204030204" pitchFamily="49" charset="0"/>
              </a:rPr>
              <a:t>)</a:t>
            </a:r>
            <a:endParaRPr lang="en-US" sz="1700" b="1" i="1" dirty="0">
              <a:solidFill>
                <a:srgbClr val="000000"/>
              </a:solidFill>
              <a:latin typeface="Consolas" panose="020B0609020204030204" pitchFamily="49" charset="0"/>
            </a:endParaRPr>
          </a:p>
          <a:p>
            <a:pPr lvl="0">
              <a:buClr>
                <a:srgbClr val="90C226"/>
              </a:buClr>
            </a:pPr>
            <a:r>
              <a:rPr lang="en-US" sz="1700" b="1" dirty="0">
                <a:solidFill>
                  <a:srgbClr val="7F0055"/>
                </a:solidFill>
                <a:latin typeface="Consolas" panose="020B0609020204030204" pitchFamily="49" charset="0"/>
              </a:rPr>
              <a:t>public</a:t>
            </a:r>
            <a:r>
              <a:rPr lang="en-US" sz="1700" b="1" dirty="0">
                <a:solidFill>
                  <a:srgbClr val="000000"/>
                </a:solidFill>
                <a:latin typeface="Consolas" panose="020B0609020204030204" pitchFamily="49" charset="0"/>
              </a:rPr>
              <a:t> Country </a:t>
            </a:r>
            <a:r>
              <a:rPr lang="en-US" sz="1700" b="1" dirty="0" err="1">
                <a:solidFill>
                  <a:srgbClr val="000000"/>
                </a:solidFill>
                <a:latin typeface="Consolas" panose="020B0609020204030204" pitchFamily="49" charset="0"/>
              </a:rPr>
              <a:t>getCountryById</a:t>
            </a:r>
            <a:r>
              <a:rPr lang="en-US" sz="1700" b="1" dirty="0">
                <a:solidFill>
                  <a:srgbClr val="000000"/>
                </a:solidFill>
                <a:latin typeface="Consolas" panose="020B0609020204030204" pitchFamily="49" charset="0"/>
              </a:rPr>
              <a:t>(</a:t>
            </a:r>
            <a:r>
              <a:rPr lang="en-US" sz="1700" b="1" dirty="0">
                <a:solidFill>
                  <a:srgbClr val="646464"/>
                </a:solidFill>
                <a:latin typeface="Consolas" panose="020B0609020204030204" pitchFamily="49" charset="0"/>
              </a:rPr>
              <a:t>@</a:t>
            </a:r>
            <a:r>
              <a:rPr lang="en-US" sz="1700" b="1" dirty="0" err="1">
                <a:solidFill>
                  <a:srgbClr val="646464"/>
                </a:solidFill>
                <a:latin typeface="Consolas" panose="020B0609020204030204" pitchFamily="49" charset="0"/>
              </a:rPr>
              <a:t>PathVariable</a:t>
            </a:r>
            <a:r>
              <a:rPr lang="en-US" sz="1700" b="1" dirty="0">
                <a:solidFill>
                  <a:srgbClr val="000000"/>
                </a:solidFill>
                <a:latin typeface="Consolas" panose="020B0609020204030204" pitchFamily="49" charset="0"/>
              </a:rPr>
              <a:t> </a:t>
            </a:r>
            <a:r>
              <a:rPr lang="en-US" sz="1700" b="1" dirty="0" err="1">
                <a:solidFill>
                  <a:srgbClr val="7F0055"/>
                </a:solidFill>
                <a:latin typeface="Consolas" panose="020B0609020204030204" pitchFamily="49" charset="0"/>
              </a:rPr>
              <a:t>int</a:t>
            </a:r>
            <a:r>
              <a:rPr lang="en-US" sz="1700" b="1" dirty="0">
                <a:solidFill>
                  <a:srgbClr val="000000"/>
                </a:solidFill>
                <a:latin typeface="Consolas" panose="020B0609020204030204" pitchFamily="49" charset="0"/>
              </a:rPr>
              <a:t> </a:t>
            </a:r>
            <a:r>
              <a:rPr lang="en-US" sz="1700" b="1" dirty="0">
                <a:solidFill>
                  <a:srgbClr val="6A3E3E"/>
                </a:solidFill>
                <a:latin typeface="Consolas" panose="020B0609020204030204" pitchFamily="49" charset="0"/>
              </a:rPr>
              <a:t>id</a:t>
            </a:r>
            <a:r>
              <a:rPr lang="en-US" sz="1700" b="1" dirty="0">
                <a:solidFill>
                  <a:srgbClr val="000000"/>
                </a:solidFill>
                <a:latin typeface="Consolas" panose="020B0609020204030204" pitchFamily="49" charset="0"/>
              </a:rPr>
              <a:t>){</a:t>
            </a:r>
          </a:p>
          <a:p>
            <a:pPr lvl="0">
              <a:buClr>
                <a:srgbClr val="90C226"/>
              </a:buClr>
            </a:pPr>
            <a:r>
              <a:rPr lang="en-US" sz="1700" dirty="0">
                <a:solidFill>
                  <a:srgbClr val="000000"/>
                </a:solidFill>
                <a:latin typeface="Consolas" panose="020B0609020204030204" pitchFamily="49" charset="0"/>
              </a:rPr>
              <a:t>List&lt;Country&gt; </a:t>
            </a:r>
            <a:r>
              <a:rPr lang="en-US" sz="1700" dirty="0" err="1">
                <a:solidFill>
                  <a:srgbClr val="6A3E3E"/>
                </a:solidFill>
                <a:latin typeface="Consolas" panose="020B0609020204030204" pitchFamily="49" charset="0"/>
              </a:rPr>
              <a:t>countriesList</a:t>
            </a:r>
            <a:r>
              <a:rPr lang="en-US" sz="1700" dirty="0">
                <a:solidFill>
                  <a:srgbClr val="000000"/>
                </a:solidFill>
                <a:latin typeface="Consolas" panose="020B0609020204030204" pitchFamily="49" charset="0"/>
              </a:rPr>
              <a:t> = </a:t>
            </a:r>
            <a:r>
              <a:rPr lang="en-US" sz="1700" dirty="0" err="1">
                <a:solidFill>
                  <a:srgbClr val="000000"/>
                </a:solidFill>
                <a:latin typeface="Consolas" panose="020B0609020204030204" pitchFamily="49" charset="0"/>
              </a:rPr>
              <a:t>countriesList</a:t>
            </a:r>
            <a:r>
              <a:rPr lang="en-US" sz="1700" dirty="0">
                <a:solidFill>
                  <a:srgbClr val="000000"/>
                </a:solidFill>
                <a:latin typeface="Consolas" panose="020B0609020204030204" pitchFamily="49" charset="0"/>
              </a:rPr>
              <a:t>();</a:t>
            </a:r>
          </a:p>
          <a:p>
            <a:pPr lvl="0">
              <a:buClr>
                <a:srgbClr val="90C226"/>
              </a:buClr>
            </a:pPr>
            <a:r>
              <a:rPr lang="en-US" sz="1700" b="1" dirty="0">
                <a:solidFill>
                  <a:srgbClr val="7F0055"/>
                </a:solidFill>
                <a:latin typeface="Consolas" panose="020B0609020204030204" pitchFamily="49" charset="0"/>
              </a:rPr>
              <a:t>for</a:t>
            </a:r>
            <a:r>
              <a:rPr lang="en-US" sz="1700" b="1" dirty="0">
                <a:solidFill>
                  <a:srgbClr val="000000"/>
                </a:solidFill>
                <a:latin typeface="Consolas" panose="020B0609020204030204" pitchFamily="49" charset="0"/>
              </a:rPr>
              <a:t> (Country </a:t>
            </a:r>
            <a:r>
              <a:rPr lang="en-US" sz="1700" b="1" dirty="0" err="1">
                <a:solidFill>
                  <a:srgbClr val="6A3E3E"/>
                </a:solidFill>
                <a:latin typeface="Consolas" panose="020B0609020204030204" pitchFamily="49" charset="0"/>
              </a:rPr>
              <a:t>country</a:t>
            </a:r>
            <a:r>
              <a:rPr lang="en-US" sz="1700" b="1" dirty="0">
                <a:solidFill>
                  <a:srgbClr val="000000"/>
                </a:solidFill>
                <a:latin typeface="Consolas" panose="020B0609020204030204" pitchFamily="49" charset="0"/>
              </a:rPr>
              <a:t> : </a:t>
            </a:r>
            <a:r>
              <a:rPr lang="en-US" sz="1700" b="1" dirty="0" err="1">
                <a:solidFill>
                  <a:srgbClr val="6A3E3E"/>
                </a:solidFill>
                <a:latin typeface="Consolas" panose="020B0609020204030204" pitchFamily="49" charset="0"/>
              </a:rPr>
              <a:t>countriesList</a:t>
            </a:r>
            <a:r>
              <a:rPr lang="en-US" sz="1700" b="1" dirty="0">
                <a:solidFill>
                  <a:srgbClr val="000000"/>
                </a:solidFill>
                <a:latin typeface="Consolas" panose="020B0609020204030204" pitchFamily="49" charset="0"/>
              </a:rPr>
              <a:t>) {</a:t>
            </a:r>
          </a:p>
          <a:p>
            <a:pPr lvl="0">
              <a:buClr>
                <a:srgbClr val="90C226"/>
              </a:buClr>
            </a:pPr>
            <a:r>
              <a:rPr lang="en-US" sz="1700" b="1" dirty="0">
                <a:solidFill>
                  <a:srgbClr val="7F0055"/>
                </a:solidFill>
                <a:latin typeface="Consolas" panose="020B0609020204030204" pitchFamily="49" charset="0"/>
              </a:rPr>
              <a:t>if</a:t>
            </a:r>
            <a:r>
              <a:rPr lang="en-US" sz="1700" b="1" dirty="0">
                <a:solidFill>
                  <a:srgbClr val="000000"/>
                </a:solidFill>
                <a:latin typeface="Consolas" panose="020B0609020204030204" pitchFamily="49" charset="0"/>
              </a:rPr>
              <a:t>(</a:t>
            </a:r>
            <a:r>
              <a:rPr lang="en-US" sz="1700" b="1" dirty="0">
                <a:solidFill>
                  <a:srgbClr val="6A3E3E"/>
                </a:solidFill>
                <a:latin typeface="Consolas" panose="020B0609020204030204" pitchFamily="49" charset="0"/>
              </a:rPr>
              <a:t>id</a:t>
            </a:r>
            <a:r>
              <a:rPr lang="en-US" sz="1700" b="1" dirty="0">
                <a:solidFill>
                  <a:srgbClr val="000000"/>
                </a:solidFill>
                <a:latin typeface="Consolas" panose="020B0609020204030204" pitchFamily="49" charset="0"/>
              </a:rPr>
              <a:t>==</a:t>
            </a:r>
            <a:r>
              <a:rPr lang="en-US" sz="1700" b="1" dirty="0" err="1">
                <a:solidFill>
                  <a:srgbClr val="6A3E3E"/>
                </a:solidFill>
                <a:latin typeface="Consolas" panose="020B0609020204030204" pitchFamily="49" charset="0"/>
              </a:rPr>
              <a:t>country</a:t>
            </a:r>
            <a:r>
              <a:rPr lang="en-US" sz="1700" b="1" dirty="0" err="1">
                <a:solidFill>
                  <a:srgbClr val="000000"/>
                </a:solidFill>
                <a:latin typeface="Consolas" panose="020B0609020204030204" pitchFamily="49" charset="0"/>
              </a:rPr>
              <a:t>.getId</a:t>
            </a:r>
            <a:r>
              <a:rPr lang="en-US" sz="1700" b="1" dirty="0">
                <a:solidFill>
                  <a:srgbClr val="000000"/>
                </a:solidFill>
                <a:latin typeface="Consolas" panose="020B0609020204030204" pitchFamily="49" charset="0"/>
              </a:rPr>
              <a:t>()){</a:t>
            </a:r>
          </a:p>
          <a:p>
            <a:pPr lvl="0">
              <a:buClr>
                <a:srgbClr val="90C226"/>
              </a:buClr>
            </a:pPr>
            <a:r>
              <a:rPr lang="en-US" sz="1700" b="1" dirty="0">
                <a:solidFill>
                  <a:srgbClr val="7F0055"/>
                </a:solidFill>
                <a:latin typeface="Consolas" panose="020B0609020204030204" pitchFamily="49" charset="0"/>
              </a:rPr>
              <a:t>return</a:t>
            </a:r>
            <a:r>
              <a:rPr lang="en-US" sz="1700" b="1" dirty="0">
                <a:solidFill>
                  <a:srgbClr val="000000"/>
                </a:solidFill>
                <a:latin typeface="Consolas" panose="020B0609020204030204" pitchFamily="49" charset="0"/>
              </a:rPr>
              <a:t> </a:t>
            </a:r>
            <a:r>
              <a:rPr lang="en-US" sz="1700" b="1" dirty="0">
                <a:solidFill>
                  <a:srgbClr val="6A3E3E"/>
                </a:solidFill>
                <a:latin typeface="Consolas" panose="020B0609020204030204" pitchFamily="49" charset="0"/>
              </a:rPr>
              <a:t>country</a:t>
            </a:r>
            <a:r>
              <a:rPr lang="en-US" sz="1700" b="1" dirty="0">
                <a:solidFill>
                  <a:srgbClr val="000000"/>
                </a:solidFill>
                <a:latin typeface="Consolas" panose="020B0609020204030204" pitchFamily="49" charset="0"/>
              </a:rPr>
              <a:t>;</a:t>
            </a:r>
          </a:p>
          <a:p>
            <a:pPr lvl="0">
              <a:buClr>
                <a:srgbClr val="90C226"/>
              </a:buClr>
            </a:pPr>
            <a:r>
              <a:rPr lang="en-US" sz="1700" dirty="0">
                <a:solidFill>
                  <a:srgbClr val="000000"/>
                </a:solidFill>
                <a:latin typeface="Consolas" panose="020B0609020204030204" pitchFamily="49" charset="0"/>
              </a:rPr>
              <a:t>}}</a:t>
            </a:r>
          </a:p>
          <a:p>
            <a:pPr lvl="0">
              <a:buClr>
                <a:srgbClr val="90C226"/>
              </a:buClr>
            </a:pPr>
            <a:r>
              <a:rPr lang="en-US" sz="1700" b="1" dirty="0">
                <a:solidFill>
                  <a:srgbClr val="7F0055"/>
                </a:solidFill>
                <a:latin typeface="Consolas" panose="020B0609020204030204" pitchFamily="49" charset="0"/>
              </a:rPr>
              <a:t>return</a:t>
            </a:r>
            <a:r>
              <a:rPr lang="en-US" sz="1700" b="1"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null</a:t>
            </a:r>
            <a:r>
              <a:rPr lang="en-US" sz="1700" b="1" dirty="0">
                <a:solidFill>
                  <a:srgbClr val="000000"/>
                </a:solidFill>
                <a:latin typeface="Consolas" panose="020B0609020204030204" pitchFamily="49" charset="0"/>
              </a:rPr>
              <a:t>;</a:t>
            </a:r>
          </a:p>
          <a:p>
            <a:pPr lvl="0">
              <a:buClr>
                <a:srgbClr val="90C226"/>
              </a:buClr>
            </a:pPr>
            <a:r>
              <a:rPr lang="en-US" sz="1700" dirty="0" smtClean="0">
                <a:solidFill>
                  <a:srgbClr val="000000"/>
                </a:solidFill>
                <a:latin typeface="Consolas" panose="020B0609020204030204" pitchFamily="49" charset="0"/>
              </a:rPr>
              <a:t>}</a:t>
            </a:r>
          </a:p>
          <a:p>
            <a:pPr lvl="0">
              <a:buClr>
                <a:srgbClr val="90C226"/>
              </a:buClr>
            </a:pPr>
            <a:r>
              <a:rPr lang="en-US" sz="1700" dirty="0">
                <a:solidFill>
                  <a:srgbClr val="000000"/>
                </a:solidFill>
                <a:latin typeface="Consolas" panose="020B0609020204030204" pitchFamily="49" charset="0"/>
              </a:rPr>
              <a:t>}</a:t>
            </a:r>
            <a:endParaRPr lang="en-US" sz="1700" dirty="0">
              <a:solidFill>
                <a:prstClr val="black">
                  <a:lumMod val="75000"/>
                  <a:lumOff val="25000"/>
                </a:prstClr>
              </a:solidFill>
            </a:endParaRPr>
          </a:p>
          <a:p>
            <a:endParaRPr lang="en-US" dirty="0"/>
          </a:p>
        </p:txBody>
      </p:sp>
    </p:spTree>
    <p:extLst>
      <p:ext uri="{BB962C8B-B14F-4D97-AF65-F5344CB8AC3E}">
        <p14:creationId xmlns:p14="http://schemas.microsoft.com/office/powerpoint/2010/main" val="3476748500"/>
      </p:ext>
    </p:extLst>
  </p:cSld>
  <p:clrMapOvr>
    <a:masterClrMapping/>
  </p:clrMapOvr>
  <p:transition>
    <p:fade/>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the service </a:t>
            </a:r>
            <a:endParaRPr lang="en-US" dirty="0"/>
          </a:p>
        </p:txBody>
      </p:sp>
      <p:sp>
        <p:nvSpPr>
          <p:cNvPr id="3" name="Content Placeholder 2"/>
          <p:cNvSpPr>
            <a:spLocks noGrp="1"/>
          </p:cNvSpPr>
          <p:nvPr>
            <p:ph idx="1"/>
          </p:nvPr>
        </p:nvSpPr>
        <p:spPr>
          <a:xfrm>
            <a:off x="529494" y="1188721"/>
            <a:ext cx="11131061" cy="5193032"/>
          </a:xfrm>
        </p:spPr>
        <p:txBody>
          <a:bodyPr/>
          <a:lstStyle/>
          <a:p>
            <a:r>
              <a:rPr lang="en-US" dirty="0"/>
              <a:t>  </a:t>
            </a:r>
            <a:r>
              <a:rPr lang="en-US" dirty="0">
                <a:hlinkClick r:id="rId2"/>
              </a:rPr>
              <a:t>http://</a:t>
            </a:r>
            <a:r>
              <a:rPr lang="en-US" dirty="0" smtClean="0">
                <a:hlinkClick r:id="rId2"/>
              </a:rPr>
              <a:t>localhost:8181/SpringRestHelloWorldEx/country</a:t>
            </a:r>
            <a:endParaRPr lang="en-US" dirty="0" smtClean="0"/>
          </a:p>
          <a:p>
            <a:endParaRPr lang="en-US" dirty="0" smtClean="0"/>
          </a:p>
          <a:p>
            <a:endParaRPr lang="en-US" dirty="0" smtClean="0"/>
          </a:p>
          <a:p>
            <a:endParaRPr lang="en-US" dirty="0" smtClean="0"/>
          </a:p>
          <a:p>
            <a:endParaRPr lang="en-US" dirty="0"/>
          </a:p>
          <a:p>
            <a:pPr marL="0" indent="0">
              <a:buNone/>
            </a:pPr>
            <a:endParaRPr lang="en-US" dirty="0"/>
          </a:p>
          <a:p>
            <a:pPr marL="0" indent="0">
              <a:buNone/>
            </a:pPr>
            <a:r>
              <a:rPr lang="en-US" dirty="0" smtClean="0"/>
              <a:t> </a:t>
            </a:r>
            <a:r>
              <a:rPr lang="en-US" dirty="0">
                <a:hlinkClick r:id="rId3"/>
              </a:rPr>
              <a:t>http://</a:t>
            </a:r>
            <a:r>
              <a:rPr lang="en-US" dirty="0" smtClean="0">
                <a:hlinkClick r:id="rId3"/>
              </a:rPr>
              <a:t>localhost:8181/SpringRestHelloWorldEx/country/1</a:t>
            </a:r>
            <a:endParaRPr lang="en-US" dirty="0" smtClean="0"/>
          </a:p>
          <a:p>
            <a:pPr marL="0" indent="0">
              <a:buNone/>
            </a:pPr>
            <a:endParaRPr lang="en-US" dirty="0" smtClean="0"/>
          </a:p>
          <a:p>
            <a:endParaRPr lang="en-US" dirty="0"/>
          </a:p>
        </p:txBody>
      </p:sp>
      <p:pic>
        <p:nvPicPr>
          <p:cNvPr id="8" name="Picture 7"/>
          <p:cNvPicPr>
            <a:picLocks noChangeAspect="1"/>
          </p:cNvPicPr>
          <p:nvPr/>
        </p:nvPicPr>
        <p:blipFill>
          <a:blip r:embed="rId4"/>
          <a:stretch>
            <a:fillRect/>
          </a:stretch>
        </p:blipFill>
        <p:spPr>
          <a:xfrm>
            <a:off x="529494" y="4135113"/>
            <a:ext cx="8495238" cy="2123810"/>
          </a:xfrm>
          <a:prstGeom prst="rect">
            <a:avLst/>
          </a:prstGeom>
        </p:spPr>
      </p:pic>
    </p:spTree>
    <p:extLst>
      <p:ext uri="{BB962C8B-B14F-4D97-AF65-F5344CB8AC3E}">
        <p14:creationId xmlns:p14="http://schemas.microsoft.com/office/powerpoint/2010/main" val="306631674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a:bodyPr>
          <a:lstStyle/>
          <a:p>
            <a:r>
              <a:rPr lang="en-US" sz="1800" b="1" dirty="0" smtClean="0"/>
              <a:t>SOAP web services are old</a:t>
            </a:r>
          </a:p>
          <a:p>
            <a:r>
              <a:rPr lang="en-US" sz="1800" b="1" dirty="0" smtClean="0"/>
              <a:t>RESTFUL web services are new</a:t>
            </a:r>
          </a:p>
          <a:p>
            <a:r>
              <a:rPr lang="en-US" sz="1800" b="1" dirty="0" smtClean="0"/>
              <a:t>JAX-WS and JAX-RS are specifications</a:t>
            </a:r>
            <a:endParaRPr lang="en-US" sz="1800" b="1"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72718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they are and how they are useful?</a:t>
            </a:r>
          </a:p>
        </p:txBody>
      </p:sp>
      <p:sp>
        <p:nvSpPr>
          <p:cNvPr id="3" name="Content Placeholder 2"/>
          <p:cNvSpPr>
            <a:spLocks noGrp="1"/>
          </p:cNvSpPr>
          <p:nvPr>
            <p:ph idx="1"/>
          </p:nvPr>
        </p:nvSpPr>
        <p:spPr/>
        <p:txBody>
          <a:bodyPr/>
          <a:lstStyle/>
          <a:p>
            <a:r>
              <a:rPr lang="en-US" b="1" dirty="0" smtClean="0"/>
              <a:t>Two different applications in two different servers connect with each other using web services over the network.</a:t>
            </a:r>
          </a:p>
          <a:p>
            <a:r>
              <a:rPr lang="en-US" b="1" dirty="0" smtClean="0"/>
              <a:t>Java piece of code can access </a:t>
            </a:r>
            <a:r>
              <a:rPr lang="en-US" b="1" dirty="0" err="1" smtClean="0"/>
              <a:t>.Net</a:t>
            </a:r>
            <a:r>
              <a:rPr lang="en-US" b="1" dirty="0" smtClean="0"/>
              <a:t> code</a:t>
            </a:r>
            <a:endParaRPr lang="en-US" b="1"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418136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Distributed Technologies</a:t>
            </a:r>
            <a:endParaRPr lang="en-US" dirty="0"/>
          </a:p>
        </p:txBody>
      </p:sp>
      <p:sp>
        <p:nvSpPr>
          <p:cNvPr id="3" name="Content Placeholder 2"/>
          <p:cNvSpPr>
            <a:spLocks noGrp="1"/>
          </p:cNvSpPr>
          <p:nvPr>
            <p:ph idx="1"/>
          </p:nvPr>
        </p:nvSpPr>
        <p:spPr/>
        <p:txBody>
          <a:bodyPr/>
          <a:lstStyle/>
          <a:p>
            <a:r>
              <a:rPr lang="en-US" dirty="0" smtClean="0"/>
              <a:t>Let’s discuss about distributed technologies, before deep drive in to web services.</a:t>
            </a:r>
          </a:p>
          <a:p>
            <a:r>
              <a:rPr lang="en-US" dirty="0" smtClean="0"/>
              <a:t>Distributed Application is an application that can be distributed. Simply Distributed applications interact each other. </a:t>
            </a:r>
          </a:p>
          <a:p>
            <a:endParaRPr lang="en-US" dirty="0" smtClean="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20468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services</a:t>
            </a:r>
            <a:endParaRPr lang="en-US" dirty="0"/>
          </a:p>
        </p:txBody>
      </p:sp>
      <p:pic>
        <p:nvPicPr>
          <p:cNvPr id="4" name="Content Placeholder 3"/>
          <p:cNvPicPr>
            <a:picLocks noGrp="1" noChangeAspect="1"/>
          </p:cNvPicPr>
          <p:nvPr>
            <p:ph idx="1"/>
          </p:nvPr>
        </p:nvPicPr>
        <p:blipFill>
          <a:blip r:embed="rId2"/>
          <a:stretch>
            <a:fillRect/>
          </a:stretch>
        </p:blipFill>
        <p:spPr>
          <a:xfrm>
            <a:off x="1950096" y="2160588"/>
            <a:ext cx="6051846" cy="3881437"/>
          </a:xfrm>
          <a:prstGeom prst="rect">
            <a:avLst/>
          </a:prstGeom>
        </p:spPr>
      </p:pic>
      <p:sp>
        <p:nvSpPr>
          <p:cNvPr id="3" name="Date Placeholder 2"/>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151944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Technology Independent and Technology Dependent </a:t>
            </a:r>
            <a:endParaRPr lang="en-US" dirty="0"/>
          </a:p>
        </p:txBody>
      </p:sp>
      <p:pic>
        <p:nvPicPr>
          <p:cNvPr id="5" name="Content Placeholder 4"/>
          <p:cNvPicPr>
            <a:picLocks noGrp="1" noChangeAspect="1"/>
          </p:cNvPicPr>
          <p:nvPr>
            <p:ph idx="1"/>
          </p:nvPr>
        </p:nvPicPr>
        <p:blipFill>
          <a:blip r:embed="rId2"/>
          <a:stretch>
            <a:fillRect/>
          </a:stretch>
        </p:blipFill>
        <p:spPr>
          <a:xfrm>
            <a:off x="1" y="1709939"/>
            <a:ext cx="6305266" cy="4381500"/>
          </a:xfrm>
          <a:prstGeom prst="rect">
            <a:avLst/>
          </a:prstGeom>
        </p:spPr>
      </p:pic>
      <p:sp>
        <p:nvSpPr>
          <p:cNvPr id="3" name="Date Placeholder 2"/>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pic>
        <p:nvPicPr>
          <p:cNvPr id="4" name="Content Placeholder 4"/>
          <p:cNvPicPr>
            <a:picLocks noChangeAspect="1"/>
          </p:cNvPicPr>
          <p:nvPr/>
        </p:nvPicPr>
        <p:blipFill>
          <a:blip r:embed="rId3"/>
          <a:stretch>
            <a:fillRect/>
          </a:stretch>
        </p:blipFill>
        <p:spPr>
          <a:xfrm>
            <a:off x="6305267" y="1709939"/>
            <a:ext cx="5886733" cy="4381500"/>
          </a:xfrm>
          <a:prstGeom prst="rect">
            <a:avLst/>
          </a:prstGeom>
        </p:spPr>
      </p:pic>
    </p:spTree>
    <p:extLst>
      <p:ext uri="{BB962C8B-B14F-4D97-AF65-F5344CB8AC3E}">
        <p14:creationId xmlns:p14="http://schemas.microsoft.com/office/powerpoint/2010/main" val="26276215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are features of web services?</a:t>
            </a:r>
            <a:br>
              <a:rPr lang="en-US" b="1" dirty="0"/>
            </a:br>
            <a:endParaRPr lang="en-US" dirty="0"/>
          </a:p>
        </p:txBody>
      </p:sp>
      <p:sp>
        <p:nvSpPr>
          <p:cNvPr id="3" name="Content Placeholder 2"/>
          <p:cNvSpPr>
            <a:spLocks noGrp="1"/>
          </p:cNvSpPr>
          <p:nvPr>
            <p:ph idx="1"/>
          </p:nvPr>
        </p:nvSpPr>
        <p:spPr>
          <a:xfrm>
            <a:off x="529493" y="1692585"/>
            <a:ext cx="11131061" cy="4716462"/>
          </a:xfrm>
        </p:spPr>
        <p:txBody>
          <a:bodyPr/>
          <a:lstStyle/>
          <a:p>
            <a:pPr marL="228600" indent="-228600">
              <a:buAutoNum type="arabicPeriod"/>
            </a:pPr>
            <a:r>
              <a:rPr lang="en-US" b="1" dirty="0" smtClean="0"/>
              <a:t>Reuse </a:t>
            </a:r>
            <a:r>
              <a:rPr lang="en-US" b="1" dirty="0"/>
              <a:t>already developed(old) functionality into new software</a:t>
            </a:r>
            <a:r>
              <a:rPr lang="en-US" b="1" dirty="0" smtClean="0"/>
              <a:t>:</a:t>
            </a:r>
          </a:p>
          <a:p>
            <a:pPr marL="228600" indent="-228600">
              <a:buFont typeface="Arial" panose="020B0604020202020204" pitchFamily="34" charset="0"/>
              <a:buAutoNum type="arabicPeriod"/>
            </a:pPr>
            <a:r>
              <a:rPr lang="en-US" b="1" dirty="0"/>
              <a:t>Interoperability :</a:t>
            </a:r>
          </a:p>
          <a:p>
            <a:pPr marL="228600" indent="-228600">
              <a:buFont typeface="Arial" panose="020B0604020202020204" pitchFamily="34" charset="0"/>
              <a:buAutoNum type="arabicPeriod"/>
            </a:pPr>
            <a:r>
              <a:rPr lang="en-US" b="1" dirty="0"/>
              <a:t>Loosely Coupled</a:t>
            </a:r>
            <a:r>
              <a:rPr lang="en-US" b="1" dirty="0" smtClean="0"/>
              <a:t>: </a:t>
            </a:r>
            <a:r>
              <a:rPr lang="en-US" dirty="0"/>
              <a:t>Individual pieces of the application to be modified without impacting unrelated areas.</a:t>
            </a:r>
            <a:br>
              <a:rPr lang="en-US" dirty="0"/>
            </a:br>
            <a:endParaRPr lang="en-US" b="1" dirty="0"/>
          </a:p>
          <a:p>
            <a:pPr marL="228600" indent="-228600">
              <a:buFont typeface="Arial" panose="020B0604020202020204" pitchFamily="34" charset="0"/>
              <a:buAutoNum type="arabicPeriod"/>
            </a:pPr>
            <a:r>
              <a:rPr lang="en-US" b="1" dirty="0"/>
              <a:t>Ease of Integration:</a:t>
            </a:r>
          </a:p>
          <a:p>
            <a:pPr marL="228600" indent="-228600">
              <a:buFont typeface="Arial" panose="020B0604020202020204" pitchFamily="34" charset="0"/>
              <a:buAutoNum type="arabicPeriod"/>
            </a:pPr>
            <a:r>
              <a:rPr lang="en-US" b="1" dirty="0" smtClean="0"/>
              <a:t>Deployable </a:t>
            </a:r>
            <a:endParaRPr lang="en-US" b="1" dirty="0"/>
          </a:p>
          <a:p>
            <a:pPr marL="228600" indent="-228600">
              <a:buAutoNum type="arabicPeriod"/>
            </a:pPr>
            <a:endParaRPr lang="en-US" dirty="0" smtClean="0"/>
          </a:p>
          <a:p>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20193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Let’s discuss SOAP </a:t>
            </a:r>
            <a:r>
              <a:rPr lang="en-US" dirty="0" smtClean="0"/>
              <a:t>web services </a:t>
            </a:r>
            <a:r>
              <a:rPr lang="en-US" dirty="0"/>
              <a:t>first</a:t>
            </a:r>
            <a:br>
              <a:rPr lang="en-US" dirty="0"/>
            </a:br>
            <a:endParaRPr lang="en-US" dirty="0"/>
          </a:p>
        </p:txBody>
      </p:sp>
      <p:sp>
        <p:nvSpPr>
          <p:cNvPr id="3" name="Content Placeholder 2"/>
          <p:cNvSpPr>
            <a:spLocks noGrp="1"/>
          </p:cNvSpPr>
          <p:nvPr>
            <p:ph idx="1"/>
          </p:nvPr>
        </p:nvSpPr>
        <p:spPr/>
        <p:txBody>
          <a:bodyPr>
            <a:normAutofit/>
          </a:bodyPr>
          <a:lstStyle/>
          <a:p>
            <a:r>
              <a:rPr lang="en-US" sz="2400" b="1" dirty="0" smtClean="0">
                <a:solidFill>
                  <a:srgbClr val="FF0000"/>
                </a:solidFill>
              </a:rPr>
              <a:t> What is Simple </a:t>
            </a:r>
            <a:r>
              <a:rPr lang="en-US" sz="2400" b="1" dirty="0">
                <a:solidFill>
                  <a:srgbClr val="FF0000"/>
                </a:solidFill>
              </a:rPr>
              <a:t>Object Access Protocol(SOAP):</a:t>
            </a:r>
          </a:p>
          <a:p>
            <a:r>
              <a:rPr lang="en-US" sz="2400" dirty="0"/>
              <a:t>SOAP is a protocol specification for exchanging structured information in the implementation of Web services in computer networks. It relies on XML as its message format</a:t>
            </a:r>
            <a:r>
              <a:rPr lang="en-US" sz="2400" dirty="0" smtClean="0"/>
              <a:t>.</a:t>
            </a:r>
          </a:p>
          <a:p>
            <a:r>
              <a:rPr lang="en-US" sz="2400" dirty="0"/>
              <a:t>A simple web service architecture have two components</a:t>
            </a:r>
            <a:br>
              <a:rPr lang="en-US" sz="2400" dirty="0"/>
            </a:br>
            <a:r>
              <a:rPr lang="en-US" sz="2400" dirty="0" smtClean="0"/>
              <a:t>Client</a:t>
            </a:r>
          </a:p>
          <a:p>
            <a:r>
              <a:rPr lang="en-US" sz="2400" dirty="0" smtClean="0"/>
              <a:t>Service Provider</a:t>
            </a:r>
            <a:endParaRPr lang="en-US" sz="2400"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981340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b="1" dirty="0">
                <a:solidFill>
                  <a:srgbClr val="FF0000"/>
                </a:solidFill>
              </a:rPr>
              <a:t>Advantages of Soap Web Services</a:t>
            </a:r>
          </a:p>
          <a:p>
            <a:r>
              <a:rPr lang="en-US" sz="1600" b="1" dirty="0"/>
              <a:t>WS Security</a:t>
            </a:r>
            <a:r>
              <a:rPr lang="en-US" sz="1600" dirty="0"/>
              <a:t>: SOAP defines its own security known as WS Security.</a:t>
            </a:r>
          </a:p>
          <a:p>
            <a:r>
              <a:rPr lang="en-US" sz="1600" b="1" dirty="0"/>
              <a:t>Language and Platform independent</a:t>
            </a:r>
            <a:r>
              <a:rPr lang="en-US" sz="1600" dirty="0"/>
              <a:t>: SOAP web services can be written in any programming language and executed in any platform.</a:t>
            </a:r>
          </a:p>
          <a:p>
            <a:r>
              <a:rPr lang="en-US" sz="1600" dirty="0" smtClean="0"/>
              <a:t> </a:t>
            </a:r>
            <a:r>
              <a:rPr lang="en-US" sz="2000" b="1" dirty="0">
                <a:solidFill>
                  <a:srgbClr val="FF0000"/>
                </a:solidFill>
              </a:rPr>
              <a:t>Disadvantages of Soap Web Services</a:t>
            </a:r>
          </a:p>
          <a:p>
            <a:r>
              <a:rPr lang="en-US" sz="1600" b="1" dirty="0"/>
              <a:t>Slow</a:t>
            </a:r>
            <a:r>
              <a:rPr lang="en-US" sz="1600" dirty="0"/>
              <a:t>: SOAP uses XML format that must be parsed to be read. It defines many standards that must be followed while developing the SOAP applications. So it is slow and consumes more bandwidth and resource.</a:t>
            </a:r>
          </a:p>
          <a:p>
            <a:r>
              <a:rPr lang="en-US" sz="1600" b="1" dirty="0"/>
              <a:t>WSDL dependent</a:t>
            </a:r>
            <a:r>
              <a:rPr lang="en-US" sz="1600" dirty="0"/>
              <a:t>: SOAP uses WSDL and doesn't have any other mechanism to discover the service.</a:t>
            </a:r>
          </a:p>
          <a:p>
            <a:endParaRPr lang="en-US" sz="1600" dirty="0"/>
          </a:p>
        </p:txBody>
      </p:sp>
      <p:sp>
        <p:nvSpPr>
          <p:cNvPr id="2" name="Date Placeholder 1"/>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45135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Web service</a:t>
            </a:r>
            <a:endParaRPr lang="en-US" dirty="0"/>
          </a:p>
        </p:txBody>
      </p:sp>
      <p:pic>
        <p:nvPicPr>
          <p:cNvPr id="4" name="Content Placeholder 3"/>
          <p:cNvPicPr>
            <a:picLocks noGrp="1" noChangeAspect="1"/>
          </p:cNvPicPr>
          <p:nvPr>
            <p:ph idx="1"/>
          </p:nvPr>
        </p:nvPicPr>
        <p:blipFill>
          <a:blip r:embed="rId2"/>
          <a:stretch>
            <a:fillRect/>
          </a:stretch>
        </p:blipFill>
        <p:spPr>
          <a:xfrm>
            <a:off x="2207223" y="2160588"/>
            <a:ext cx="5537592" cy="3881437"/>
          </a:xfrm>
          <a:prstGeom prst="rect">
            <a:avLst/>
          </a:prstGeom>
        </p:spPr>
      </p:pic>
      <p:sp>
        <p:nvSpPr>
          <p:cNvPr id="3" name="Date Placeholder 2"/>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4939905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web service flow</a:t>
            </a:r>
            <a:endParaRPr lang="en-US" dirty="0"/>
          </a:p>
        </p:txBody>
      </p:sp>
      <p:sp>
        <p:nvSpPr>
          <p:cNvPr id="3" name="Content Placeholder 2"/>
          <p:cNvSpPr>
            <a:spLocks noGrp="1"/>
          </p:cNvSpPr>
          <p:nvPr>
            <p:ph idx="1"/>
          </p:nvPr>
        </p:nvSpPr>
        <p:spPr/>
        <p:txBody>
          <a:bodyPr>
            <a:normAutofit/>
          </a:bodyPr>
          <a:lstStyle/>
          <a:p>
            <a:r>
              <a:rPr lang="en-US" sz="1400" dirty="0"/>
              <a:t>object--serialized to--&gt;XML message --added to--&gt; &lt;</a:t>
            </a:r>
            <a:r>
              <a:rPr lang="en-US" sz="1400" dirty="0" err="1"/>
              <a:t>soap:Body</a:t>
            </a:r>
            <a:r>
              <a:rPr lang="en-US" sz="1400" dirty="0"/>
              <a:t>&gt; --becomes payload of--&gt;HTTP Request message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637613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Some jargons used in </a:t>
            </a:r>
            <a:r>
              <a:rPr lang="en-US" b="1" dirty="0" smtClean="0"/>
              <a:t>SOAP Web </a:t>
            </a:r>
            <a:r>
              <a:rPr lang="en-US" b="1" dirty="0"/>
              <a:t>services:</a:t>
            </a:r>
            <a:br>
              <a:rPr lang="en-US" b="1" dirty="0"/>
            </a:br>
            <a:endParaRPr lang="en-US" dirty="0"/>
          </a:p>
        </p:txBody>
      </p:sp>
      <p:sp>
        <p:nvSpPr>
          <p:cNvPr id="3" name="Content Placeholder 2"/>
          <p:cNvSpPr>
            <a:spLocks noGrp="1"/>
          </p:cNvSpPr>
          <p:nvPr>
            <p:ph idx="1"/>
          </p:nvPr>
        </p:nvSpPr>
        <p:spPr/>
        <p:txBody>
          <a:bodyPr/>
          <a:lstStyle/>
          <a:p>
            <a:r>
              <a:rPr lang="en-US" dirty="0"/>
              <a:t/>
            </a:r>
            <a:br>
              <a:rPr lang="en-US" dirty="0"/>
            </a:br>
            <a:r>
              <a:rPr lang="en-US" dirty="0" smtClean="0"/>
              <a:t>WSDL</a:t>
            </a:r>
          </a:p>
          <a:p>
            <a:r>
              <a:rPr lang="en-US" dirty="0" smtClean="0"/>
              <a:t>UDDI</a:t>
            </a:r>
          </a:p>
          <a:p>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44969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494" y="295422"/>
            <a:ext cx="11131060" cy="1097280"/>
          </a:xfrm>
        </p:spPr>
        <p:txBody>
          <a:bodyPr>
            <a:normAutofit fontScale="90000"/>
          </a:bodyPr>
          <a:lstStyle/>
          <a:p>
            <a:r>
              <a:rPr lang="en-US" dirty="0"/>
              <a:t/>
            </a:r>
            <a:br>
              <a:rPr lang="en-US" dirty="0"/>
            </a:br>
            <a:r>
              <a:rPr lang="en-US" b="1" dirty="0"/>
              <a:t>Web Service Description Language(WSDL</a:t>
            </a:r>
            <a:r>
              <a:rPr lang="en-US" b="1" dirty="0" smtClean="0"/>
              <a:t>):</a:t>
            </a:r>
            <a:r>
              <a:rPr lang="en-US" dirty="0"/>
              <a:t/>
            </a:r>
            <a:br>
              <a:rPr lang="en-US" dirty="0"/>
            </a:br>
            <a:endParaRPr lang="en-US" dirty="0"/>
          </a:p>
        </p:txBody>
      </p:sp>
      <p:sp>
        <p:nvSpPr>
          <p:cNvPr id="3" name="Content Placeholder 2"/>
          <p:cNvSpPr>
            <a:spLocks noGrp="1"/>
          </p:cNvSpPr>
          <p:nvPr>
            <p:ph idx="1"/>
          </p:nvPr>
        </p:nvSpPr>
        <p:spPr>
          <a:xfrm>
            <a:off x="754575" y="1637154"/>
            <a:ext cx="11131061" cy="4716462"/>
          </a:xfrm>
        </p:spPr>
        <p:txBody>
          <a:bodyPr>
            <a:normAutofit fontScale="92500" lnSpcReduction="20000"/>
          </a:bodyPr>
          <a:lstStyle/>
          <a:p>
            <a:r>
              <a:rPr lang="en-US" sz="1600" dirty="0" smtClean="0"/>
              <a:t> </a:t>
            </a:r>
            <a:r>
              <a:rPr lang="en-US" sz="1600" b="1" dirty="0"/>
              <a:t/>
            </a:r>
            <a:br>
              <a:rPr lang="en-US" sz="1600" b="1" dirty="0"/>
            </a:br>
            <a:r>
              <a:rPr lang="en-US" sz="1800" dirty="0"/>
              <a:t>WSDL stands for Web Service Description Language. It is an XML file that describes</a:t>
            </a:r>
            <a:br>
              <a:rPr lang="en-US" sz="1800" dirty="0"/>
            </a:br>
            <a:r>
              <a:rPr lang="en-US" sz="1800" dirty="0"/>
              <a:t>the technical details </a:t>
            </a:r>
            <a:r>
              <a:rPr lang="en-US" sz="1800" dirty="0" smtClean="0"/>
              <a:t>a </a:t>
            </a:r>
            <a:r>
              <a:rPr lang="en-US" sz="1800" dirty="0"/>
              <a:t>web </a:t>
            </a:r>
            <a:r>
              <a:rPr lang="en-US" sz="1800" dirty="0" smtClean="0"/>
              <a:t>service.</a:t>
            </a:r>
          </a:p>
          <a:p>
            <a:r>
              <a:rPr lang="en-US" sz="1800" dirty="0"/>
              <a:t>WSDL file more specifically contains the URI, port, method names, arguments, and data types. </a:t>
            </a:r>
          </a:p>
          <a:p>
            <a:r>
              <a:rPr lang="en-US" sz="1800" dirty="0">
                <a:solidFill>
                  <a:srgbClr val="FF0000"/>
                </a:solidFill>
              </a:rPr>
              <a:t>Since WSDL is XML, it is both human and machine readable, </a:t>
            </a:r>
            <a:r>
              <a:rPr lang="en-US" sz="1800" dirty="0"/>
              <a:t>which aids in the ability to call and bind to services dynamically. </a:t>
            </a:r>
            <a:endParaRPr lang="en-US" sz="1800" dirty="0" smtClean="0"/>
          </a:p>
          <a:p>
            <a:r>
              <a:rPr lang="en-US" sz="1800" b="1" dirty="0"/>
              <a:t>WSDL is mainly for SOAP web services. </a:t>
            </a:r>
          </a:p>
          <a:p>
            <a:r>
              <a:rPr lang="en-US" sz="1800" b="1" dirty="0"/>
              <a:t>WSDL is a contract between service provider and consumer and can be used by various roles in various ways. </a:t>
            </a:r>
            <a:endParaRPr lang="en-US" sz="1800" b="1" dirty="0" smtClean="0"/>
          </a:p>
          <a:p>
            <a:r>
              <a:rPr lang="en-US" sz="1800" b="1" dirty="0" smtClean="0"/>
              <a:t>Various roles:</a:t>
            </a:r>
            <a:endParaRPr lang="en-US" sz="1800" b="1" dirty="0"/>
          </a:p>
          <a:p>
            <a:r>
              <a:rPr lang="en-US" sz="1800" b="1" dirty="0"/>
              <a:t>    1. </a:t>
            </a:r>
            <a:r>
              <a:rPr lang="en-US" sz="1800" b="1" dirty="0" smtClean="0"/>
              <a:t>Analyst: </a:t>
            </a:r>
            <a:r>
              <a:rPr lang="en-US" sz="1800" dirty="0" smtClean="0"/>
              <a:t> will explain to the client about web </a:t>
            </a:r>
            <a:r>
              <a:rPr lang="en-US" sz="1800" dirty="0" err="1" smtClean="0"/>
              <a:t>serivce</a:t>
            </a:r>
            <a:endParaRPr lang="en-US" sz="1800" b="1" dirty="0"/>
          </a:p>
          <a:p>
            <a:r>
              <a:rPr lang="en-US" sz="1800" b="1" dirty="0"/>
              <a:t>     2. </a:t>
            </a:r>
            <a:r>
              <a:rPr lang="en-US" sz="1800" b="1" dirty="0" smtClean="0"/>
              <a:t>Developer</a:t>
            </a:r>
            <a:endParaRPr lang="en-US" sz="1800" b="1" dirty="0"/>
          </a:p>
          <a:p>
            <a:r>
              <a:rPr lang="en-US" sz="1800" b="1" dirty="0"/>
              <a:t>    3. </a:t>
            </a:r>
            <a:r>
              <a:rPr lang="en-US" sz="1800" b="1" dirty="0" smtClean="0"/>
              <a:t>Tester – </a:t>
            </a:r>
            <a:r>
              <a:rPr lang="en-US" sz="1800" dirty="0" smtClean="0"/>
              <a:t>Uses SOAP UI to test web service</a:t>
            </a:r>
            <a:endParaRPr lang="en-US" sz="1800" b="1" dirty="0"/>
          </a:p>
          <a:p>
            <a:r>
              <a:rPr lang="en-US" sz="1800" b="1" dirty="0"/>
              <a:t>    4. Client/Consumer</a:t>
            </a:r>
            <a:endParaRPr lang="en-US" sz="1800" dirty="0" smtClean="0"/>
          </a:p>
          <a:p>
            <a:r>
              <a:rPr lang="en-US" sz="1800" dirty="0"/>
              <a:t/>
            </a:r>
            <a:br>
              <a:rPr lang="en-US" sz="1800" dirty="0"/>
            </a:br>
            <a:endParaRPr lang="en-US" sz="1600"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771001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494" y="317500"/>
            <a:ext cx="11131060" cy="1074571"/>
          </a:xfrm>
        </p:spPr>
        <p:txBody>
          <a:bodyPr>
            <a:normAutofit fontScale="90000"/>
          </a:bodyPr>
          <a:lstStyle/>
          <a:p>
            <a:r>
              <a:rPr lang="en-US" dirty="0" smtClean="0"/>
              <a:t>WSDL simplification Diagram</a:t>
            </a:r>
            <a:br>
              <a:rPr lang="en-US" dirty="0" smtClean="0"/>
            </a:br>
            <a:r>
              <a:rPr lang="en-US" dirty="0">
                <a:solidFill>
                  <a:srgbClr val="FF0000"/>
                </a:solidFill>
              </a:rPr>
              <a:t>Always understand the WSDL file from service tag</a:t>
            </a:r>
            <a:r>
              <a:rPr lang="en-US" dirty="0"/>
              <a:t>.</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2251637" y="2160588"/>
            <a:ext cx="5448763" cy="3881437"/>
          </a:xfrm>
          <a:prstGeom prst="rect">
            <a:avLst/>
          </a:prstGeom>
        </p:spPr>
      </p:pic>
      <p:sp>
        <p:nvSpPr>
          <p:cNvPr id="3" name="Date Placeholder 2"/>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660773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Technologies which are provided by Java (SUN)</a:t>
            </a:r>
            <a:endParaRPr lang="en-US" dirty="0"/>
          </a:p>
        </p:txBody>
      </p:sp>
      <p:sp>
        <p:nvSpPr>
          <p:cNvPr id="3" name="Content Placeholder 2"/>
          <p:cNvSpPr>
            <a:spLocks noGrp="1"/>
          </p:cNvSpPr>
          <p:nvPr>
            <p:ph idx="1"/>
          </p:nvPr>
        </p:nvSpPr>
        <p:spPr/>
        <p:txBody>
          <a:bodyPr/>
          <a:lstStyle/>
          <a:p>
            <a:r>
              <a:rPr lang="en-US" dirty="0" smtClean="0"/>
              <a:t>1. RMI</a:t>
            </a:r>
          </a:p>
          <a:p>
            <a:r>
              <a:rPr lang="en-US" dirty="0" smtClean="0"/>
              <a:t>2. EJB</a:t>
            </a:r>
          </a:p>
          <a:p>
            <a:endParaRPr lang="en-US" dirty="0"/>
          </a:p>
          <a:p>
            <a:pPr marL="0" indent="0">
              <a:buNone/>
            </a:pP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08125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err="1" smtClean="0"/>
              <a:t>Wsdl</a:t>
            </a:r>
            <a:r>
              <a:rPr lang="en-US" dirty="0" smtClean="0"/>
              <a:t> file is categorized in to two parts based on what and how??</a:t>
            </a:r>
            <a:endParaRPr lang="en-US" dirty="0"/>
          </a:p>
        </p:txBody>
      </p:sp>
      <p:sp>
        <p:nvSpPr>
          <p:cNvPr id="3" name="Content Placeholder 2"/>
          <p:cNvSpPr>
            <a:spLocks noGrp="1"/>
          </p:cNvSpPr>
          <p:nvPr>
            <p:ph idx="1"/>
          </p:nvPr>
        </p:nvSpPr>
        <p:spPr/>
        <p:txBody>
          <a:bodyPr/>
          <a:lstStyle/>
          <a:p>
            <a:r>
              <a:rPr lang="en-US" dirty="0" smtClean="0"/>
              <a:t>WSDL file contains</a:t>
            </a:r>
          </a:p>
          <a:p>
            <a:r>
              <a:rPr lang="en-US" dirty="0" smtClean="0"/>
              <a:t>                  Descriptions</a:t>
            </a:r>
          </a:p>
          <a:p>
            <a:r>
              <a:rPr lang="en-US" dirty="0"/>
              <a:t>	</a:t>
            </a:r>
            <a:r>
              <a:rPr lang="en-US" dirty="0" smtClean="0"/>
              <a:t>Types				What </a:t>
            </a:r>
          </a:p>
          <a:p>
            <a:r>
              <a:rPr lang="en-US" dirty="0"/>
              <a:t>	</a:t>
            </a:r>
            <a:r>
              <a:rPr lang="en-US" dirty="0" smtClean="0"/>
              <a:t>Messages</a:t>
            </a:r>
          </a:p>
          <a:p>
            <a:r>
              <a:rPr lang="en-US" dirty="0"/>
              <a:t>	</a:t>
            </a:r>
            <a:r>
              <a:rPr lang="en-US" dirty="0" smtClean="0"/>
              <a:t>Operations</a:t>
            </a:r>
          </a:p>
          <a:p>
            <a:r>
              <a:rPr lang="en-US" dirty="0"/>
              <a:t>	</a:t>
            </a:r>
            <a:r>
              <a:rPr lang="en-US" dirty="0" err="1" smtClean="0"/>
              <a:t>Porttype</a:t>
            </a:r>
            <a:endParaRPr lang="en-US" dirty="0" smtClean="0"/>
          </a:p>
          <a:p>
            <a:r>
              <a:rPr lang="en-US" dirty="0"/>
              <a:t> </a:t>
            </a:r>
            <a:r>
              <a:rPr lang="en-US" dirty="0" smtClean="0"/>
              <a:t>      ----------------------------------------------------------------------------------------------------</a:t>
            </a:r>
          </a:p>
          <a:p>
            <a:endParaRPr lang="en-US" dirty="0" smtClean="0"/>
          </a:p>
          <a:p>
            <a:r>
              <a:rPr lang="en-US" dirty="0"/>
              <a:t> </a:t>
            </a:r>
            <a:r>
              <a:rPr lang="en-US" dirty="0" smtClean="0"/>
              <a:t>  	Binding	</a:t>
            </a:r>
          </a:p>
          <a:p>
            <a:r>
              <a:rPr lang="en-US" dirty="0"/>
              <a:t>	</a:t>
            </a:r>
            <a:r>
              <a:rPr lang="en-US" dirty="0" smtClean="0"/>
              <a:t>				How</a:t>
            </a:r>
          </a:p>
          <a:p>
            <a:r>
              <a:rPr lang="en-US" dirty="0"/>
              <a:t> </a:t>
            </a:r>
            <a:r>
              <a:rPr lang="en-US" dirty="0" smtClean="0"/>
              <a:t>                 Service</a:t>
            </a:r>
            <a:endParaRPr lang="en-US" dirty="0"/>
          </a:p>
        </p:txBody>
      </p:sp>
    </p:spTree>
    <p:extLst>
      <p:ext uri="{BB962C8B-B14F-4D97-AF65-F5344CB8AC3E}">
        <p14:creationId xmlns:p14="http://schemas.microsoft.com/office/powerpoint/2010/main" val="3754463729"/>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Elements of WSDL are:</a:t>
            </a:r>
            <a:endParaRPr lang="en-US" dirty="0"/>
          </a:p>
        </p:txBody>
      </p:sp>
      <p:sp>
        <p:nvSpPr>
          <p:cNvPr id="3" name="Content Placeholder 2"/>
          <p:cNvSpPr>
            <a:spLocks noGrp="1"/>
          </p:cNvSpPr>
          <p:nvPr>
            <p:ph idx="1"/>
          </p:nvPr>
        </p:nvSpPr>
        <p:spPr/>
        <p:txBody>
          <a:bodyPr>
            <a:normAutofit fontScale="55000" lnSpcReduction="20000"/>
          </a:bodyPr>
          <a:lstStyle/>
          <a:p>
            <a:r>
              <a:rPr lang="en-US" b="1" dirty="0"/>
              <a:t>Description:</a:t>
            </a:r>
            <a:r>
              <a:rPr lang="en-US" dirty="0"/>
              <a:t/>
            </a:r>
            <a:br>
              <a:rPr lang="en-US" dirty="0"/>
            </a:br>
            <a:r>
              <a:rPr lang="en-US" b="1" dirty="0">
                <a:solidFill>
                  <a:srgbClr val="FF0000"/>
                </a:solidFill>
              </a:rPr>
              <a:t>It is the root element </a:t>
            </a:r>
            <a:r>
              <a:rPr lang="en-US" dirty="0"/>
              <a:t>of a WSDL 2.0 file. It usually </a:t>
            </a:r>
            <a:r>
              <a:rPr lang="en-US" b="1" dirty="0">
                <a:solidFill>
                  <a:srgbClr val="FF0000"/>
                </a:solidFill>
              </a:rPr>
              <a:t>contains a set of name space declarations </a:t>
            </a:r>
            <a:r>
              <a:rPr lang="en-US" dirty="0"/>
              <a:t>which are used throughout the WSDL file.  </a:t>
            </a:r>
            <a:r>
              <a:rPr lang="en-US" b="1" dirty="0"/>
              <a:t/>
            </a:r>
            <a:br>
              <a:rPr lang="en-US" b="1" dirty="0"/>
            </a:br>
            <a:r>
              <a:rPr lang="en-US" dirty="0"/>
              <a:t/>
            </a:r>
            <a:br>
              <a:rPr lang="en-US" dirty="0"/>
            </a:br>
            <a:r>
              <a:rPr lang="en-US" b="1" dirty="0"/>
              <a:t>Types:</a:t>
            </a:r>
            <a:r>
              <a:rPr lang="en-US" dirty="0"/>
              <a:t> </a:t>
            </a:r>
            <a:r>
              <a:rPr lang="en-US" b="1" dirty="0" smtClean="0"/>
              <a:t> Request and response types can be defined</a:t>
            </a:r>
            <a:r>
              <a:rPr lang="en-US" dirty="0"/>
              <a:t/>
            </a:r>
            <a:br>
              <a:rPr lang="en-US" dirty="0"/>
            </a:br>
            <a:r>
              <a:rPr lang="en-US" dirty="0"/>
              <a:t>The WSDL types element describes the </a:t>
            </a:r>
            <a:r>
              <a:rPr lang="en-US" b="1" dirty="0">
                <a:solidFill>
                  <a:srgbClr val="FF0000"/>
                </a:solidFill>
              </a:rPr>
              <a:t>data types used by your web </a:t>
            </a:r>
            <a:r>
              <a:rPr lang="en-US" b="1" dirty="0" err="1">
                <a:solidFill>
                  <a:srgbClr val="FF0000"/>
                </a:solidFill>
              </a:rPr>
              <a:t>service</a:t>
            </a:r>
            <a:r>
              <a:rPr lang="en-US" dirty="0" err="1"/>
              <a:t>.Data</a:t>
            </a:r>
            <a:r>
              <a:rPr lang="en-US" dirty="0"/>
              <a:t> types are usually specified by XML </a:t>
            </a:r>
            <a:r>
              <a:rPr lang="en-US" dirty="0" err="1"/>
              <a:t>schema.It</a:t>
            </a:r>
            <a:r>
              <a:rPr lang="en-US" dirty="0"/>
              <a:t> can be described in any language as long as your web services API supports it.</a:t>
            </a:r>
            <a:br>
              <a:rPr lang="en-US" dirty="0"/>
            </a:br>
            <a:r>
              <a:rPr lang="en-US" dirty="0"/>
              <a:t/>
            </a:r>
            <a:br>
              <a:rPr lang="en-US" dirty="0"/>
            </a:br>
            <a:r>
              <a:rPr lang="en-US" b="1" dirty="0"/>
              <a:t>Binding:</a:t>
            </a:r>
            <a:r>
              <a:rPr lang="en-US" dirty="0"/>
              <a:t/>
            </a:r>
            <a:br>
              <a:rPr lang="en-US" dirty="0"/>
            </a:br>
            <a:r>
              <a:rPr lang="en-US" dirty="0"/>
              <a:t>The WSDL binding element </a:t>
            </a:r>
            <a:r>
              <a:rPr lang="en-US" b="1" dirty="0">
                <a:solidFill>
                  <a:srgbClr val="FF0000"/>
                </a:solidFill>
              </a:rPr>
              <a:t>describes how your web service is bound to a protocol</a:t>
            </a:r>
            <a:r>
              <a:rPr lang="en-US" dirty="0"/>
              <a:t>. In other words, how your web service is accessible. To be accessible, the web service must be reachable using some network protocol. This is called "binding" the web service to the protocol.</a:t>
            </a:r>
            <a:br>
              <a:rPr lang="en-US" dirty="0"/>
            </a:br>
            <a:r>
              <a:rPr lang="en-US" dirty="0"/>
              <a:t/>
            </a:r>
            <a:br>
              <a:rPr lang="en-US" dirty="0"/>
            </a:br>
            <a:r>
              <a:rPr lang="en-US" b="1" dirty="0"/>
              <a:t>Interface:</a:t>
            </a:r>
            <a:r>
              <a:rPr lang="en-US" dirty="0"/>
              <a:t/>
            </a:r>
            <a:br>
              <a:rPr lang="en-US" dirty="0"/>
            </a:br>
            <a:r>
              <a:rPr lang="en-US" dirty="0"/>
              <a:t>The WSDL interface element describes </a:t>
            </a:r>
            <a:r>
              <a:rPr lang="en-US" b="1" dirty="0">
                <a:solidFill>
                  <a:srgbClr val="FF0000"/>
                </a:solidFill>
              </a:rPr>
              <a:t>the operations supported by your web </a:t>
            </a:r>
            <a:r>
              <a:rPr lang="en-US" b="1" dirty="0" err="1">
                <a:solidFill>
                  <a:srgbClr val="FF0000"/>
                </a:solidFill>
              </a:rPr>
              <a:t>service.It</a:t>
            </a:r>
            <a:r>
              <a:rPr lang="en-US" b="1" dirty="0">
                <a:solidFill>
                  <a:srgbClr val="FF0000"/>
                </a:solidFill>
              </a:rPr>
              <a:t> </a:t>
            </a:r>
            <a:r>
              <a:rPr lang="en-US" dirty="0"/>
              <a:t>is similar to methods in programming </a:t>
            </a:r>
            <a:r>
              <a:rPr lang="en-US" dirty="0" err="1"/>
              <a:t>language.Client</a:t>
            </a:r>
            <a:r>
              <a:rPr lang="en-US" dirty="0"/>
              <a:t> can only call one </a:t>
            </a:r>
            <a:r>
              <a:rPr lang="en-US" dirty="0" err="1"/>
              <a:t>opertion</a:t>
            </a:r>
            <a:r>
              <a:rPr lang="en-US" dirty="0"/>
              <a:t> per request.  </a:t>
            </a:r>
            <a:br>
              <a:rPr lang="en-US" dirty="0"/>
            </a:br>
            <a:r>
              <a:rPr lang="en-US" dirty="0"/>
              <a:t/>
            </a:r>
            <a:br>
              <a:rPr lang="en-US" dirty="0"/>
            </a:br>
            <a:r>
              <a:rPr lang="en-US" b="1" dirty="0"/>
              <a:t>Service:</a:t>
            </a:r>
            <a:r>
              <a:rPr lang="en-US" dirty="0"/>
              <a:t/>
            </a:r>
            <a:br>
              <a:rPr lang="en-US" dirty="0"/>
            </a:br>
            <a:r>
              <a:rPr lang="en-US" dirty="0"/>
              <a:t>It describes the </a:t>
            </a:r>
            <a:r>
              <a:rPr lang="en-US" b="1" dirty="0">
                <a:solidFill>
                  <a:srgbClr val="FF0000"/>
                </a:solidFill>
              </a:rPr>
              <a:t>endpoint of your web service</a:t>
            </a:r>
            <a:r>
              <a:rPr lang="en-US" dirty="0"/>
              <a:t>. In other words, the address where the web service can be reached.</a:t>
            </a:r>
            <a:br>
              <a:rPr lang="en-US" dirty="0"/>
            </a:br>
            <a:r>
              <a:rPr lang="en-US" dirty="0"/>
              <a:t/>
            </a:r>
            <a:br>
              <a:rPr lang="en-US" dirty="0"/>
            </a:br>
            <a:r>
              <a:rPr lang="en-US" b="1" dirty="0"/>
              <a:t>Endpoint:</a:t>
            </a:r>
            <a:r>
              <a:rPr lang="en-US" dirty="0"/>
              <a:t/>
            </a:r>
            <a:br>
              <a:rPr lang="en-US" dirty="0"/>
            </a:br>
            <a:r>
              <a:rPr lang="en-US" dirty="0"/>
              <a:t>The endpoint element describes </a:t>
            </a:r>
            <a:r>
              <a:rPr lang="en-US" b="1" dirty="0">
                <a:solidFill>
                  <a:srgbClr val="FF0000"/>
                </a:solidFill>
              </a:rPr>
              <a:t>the address of the web service</a:t>
            </a:r>
            <a:r>
              <a:rPr lang="en-US" dirty="0"/>
              <a:t>. The </a:t>
            </a:r>
            <a:r>
              <a:rPr lang="en-US" b="1" dirty="0"/>
              <a:t>endpoint binding</a:t>
            </a:r>
            <a:r>
              <a:rPr lang="en-US" dirty="0"/>
              <a:t> attribute describes what binding element this endpoint </a:t>
            </a:r>
            <a:r>
              <a:rPr lang="en-US" dirty="0" err="1"/>
              <a:t>uses.i.e</a:t>
            </a:r>
            <a:r>
              <a:rPr lang="en-US" dirty="0"/>
              <a:t>. protocol with which you will access web service. </a:t>
            </a:r>
            <a:r>
              <a:rPr lang="en-US" dirty="0">
                <a:solidFill>
                  <a:srgbClr val="FF0000"/>
                </a:solidFill>
              </a:rPr>
              <a:t>The </a:t>
            </a:r>
            <a:r>
              <a:rPr lang="en-US" b="1" dirty="0">
                <a:solidFill>
                  <a:srgbClr val="FF0000"/>
                </a:solidFill>
              </a:rPr>
              <a:t>address attribute</a:t>
            </a:r>
            <a:r>
              <a:rPr lang="en-US" dirty="0">
                <a:solidFill>
                  <a:srgbClr val="FF0000"/>
                </a:solidFill>
              </a:rPr>
              <a:t> describes the </a:t>
            </a:r>
            <a:r>
              <a:rPr lang="en-US" dirty="0">
                <a:solidFill>
                  <a:srgbClr val="7030A0"/>
                </a:solidFill>
              </a:rPr>
              <a:t>URI</a:t>
            </a:r>
            <a:r>
              <a:rPr lang="en-US" dirty="0">
                <a:solidFill>
                  <a:srgbClr val="FF0000"/>
                </a:solidFill>
              </a:rPr>
              <a:t> at which you can access the service.</a:t>
            </a:r>
            <a:br>
              <a:rPr lang="en-US" dirty="0">
                <a:solidFill>
                  <a:srgbClr val="FF0000"/>
                </a:solidFill>
              </a:rPr>
            </a:br>
            <a:r>
              <a:rPr lang="en-US" dirty="0"/>
              <a:t/>
            </a:r>
            <a:br>
              <a:rPr lang="en-US" dirty="0"/>
            </a:br>
            <a:r>
              <a:rPr lang="en-US" b="1" dirty="0"/>
              <a:t>Message:</a:t>
            </a:r>
            <a:r>
              <a:rPr lang="en-US" dirty="0"/>
              <a:t> </a:t>
            </a:r>
            <a:r>
              <a:rPr lang="en-US" b="1" dirty="0" smtClean="0"/>
              <a:t>Input , Output, Fault messages can be defined</a:t>
            </a:r>
            <a:r>
              <a:rPr lang="en-US" dirty="0"/>
              <a:t/>
            </a:r>
            <a:br>
              <a:rPr lang="en-US" dirty="0"/>
            </a:br>
            <a:r>
              <a:rPr lang="en-US" dirty="0"/>
              <a:t>The message element describes the </a:t>
            </a:r>
            <a:r>
              <a:rPr lang="en-US" b="1" dirty="0">
                <a:solidFill>
                  <a:srgbClr val="FF0000"/>
                </a:solidFill>
              </a:rPr>
              <a:t>data being exchanged between the Web service providers and consumers</a:t>
            </a:r>
            <a:r>
              <a:rPr lang="en-US" dirty="0" smtClean="0"/>
              <a:t>.</a:t>
            </a:r>
          </a:p>
          <a:p>
            <a:r>
              <a:rPr lang="en-US" b="1" dirty="0" smtClean="0"/>
              <a:t>Operations: </a:t>
            </a:r>
            <a:r>
              <a:rPr lang="en-US" dirty="0" smtClean="0"/>
              <a:t>Methods</a:t>
            </a:r>
            <a:r>
              <a:rPr lang="en-US" dirty="0"/>
              <a:t/>
            </a:r>
            <a:br>
              <a:rPr lang="en-US" dirty="0"/>
            </a:br>
            <a:r>
              <a:rPr lang="en-US" dirty="0"/>
              <a:t/>
            </a:r>
            <a:br>
              <a:rPr lang="en-US" dirty="0"/>
            </a:b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459306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points</a:t>
            </a:r>
            <a:endParaRPr lang="en-US" dirty="0"/>
          </a:p>
        </p:txBody>
      </p:sp>
      <p:sp>
        <p:nvSpPr>
          <p:cNvPr id="3" name="Content Placeholder 2"/>
          <p:cNvSpPr>
            <a:spLocks noGrp="1"/>
          </p:cNvSpPr>
          <p:nvPr>
            <p:ph idx="1"/>
          </p:nvPr>
        </p:nvSpPr>
        <p:spPr/>
        <p:txBody>
          <a:bodyPr>
            <a:normAutofit/>
          </a:bodyPr>
          <a:lstStyle/>
          <a:p>
            <a:r>
              <a:rPr lang="en-US" sz="1800" dirty="0" smtClean="0"/>
              <a:t>Here </a:t>
            </a:r>
            <a:r>
              <a:rPr lang="en-US" sz="1800" dirty="0" err="1" smtClean="0"/>
              <a:t>targetnamespace</a:t>
            </a:r>
            <a:r>
              <a:rPr lang="en-US" sz="1800" dirty="0" smtClean="0"/>
              <a:t> in </a:t>
            </a:r>
            <a:r>
              <a:rPr lang="en-US" sz="1800" dirty="0" err="1" smtClean="0"/>
              <a:t>wsdl</a:t>
            </a:r>
            <a:r>
              <a:rPr lang="en-US" sz="1800" dirty="0" smtClean="0"/>
              <a:t> file is like package in java. It is for </a:t>
            </a:r>
            <a:r>
              <a:rPr lang="en-US" sz="1800" dirty="0" err="1" smtClean="0"/>
              <a:t>differntiating</a:t>
            </a:r>
            <a:r>
              <a:rPr lang="en-US" sz="1800" dirty="0" smtClean="0"/>
              <a:t> types, messages, </a:t>
            </a:r>
            <a:r>
              <a:rPr lang="en-US" sz="1800" dirty="0" err="1" smtClean="0"/>
              <a:t>porttypes</a:t>
            </a:r>
            <a:r>
              <a:rPr lang="en-US" sz="1800" dirty="0" smtClean="0"/>
              <a:t>.</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7354183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WSDL file</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graphicFrame>
        <p:nvGraphicFramePr>
          <p:cNvPr id="4" name="Object 3"/>
          <p:cNvGraphicFramePr>
            <a:graphicFrameLocks noChangeAspect="1"/>
          </p:cNvGraphicFramePr>
          <p:nvPr>
            <p:extLst/>
          </p:nvPr>
        </p:nvGraphicFramePr>
        <p:xfrm>
          <a:off x="3152633" y="2224585"/>
          <a:ext cx="5566223" cy="3098041"/>
        </p:xfrm>
        <a:graphic>
          <a:graphicData uri="http://schemas.openxmlformats.org/presentationml/2006/ole">
            <mc:AlternateContent xmlns:mc="http://schemas.openxmlformats.org/markup-compatibility/2006">
              <mc:Choice xmlns:v="urn:schemas-microsoft-com:vml" Requires="v">
                <p:oleObj spid="_x0000_s5220" name="Document" showAsIcon="1" r:id="rId3" imgW="914400" imgH="771480" progId="Word.Document.12">
                  <p:embed/>
                </p:oleObj>
              </mc:Choice>
              <mc:Fallback>
                <p:oleObj name="Document" showAsIcon="1" r:id="rId3" imgW="914400" imgH="771480" progId="Word.Document.12">
                  <p:embed/>
                  <p:pic>
                    <p:nvPicPr>
                      <p:cNvPr id="0" name=""/>
                      <p:cNvPicPr/>
                      <p:nvPr/>
                    </p:nvPicPr>
                    <p:blipFill>
                      <a:blip r:embed="rId4"/>
                      <a:stretch>
                        <a:fillRect/>
                      </a:stretch>
                    </p:blipFill>
                    <p:spPr>
                      <a:xfrm>
                        <a:off x="3152633" y="2224585"/>
                        <a:ext cx="5566223" cy="3098041"/>
                      </a:xfrm>
                      <a:prstGeom prst="rect">
                        <a:avLst/>
                      </a:prstGeom>
                    </p:spPr>
                  </p:pic>
                </p:oleObj>
              </mc:Fallback>
            </mc:AlternateContent>
          </a:graphicData>
        </a:graphic>
      </p:graphicFrame>
    </p:spTree>
    <p:extLst>
      <p:ext uri="{BB962C8B-B14F-4D97-AF65-F5344CB8AC3E}">
        <p14:creationId xmlns:p14="http://schemas.microsoft.com/office/powerpoint/2010/main" val="4214169164"/>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UDDI</a:t>
            </a:r>
            <a:endParaRPr lang="en-US" dirty="0"/>
          </a:p>
        </p:txBody>
      </p:sp>
      <p:sp>
        <p:nvSpPr>
          <p:cNvPr id="3" name="Content Placeholder 2"/>
          <p:cNvSpPr>
            <a:spLocks noGrp="1"/>
          </p:cNvSpPr>
          <p:nvPr>
            <p:ph idx="1"/>
          </p:nvPr>
        </p:nvSpPr>
        <p:spPr/>
        <p:txBody>
          <a:bodyPr>
            <a:normAutofit/>
          </a:bodyPr>
          <a:lstStyle/>
          <a:p>
            <a:r>
              <a:rPr lang="en-US" sz="2000" dirty="0" smtClean="0"/>
              <a:t>UDDI stands for Universal Description Discovery and Integration.</a:t>
            </a:r>
          </a:p>
          <a:p>
            <a:r>
              <a:rPr lang="en-US" sz="2000" dirty="0" smtClean="0"/>
              <a:t>It’s a registry to register web services.</a:t>
            </a:r>
          </a:p>
          <a:p>
            <a:endParaRPr lang="en-US" sz="2000"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517537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Ways to access web service:</a:t>
            </a:r>
          </a:p>
        </p:txBody>
      </p:sp>
      <p:sp>
        <p:nvSpPr>
          <p:cNvPr id="3" name="Content Placeholder 2"/>
          <p:cNvSpPr>
            <a:spLocks noGrp="1"/>
          </p:cNvSpPr>
          <p:nvPr>
            <p:ph idx="1"/>
          </p:nvPr>
        </p:nvSpPr>
        <p:spPr/>
        <p:txBody>
          <a:bodyPr/>
          <a:lstStyle/>
          <a:p>
            <a:r>
              <a:rPr lang="en-US" dirty="0"/>
              <a:t>There are two ways to access web service</a:t>
            </a:r>
            <a:br>
              <a:rPr lang="en-US" dirty="0"/>
            </a:br>
            <a:r>
              <a:rPr lang="en-US" dirty="0"/>
              <a:t>Read more at </a:t>
            </a:r>
            <a:r>
              <a:rPr lang="en-US" dirty="0">
                <a:hlinkClick r:id="rId2"/>
              </a:rPr>
              <a:t>http://</a:t>
            </a:r>
            <a:r>
              <a:rPr lang="en-US" dirty="0" smtClean="0">
                <a:hlinkClick r:id="rId2"/>
              </a:rPr>
              <a:t>www.java2blog.com/2013/03/soap-web-service-tutorial.html#JOwllKRc2RIHpuew.99</a:t>
            </a:r>
            <a:endParaRPr lang="en-US" dirty="0" smtClean="0"/>
          </a:p>
          <a:p>
            <a:pPr marL="228600" indent="-228600">
              <a:buAutoNum type="arabicPeriod"/>
            </a:pPr>
            <a:r>
              <a:rPr lang="en-US" b="1" dirty="0" smtClean="0"/>
              <a:t>If </a:t>
            </a:r>
            <a:r>
              <a:rPr lang="en-US" b="1" dirty="0"/>
              <a:t>Service provider knows </a:t>
            </a:r>
            <a:r>
              <a:rPr lang="en-US" b="1" dirty="0" smtClean="0"/>
              <a:t>client</a:t>
            </a:r>
          </a:p>
          <a:p>
            <a:pPr marL="228600" indent="-228600">
              <a:buAutoNum type="arabicPeriod"/>
            </a:pPr>
            <a:r>
              <a:rPr lang="en-US" b="1" dirty="0" smtClean="0"/>
              <a:t> </a:t>
            </a:r>
            <a:r>
              <a:rPr lang="en-US" b="1" dirty="0"/>
              <a:t>Service provider register its WSDL to UDDI and client can access it from UDDI</a:t>
            </a:r>
            <a:r>
              <a:rPr lang="en-US" dirty="0"/>
              <a:t/>
            </a:r>
            <a:br>
              <a:rPr lang="en-US" dirty="0"/>
            </a:br>
            <a:r>
              <a:rPr lang="en-US" dirty="0"/>
              <a:t>Read more at http://www.java2blog.com/2013/03/soap-web-service-tutorial.html#JOwllKRc2RIHpuew.99</a:t>
            </a:r>
          </a:p>
        </p:txBody>
      </p:sp>
    </p:spTree>
    <p:extLst>
      <p:ext uri="{BB962C8B-B14F-4D97-AF65-F5344CB8AC3E}">
        <p14:creationId xmlns:p14="http://schemas.microsoft.com/office/powerpoint/2010/main" val="1208945735"/>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1. If </a:t>
            </a:r>
            <a:r>
              <a:rPr lang="en-US" b="1" dirty="0"/>
              <a:t>Service provider knows </a:t>
            </a:r>
            <a:r>
              <a:rPr lang="en-US" b="1" dirty="0" err="1"/>
              <a:t>client</a:t>
            </a:r>
            <a:r>
              <a:rPr lang="en-US" dirty="0" err="1"/>
              <a:t>:If</a:t>
            </a:r>
            <a:r>
              <a:rPr lang="en-US" dirty="0"/>
              <a:t> service provider knows its client then it will provide its </a:t>
            </a:r>
            <a:r>
              <a:rPr lang="en-US" dirty="0" err="1"/>
              <a:t>wsdl</a:t>
            </a:r>
            <a:r>
              <a:rPr lang="en-US" dirty="0"/>
              <a:t> to client and client will be able to access web service.</a:t>
            </a:r>
            <a:br>
              <a:rPr lang="en-US" dirty="0"/>
            </a:b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4" name="Picture 3"/>
          <p:cNvPicPr>
            <a:picLocks noChangeAspect="1"/>
          </p:cNvPicPr>
          <p:nvPr/>
        </p:nvPicPr>
        <p:blipFill>
          <a:blip r:embed="rId2"/>
          <a:stretch>
            <a:fillRect/>
          </a:stretch>
        </p:blipFill>
        <p:spPr>
          <a:xfrm>
            <a:off x="3362666" y="1867095"/>
            <a:ext cx="5466667" cy="3123809"/>
          </a:xfrm>
          <a:prstGeom prst="rect">
            <a:avLst/>
          </a:prstGeom>
        </p:spPr>
      </p:pic>
    </p:spTree>
    <p:extLst>
      <p:ext uri="{BB962C8B-B14F-4D97-AF65-F5344CB8AC3E}">
        <p14:creationId xmlns:p14="http://schemas.microsoft.com/office/powerpoint/2010/main" val="2575875747"/>
      </p:ext>
    </p:extLst>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2. Service </a:t>
            </a:r>
            <a:r>
              <a:rPr lang="en-US" b="1" dirty="0"/>
              <a:t>provider register its WSDL to UDDI and client can access it from UDDI</a:t>
            </a:r>
            <a:br>
              <a:rPr lang="en-US" b="1" dirty="0"/>
            </a:br>
            <a:endParaRPr lang="en-US" b="1" dirty="0"/>
          </a:p>
        </p:txBody>
      </p:sp>
      <p:pic>
        <p:nvPicPr>
          <p:cNvPr id="7" name="Picture Placeholder 6"/>
          <p:cNvPicPr>
            <a:picLocks noGrp="1" noChangeAspect="1"/>
          </p:cNvPicPr>
          <p:nvPr>
            <p:ph type="pic" sz="quarter" idx="15"/>
          </p:nvPr>
        </p:nvPicPr>
        <p:blipFill>
          <a:blip r:embed="rId2"/>
          <a:srcRect t="6333" b="6333"/>
          <a:stretch>
            <a:fillRect/>
          </a:stretch>
        </p:blipFill>
        <p:spPr>
          <a:xfrm>
            <a:off x="5450352" y="1282890"/>
            <a:ext cx="6717639" cy="5062349"/>
          </a:xfrm>
          <a:prstGeom prst="rect">
            <a:avLst/>
          </a:prstGeom>
        </p:spPr>
      </p:pic>
      <p:sp>
        <p:nvSpPr>
          <p:cNvPr id="4" name="Content Placeholder 3"/>
          <p:cNvSpPr>
            <a:spLocks noGrp="1"/>
          </p:cNvSpPr>
          <p:nvPr>
            <p:ph sz="quarter" idx="10"/>
          </p:nvPr>
        </p:nvSpPr>
        <p:spPr/>
        <p:txBody>
          <a:bodyPr/>
          <a:lstStyle/>
          <a:p>
            <a:r>
              <a:rPr lang="en-US" dirty="0"/>
              <a:t> Web services can register with a UDDI and make themselves available through it for </a:t>
            </a:r>
            <a:r>
              <a:rPr lang="en-US" dirty="0" err="1"/>
              <a:t>discovery.So</a:t>
            </a:r>
            <a:r>
              <a:rPr lang="en-US" dirty="0"/>
              <a:t> following steps are involved.</a:t>
            </a:r>
          </a:p>
          <a:p>
            <a:r>
              <a:rPr lang="en-US" dirty="0"/>
              <a:t>Service provider registers with UDDI.</a:t>
            </a:r>
          </a:p>
          <a:p>
            <a:r>
              <a:rPr lang="en-US" dirty="0"/>
              <a:t>Client searches for service in UDDI.</a:t>
            </a:r>
          </a:p>
          <a:p>
            <a:r>
              <a:rPr lang="en-US" dirty="0"/>
              <a:t>UDDI returns all service providers offering that service.</a:t>
            </a:r>
          </a:p>
          <a:p>
            <a:r>
              <a:rPr lang="en-US" dirty="0"/>
              <a:t>Client chooses service provider</a:t>
            </a:r>
          </a:p>
          <a:p>
            <a:r>
              <a:rPr lang="en-US" dirty="0"/>
              <a:t>UDDI returns WSDL of chosen service provider.</a:t>
            </a:r>
          </a:p>
          <a:p>
            <a:r>
              <a:rPr lang="en-US" dirty="0"/>
              <a:t>Using WSDL of service </a:t>
            </a:r>
            <a:r>
              <a:rPr lang="en-US" dirty="0" err="1"/>
              <a:t>provider,client</a:t>
            </a:r>
            <a:r>
              <a:rPr lang="en-US" dirty="0"/>
              <a:t> accesses web service</a:t>
            </a:r>
            <a:r>
              <a:rPr lang="en-US" dirty="0" smtClean="0"/>
              <a:t>.</a:t>
            </a:r>
            <a:endParaRPr lang="en-US" dirty="0"/>
          </a:p>
        </p:txBody>
      </p:sp>
    </p:spTree>
    <p:extLst>
      <p:ext uri="{BB962C8B-B14F-4D97-AF65-F5344CB8AC3E}">
        <p14:creationId xmlns:p14="http://schemas.microsoft.com/office/powerpoint/2010/main" val="539798200"/>
      </p:ext>
    </p:extLst>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Web service design approaches:</a:t>
            </a:r>
            <a:br>
              <a:rPr lang="en-US" b="1" dirty="0"/>
            </a:br>
            <a:endParaRPr lang="en-US" dirty="0"/>
          </a:p>
        </p:txBody>
      </p:sp>
      <p:sp>
        <p:nvSpPr>
          <p:cNvPr id="3" name="Content Placeholder 2"/>
          <p:cNvSpPr>
            <a:spLocks noGrp="1"/>
          </p:cNvSpPr>
          <p:nvPr>
            <p:ph idx="1"/>
          </p:nvPr>
        </p:nvSpPr>
        <p:spPr/>
        <p:txBody>
          <a:bodyPr/>
          <a:lstStyle/>
          <a:p>
            <a:r>
              <a:rPr lang="en-US" dirty="0" smtClean="0"/>
              <a:t> </a:t>
            </a:r>
            <a:r>
              <a:rPr lang="en-US" b="1" dirty="0"/>
              <a:t>Contract last or Bottom up approach:</a:t>
            </a:r>
            <a:endParaRPr lang="en-US" dirty="0"/>
          </a:p>
          <a:p>
            <a:r>
              <a:rPr lang="en-US" dirty="0"/>
              <a:t>When using contract last </a:t>
            </a:r>
            <a:r>
              <a:rPr lang="en-US" dirty="0" err="1"/>
              <a:t>approach,you</a:t>
            </a:r>
            <a:r>
              <a:rPr lang="en-US" dirty="0"/>
              <a:t> first write your java code then you create web service contract(WSDL) .There are various kinds of tools which can generate WSDL on the basis of java code.</a:t>
            </a:r>
          </a:p>
          <a:p>
            <a:r>
              <a:rPr lang="en-US" b="1" dirty="0"/>
              <a:t>Contract first or Top Down Approach :</a:t>
            </a:r>
            <a:endParaRPr lang="en-US" dirty="0"/>
          </a:p>
          <a:p>
            <a:r>
              <a:rPr lang="en-US" dirty="0"/>
              <a:t>It  is reverse of contract </a:t>
            </a:r>
            <a:r>
              <a:rPr lang="en-US" dirty="0" err="1"/>
              <a:t>first.Here</a:t>
            </a:r>
            <a:r>
              <a:rPr lang="en-US" dirty="0"/>
              <a:t> you first define web service </a:t>
            </a:r>
            <a:r>
              <a:rPr lang="en-US" dirty="0" err="1"/>
              <a:t>contract.You</a:t>
            </a:r>
            <a:r>
              <a:rPr lang="en-US" dirty="0"/>
              <a:t> define all the elements of WSDL first then after that you create your java logic.</a:t>
            </a:r>
          </a:p>
          <a:p>
            <a:r>
              <a:rPr lang="en-US" dirty="0"/>
              <a:t/>
            </a:r>
            <a:br>
              <a:rPr lang="en-US" dirty="0"/>
            </a:br>
            <a:endParaRPr lang="en-US" dirty="0"/>
          </a:p>
        </p:txBody>
      </p:sp>
    </p:spTree>
    <p:extLst>
      <p:ext uri="{BB962C8B-B14F-4D97-AF65-F5344CB8AC3E}">
        <p14:creationId xmlns:p14="http://schemas.microsoft.com/office/powerpoint/2010/main" val="2057423490"/>
      </p:ext>
    </p:extLst>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What is JAX-WS?</a:t>
            </a:r>
            <a:br>
              <a:rPr lang="en-US" b="1" dirty="0"/>
            </a:br>
            <a:endParaRPr lang="en-US" dirty="0"/>
          </a:p>
        </p:txBody>
      </p:sp>
      <p:sp>
        <p:nvSpPr>
          <p:cNvPr id="3" name="Content Placeholder 2"/>
          <p:cNvSpPr>
            <a:spLocks noGrp="1"/>
          </p:cNvSpPr>
          <p:nvPr>
            <p:ph idx="1"/>
          </p:nvPr>
        </p:nvSpPr>
        <p:spPr/>
        <p:txBody>
          <a:bodyPr>
            <a:normAutofit/>
          </a:bodyPr>
          <a:lstStyle/>
          <a:p>
            <a:r>
              <a:rPr lang="en-US" sz="1200" b="1" dirty="0" smtClean="0">
                <a:solidFill>
                  <a:srgbClr val="FF0000"/>
                </a:solidFill>
              </a:rPr>
              <a:t>It is java API for XML </a:t>
            </a:r>
            <a:r>
              <a:rPr lang="en-US" sz="1200" b="1" dirty="0">
                <a:solidFill>
                  <a:srgbClr val="FF0000"/>
                </a:solidFill>
              </a:rPr>
              <a:t>web services. </a:t>
            </a:r>
            <a:r>
              <a:rPr lang="en-US" sz="1200" b="1" dirty="0" smtClean="0">
                <a:solidFill>
                  <a:srgbClr val="FF0000"/>
                </a:solidFill>
              </a:rPr>
              <a:t>JAX-WS </a:t>
            </a:r>
            <a:r>
              <a:rPr lang="en-US" sz="1200" b="1" dirty="0">
                <a:solidFill>
                  <a:srgbClr val="FF0000"/>
                </a:solidFill>
              </a:rPr>
              <a:t>is standard XML </a:t>
            </a:r>
            <a:r>
              <a:rPr lang="en-US" sz="1200" b="1" dirty="0" smtClean="0">
                <a:solidFill>
                  <a:srgbClr val="FF0000"/>
                </a:solidFill>
              </a:rPr>
              <a:t>based </a:t>
            </a:r>
            <a:r>
              <a:rPr lang="en-US" sz="1200" b="1" dirty="0">
                <a:solidFill>
                  <a:srgbClr val="FF0000"/>
                </a:solidFill>
              </a:rPr>
              <a:t>java API which is used to create SOAP web services</a:t>
            </a:r>
            <a:r>
              <a:rPr lang="en-US" sz="1200" b="1" dirty="0" smtClean="0">
                <a:solidFill>
                  <a:srgbClr val="FF0000"/>
                </a:solidFill>
              </a:rPr>
              <a:t>.</a:t>
            </a:r>
          </a:p>
          <a:p>
            <a:endParaRPr lang="en-US" sz="1200" b="1" dirty="0">
              <a:solidFill>
                <a:srgbClr val="FF0000"/>
              </a:solidFill>
            </a:endParaRPr>
          </a:p>
        </p:txBody>
      </p:sp>
    </p:spTree>
    <p:extLst>
      <p:ext uri="{BB962C8B-B14F-4D97-AF65-F5344CB8AC3E}">
        <p14:creationId xmlns:p14="http://schemas.microsoft.com/office/powerpoint/2010/main" val="236059256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RMI</a:t>
            </a:r>
            <a:endParaRPr lang="en-US" dirty="0"/>
          </a:p>
        </p:txBody>
      </p:sp>
      <p:sp>
        <p:nvSpPr>
          <p:cNvPr id="3" name="Content Placeholder 2"/>
          <p:cNvSpPr>
            <a:spLocks noGrp="1"/>
          </p:cNvSpPr>
          <p:nvPr>
            <p:ph idx="1"/>
          </p:nvPr>
        </p:nvSpPr>
        <p:spPr/>
        <p:txBody>
          <a:bodyPr/>
          <a:lstStyle/>
          <a:p>
            <a:r>
              <a:rPr lang="en-US" dirty="0" smtClean="0"/>
              <a:t>RMI stands for Remote Method invocation.  Which is given by SUN microsystem. It’s a java technology to develop Distributed application.</a:t>
            </a:r>
          </a:p>
          <a:p>
            <a:r>
              <a:rPr lang="en-US" b="1" dirty="0" smtClean="0"/>
              <a:t>We have some </a:t>
            </a:r>
            <a:r>
              <a:rPr lang="en-US" b="1" dirty="0" smtClean="0">
                <a:solidFill>
                  <a:srgbClr val="FF0000"/>
                </a:solidFill>
              </a:rPr>
              <a:t>drawbacks</a:t>
            </a:r>
            <a:r>
              <a:rPr lang="en-US" b="1" dirty="0" smtClean="0"/>
              <a:t> with RMI.</a:t>
            </a:r>
          </a:p>
          <a:p>
            <a:r>
              <a:rPr lang="en-US" dirty="0" smtClean="0"/>
              <a:t>RMI gives </a:t>
            </a:r>
            <a:r>
              <a:rPr lang="en-US" dirty="0" smtClean="0">
                <a:solidFill>
                  <a:srgbClr val="FF0000"/>
                </a:solidFill>
              </a:rPr>
              <a:t>language dependent service</a:t>
            </a:r>
            <a:r>
              <a:rPr lang="en-US" dirty="0" smtClean="0"/>
              <a:t>, that means only java applications can interact each other. </a:t>
            </a:r>
          </a:p>
          <a:p>
            <a:r>
              <a:rPr lang="en-US" dirty="0" smtClean="0"/>
              <a:t>AS a developer, We have to take care about business logic and Middle ware services to expose application as a service . </a:t>
            </a:r>
          </a:p>
          <a:p>
            <a:r>
              <a:rPr lang="en-US" dirty="0" smtClean="0"/>
              <a:t>Developing </a:t>
            </a:r>
            <a:r>
              <a:rPr lang="en-US" dirty="0" smtClean="0">
                <a:solidFill>
                  <a:srgbClr val="FF0000"/>
                </a:solidFill>
              </a:rPr>
              <a:t>middle ware services</a:t>
            </a:r>
            <a:r>
              <a:rPr lang="en-US" dirty="0" smtClean="0"/>
              <a:t> is a extra task to the  developer. </a:t>
            </a:r>
          </a:p>
          <a:p>
            <a:r>
              <a:rPr lang="en-US" dirty="0" smtClean="0"/>
              <a:t>To overcome this issue, EJB was introduced by SUN.</a:t>
            </a:r>
          </a:p>
          <a:p>
            <a:endParaRPr lang="en-US" dirty="0" smtClean="0"/>
          </a:p>
          <a:p>
            <a:endParaRPr lang="en-US" dirty="0" smtClean="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42140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What are some important annotations for JAX-WS</a:t>
            </a:r>
            <a:r>
              <a:rPr lang="en-US" dirty="0" smtClean="0"/>
              <a:t>?</a:t>
            </a:r>
            <a:endParaRPr lang="en-US" dirty="0"/>
          </a:p>
        </p:txBody>
      </p:sp>
      <p:sp>
        <p:nvSpPr>
          <p:cNvPr id="3" name="Content Placeholder 2"/>
          <p:cNvSpPr>
            <a:spLocks noGrp="1"/>
          </p:cNvSpPr>
          <p:nvPr>
            <p:ph idx="1"/>
          </p:nvPr>
        </p:nvSpPr>
        <p:spPr/>
        <p:txBody>
          <a:bodyPr/>
          <a:lstStyle/>
          <a:p>
            <a:r>
              <a:rPr lang="en-US" dirty="0" smtClean="0"/>
              <a:t> </a:t>
            </a:r>
            <a:r>
              <a:rPr lang="en-US" dirty="0"/>
              <a:t>@</a:t>
            </a:r>
            <a:r>
              <a:rPr lang="en-US" dirty="0" err="1"/>
              <a:t>WebService</a:t>
            </a:r>
            <a:endParaRPr lang="en-US" dirty="0"/>
          </a:p>
          <a:p>
            <a:r>
              <a:rPr lang="en-US" dirty="0"/>
              <a:t>@</a:t>
            </a:r>
            <a:r>
              <a:rPr lang="en-US" dirty="0" err="1"/>
              <a:t>WebMethod</a:t>
            </a:r>
            <a:endParaRPr lang="en-US" dirty="0"/>
          </a:p>
          <a:p>
            <a:r>
              <a:rPr lang="en-US" dirty="0"/>
              <a:t>@</a:t>
            </a:r>
            <a:r>
              <a:rPr lang="en-US" dirty="0" err="1"/>
              <a:t>SOAPBinding</a:t>
            </a:r>
            <a:endParaRPr lang="en-US" dirty="0"/>
          </a:p>
          <a:p>
            <a:endParaRPr lang="en-US" dirty="0"/>
          </a:p>
        </p:txBody>
      </p:sp>
    </p:spTree>
    <p:extLst>
      <p:ext uri="{BB962C8B-B14F-4D97-AF65-F5344CB8AC3E}">
        <p14:creationId xmlns:p14="http://schemas.microsoft.com/office/powerpoint/2010/main" val="2468194896"/>
      </p:ext>
    </p:extLst>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you mean by end point in terms of SOAP</a:t>
            </a:r>
            <a:r>
              <a:rPr lang="en-US" dirty="0" smtClean="0"/>
              <a:t>?</a:t>
            </a:r>
            <a:endParaRPr lang="en-US" dirty="0"/>
          </a:p>
        </p:txBody>
      </p:sp>
      <p:sp>
        <p:nvSpPr>
          <p:cNvPr id="3" name="Content Placeholder 2"/>
          <p:cNvSpPr>
            <a:spLocks noGrp="1"/>
          </p:cNvSpPr>
          <p:nvPr>
            <p:ph idx="1"/>
          </p:nvPr>
        </p:nvSpPr>
        <p:spPr/>
        <p:txBody>
          <a:bodyPr/>
          <a:lstStyle/>
          <a:p>
            <a:r>
              <a:rPr lang="en-US" dirty="0" smtClean="0"/>
              <a:t> </a:t>
            </a:r>
            <a:r>
              <a:rPr lang="en-US" b="1" dirty="0">
                <a:solidFill>
                  <a:srgbClr val="FF0000"/>
                </a:solidFill>
              </a:rPr>
              <a:t>End point is nothing but URL which other application can use to access it.</a:t>
            </a:r>
            <a:r>
              <a:rPr lang="en-US" dirty="0"/>
              <a:t/>
            </a:r>
            <a:br>
              <a:rPr lang="en-US" dirty="0"/>
            </a:br>
            <a:r>
              <a:rPr lang="en-US" b="1" dirty="0"/>
              <a:t>for example:</a:t>
            </a:r>
            <a:endParaRPr lang="en-US" dirty="0"/>
          </a:p>
          <a:p>
            <a:r>
              <a:rPr lang="en-US" dirty="0"/>
              <a:t>end  point</a:t>
            </a:r>
            <a:r>
              <a:rPr lang="en-US" dirty="0" smtClean="0"/>
              <a:t>: http</a:t>
            </a:r>
            <a:r>
              <a:rPr lang="en-US" dirty="0"/>
              <a:t>://</a:t>
            </a:r>
            <a:r>
              <a:rPr lang="en-US" dirty="0" smtClean="0"/>
              <a:t>localhost:8080/WS/HelloWorld</a:t>
            </a:r>
            <a:endParaRPr lang="en-US" dirty="0"/>
          </a:p>
        </p:txBody>
      </p:sp>
    </p:spTree>
    <p:extLst>
      <p:ext uri="{BB962C8B-B14F-4D97-AF65-F5344CB8AC3E}">
        <p14:creationId xmlns:p14="http://schemas.microsoft.com/office/powerpoint/2010/main" val="3353361356"/>
      </p:ext>
    </p:extLst>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How can you access WSDL for web service</a:t>
            </a:r>
            <a:r>
              <a:rPr lang="en-US" dirty="0" smtClean="0"/>
              <a:t>?</a:t>
            </a:r>
            <a:endParaRPr lang="en-US" dirty="0"/>
          </a:p>
        </p:txBody>
      </p:sp>
      <p:sp>
        <p:nvSpPr>
          <p:cNvPr id="3" name="Content Placeholder 2"/>
          <p:cNvSpPr>
            <a:spLocks noGrp="1"/>
          </p:cNvSpPr>
          <p:nvPr>
            <p:ph idx="1"/>
          </p:nvPr>
        </p:nvSpPr>
        <p:spPr/>
        <p:txBody>
          <a:bodyPr/>
          <a:lstStyle/>
          <a:p>
            <a:r>
              <a:rPr lang="en-US" dirty="0" smtClean="0"/>
              <a:t> </a:t>
            </a:r>
            <a:r>
              <a:rPr lang="en-US" b="1" dirty="0" smtClean="0"/>
              <a:t>just </a:t>
            </a:r>
            <a:r>
              <a:rPr lang="en-US" b="1" dirty="0"/>
              <a:t>need to put ?</a:t>
            </a:r>
            <a:r>
              <a:rPr lang="en-US" b="1" dirty="0" err="1"/>
              <a:t>wsdl</a:t>
            </a:r>
            <a:r>
              <a:rPr lang="en-US" b="1" dirty="0"/>
              <a:t> at the end of end point URL.</a:t>
            </a:r>
          </a:p>
          <a:p>
            <a:r>
              <a:rPr lang="en-US" b="1" dirty="0"/>
              <a:t>for example:</a:t>
            </a:r>
            <a:endParaRPr lang="en-US" dirty="0"/>
          </a:p>
          <a:p>
            <a:r>
              <a:rPr lang="en-US" dirty="0"/>
              <a:t>end  </a:t>
            </a:r>
            <a:r>
              <a:rPr lang="en-US" dirty="0" err="1"/>
              <a:t>point:http</a:t>
            </a:r>
            <a:r>
              <a:rPr lang="en-US" dirty="0"/>
              <a:t>://localhost:8080/WS/HelloWorld</a:t>
            </a:r>
            <a:br>
              <a:rPr lang="en-US" dirty="0"/>
            </a:br>
            <a:r>
              <a:rPr lang="en-US" dirty="0"/>
              <a:t>WSDL url: http://</a:t>
            </a:r>
            <a:r>
              <a:rPr lang="en-US" dirty="0" smtClean="0"/>
              <a:t>localhost:8080/WS/HelloWorld?wsdl</a:t>
            </a:r>
            <a:endParaRPr lang="en-US" dirty="0"/>
          </a:p>
        </p:txBody>
      </p:sp>
    </p:spTree>
    <p:extLst>
      <p:ext uri="{BB962C8B-B14F-4D97-AF65-F5344CB8AC3E}">
        <p14:creationId xmlns:p14="http://schemas.microsoft.com/office/powerpoint/2010/main" val="1250487735"/>
      </p:ext>
    </p:extLst>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t>
            </a:r>
            <a:r>
              <a:rPr lang="en-US" b="1" dirty="0" err="1"/>
              <a:t>wsimport</a:t>
            </a:r>
            <a:r>
              <a:rPr lang="en-US" b="1" dirty="0"/>
              <a:t>?</a:t>
            </a:r>
            <a:br>
              <a:rPr lang="en-US" b="1" dirty="0"/>
            </a:br>
            <a:endParaRPr lang="en-US" dirty="0"/>
          </a:p>
        </p:txBody>
      </p:sp>
      <p:sp>
        <p:nvSpPr>
          <p:cNvPr id="3" name="Content Placeholder 2"/>
          <p:cNvSpPr>
            <a:spLocks noGrp="1"/>
          </p:cNvSpPr>
          <p:nvPr>
            <p:ph idx="1"/>
          </p:nvPr>
        </p:nvSpPr>
        <p:spPr/>
        <p:txBody>
          <a:bodyPr>
            <a:normAutofit/>
          </a:bodyPr>
          <a:lstStyle/>
          <a:p>
            <a:r>
              <a:rPr lang="en-US" sz="1800" dirty="0" smtClean="0"/>
              <a:t> </a:t>
            </a:r>
            <a:r>
              <a:rPr lang="en-US" sz="1800" dirty="0" err="1"/>
              <a:t>wsimport</a:t>
            </a:r>
            <a:r>
              <a:rPr lang="en-US" sz="1800" dirty="0"/>
              <a:t> is utility which generates java classes from WSDL. It is part of JDK 6</a:t>
            </a:r>
            <a:r>
              <a:rPr lang="en-US" sz="1800" dirty="0" smtClean="0"/>
              <a:t>.</a:t>
            </a:r>
            <a:endParaRPr lang="en-US" sz="1800" dirty="0"/>
          </a:p>
        </p:txBody>
      </p:sp>
    </p:spTree>
    <p:extLst>
      <p:ext uri="{BB962C8B-B14F-4D97-AF65-F5344CB8AC3E}">
        <p14:creationId xmlns:p14="http://schemas.microsoft.com/office/powerpoint/2010/main" val="1737530954"/>
      </p:ext>
    </p:extLst>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a:t>What is sun-jaxws.xml file?</a:t>
            </a:r>
            <a:br>
              <a:rPr lang="en-US" b="1" dirty="0"/>
            </a:br>
            <a:endParaRPr lang="en-US" dirty="0"/>
          </a:p>
        </p:txBody>
      </p:sp>
      <p:sp>
        <p:nvSpPr>
          <p:cNvPr id="3" name="Content Placeholder 2"/>
          <p:cNvSpPr>
            <a:spLocks noGrp="1"/>
          </p:cNvSpPr>
          <p:nvPr>
            <p:ph idx="1"/>
          </p:nvPr>
        </p:nvSpPr>
        <p:spPr/>
        <p:txBody>
          <a:bodyPr>
            <a:normAutofit/>
          </a:bodyPr>
          <a:lstStyle/>
          <a:p>
            <a:r>
              <a:rPr lang="en-US" sz="1800" dirty="0" smtClean="0"/>
              <a:t> </a:t>
            </a:r>
            <a:r>
              <a:rPr lang="en-US" sz="1800" dirty="0">
                <a:solidFill>
                  <a:srgbClr val="000000"/>
                </a:solidFill>
                <a:latin typeface="Times New Roman" panose="02020603050405020304" pitchFamily="18" charset="0"/>
              </a:rPr>
              <a:t>This file provides endpoint details about JAX-WS web service which is deployed on </a:t>
            </a:r>
            <a:r>
              <a:rPr lang="en-US" sz="1800" dirty="0" err="1">
                <a:solidFill>
                  <a:srgbClr val="000000"/>
                </a:solidFill>
                <a:latin typeface="Times New Roman" panose="02020603050405020304" pitchFamily="18" charset="0"/>
              </a:rPr>
              <a:t>tomcat.It</a:t>
            </a:r>
            <a:r>
              <a:rPr lang="en-US" sz="1800" dirty="0">
                <a:solidFill>
                  <a:srgbClr val="000000"/>
                </a:solidFill>
                <a:latin typeface="Times New Roman" panose="02020603050405020304" pitchFamily="18" charset="0"/>
              </a:rPr>
              <a:t> is available at WEB-INF directory.</a:t>
            </a:r>
            <a:r>
              <a:rPr lang="en-US" sz="1800" dirty="0"/>
              <a:t/>
            </a:r>
            <a:br>
              <a:rPr lang="en-US" sz="1800" dirty="0"/>
            </a:br>
            <a:r>
              <a:rPr lang="en-US" sz="1800" b="1" dirty="0">
                <a:solidFill>
                  <a:srgbClr val="000000"/>
                </a:solidFill>
                <a:latin typeface="Times New Roman" panose="02020603050405020304" pitchFamily="18" charset="0"/>
              </a:rPr>
              <a:t>For example: </a:t>
            </a:r>
            <a:r>
              <a:rPr lang="en-US" sz="1800" dirty="0"/>
              <a:t/>
            </a:r>
            <a:br>
              <a:rPr lang="en-US" sz="1800" dirty="0"/>
            </a:br>
            <a:r>
              <a:rPr lang="en-US" sz="1800" b="1" dirty="0" smtClean="0">
                <a:solidFill>
                  <a:srgbClr val="006699"/>
                </a:solidFill>
                <a:latin typeface="trebuchet MS" panose="020B0603020202020204" pitchFamily="34" charset="0"/>
              </a:rPr>
              <a:t>&lt;?</a:t>
            </a:r>
            <a:r>
              <a:rPr lang="en-US" sz="1800" b="1" dirty="0">
                <a:solidFill>
                  <a:srgbClr val="006699"/>
                </a:solidFill>
                <a:latin typeface="trebuchet MS" panose="020B0603020202020204" pitchFamily="34" charset="0"/>
              </a:rPr>
              <a:t>xml</a:t>
            </a:r>
            <a:r>
              <a:rPr lang="en-US" sz="1800" dirty="0">
                <a:solidFill>
                  <a:srgbClr val="000000"/>
                </a:solidFill>
                <a:latin typeface="trebuchet MS" panose="020B0603020202020204" pitchFamily="34" charset="0"/>
              </a:rPr>
              <a:t> </a:t>
            </a:r>
            <a:r>
              <a:rPr lang="en-US" sz="1800" dirty="0">
                <a:solidFill>
                  <a:srgbClr val="FF0000"/>
                </a:solidFill>
                <a:latin typeface="trebuchet MS" panose="020B0603020202020204" pitchFamily="34" charset="0"/>
              </a:rPr>
              <a:t>version</a:t>
            </a:r>
            <a:r>
              <a:rPr lang="en-US" sz="1800" dirty="0">
                <a:solidFill>
                  <a:srgbClr val="000000"/>
                </a:solidFill>
                <a:latin typeface="trebuchet MS" panose="020B0603020202020204" pitchFamily="34" charset="0"/>
              </a:rPr>
              <a:t>=</a:t>
            </a:r>
            <a:r>
              <a:rPr lang="en-US" sz="1800" dirty="0">
                <a:solidFill>
                  <a:srgbClr val="0000FF"/>
                </a:solidFill>
                <a:latin typeface="trebuchet MS" panose="020B0603020202020204" pitchFamily="34" charset="0"/>
              </a:rPr>
              <a:t>"1.0"</a:t>
            </a:r>
            <a:r>
              <a:rPr lang="en-US" sz="1800" dirty="0">
                <a:solidFill>
                  <a:srgbClr val="000000"/>
                </a:solidFill>
                <a:latin typeface="trebuchet MS" panose="020B0603020202020204" pitchFamily="34" charset="0"/>
              </a:rPr>
              <a:t> </a:t>
            </a:r>
            <a:r>
              <a:rPr lang="en-US" sz="1800" dirty="0">
                <a:solidFill>
                  <a:srgbClr val="FF0000"/>
                </a:solidFill>
                <a:latin typeface="trebuchet MS" panose="020B0603020202020204" pitchFamily="34" charset="0"/>
              </a:rPr>
              <a:t>encoding</a:t>
            </a:r>
            <a:r>
              <a:rPr lang="en-US" sz="1800" dirty="0">
                <a:solidFill>
                  <a:srgbClr val="000000"/>
                </a:solidFill>
                <a:latin typeface="trebuchet MS" panose="020B0603020202020204" pitchFamily="34" charset="0"/>
              </a:rPr>
              <a:t>=</a:t>
            </a:r>
            <a:r>
              <a:rPr lang="en-US" sz="1800" dirty="0">
                <a:solidFill>
                  <a:srgbClr val="0000FF"/>
                </a:solidFill>
                <a:latin typeface="trebuchet MS" panose="020B0603020202020204" pitchFamily="34" charset="0"/>
              </a:rPr>
              <a:t>"UTF-8"</a:t>
            </a:r>
            <a:r>
              <a:rPr lang="en-US" sz="1800" b="1" dirty="0">
                <a:solidFill>
                  <a:srgbClr val="006699"/>
                </a:solidFill>
                <a:latin typeface="trebuchet MS" panose="020B0603020202020204" pitchFamily="34" charset="0"/>
              </a:rPr>
              <a:t>?&gt;</a:t>
            </a:r>
            <a:r>
              <a:rPr lang="en-US" sz="1800" dirty="0">
                <a:solidFill>
                  <a:srgbClr val="000000"/>
                </a:solidFill>
                <a:latin typeface="trebuchet MS" panose="020B0603020202020204" pitchFamily="34" charset="0"/>
              </a:rPr>
              <a:t>  </a:t>
            </a:r>
            <a:endParaRPr lang="en-US" sz="1800" dirty="0">
              <a:solidFill>
                <a:srgbClr val="5C5C5C"/>
              </a:solidFill>
              <a:latin typeface="trebuchet MS" panose="020B0603020202020204" pitchFamily="34" charset="0"/>
            </a:endParaRPr>
          </a:p>
          <a:p>
            <a:pPr>
              <a:buFont typeface="+mj-lt"/>
              <a:buAutoNum type="arabicPeriod"/>
            </a:pPr>
            <a:r>
              <a:rPr lang="en-US" sz="1800" b="1" dirty="0">
                <a:solidFill>
                  <a:srgbClr val="006699"/>
                </a:solidFill>
                <a:latin typeface="trebuchet MS" panose="020B0603020202020204" pitchFamily="34" charset="0"/>
              </a:rPr>
              <a:t>&lt;endpoints</a:t>
            </a:r>
            <a:r>
              <a:rPr lang="en-US" sz="1800" dirty="0">
                <a:solidFill>
                  <a:srgbClr val="000000"/>
                </a:solidFill>
                <a:latin typeface="trebuchet MS" panose="020B0603020202020204" pitchFamily="34" charset="0"/>
              </a:rPr>
              <a:t> </a:t>
            </a:r>
            <a:r>
              <a:rPr lang="en-US" sz="1800" dirty="0" err="1">
                <a:solidFill>
                  <a:srgbClr val="FF0000"/>
                </a:solidFill>
                <a:latin typeface="trebuchet MS" panose="020B0603020202020204" pitchFamily="34" charset="0"/>
              </a:rPr>
              <a:t>xmlns</a:t>
            </a:r>
            <a:r>
              <a:rPr lang="en-US" sz="1800" dirty="0">
                <a:solidFill>
                  <a:srgbClr val="000000"/>
                </a:solidFill>
                <a:latin typeface="trebuchet MS" panose="020B0603020202020204" pitchFamily="34" charset="0"/>
              </a:rPr>
              <a:t>=</a:t>
            </a:r>
            <a:r>
              <a:rPr lang="en-US" sz="1800" dirty="0">
                <a:solidFill>
                  <a:srgbClr val="0000FF"/>
                </a:solidFill>
                <a:latin typeface="trebuchet MS" panose="020B0603020202020204" pitchFamily="34" charset="0"/>
              </a:rPr>
              <a:t>"http://java.sun.com/xml/ns/</a:t>
            </a:r>
            <a:r>
              <a:rPr lang="en-US" sz="1800" dirty="0" err="1">
                <a:solidFill>
                  <a:srgbClr val="0000FF"/>
                </a:solidFill>
                <a:latin typeface="trebuchet MS" panose="020B0603020202020204" pitchFamily="34" charset="0"/>
              </a:rPr>
              <a:t>jax-ws</a:t>
            </a:r>
            <a:r>
              <a:rPr lang="en-US" sz="1800" dirty="0">
                <a:solidFill>
                  <a:srgbClr val="0000FF"/>
                </a:solidFill>
                <a:latin typeface="trebuchet MS" panose="020B0603020202020204" pitchFamily="34" charset="0"/>
              </a:rPr>
              <a:t>/</a:t>
            </a:r>
            <a:r>
              <a:rPr lang="en-US" sz="1800" dirty="0" err="1">
                <a:solidFill>
                  <a:srgbClr val="0000FF"/>
                </a:solidFill>
                <a:latin typeface="trebuchet MS" panose="020B0603020202020204" pitchFamily="34" charset="0"/>
              </a:rPr>
              <a:t>ri</a:t>
            </a:r>
            <a:r>
              <a:rPr lang="en-US" sz="1800" dirty="0">
                <a:solidFill>
                  <a:srgbClr val="0000FF"/>
                </a:solidFill>
                <a:latin typeface="trebuchet MS" panose="020B0603020202020204" pitchFamily="34" charset="0"/>
              </a:rPr>
              <a:t>/runtime"</a:t>
            </a:r>
            <a:r>
              <a:rPr lang="en-US" sz="1800" dirty="0">
                <a:solidFill>
                  <a:srgbClr val="000000"/>
                </a:solidFill>
                <a:latin typeface="trebuchet MS" panose="020B0603020202020204" pitchFamily="34" charset="0"/>
              </a:rPr>
              <a:t> </a:t>
            </a:r>
            <a:r>
              <a:rPr lang="en-US" sz="1800" dirty="0">
                <a:solidFill>
                  <a:srgbClr val="FF0000"/>
                </a:solidFill>
                <a:latin typeface="trebuchet MS" panose="020B0603020202020204" pitchFamily="34" charset="0"/>
              </a:rPr>
              <a:t>version</a:t>
            </a:r>
            <a:r>
              <a:rPr lang="en-US" sz="1800" dirty="0">
                <a:solidFill>
                  <a:srgbClr val="000000"/>
                </a:solidFill>
                <a:latin typeface="trebuchet MS" panose="020B0603020202020204" pitchFamily="34" charset="0"/>
              </a:rPr>
              <a:t>=</a:t>
            </a:r>
            <a:r>
              <a:rPr lang="en-US" sz="1800" dirty="0">
                <a:solidFill>
                  <a:srgbClr val="0000FF"/>
                </a:solidFill>
                <a:latin typeface="trebuchet MS" panose="020B0603020202020204" pitchFamily="34" charset="0"/>
              </a:rPr>
              <a:t>"2.0"</a:t>
            </a:r>
            <a:r>
              <a:rPr lang="en-US" sz="1800" b="1" dirty="0">
                <a:solidFill>
                  <a:srgbClr val="006699"/>
                </a:solidFill>
                <a:latin typeface="trebuchet MS" panose="020B0603020202020204" pitchFamily="34" charset="0"/>
              </a:rPr>
              <a:t>&gt;</a:t>
            </a:r>
            <a:r>
              <a:rPr lang="en-US" sz="1800" dirty="0">
                <a:solidFill>
                  <a:srgbClr val="000000"/>
                </a:solidFill>
                <a:latin typeface="trebuchet MS" panose="020B0603020202020204" pitchFamily="34" charset="0"/>
              </a:rPr>
              <a:t>  </a:t>
            </a:r>
            <a:endParaRPr lang="en-US" sz="1800" dirty="0">
              <a:solidFill>
                <a:srgbClr val="5C5C5C"/>
              </a:solidFill>
              <a:latin typeface="trebuchet MS" panose="020B0603020202020204" pitchFamily="34" charset="0"/>
            </a:endParaRPr>
          </a:p>
          <a:p>
            <a:pPr>
              <a:buFont typeface="+mj-lt"/>
              <a:buAutoNum type="arabicPeriod"/>
            </a:pPr>
            <a:r>
              <a:rPr lang="en-US" sz="1800" dirty="0">
                <a:solidFill>
                  <a:srgbClr val="000000"/>
                </a:solidFill>
                <a:latin typeface="trebuchet MS" panose="020B0603020202020204" pitchFamily="34" charset="0"/>
              </a:rPr>
              <a:t>  </a:t>
            </a:r>
            <a:r>
              <a:rPr lang="en-US" sz="1800" b="1" dirty="0">
                <a:solidFill>
                  <a:srgbClr val="006699"/>
                </a:solidFill>
                <a:latin typeface="trebuchet MS" panose="020B0603020202020204" pitchFamily="34" charset="0"/>
              </a:rPr>
              <a:t>&lt;endpoint</a:t>
            </a:r>
            <a:r>
              <a:rPr lang="en-US" sz="1800" dirty="0">
                <a:solidFill>
                  <a:srgbClr val="000000"/>
                </a:solidFill>
                <a:latin typeface="trebuchet MS" panose="020B0603020202020204" pitchFamily="34" charset="0"/>
              </a:rPr>
              <a:t>  </a:t>
            </a:r>
            <a:endParaRPr lang="en-US" sz="1800" dirty="0">
              <a:solidFill>
                <a:srgbClr val="5C5C5C"/>
              </a:solidFill>
              <a:latin typeface="trebuchet MS" panose="020B0603020202020204" pitchFamily="34" charset="0"/>
            </a:endParaRPr>
          </a:p>
          <a:p>
            <a:pPr>
              <a:buFont typeface="+mj-lt"/>
              <a:buAutoNum type="arabicPeriod"/>
            </a:pPr>
            <a:r>
              <a:rPr lang="en-US" sz="1800" dirty="0">
                <a:solidFill>
                  <a:srgbClr val="000000"/>
                </a:solidFill>
                <a:latin typeface="trebuchet MS" panose="020B0603020202020204" pitchFamily="34" charset="0"/>
              </a:rPr>
              <a:t>     </a:t>
            </a:r>
            <a:r>
              <a:rPr lang="en-US" sz="1800" dirty="0">
                <a:solidFill>
                  <a:srgbClr val="FF0000"/>
                </a:solidFill>
                <a:latin typeface="trebuchet MS" panose="020B0603020202020204" pitchFamily="34" charset="0"/>
              </a:rPr>
              <a:t>name</a:t>
            </a:r>
            <a:r>
              <a:rPr lang="en-US" sz="1800" dirty="0">
                <a:solidFill>
                  <a:srgbClr val="000000"/>
                </a:solidFill>
                <a:latin typeface="trebuchet MS" panose="020B0603020202020204" pitchFamily="34" charset="0"/>
              </a:rPr>
              <a:t>=</a:t>
            </a:r>
            <a:r>
              <a:rPr lang="en-US" sz="1800" dirty="0">
                <a:solidFill>
                  <a:srgbClr val="0000FF"/>
                </a:solidFill>
                <a:latin typeface="trebuchet MS" panose="020B0603020202020204" pitchFamily="34" charset="0"/>
              </a:rPr>
              <a:t>"</a:t>
            </a:r>
            <a:r>
              <a:rPr lang="en-US" sz="1800" dirty="0" err="1">
                <a:solidFill>
                  <a:srgbClr val="0000FF"/>
                </a:solidFill>
                <a:latin typeface="trebuchet MS" panose="020B0603020202020204" pitchFamily="34" charset="0"/>
              </a:rPr>
              <a:t>HelloWorldWS</a:t>
            </a:r>
            <a:r>
              <a:rPr lang="en-US" sz="1800" dirty="0">
                <a:solidFill>
                  <a:srgbClr val="0000FF"/>
                </a:solidFill>
                <a:latin typeface="trebuchet MS" panose="020B0603020202020204" pitchFamily="34" charset="0"/>
              </a:rPr>
              <a:t>"</a:t>
            </a:r>
            <a:r>
              <a:rPr lang="en-US" sz="1800" dirty="0">
                <a:solidFill>
                  <a:srgbClr val="000000"/>
                </a:solidFill>
                <a:latin typeface="trebuchet MS" panose="020B0603020202020204" pitchFamily="34" charset="0"/>
              </a:rPr>
              <a:t>  </a:t>
            </a:r>
            <a:endParaRPr lang="en-US" sz="1800" dirty="0">
              <a:solidFill>
                <a:srgbClr val="5C5C5C"/>
              </a:solidFill>
              <a:latin typeface="trebuchet MS" panose="020B0603020202020204" pitchFamily="34" charset="0"/>
            </a:endParaRPr>
          </a:p>
          <a:p>
            <a:pPr>
              <a:buFont typeface="+mj-lt"/>
              <a:buAutoNum type="arabicPeriod"/>
            </a:pPr>
            <a:r>
              <a:rPr lang="en-US" sz="1800" dirty="0">
                <a:solidFill>
                  <a:srgbClr val="000000"/>
                </a:solidFill>
                <a:latin typeface="trebuchet MS" panose="020B0603020202020204" pitchFamily="34" charset="0"/>
              </a:rPr>
              <a:t>     </a:t>
            </a:r>
            <a:r>
              <a:rPr lang="en-US" sz="1800" dirty="0">
                <a:solidFill>
                  <a:srgbClr val="FF0000"/>
                </a:solidFill>
                <a:latin typeface="trebuchet MS" panose="020B0603020202020204" pitchFamily="34" charset="0"/>
              </a:rPr>
              <a:t>implementation</a:t>
            </a:r>
            <a:r>
              <a:rPr lang="en-US" sz="1800" dirty="0" smtClean="0">
                <a:solidFill>
                  <a:srgbClr val="000000"/>
                </a:solidFill>
                <a:latin typeface="trebuchet MS" panose="020B0603020202020204" pitchFamily="34" charset="0"/>
              </a:rPr>
              <a:t>=</a:t>
            </a:r>
            <a:r>
              <a:rPr lang="en-US" sz="1800" dirty="0" smtClean="0">
                <a:solidFill>
                  <a:srgbClr val="0000FF"/>
                </a:solidFill>
                <a:latin typeface="trebuchet MS" panose="020B0603020202020204" pitchFamily="34" charset="0"/>
              </a:rPr>
              <a:t>"</a:t>
            </a:r>
            <a:r>
              <a:rPr lang="en-US" sz="1800" dirty="0" err="1" smtClean="0">
                <a:solidFill>
                  <a:srgbClr val="0000FF"/>
                </a:solidFill>
                <a:latin typeface="trebuchet MS" panose="020B0603020202020204" pitchFamily="34" charset="0"/>
              </a:rPr>
              <a:t>com.mangaraoit.webservice.HelloWorldImpl</a:t>
            </a:r>
            <a:r>
              <a:rPr lang="en-US" sz="1800" dirty="0">
                <a:solidFill>
                  <a:srgbClr val="0000FF"/>
                </a:solidFill>
                <a:latin typeface="trebuchet MS" panose="020B0603020202020204" pitchFamily="34" charset="0"/>
              </a:rPr>
              <a:t>"</a:t>
            </a:r>
            <a:r>
              <a:rPr lang="en-US" sz="1800" dirty="0">
                <a:solidFill>
                  <a:srgbClr val="000000"/>
                </a:solidFill>
                <a:latin typeface="trebuchet MS" panose="020B0603020202020204" pitchFamily="34" charset="0"/>
              </a:rPr>
              <a:t>  </a:t>
            </a:r>
            <a:endParaRPr lang="en-US" sz="1800" dirty="0">
              <a:solidFill>
                <a:srgbClr val="5C5C5C"/>
              </a:solidFill>
              <a:latin typeface="trebuchet MS" panose="020B0603020202020204" pitchFamily="34" charset="0"/>
            </a:endParaRPr>
          </a:p>
          <a:p>
            <a:pPr>
              <a:buFont typeface="+mj-lt"/>
              <a:buAutoNum type="arabicPeriod"/>
            </a:pPr>
            <a:r>
              <a:rPr lang="en-US" sz="1800" dirty="0">
                <a:solidFill>
                  <a:srgbClr val="000000"/>
                </a:solidFill>
                <a:latin typeface="trebuchet MS" panose="020B0603020202020204" pitchFamily="34" charset="0"/>
              </a:rPr>
              <a:t>     </a:t>
            </a:r>
            <a:r>
              <a:rPr lang="en-US" sz="1800" dirty="0" err="1">
                <a:solidFill>
                  <a:srgbClr val="FF0000"/>
                </a:solidFill>
                <a:latin typeface="trebuchet MS" panose="020B0603020202020204" pitchFamily="34" charset="0"/>
              </a:rPr>
              <a:t>url</a:t>
            </a:r>
            <a:r>
              <a:rPr lang="en-US" sz="1800" dirty="0">
                <a:solidFill>
                  <a:srgbClr val="FF0000"/>
                </a:solidFill>
                <a:latin typeface="trebuchet MS" panose="020B0603020202020204" pitchFamily="34" charset="0"/>
              </a:rPr>
              <a:t>-pattern</a:t>
            </a:r>
            <a:r>
              <a:rPr lang="en-US" sz="1800" dirty="0">
                <a:solidFill>
                  <a:srgbClr val="000000"/>
                </a:solidFill>
                <a:latin typeface="trebuchet MS" panose="020B0603020202020204" pitchFamily="34" charset="0"/>
              </a:rPr>
              <a:t>=</a:t>
            </a:r>
            <a:r>
              <a:rPr lang="en-US" sz="1800" dirty="0">
                <a:solidFill>
                  <a:srgbClr val="0000FF"/>
                </a:solidFill>
                <a:latin typeface="trebuchet MS" panose="020B0603020202020204" pitchFamily="34" charset="0"/>
              </a:rPr>
              <a:t>"/</a:t>
            </a:r>
            <a:r>
              <a:rPr lang="en-US" sz="1800" dirty="0" err="1">
                <a:solidFill>
                  <a:srgbClr val="0000FF"/>
                </a:solidFill>
                <a:latin typeface="trebuchet MS" panose="020B0603020202020204" pitchFamily="34" charset="0"/>
              </a:rPr>
              <a:t>HelloWorldWS</a:t>
            </a:r>
            <a:r>
              <a:rPr lang="en-US" sz="1800" dirty="0">
                <a:solidFill>
                  <a:srgbClr val="0000FF"/>
                </a:solidFill>
                <a:latin typeface="trebuchet MS" panose="020B0603020202020204" pitchFamily="34" charset="0"/>
              </a:rPr>
              <a:t>"</a:t>
            </a:r>
            <a:r>
              <a:rPr lang="en-US" sz="1800" b="1" dirty="0">
                <a:solidFill>
                  <a:srgbClr val="006699"/>
                </a:solidFill>
                <a:latin typeface="trebuchet MS" panose="020B0603020202020204" pitchFamily="34" charset="0"/>
              </a:rPr>
              <a:t>/&gt;</a:t>
            </a:r>
            <a:r>
              <a:rPr lang="en-US" sz="1800" dirty="0">
                <a:solidFill>
                  <a:srgbClr val="000000"/>
                </a:solidFill>
                <a:latin typeface="trebuchet MS" panose="020B0603020202020204" pitchFamily="34" charset="0"/>
              </a:rPr>
              <a:t>  </a:t>
            </a:r>
            <a:endParaRPr lang="en-US" sz="1800" dirty="0">
              <a:solidFill>
                <a:srgbClr val="5C5C5C"/>
              </a:solidFill>
              <a:latin typeface="trebuchet MS" panose="020B0603020202020204" pitchFamily="34" charset="0"/>
            </a:endParaRPr>
          </a:p>
          <a:p>
            <a:pPr>
              <a:buFont typeface="+mj-lt"/>
              <a:buAutoNum type="arabicPeriod"/>
            </a:pPr>
            <a:r>
              <a:rPr lang="en-US" sz="1800" b="1" dirty="0">
                <a:solidFill>
                  <a:srgbClr val="006699"/>
                </a:solidFill>
                <a:latin typeface="trebuchet MS" panose="020B0603020202020204" pitchFamily="34" charset="0"/>
              </a:rPr>
              <a:t>&lt;/endpoints&gt;</a:t>
            </a:r>
            <a:r>
              <a:rPr lang="en-US" sz="1800" dirty="0">
                <a:solidFill>
                  <a:srgbClr val="000000"/>
                </a:solidFill>
                <a:latin typeface="trebuchet MS" panose="020B0603020202020204" pitchFamily="34" charset="0"/>
              </a:rPr>
              <a:t>   </a:t>
            </a:r>
            <a:endParaRPr lang="en-US" sz="1800" dirty="0">
              <a:solidFill>
                <a:srgbClr val="5C5C5C"/>
              </a:solidFill>
              <a:latin typeface="trebuchet MS" panose="020B0603020202020204" pitchFamily="34" charset="0"/>
            </a:endParaRPr>
          </a:p>
          <a:p>
            <a:r>
              <a:rPr lang="en-US" sz="1800" dirty="0">
                <a:solidFill>
                  <a:srgbClr val="000000"/>
                </a:solidFill>
                <a:latin typeface="Times New Roman" panose="02020603050405020304" pitchFamily="18" charset="0"/>
              </a:rPr>
              <a:t/>
            </a:r>
            <a:br>
              <a:rPr lang="en-US" sz="1800" dirty="0">
                <a:solidFill>
                  <a:srgbClr val="000000"/>
                </a:solidFill>
                <a:latin typeface="Times New Roman" panose="02020603050405020304" pitchFamily="18" charset="0"/>
              </a:rPr>
            </a:br>
            <a:endParaRPr lang="en-US" sz="1800" dirty="0"/>
          </a:p>
        </p:txBody>
      </p:sp>
    </p:spTree>
    <p:extLst>
      <p:ext uri="{BB962C8B-B14F-4D97-AF65-F5344CB8AC3E}">
        <p14:creationId xmlns:p14="http://schemas.microsoft.com/office/powerpoint/2010/main" val="553550932"/>
      </p:ext>
    </p:extLst>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US" dirty="0"/>
          </a:p>
        </p:txBody>
      </p:sp>
      <p:sp>
        <p:nvSpPr>
          <p:cNvPr id="3" name="Content Placeholder 2"/>
          <p:cNvSpPr>
            <a:spLocks noGrp="1"/>
          </p:cNvSpPr>
          <p:nvPr>
            <p:ph idx="1"/>
          </p:nvPr>
        </p:nvSpPr>
        <p:spPr/>
        <p:txBody>
          <a:bodyPr>
            <a:normAutofit/>
          </a:bodyPr>
          <a:lstStyle/>
          <a:p>
            <a:r>
              <a:rPr lang="en-US" sz="2400" dirty="0" smtClean="0"/>
              <a:t>WSDL stands for Web Service Description/Doc Language</a:t>
            </a:r>
          </a:p>
          <a:p>
            <a:r>
              <a:rPr lang="en-US" sz="2400" dirty="0" smtClean="0"/>
              <a:t>It contains contract of Webservice (details of web service)</a:t>
            </a:r>
          </a:p>
          <a:p>
            <a:r>
              <a:rPr lang="en-US" sz="2400" dirty="0" smtClean="0"/>
              <a:t>We can generate WSDL manually or we have tools to generate it.</a:t>
            </a:r>
          </a:p>
          <a:p>
            <a:endParaRPr lang="en-US" sz="2400"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06306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WSDL contains?</a:t>
            </a:r>
            <a:endParaRPr lang="en-US" dirty="0"/>
          </a:p>
        </p:txBody>
      </p:sp>
      <p:sp>
        <p:nvSpPr>
          <p:cNvPr id="3" name="Content Placeholder 2"/>
          <p:cNvSpPr>
            <a:spLocks noGrp="1"/>
          </p:cNvSpPr>
          <p:nvPr>
            <p:ph idx="1"/>
          </p:nvPr>
        </p:nvSpPr>
        <p:spPr/>
        <p:txBody>
          <a:bodyPr>
            <a:normAutofit/>
          </a:bodyPr>
          <a:lstStyle/>
          <a:p>
            <a:r>
              <a:rPr lang="en-US" sz="2800" dirty="0" smtClean="0"/>
              <a:t>Methods</a:t>
            </a:r>
          </a:p>
          <a:p>
            <a:r>
              <a:rPr lang="en-US" sz="2800" dirty="0" smtClean="0"/>
              <a:t>Arguments</a:t>
            </a:r>
          </a:p>
          <a:p>
            <a:r>
              <a:rPr lang="en-US" sz="2800" dirty="0" smtClean="0"/>
              <a:t>Return type</a:t>
            </a:r>
            <a:endParaRPr lang="en-US" sz="2800"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6755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SEI </a:t>
            </a:r>
            <a:r>
              <a:rPr lang="en-US" dirty="0"/>
              <a:t>– Service End </a:t>
            </a:r>
            <a:r>
              <a:rPr lang="en-US" dirty="0" smtClean="0"/>
              <a:t>Interface ?</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2400" dirty="0" smtClean="0"/>
              <a:t>It’s interface to Web service</a:t>
            </a:r>
          </a:p>
          <a:p>
            <a:r>
              <a:rPr lang="en-US" sz="2400" dirty="0" smtClean="0"/>
              <a:t>It’s internally implemented</a:t>
            </a:r>
            <a:endParaRPr lang="en-US" sz="2400"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064517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Lesson 3. Writing a Web service Client – Stub Generation</a:t>
            </a:r>
            <a:endParaRPr lang="en-US" dirty="0"/>
          </a:p>
        </p:txBody>
      </p:sp>
      <p:sp>
        <p:nvSpPr>
          <p:cNvPr id="3" name="Content Placeholder 2"/>
          <p:cNvSpPr>
            <a:spLocks noGrp="1"/>
          </p:cNvSpPr>
          <p:nvPr>
            <p:ph type="subTitle" idx="1"/>
          </p:nvPr>
        </p:nvSpPr>
        <p:spPr/>
        <p:txBody>
          <a:bodyPr/>
          <a:lstStyle/>
          <a:p>
            <a:r>
              <a:rPr lang="en-US" dirty="0" smtClean="0"/>
              <a:t> </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859323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GEOIP Service</a:t>
            </a:r>
            <a:endParaRPr lang="en-US" dirty="0"/>
          </a:p>
        </p:txBody>
      </p:sp>
      <p:sp>
        <p:nvSpPr>
          <p:cNvPr id="3" name="Content Placeholder 2"/>
          <p:cNvSpPr>
            <a:spLocks noGrp="1"/>
          </p:cNvSpPr>
          <p:nvPr>
            <p:ph idx="1"/>
          </p:nvPr>
        </p:nvSpPr>
        <p:spPr/>
        <p:txBody>
          <a:bodyPr>
            <a:normAutofit/>
          </a:bodyPr>
          <a:lstStyle/>
          <a:p>
            <a:r>
              <a:rPr lang="en-US" sz="1800" dirty="0" smtClean="0"/>
              <a:t>It is a open source service</a:t>
            </a:r>
          </a:p>
          <a:p>
            <a:r>
              <a:rPr lang="en-US" sz="1800" dirty="0" smtClean="0"/>
              <a:t>It receives the </a:t>
            </a:r>
            <a:r>
              <a:rPr lang="en-US" sz="1800" dirty="0" err="1" smtClean="0"/>
              <a:t>ip</a:t>
            </a:r>
            <a:r>
              <a:rPr lang="en-US" sz="1800" dirty="0" smtClean="0"/>
              <a:t> address, It tells the machine where it is in?</a:t>
            </a:r>
          </a:p>
          <a:p>
            <a:r>
              <a:rPr lang="en-US" sz="1800" dirty="0" smtClean="0"/>
              <a:t>It prints country name in the console</a:t>
            </a:r>
            <a:endParaRPr lang="en-US" sz="1800"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292489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EJB</a:t>
            </a:r>
            <a:endParaRPr lang="en-US" dirty="0"/>
          </a:p>
        </p:txBody>
      </p:sp>
      <p:sp>
        <p:nvSpPr>
          <p:cNvPr id="3" name="Content Placeholder 2"/>
          <p:cNvSpPr>
            <a:spLocks noGrp="1"/>
          </p:cNvSpPr>
          <p:nvPr>
            <p:ph idx="1"/>
          </p:nvPr>
        </p:nvSpPr>
        <p:spPr/>
        <p:txBody>
          <a:bodyPr/>
          <a:lstStyle/>
          <a:p>
            <a:r>
              <a:rPr lang="en-US" dirty="0" smtClean="0"/>
              <a:t>EJB stands for Enterprise java Bean. It’s mainly used for developing distributed applications. </a:t>
            </a:r>
          </a:p>
          <a:p>
            <a:r>
              <a:rPr lang="en-US" dirty="0" smtClean="0"/>
              <a:t>We have </a:t>
            </a:r>
            <a:r>
              <a:rPr lang="en-US" dirty="0" smtClean="0">
                <a:solidFill>
                  <a:srgbClr val="FF0000"/>
                </a:solidFill>
              </a:rPr>
              <a:t>drawback</a:t>
            </a:r>
            <a:r>
              <a:rPr lang="en-US" dirty="0" smtClean="0"/>
              <a:t> with EJB also.</a:t>
            </a:r>
          </a:p>
          <a:p>
            <a:r>
              <a:rPr lang="en-US" dirty="0" smtClean="0"/>
              <a:t>EJB also gives </a:t>
            </a:r>
            <a:r>
              <a:rPr lang="en-US" dirty="0" smtClean="0">
                <a:solidFill>
                  <a:srgbClr val="FF0000"/>
                </a:solidFill>
              </a:rPr>
              <a:t>a language dependent service. </a:t>
            </a:r>
            <a:r>
              <a:rPr lang="en-US" dirty="0" smtClean="0"/>
              <a:t>So only java application can provide service and can consume service. </a:t>
            </a:r>
          </a:p>
          <a:p>
            <a:r>
              <a:rPr lang="en-US" dirty="0" smtClean="0"/>
              <a:t>To overcome this drawback, Webservices were introduced by WS – I (Web Service – Interoperability )</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928196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 </a:t>
            </a:r>
            <a:r>
              <a:rPr lang="en-US" dirty="0" err="1" smtClean="0"/>
              <a:t>webservices</a:t>
            </a:r>
            <a:endParaRPr lang="en-US" dirty="0"/>
          </a:p>
        </p:txBody>
      </p:sp>
      <p:sp>
        <p:nvSpPr>
          <p:cNvPr id="3" name="Content Placeholder 2"/>
          <p:cNvSpPr>
            <a:spLocks noGrp="1"/>
          </p:cNvSpPr>
          <p:nvPr>
            <p:ph idx="1"/>
          </p:nvPr>
        </p:nvSpPr>
        <p:spPr/>
        <p:txBody>
          <a:bodyPr>
            <a:normAutofit/>
          </a:bodyPr>
          <a:lstStyle/>
          <a:p>
            <a:r>
              <a:rPr lang="en-US" sz="2000" dirty="0" smtClean="0"/>
              <a:t>We can find the </a:t>
            </a:r>
            <a:r>
              <a:rPr lang="en-US" sz="2000" dirty="0" err="1" smtClean="0"/>
              <a:t>no.of</a:t>
            </a:r>
            <a:r>
              <a:rPr lang="en-US" sz="2000" dirty="0" smtClean="0"/>
              <a:t> </a:t>
            </a:r>
            <a:r>
              <a:rPr lang="en-US" sz="2000" dirty="0" err="1" smtClean="0"/>
              <a:t>webservices</a:t>
            </a:r>
            <a:r>
              <a:rPr lang="en-US" sz="2000" dirty="0" smtClean="0"/>
              <a:t> in the below link</a:t>
            </a:r>
          </a:p>
          <a:p>
            <a:r>
              <a:rPr lang="en-US" sz="2000" dirty="0" smtClean="0"/>
              <a:t>http</a:t>
            </a:r>
            <a:r>
              <a:rPr lang="en-US" sz="2000" dirty="0"/>
              <a:t>://www.webservicex.com/</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6924043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get the GEOIP WSDL file</a:t>
            </a:r>
            <a:endParaRPr lang="en-US" dirty="0"/>
          </a:p>
        </p:txBody>
      </p:sp>
      <p:sp>
        <p:nvSpPr>
          <p:cNvPr id="3" name="Content Placeholder 2"/>
          <p:cNvSpPr>
            <a:spLocks noGrp="1"/>
          </p:cNvSpPr>
          <p:nvPr>
            <p:ph idx="1"/>
          </p:nvPr>
        </p:nvSpPr>
        <p:spPr/>
        <p:txBody>
          <a:bodyPr>
            <a:normAutofit/>
          </a:bodyPr>
          <a:lstStyle/>
          <a:p>
            <a:r>
              <a:rPr lang="en-US" sz="2000" dirty="0" smtClean="0"/>
              <a:t>1. Open the below url </a:t>
            </a:r>
            <a:r>
              <a:rPr lang="en-US" sz="2000" dirty="0" smtClean="0">
                <a:hlinkClick r:id="rId2"/>
              </a:rPr>
              <a:t>http</a:t>
            </a:r>
            <a:r>
              <a:rPr lang="en-US" sz="2000" dirty="0">
                <a:hlinkClick r:id="rId2"/>
              </a:rPr>
              <a:t>://</a:t>
            </a:r>
            <a:r>
              <a:rPr lang="en-US" sz="2000" dirty="0" smtClean="0">
                <a:hlinkClick r:id="rId2"/>
              </a:rPr>
              <a:t>www.webservicex.com/ws/WSDetails.aspx?CATID=12&amp;WSID=64</a:t>
            </a:r>
            <a:r>
              <a:rPr lang="en-US" sz="2000" dirty="0" smtClean="0"/>
              <a:t> (It’s not Webservice </a:t>
            </a:r>
            <a:r>
              <a:rPr lang="en-US" sz="2000" dirty="0" err="1" smtClean="0"/>
              <a:t>url</a:t>
            </a:r>
            <a:r>
              <a:rPr lang="en-US" sz="2000" dirty="0" smtClean="0"/>
              <a:t>) </a:t>
            </a:r>
          </a:p>
          <a:p>
            <a:r>
              <a:rPr lang="en-US" sz="2000" dirty="0" smtClean="0"/>
              <a:t>2. copy WSDL schema location</a:t>
            </a:r>
          </a:p>
          <a:p>
            <a:r>
              <a:rPr lang="en-US" sz="2000" dirty="0">
                <a:hlinkClick r:id="rId3"/>
              </a:rPr>
              <a:t>http://</a:t>
            </a:r>
            <a:r>
              <a:rPr lang="en-US" sz="2000" dirty="0" smtClean="0">
                <a:hlinkClick r:id="rId3"/>
              </a:rPr>
              <a:t>www.webservicex.net/geoipservice.asmx?WSDL</a:t>
            </a:r>
            <a:endParaRPr lang="en-US" sz="2000" dirty="0" smtClean="0"/>
          </a:p>
          <a:p>
            <a:r>
              <a:rPr lang="en-US" sz="2000" dirty="0" smtClean="0"/>
              <a:t>3. execute in browser url (sometimes this service may be down)</a:t>
            </a:r>
          </a:p>
          <a:p>
            <a:r>
              <a:rPr lang="en-US" sz="2000" dirty="0" smtClean="0"/>
              <a:t>You can see entries in WSDL file (don’t worry about entries)</a:t>
            </a:r>
          </a:p>
          <a:p>
            <a:r>
              <a:rPr lang="en-US" sz="2000" dirty="0"/>
              <a:t>In </a:t>
            </a:r>
            <a:r>
              <a:rPr lang="en-US" sz="2000" dirty="0" err="1"/>
              <a:t>wsdl</a:t>
            </a:r>
            <a:r>
              <a:rPr lang="en-US" sz="2000" dirty="0"/>
              <a:t> look for </a:t>
            </a:r>
            <a:r>
              <a:rPr lang="en-US" sz="2000" dirty="0" err="1"/>
              <a:t>GeoIPService</a:t>
            </a:r>
            <a:r>
              <a:rPr lang="en-US" sz="2000" dirty="0"/>
              <a:t> and </a:t>
            </a:r>
            <a:r>
              <a:rPr lang="en-US" sz="2000" dirty="0" err="1"/>
              <a:t>GeoIPServiceSOAP</a:t>
            </a:r>
            <a:r>
              <a:rPr lang="en-US" sz="2000" dirty="0"/>
              <a:t> entries</a:t>
            </a:r>
          </a:p>
          <a:p>
            <a:endParaRPr lang="en-US" sz="2000" dirty="0" smtClean="0"/>
          </a:p>
          <a:p>
            <a:endParaRPr lang="en-US" sz="2000" dirty="0" smtClean="0"/>
          </a:p>
          <a:p>
            <a:endParaRPr lang="en-US" sz="2000" dirty="0" smtClean="0"/>
          </a:p>
          <a:p>
            <a:endParaRPr lang="en-US" sz="2000"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648782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a:t>
            </a:r>
            <a:r>
              <a:rPr lang="en-US" dirty="0" err="1" smtClean="0"/>
              <a:t>simport</a:t>
            </a:r>
            <a:r>
              <a:rPr lang="en-US" dirty="0" smtClean="0"/>
              <a:t> tool</a:t>
            </a:r>
            <a:endParaRPr lang="en-US" dirty="0"/>
          </a:p>
        </p:txBody>
      </p:sp>
      <p:sp>
        <p:nvSpPr>
          <p:cNvPr id="3" name="Content Placeholder 2"/>
          <p:cNvSpPr>
            <a:spLocks noGrp="1"/>
          </p:cNvSpPr>
          <p:nvPr>
            <p:ph idx="1"/>
          </p:nvPr>
        </p:nvSpPr>
        <p:spPr/>
        <p:txBody>
          <a:bodyPr>
            <a:normAutofit fontScale="85000" lnSpcReduction="20000"/>
          </a:bodyPr>
          <a:lstStyle/>
          <a:p>
            <a:r>
              <a:rPr lang="en-US" sz="2400" dirty="0"/>
              <a:t>The </a:t>
            </a:r>
            <a:r>
              <a:rPr lang="en-US" sz="2400" dirty="0" err="1"/>
              <a:t>wsimport</a:t>
            </a:r>
            <a:r>
              <a:rPr lang="en-US" sz="2400" dirty="0"/>
              <a:t> tool is used to parse an existing Web Services Description Language (WSDL) file and generate required files (JAX-WS portable artifacts) for web service client to access the published web services. </a:t>
            </a:r>
            <a:endParaRPr lang="en-US" sz="2400" dirty="0" smtClean="0"/>
          </a:p>
          <a:p>
            <a:r>
              <a:rPr lang="en-US" sz="2400" dirty="0" smtClean="0"/>
              <a:t>This </a:t>
            </a:r>
            <a:r>
              <a:rPr lang="en-US" sz="2400" dirty="0" err="1" smtClean="0"/>
              <a:t>wsimport</a:t>
            </a:r>
            <a:r>
              <a:rPr lang="en-US" sz="2400" dirty="0" smtClean="0"/>
              <a:t> </a:t>
            </a:r>
            <a:r>
              <a:rPr lang="en-US" sz="2400" dirty="0"/>
              <a:t>tool is available in the $JDK/bin folder</a:t>
            </a:r>
            <a:r>
              <a:rPr lang="en-US" sz="2400" dirty="0" smtClean="0"/>
              <a:t>.</a:t>
            </a:r>
          </a:p>
          <a:p>
            <a:r>
              <a:rPr lang="en-US" sz="2400" i="1" dirty="0"/>
              <a:t>Command </a:t>
            </a:r>
            <a:r>
              <a:rPr lang="en-US" sz="2400" i="1" dirty="0" smtClean="0"/>
              <a:t>: </a:t>
            </a:r>
            <a:r>
              <a:rPr lang="en-US" sz="2400" i="1" dirty="0" err="1"/>
              <a:t>wsimport</a:t>
            </a:r>
            <a:r>
              <a:rPr lang="en-US" sz="2400" i="1" dirty="0"/>
              <a:t> command to parse </a:t>
            </a:r>
            <a:r>
              <a:rPr lang="en-US" sz="2400" i="1" dirty="0" err="1"/>
              <a:t>CompA</a:t>
            </a:r>
            <a:r>
              <a:rPr lang="en-US" sz="2400" i="1" dirty="0"/>
              <a:t> WSDL </a:t>
            </a:r>
            <a:r>
              <a:rPr lang="en-US" sz="2400" i="1" dirty="0" smtClean="0"/>
              <a:t>file</a:t>
            </a:r>
          </a:p>
          <a:p>
            <a:endParaRPr lang="en-US" sz="2400" i="1" dirty="0" smtClean="0"/>
          </a:p>
          <a:p>
            <a:r>
              <a:rPr lang="en-US" sz="2400" dirty="0"/>
              <a:t>C:\&gt;wsimport -keep -verbose </a:t>
            </a:r>
            <a:r>
              <a:rPr lang="en-US" sz="2400" dirty="0" smtClean="0"/>
              <a:t>&lt;</a:t>
            </a:r>
            <a:r>
              <a:rPr lang="en-US" sz="2400" dirty="0" err="1" smtClean="0"/>
              <a:t>wsdl</a:t>
            </a:r>
            <a:r>
              <a:rPr lang="en-US" sz="2400" dirty="0" smtClean="0"/>
              <a:t> </a:t>
            </a:r>
            <a:r>
              <a:rPr lang="en-US" sz="2400" dirty="0" err="1" smtClean="0"/>
              <a:t>url</a:t>
            </a:r>
            <a:r>
              <a:rPr lang="en-US" sz="2400" dirty="0" smtClean="0"/>
              <a:t>&gt;</a:t>
            </a:r>
            <a:endParaRPr lang="en-US" sz="2400" dirty="0"/>
          </a:p>
          <a:p>
            <a:r>
              <a:rPr lang="en-US" sz="2400" dirty="0"/>
              <a:t>parsing WSDL...</a:t>
            </a:r>
          </a:p>
          <a:p>
            <a:endParaRPr lang="en-US" sz="2400" dirty="0"/>
          </a:p>
          <a:p>
            <a:r>
              <a:rPr lang="en-US" sz="2400" dirty="0"/>
              <a:t>generating code...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0763237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stubs from console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Open the command prompt</a:t>
            </a:r>
          </a:p>
          <a:p>
            <a:r>
              <a:rPr lang="en-US" dirty="0" err="1" smtClean="0"/>
              <a:t>Mkdir</a:t>
            </a:r>
            <a:r>
              <a:rPr lang="en-US" dirty="0" smtClean="0"/>
              <a:t> </a:t>
            </a:r>
            <a:r>
              <a:rPr lang="en-US" dirty="0" err="1" smtClean="0"/>
              <a:t>sei</a:t>
            </a:r>
            <a:endParaRPr lang="en-US" dirty="0" smtClean="0"/>
          </a:p>
          <a:p>
            <a:r>
              <a:rPr lang="en-US" dirty="0" smtClean="0"/>
              <a:t>Cd </a:t>
            </a:r>
            <a:r>
              <a:rPr lang="en-US" dirty="0" err="1" smtClean="0"/>
              <a:t>sei</a:t>
            </a:r>
            <a:endParaRPr lang="en-US" dirty="0" smtClean="0"/>
          </a:p>
          <a:p>
            <a:r>
              <a:rPr lang="en-US" dirty="0" err="1" smtClean="0"/>
              <a:t>Mkdir</a:t>
            </a:r>
            <a:r>
              <a:rPr lang="en-US" dirty="0" smtClean="0"/>
              <a:t> </a:t>
            </a:r>
            <a:r>
              <a:rPr lang="en-US" dirty="0" err="1" smtClean="0"/>
              <a:t>src</a:t>
            </a:r>
            <a:endParaRPr lang="en-US" dirty="0" smtClean="0"/>
          </a:p>
          <a:p>
            <a:r>
              <a:rPr lang="en-US" dirty="0" smtClean="0"/>
              <a:t>Cd </a:t>
            </a:r>
            <a:r>
              <a:rPr lang="en-US" dirty="0" err="1" smtClean="0"/>
              <a:t>src</a:t>
            </a:r>
            <a:endParaRPr lang="en-US" dirty="0" smtClean="0"/>
          </a:p>
          <a:p>
            <a:r>
              <a:rPr lang="en-US" dirty="0" smtClean="0"/>
              <a:t>Syntax to create stubs</a:t>
            </a:r>
          </a:p>
          <a:p>
            <a:r>
              <a:rPr lang="en-US" dirty="0" err="1" smtClean="0"/>
              <a:t>Wsimport</a:t>
            </a:r>
            <a:r>
              <a:rPr lang="en-US" dirty="0" smtClean="0"/>
              <a:t> &lt;</a:t>
            </a:r>
            <a:r>
              <a:rPr lang="en-US" dirty="0" err="1" smtClean="0"/>
              <a:t>wsdlurl</a:t>
            </a:r>
            <a:r>
              <a:rPr lang="en-US" dirty="0" smtClean="0"/>
              <a:t>&gt;</a:t>
            </a:r>
          </a:p>
          <a:p>
            <a:r>
              <a:rPr lang="en-US" dirty="0" smtClean="0"/>
              <a:t>Here </a:t>
            </a:r>
            <a:r>
              <a:rPr lang="en-US" dirty="0" err="1" smtClean="0"/>
              <a:t>wsimport</a:t>
            </a:r>
            <a:r>
              <a:rPr lang="en-US" dirty="0" smtClean="0"/>
              <a:t> is the exe file, which is in </a:t>
            </a:r>
            <a:r>
              <a:rPr lang="en-US" dirty="0" err="1" smtClean="0"/>
              <a:t>jdk</a:t>
            </a:r>
            <a:r>
              <a:rPr lang="en-US" dirty="0" smtClean="0"/>
              <a:t>/</a:t>
            </a:r>
            <a:r>
              <a:rPr lang="en-US" dirty="0" err="1" smtClean="0"/>
              <a:t>jre</a:t>
            </a:r>
            <a:r>
              <a:rPr lang="en-US" dirty="0" smtClean="0"/>
              <a:t>/bin folder</a:t>
            </a:r>
          </a:p>
          <a:p>
            <a:r>
              <a:rPr lang="en-US" dirty="0" smtClean="0"/>
              <a:t>C:\sei\src&gt;</a:t>
            </a:r>
            <a:r>
              <a:rPr lang="en-US" b="1" dirty="0" smtClean="0"/>
              <a:t>wsimport –keep -verbose</a:t>
            </a:r>
            <a:r>
              <a:rPr lang="en-US" dirty="0" smtClean="0"/>
              <a:t> </a:t>
            </a:r>
            <a:r>
              <a:rPr lang="en-US" dirty="0">
                <a:hlinkClick r:id="rId2"/>
              </a:rPr>
              <a:t>http://</a:t>
            </a:r>
            <a:r>
              <a:rPr lang="en-US" dirty="0" smtClean="0">
                <a:hlinkClick r:id="rId2"/>
              </a:rPr>
              <a:t>www.webservicex.net/geoipservice.asmx?WSDL</a:t>
            </a:r>
            <a:endParaRPr lang="en-US" dirty="0" smtClean="0"/>
          </a:p>
          <a:p>
            <a:r>
              <a:rPr lang="en-US" dirty="0" err="1" smtClean="0"/>
              <a:t>Generationg</a:t>
            </a:r>
            <a:r>
              <a:rPr lang="en-US" dirty="0" smtClean="0"/>
              <a:t> code…</a:t>
            </a:r>
          </a:p>
          <a:p>
            <a:r>
              <a:rPr lang="en-US" dirty="0" smtClean="0"/>
              <a:t>Compiling code…</a:t>
            </a:r>
          </a:p>
          <a:p>
            <a:r>
              <a:rPr lang="en-US" dirty="0" smtClean="0"/>
              <a:t>Delete all the stuff or do it freshly again</a:t>
            </a:r>
          </a:p>
          <a:p>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709133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Lesson 4 – Writing a WS Client – Calling the Service</a:t>
            </a:r>
            <a:endParaRPr lang="en-US" dirty="0"/>
          </a:p>
        </p:txBody>
      </p:sp>
      <p:sp>
        <p:nvSpPr>
          <p:cNvPr id="3" name="Content Placeholder 2"/>
          <p:cNvSpPr>
            <a:spLocks noGrp="1"/>
          </p:cNvSpPr>
          <p:nvPr>
            <p:ph idx="1"/>
          </p:nvPr>
        </p:nvSpPr>
        <p:spPr/>
        <p:txBody>
          <a:bodyPr>
            <a:normAutofit/>
          </a:bodyPr>
          <a:lstStyle/>
          <a:p>
            <a:r>
              <a:rPr lang="en-US" sz="2400" dirty="0" smtClean="0"/>
              <a:t>Create a new java project in eclipse</a:t>
            </a:r>
          </a:p>
          <a:p>
            <a:r>
              <a:rPr lang="en-US" sz="2400" dirty="0" smtClean="0"/>
              <a:t>Project name like: </a:t>
            </a:r>
            <a:r>
              <a:rPr lang="en-US" sz="2400" dirty="0" err="1" smtClean="0"/>
              <a:t>IPLocFinder</a:t>
            </a:r>
            <a:endParaRPr lang="en-US" sz="2400" dirty="0" smtClean="0"/>
          </a:p>
          <a:p>
            <a:r>
              <a:rPr lang="en-US" sz="2400" dirty="0" smtClean="0"/>
              <a:t>Create package </a:t>
            </a:r>
            <a:r>
              <a:rPr lang="en-US" sz="2400" dirty="0" err="1" smtClean="0"/>
              <a:t>net.webservicex</a:t>
            </a:r>
            <a:endParaRPr lang="en-US" sz="2400" dirty="0" smtClean="0"/>
          </a:p>
          <a:p>
            <a:r>
              <a:rPr lang="en-US" sz="2400" dirty="0"/>
              <a:t>Copy the generated stub files to </a:t>
            </a:r>
            <a:r>
              <a:rPr lang="en-US" sz="2400" dirty="0" smtClean="0"/>
              <a:t>Eclipse</a:t>
            </a:r>
          </a:p>
          <a:p>
            <a:r>
              <a:rPr lang="en-US" sz="2400" dirty="0" smtClean="0"/>
              <a:t>Create Test file - IPlocationFinder.java</a:t>
            </a:r>
            <a:endParaRPr lang="en-US" sz="2400"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0929414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structure</a:t>
            </a:r>
            <a:endParaRPr lang="en-US" dirty="0"/>
          </a:p>
        </p:txBody>
      </p:sp>
      <p:pic>
        <p:nvPicPr>
          <p:cNvPr id="4" name="Content Placeholder 3"/>
          <p:cNvPicPr>
            <a:picLocks noGrp="1" noChangeAspect="1"/>
          </p:cNvPicPr>
          <p:nvPr>
            <p:ph idx="1"/>
          </p:nvPr>
        </p:nvPicPr>
        <p:blipFill>
          <a:blip r:embed="rId2"/>
          <a:stretch>
            <a:fillRect/>
          </a:stretch>
        </p:blipFill>
        <p:spPr>
          <a:xfrm>
            <a:off x="3437924" y="2901306"/>
            <a:ext cx="3076190" cy="2400000"/>
          </a:xfrm>
          <a:prstGeom prst="rect">
            <a:avLst/>
          </a:prstGeom>
        </p:spPr>
      </p:pic>
      <p:sp>
        <p:nvSpPr>
          <p:cNvPr id="3" name="Date Placeholder 2"/>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752652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find the </a:t>
            </a:r>
            <a:r>
              <a:rPr lang="en-US" dirty="0" err="1" smtClean="0"/>
              <a:t>ip</a:t>
            </a:r>
            <a:r>
              <a:rPr lang="en-US" dirty="0" smtClean="0"/>
              <a:t> address of website</a:t>
            </a:r>
            <a:endParaRPr lang="en-US" dirty="0"/>
          </a:p>
        </p:txBody>
      </p:sp>
      <p:sp>
        <p:nvSpPr>
          <p:cNvPr id="3" name="Content Placeholder 2"/>
          <p:cNvSpPr>
            <a:spLocks noGrp="1"/>
          </p:cNvSpPr>
          <p:nvPr>
            <p:ph idx="1"/>
          </p:nvPr>
        </p:nvSpPr>
        <p:spPr/>
        <p:txBody>
          <a:bodyPr>
            <a:normAutofit/>
          </a:bodyPr>
          <a:lstStyle/>
          <a:p>
            <a:r>
              <a:rPr lang="en-US" sz="2000" dirty="0" smtClean="0"/>
              <a:t>Syntax:</a:t>
            </a:r>
          </a:p>
          <a:p>
            <a:r>
              <a:rPr lang="en-US" sz="2000" dirty="0" smtClean="0"/>
              <a:t>ping&lt;</a:t>
            </a:r>
            <a:r>
              <a:rPr lang="en-US" sz="2000" dirty="0" err="1" smtClean="0"/>
              <a:t>websiteurl</a:t>
            </a:r>
            <a:r>
              <a:rPr lang="en-US" sz="2000" dirty="0" smtClean="0"/>
              <a:t>&gt;</a:t>
            </a:r>
          </a:p>
          <a:p>
            <a:r>
              <a:rPr lang="en-US" sz="2000" dirty="0" smtClean="0"/>
              <a:t>Open command prompt</a:t>
            </a:r>
          </a:p>
          <a:p>
            <a:r>
              <a:rPr lang="en-US" sz="2000" dirty="0" smtClean="0"/>
              <a:t>Type ping www.google.com </a:t>
            </a:r>
          </a:p>
          <a:p>
            <a:pPr marL="0" indent="0">
              <a:buNone/>
            </a:pPr>
            <a:r>
              <a:rPr lang="en-US" sz="2000" dirty="0"/>
              <a:t> </a:t>
            </a:r>
            <a:r>
              <a:rPr lang="en-US" sz="2000" dirty="0" smtClean="0"/>
              <a:t>  ping www.bbc.com</a:t>
            </a:r>
            <a:endParaRPr lang="en-US" sz="2000"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4041033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IPlocationFinder.java</a:t>
            </a:r>
            <a:endParaRPr lang="en-US" dirty="0"/>
          </a:p>
        </p:txBody>
      </p:sp>
      <p:sp>
        <p:nvSpPr>
          <p:cNvPr id="3" name="Content Placeholder 2"/>
          <p:cNvSpPr>
            <a:spLocks noGrp="1"/>
          </p:cNvSpPr>
          <p:nvPr>
            <p:ph idx="1"/>
          </p:nvPr>
        </p:nvSpPr>
        <p:spPr>
          <a:xfrm>
            <a:off x="677334" y="1764793"/>
            <a:ext cx="8596668" cy="4276570"/>
          </a:xfrm>
        </p:spPr>
        <p:txBody>
          <a:bodyPr>
            <a:noAutofit/>
          </a:bodyPr>
          <a:lstStyle/>
          <a:p>
            <a:r>
              <a:rPr lang="en-US" sz="1600" dirty="0" smtClean="0"/>
              <a:t> </a:t>
            </a:r>
            <a:r>
              <a:rPr lang="en-US" sz="1800" b="1" dirty="0">
                <a:solidFill>
                  <a:srgbClr val="7F0055"/>
                </a:solidFill>
                <a:latin typeface="Consolas" panose="020B0609020204030204" pitchFamily="49" charset="0"/>
              </a:rPr>
              <a:t>package</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net.webservicex</a:t>
            </a:r>
            <a:r>
              <a:rPr lang="en-US" sz="1800" b="1" dirty="0">
                <a:solidFill>
                  <a:srgbClr val="000000"/>
                </a:solidFill>
                <a:latin typeface="Consolas" panose="020B0609020204030204" pitchFamily="49" charset="0"/>
              </a:rPr>
              <a:t>;</a:t>
            </a:r>
          </a:p>
          <a:p>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class</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IPLocationFinder</a:t>
            </a:r>
            <a:r>
              <a:rPr lang="en-US" sz="1800" b="1" dirty="0">
                <a:solidFill>
                  <a:srgbClr val="000000"/>
                </a:solidFill>
                <a:latin typeface="Consolas" panose="020B0609020204030204" pitchFamily="49" charset="0"/>
              </a:rPr>
              <a:t> {</a:t>
            </a:r>
          </a:p>
          <a:p>
            <a:r>
              <a:rPr lang="en-US" sz="1800" b="1" dirty="0">
                <a:solidFill>
                  <a:srgbClr val="7F0055"/>
                </a:solidFill>
                <a:latin typeface="Consolas" panose="020B0609020204030204" pitchFamily="49" charset="0"/>
              </a:rPr>
              <a:t>public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static</a:t>
            </a:r>
            <a:r>
              <a:rPr lang="en-US" sz="1800" b="1" dirty="0">
                <a:solidFill>
                  <a:srgbClr val="000000"/>
                </a:solidFill>
                <a:latin typeface="Consolas" panose="020B0609020204030204" pitchFamily="49" charset="0"/>
              </a:rPr>
              <a:t> </a:t>
            </a:r>
            <a:r>
              <a:rPr lang="en-US" sz="1800" b="1" dirty="0">
                <a:solidFill>
                  <a:srgbClr val="7F0055"/>
                </a:solidFill>
                <a:latin typeface="Consolas" panose="020B0609020204030204" pitchFamily="49" charset="0"/>
              </a:rPr>
              <a:t>void</a:t>
            </a:r>
            <a:r>
              <a:rPr lang="en-US" sz="1800" b="1" dirty="0">
                <a:solidFill>
                  <a:srgbClr val="000000"/>
                </a:solidFill>
                <a:latin typeface="Consolas" panose="020B0609020204030204" pitchFamily="49" charset="0"/>
              </a:rPr>
              <a:t> </a:t>
            </a:r>
            <a:r>
              <a:rPr lang="en-US" sz="1800" b="1" dirty="0">
                <a:solidFill>
                  <a:srgbClr val="000000"/>
                </a:solidFill>
                <a:highlight>
                  <a:srgbClr val="D4D4D4"/>
                </a:highlight>
                <a:latin typeface="Consolas" panose="020B0609020204030204" pitchFamily="49" charset="0"/>
              </a:rPr>
              <a:t>main(String[] </a:t>
            </a:r>
            <a:r>
              <a:rPr lang="en-US" sz="1800" b="1" dirty="0" err="1">
                <a:solidFill>
                  <a:srgbClr val="6A3E3E"/>
                </a:solidFill>
                <a:highlight>
                  <a:srgbClr val="D4D4D4"/>
                </a:highlight>
                <a:latin typeface="Consolas" panose="020B0609020204030204" pitchFamily="49" charset="0"/>
              </a:rPr>
              <a:t>args</a:t>
            </a:r>
            <a:r>
              <a:rPr lang="en-US" sz="1800" b="1" dirty="0">
                <a:solidFill>
                  <a:srgbClr val="000000"/>
                </a:solidFill>
                <a:highlight>
                  <a:srgbClr val="D4D4D4"/>
                </a:highlight>
                <a:latin typeface="Consolas" panose="020B0609020204030204" pitchFamily="49" charset="0"/>
              </a:rPr>
              <a:t>) {</a:t>
            </a:r>
          </a:p>
          <a:p>
            <a:r>
              <a:rPr lang="en-US" sz="1800" dirty="0" err="1">
                <a:solidFill>
                  <a:srgbClr val="000000"/>
                </a:solidFill>
                <a:latin typeface="Consolas" panose="020B0609020204030204" pitchFamily="49" charset="0"/>
              </a:rPr>
              <a:t>GeoIPService</a:t>
            </a: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geoIPService</a:t>
            </a:r>
            <a:r>
              <a:rPr lang="en-US" sz="1800" dirty="0">
                <a:solidFill>
                  <a:srgbClr val="000000"/>
                </a:solidFill>
                <a:latin typeface="Consolas" panose="020B0609020204030204" pitchFamily="49" charset="0"/>
              </a:rPr>
              <a:t> = </a:t>
            </a:r>
            <a:r>
              <a:rPr lang="en-US" sz="1800" b="1" dirty="0">
                <a:solidFill>
                  <a:srgbClr val="7F0055"/>
                </a:solidFill>
                <a:latin typeface="Consolas" panose="020B0609020204030204" pitchFamily="49" charset="0"/>
              </a:rPr>
              <a:t>new</a:t>
            </a:r>
            <a:r>
              <a:rPr lang="en-US" sz="1800" b="1" dirty="0">
                <a:solidFill>
                  <a:srgbClr val="000000"/>
                </a:solidFill>
                <a:latin typeface="Consolas" panose="020B0609020204030204" pitchFamily="49" charset="0"/>
              </a:rPr>
              <a:t> </a:t>
            </a:r>
            <a:r>
              <a:rPr lang="en-US" sz="1800" b="1" dirty="0" err="1">
                <a:solidFill>
                  <a:srgbClr val="000000"/>
                </a:solidFill>
                <a:latin typeface="Consolas" panose="020B0609020204030204" pitchFamily="49" charset="0"/>
              </a:rPr>
              <a:t>GeoIPService</a:t>
            </a:r>
            <a:r>
              <a:rPr lang="en-US" sz="1800" b="1" dirty="0">
                <a:solidFill>
                  <a:srgbClr val="000000"/>
                </a:solidFill>
                <a:latin typeface="Consolas" panose="020B0609020204030204" pitchFamily="49" charset="0"/>
              </a:rPr>
              <a:t>();</a:t>
            </a:r>
          </a:p>
          <a:p>
            <a:r>
              <a:rPr lang="en-US" sz="1800" dirty="0" err="1">
                <a:solidFill>
                  <a:srgbClr val="000000"/>
                </a:solidFill>
                <a:latin typeface="Consolas" panose="020B0609020204030204" pitchFamily="49" charset="0"/>
              </a:rPr>
              <a:t>GeoIPServiceSoap</a:t>
            </a: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geoIPServiceSoap</a:t>
            </a:r>
            <a:r>
              <a:rPr lang="en-US" sz="1800" dirty="0">
                <a:solidFill>
                  <a:srgbClr val="000000"/>
                </a:solidFill>
                <a:latin typeface="Consolas" panose="020B0609020204030204" pitchFamily="49" charset="0"/>
              </a:rPr>
              <a:t> = </a:t>
            </a:r>
            <a:r>
              <a:rPr lang="en-US" sz="1800" dirty="0" err="1">
                <a:solidFill>
                  <a:srgbClr val="6A3E3E"/>
                </a:solidFill>
                <a:latin typeface="Consolas" panose="020B0609020204030204" pitchFamily="49" charset="0"/>
              </a:rPr>
              <a:t>geoIPService</a:t>
            </a:r>
            <a:r>
              <a:rPr lang="en-US" sz="1800" dirty="0" err="1">
                <a:solidFill>
                  <a:srgbClr val="000000"/>
                </a:solidFill>
                <a:latin typeface="Consolas" panose="020B0609020204030204" pitchFamily="49" charset="0"/>
              </a:rPr>
              <a:t>.getGeoIPServiceSoap</a:t>
            </a:r>
            <a:r>
              <a:rPr lang="en-US" sz="1800" dirty="0">
                <a:solidFill>
                  <a:srgbClr val="000000"/>
                </a:solidFill>
                <a:latin typeface="Consolas" panose="020B0609020204030204" pitchFamily="49" charset="0"/>
              </a:rPr>
              <a:t>();</a:t>
            </a:r>
          </a:p>
          <a:p>
            <a:r>
              <a:rPr lang="en-US" sz="1800" dirty="0">
                <a:solidFill>
                  <a:srgbClr val="3F7F5F"/>
                </a:solidFill>
                <a:latin typeface="Consolas" panose="020B0609020204030204" pitchFamily="49" charset="0"/>
              </a:rPr>
              <a:t>//www.google.com - </a:t>
            </a:r>
            <a:r>
              <a:rPr lang="en-US" sz="1800" u="sng" dirty="0" err="1">
                <a:solidFill>
                  <a:srgbClr val="3F7F5F"/>
                </a:solidFill>
                <a:latin typeface="Consolas" panose="020B0609020204030204" pitchFamily="49" charset="0"/>
              </a:rPr>
              <a:t>ip</a:t>
            </a:r>
            <a:r>
              <a:rPr lang="en-US" sz="1800" u="sng" dirty="0">
                <a:solidFill>
                  <a:srgbClr val="3F7F5F"/>
                </a:solidFill>
                <a:latin typeface="Consolas" panose="020B0609020204030204" pitchFamily="49" charset="0"/>
              </a:rPr>
              <a:t> address 74.125.202.103</a:t>
            </a:r>
          </a:p>
          <a:p>
            <a:r>
              <a:rPr lang="en-US" sz="1800" dirty="0" err="1">
                <a:solidFill>
                  <a:srgbClr val="000000"/>
                </a:solidFill>
                <a:latin typeface="Consolas" panose="020B0609020204030204" pitchFamily="49" charset="0"/>
              </a:rPr>
              <a:t>GeoIP</a:t>
            </a:r>
            <a:r>
              <a:rPr lang="en-US" sz="1800" dirty="0">
                <a:solidFill>
                  <a:srgbClr val="000000"/>
                </a:solidFill>
                <a:latin typeface="Consolas" panose="020B0609020204030204" pitchFamily="49" charset="0"/>
              </a:rPr>
              <a:t> </a:t>
            </a:r>
            <a:r>
              <a:rPr lang="en-US" sz="1800" dirty="0" err="1">
                <a:solidFill>
                  <a:srgbClr val="6A3E3E"/>
                </a:solidFill>
                <a:latin typeface="Consolas" panose="020B0609020204030204" pitchFamily="49" charset="0"/>
              </a:rPr>
              <a:t>geoIP</a:t>
            </a:r>
            <a:r>
              <a:rPr lang="en-US" sz="1800" dirty="0">
                <a:solidFill>
                  <a:srgbClr val="000000"/>
                </a:solidFill>
                <a:latin typeface="Consolas" panose="020B0609020204030204" pitchFamily="49" charset="0"/>
              </a:rPr>
              <a:t> = </a:t>
            </a:r>
            <a:r>
              <a:rPr lang="en-US" sz="1800" dirty="0" err="1">
                <a:solidFill>
                  <a:srgbClr val="6A3E3E"/>
                </a:solidFill>
                <a:latin typeface="Consolas" panose="020B0609020204030204" pitchFamily="49" charset="0"/>
              </a:rPr>
              <a:t>geoIPServiceSoap</a:t>
            </a:r>
            <a:r>
              <a:rPr lang="en-US" sz="1800" dirty="0" err="1">
                <a:solidFill>
                  <a:srgbClr val="000000"/>
                </a:solidFill>
                <a:latin typeface="Consolas" panose="020B0609020204030204" pitchFamily="49" charset="0"/>
              </a:rPr>
              <a:t>.getGeoIP</a:t>
            </a:r>
            <a:r>
              <a:rPr lang="en-US" sz="1800" dirty="0">
                <a:solidFill>
                  <a:srgbClr val="000000"/>
                </a:solidFill>
                <a:latin typeface="Consolas" panose="020B0609020204030204" pitchFamily="49" charset="0"/>
              </a:rPr>
              <a:t>(</a:t>
            </a:r>
            <a:r>
              <a:rPr lang="en-US" sz="1800" dirty="0">
                <a:solidFill>
                  <a:srgbClr val="2A00FF"/>
                </a:solidFill>
                <a:latin typeface="Consolas" panose="020B0609020204030204" pitchFamily="49" charset="0"/>
              </a:rPr>
              <a:t>"74.125.202.103"</a:t>
            </a:r>
            <a:r>
              <a:rPr lang="en-US" sz="1800" dirty="0">
                <a:solidFill>
                  <a:srgbClr val="000000"/>
                </a:solidFill>
                <a:latin typeface="Consolas" panose="020B0609020204030204" pitchFamily="49" charset="0"/>
              </a:rPr>
              <a:t>);</a:t>
            </a:r>
          </a:p>
          <a:p>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"Country </a:t>
            </a:r>
            <a:r>
              <a:rPr lang="en-US" sz="1800" b="1" i="1" dirty="0" err="1">
                <a:solidFill>
                  <a:srgbClr val="2A00FF"/>
                </a:solidFill>
                <a:latin typeface="Consolas" panose="020B0609020204030204" pitchFamily="49" charset="0"/>
              </a:rPr>
              <a:t>Cdoe</a:t>
            </a:r>
            <a:r>
              <a:rPr lang="en-US" sz="1800" b="1" i="1" dirty="0">
                <a:solidFill>
                  <a:srgbClr val="2A00FF"/>
                </a:solidFill>
                <a:latin typeface="Consolas" panose="020B0609020204030204" pitchFamily="49" charset="0"/>
              </a:rPr>
              <a:t>: "</a:t>
            </a:r>
            <a:r>
              <a:rPr lang="en-US" sz="1800" b="1" i="1" dirty="0">
                <a:solidFill>
                  <a:srgbClr val="000000"/>
                </a:solidFill>
                <a:latin typeface="Consolas" panose="020B0609020204030204" pitchFamily="49" charset="0"/>
              </a:rPr>
              <a:t> + </a:t>
            </a:r>
            <a:r>
              <a:rPr lang="en-US" sz="1800" b="1" i="1" dirty="0" err="1">
                <a:solidFill>
                  <a:srgbClr val="6A3E3E"/>
                </a:solidFill>
                <a:latin typeface="Consolas" panose="020B0609020204030204" pitchFamily="49" charset="0"/>
              </a:rPr>
              <a:t>geoIP</a:t>
            </a:r>
            <a:r>
              <a:rPr lang="en-US" sz="1800" b="1" i="1" dirty="0" err="1">
                <a:solidFill>
                  <a:srgbClr val="000000"/>
                </a:solidFill>
                <a:latin typeface="Consolas" panose="020B0609020204030204" pitchFamily="49" charset="0"/>
              </a:rPr>
              <a:t>.getCountryCode</a:t>
            </a:r>
            <a:r>
              <a:rPr lang="en-US" sz="1800" b="1" i="1" dirty="0">
                <a:solidFill>
                  <a:srgbClr val="000000"/>
                </a:solidFill>
                <a:latin typeface="Consolas" panose="020B0609020204030204" pitchFamily="49" charset="0"/>
              </a:rPr>
              <a:t>());</a:t>
            </a:r>
          </a:p>
          <a:p>
            <a:r>
              <a:rPr lang="en-US" sz="1800" dirty="0" err="1">
                <a:solidFill>
                  <a:srgbClr val="000000"/>
                </a:solidFill>
                <a:latin typeface="Consolas" panose="020B0609020204030204" pitchFamily="49" charset="0"/>
              </a:rPr>
              <a:t>System.</a:t>
            </a:r>
            <a:r>
              <a:rPr lang="en-US" sz="1800" b="1" i="1" dirty="0" err="1">
                <a:solidFill>
                  <a:srgbClr val="0000C0"/>
                </a:solidFill>
                <a:latin typeface="Consolas" panose="020B0609020204030204" pitchFamily="49" charset="0"/>
              </a:rPr>
              <a:t>out</a:t>
            </a:r>
            <a:r>
              <a:rPr lang="en-US" sz="1800" b="1" i="1" dirty="0" err="1">
                <a:solidFill>
                  <a:srgbClr val="000000"/>
                </a:solidFill>
                <a:latin typeface="Consolas" panose="020B0609020204030204" pitchFamily="49" charset="0"/>
              </a:rPr>
              <a:t>.println</a:t>
            </a:r>
            <a:r>
              <a:rPr lang="en-US" sz="1800" b="1" i="1" dirty="0">
                <a:solidFill>
                  <a:srgbClr val="000000"/>
                </a:solidFill>
                <a:latin typeface="Consolas" panose="020B0609020204030204" pitchFamily="49" charset="0"/>
              </a:rPr>
              <a:t>(</a:t>
            </a:r>
            <a:r>
              <a:rPr lang="en-US" sz="1800" b="1" i="1" dirty="0">
                <a:solidFill>
                  <a:srgbClr val="2A00FF"/>
                </a:solidFill>
                <a:latin typeface="Consolas" panose="020B0609020204030204" pitchFamily="49" charset="0"/>
              </a:rPr>
              <a:t>"Country Name: "</a:t>
            </a:r>
            <a:r>
              <a:rPr lang="en-US" sz="1800" b="1" i="1" dirty="0">
                <a:solidFill>
                  <a:srgbClr val="000000"/>
                </a:solidFill>
                <a:latin typeface="Consolas" panose="020B0609020204030204" pitchFamily="49" charset="0"/>
              </a:rPr>
              <a:t> + </a:t>
            </a:r>
            <a:r>
              <a:rPr lang="en-US" sz="1800" b="1" i="1" dirty="0" err="1">
                <a:solidFill>
                  <a:srgbClr val="6A3E3E"/>
                </a:solidFill>
                <a:latin typeface="Consolas" panose="020B0609020204030204" pitchFamily="49" charset="0"/>
              </a:rPr>
              <a:t>geoIP</a:t>
            </a:r>
            <a:r>
              <a:rPr lang="en-US" sz="1800" b="1" i="1" dirty="0" err="1">
                <a:solidFill>
                  <a:srgbClr val="000000"/>
                </a:solidFill>
                <a:latin typeface="Consolas" panose="020B0609020204030204" pitchFamily="49" charset="0"/>
              </a:rPr>
              <a:t>.getCountryName</a:t>
            </a:r>
            <a:r>
              <a:rPr lang="en-US" sz="1800" b="1" i="1" dirty="0">
                <a:solidFill>
                  <a:srgbClr val="000000"/>
                </a:solidFill>
                <a:latin typeface="Consolas" panose="020B0609020204030204" pitchFamily="49" charset="0"/>
              </a:rPr>
              <a:t>());</a:t>
            </a:r>
          </a:p>
          <a:p>
            <a:r>
              <a:rPr lang="en-US" sz="1800" dirty="0" smtClean="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600"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318395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normAutofit/>
          </a:bodyPr>
          <a:lstStyle/>
          <a:p>
            <a:r>
              <a:rPr lang="en-US" sz="1600" b="1" dirty="0" smtClean="0"/>
              <a:t> </a:t>
            </a:r>
            <a:r>
              <a:rPr lang="en-US" sz="1600" b="1" dirty="0"/>
              <a:t>Country </a:t>
            </a:r>
            <a:r>
              <a:rPr lang="en-US" sz="1600" b="1" dirty="0" err="1"/>
              <a:t>Cdoe</a:t>
            </a:r>
            <a:r>
              <a:rPr lang="en-US" sz="1600" b="1" dirty="0"/>
              <a:t>: USA</a:t>
            </a:r>
          </a:p>
          <a:p>
            <a:r>
              <a:rPr lang="en-US" sz="1600" b="1" dirty="0"/>
              <a:t>Country Name: United States</a:t>
            </a:r>
          </a:p>
          <a:p>
            <a:endParaRPr lang="en-US" sz="1600" b="1"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723766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IPLocationFinder</a:t>
            </a:r>
            <a:r>
              <a:rPr lang="en-US" dirty="0" smtClean="0"/>
              <a:t> project</a:t>
            </a:r>
            <a:endParaRPr lang="en-US" dirty="0"/>
          </a:p>
        </p:txBody>
      </p:sp>
      <p:graphicFrame>
        <p:nvGraphicFramePr>
          <p:cNvPr id="5" name="Content Placeholder 4"/>
          <p:cNvGraphicFramePr>
            <a:graphicFrameLocks noGrp="1" noChangeAspect="1"/>
          </p:cNvGraphicFramePr>
          <p:nvPr>
            <p:ph idx="1"/>
            <p:extLst>
              <p:ext uri="{D42A27DB-BD31-4B8C-83A1-F6EECF244321}">
                <p14:modId xmlns:p14="http://schemas.microsoft.com/office/powerpoint/2010/main" val="4230517040"/>
              </p:ext>
            </p:extLst>
          </p:nvPr>
        </p:nvGraphicFramePr>
        <p:xfrm>
          <a:off x="4545013" y="3924300"/>
          <a:ext cx="863600" cy="354013"/>
        </p:xfrm>
        <a:graphic>
          <a:graphicData uri="http://schemas.openxmlformats.org/presentationml/2006/ole">
            <mc:AlternateContent xmlns:mc="http://schemas.openxmlformats.org/markup-compatibility/2006">
              <mc:Choice xmlns:v="urn:schemas-microsoft-com:vml" Requires="v">
                <p:oleObj spid="_x0000_s1206" name="Packager Shell Object" showAsIcon="1" r:id="rId3" imgW="864360" imgH="353520" progId="Package">
                  <p:embed/>
                </p:oleObj>
              </mc:Choice>
              <mc:Fallback>
                <p:oleObj name="Packager Shell Object" showAsIcon="1" r:id="rId3" imgW="864360" imgH="353520" progId="Package">
                  <p:embed/>
                  <p:pic>
                    <p:nvPicPr>
                      <p:cNvPr id="0" name=""/>
                      <p:cNvPicPr/>
                      <p:nvPr/>
                    </p:nvPicPr>
                    <p:blipFill>
                      <a:blip r:embed="rId4"/>
                      <a:stretch>
                        <a:fillRect/>
                      </a:stretch>
                    </p:blipFill>
                    <p:spPr>
                      <a:xfrm>
                        <a:off x="4545013" y="3924300"/>
                        <a:ext cx="863600" cy="354013"/>
                      </a:xfrm>
                      <a:prstGeom prst="rect">
                        <a:avLst/>
                      </a:prstGeom>
                    </p:spPr>
                  </p:pic>
                </p:oleObj>
              </mc:Fallback>
            </mc:AlternateContent>
          </a:graphicData>
        </a:graphic>
      </p:graphicFrame>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620425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Webservices overview</a:t>
            </a:r>
            <a:endParaRPr lang="en-US" dirty="0"/>
          </a:p>
        </p:txBody>
      </p:sp>
      <p:sp>
        <p:nvSpPr>
          <p:cNvPr id="3" name="Content Placeholder 2"/>
          <p:cNvSpPr>
            <a:spLocks noGrp="1"/>
          </p:cNvSpPr>
          <p:nvPr>
            <p:ph idx="1"/>
          </p:nvPr>
        </p:nvSpPr>
        <p:spPr/>
        <p:txBody>
          <a:bodyPr/>
          <a:lstStyle/>
          <a:p>
            <a:r>
              <a:rPr lang="en-US" dirty="0" smtClean="0"/>
              <a:t>Webservices were introduced by</a:t>
            </a:r>
            <a:r>
              <a:rPr lang="en-US" dirty="0" smtClean="0">
                <a:solidFill>
                  <a:srgbClr val="FF0000"/>
                </a:solidFill>
              </a:rPr>
              <a:t> WS-I.</a:t>
            </a:r>
          </a:p>
          <a:p>
            <a:r>
              <a:rPr lang="en-US" dirty="0" smtClean="0">
                <a:solidFill>
                  <a:srgbClr val="FF0000"/>
                </a:solidFill>
              </a:rPr>
              <a:t>WS-I – Web Service Interoperability is a open source community provided some specifications in the form of Basic Profile documentations to achieve language independent service (interoperability).</a:t>
            </a:r>
          </a:p>
          <a:p>
            <a:r>
              <a:rPr lang="en-US" dirty="0" smtClean="0">
                <a:solidFill>
                  <a:srgbClr val="FF0000"/>
                </a:solidFill>
              </a:rPr>
              <a:t>Following are the specifications.</a:t>
            </a:r>
          </a:p>
          <a:p>
            <a:r>
              <a:rPr lang="en-US" dirty="0" smtClean="0">
                <a:solidFill>
                  <a:srgbClr val="FF0000"/>
                </a:solidFill>
              </a:rPr>
              <a:t>B.P – 1.0</a:t>
            </a:r>
          </a:p>
          <a:p>
            <a:r>
              <a:rPr lang="en-US" dirty="0" smtClean="0">
                <a:solidFill>
                  <a:srgbClr val="FF0000"/>
                </a:solidFill>
              </a:rPr>
              <a:t>B.P – 1.1</a:t>
            </a:r>
          </a:p>
          <a:p>
            <a:r>
              <a:rPr lang="en-US" dirty="0" smtClean="0">
                <a:solidFill>
                  <a:srgbClr val="FF0000"/>
                </a:solidFill>
              </a:rPr>
              <a:t>B.P – 1.2 </a:t>
            </a:r>
          </a:p>
          <a:p>
            <a:r>
              <a:rPr lang="en-US" dirty="0" smtClean="0">
                <a:solidFill>
                  <a:srgbClr val="FF0000"/>
                </a:solidFill>
              </a:rPr>
              <a:t>B.P – 2.0</a:t>
            </a:r>
          </a:p>
          <a:p>
            <a:endParaRPr lang="en-US" dirty="0" smtClean="0">
              <a:solidFill>
                <a:srgbClr val="FF0000"/>
              </a:solidFill>
            </a:endParaRPr>
          </a:p>
          <a:p>
            <a:pPr marL="0" indent="0">
              <a:buNone/>
            </a:pPr>
            <a:endParaRPr lang="en-US" dirty="0">
              <a:solidFill>
                <a:srgbClr val="FF0000"/>
              </a:solidFill>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2039288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ways to test SOAP web services</a:t>
            </a:r>
            <a:r>
              <a:rPr lang="en-US" dirty="0" smtClean="0"/>
              <a:t>?</a:t>
            </a:r>
            <a:endParaRPr lang="en-US" dirty="0"/>
          </a:p>
        </p:txBody>
      </p:sp>
      <p:sp>
        <p:nvSpPr>
          <p:cNvPr id="3" name="Content Placeholder 2"/>
          <p:cNvSpPr>
            <a:spLocks noGrp="1"/>
          </p:cNvSpPr>
          <p:nvPr>
            <p:ph idx="1"/>
          </p:nvPr>
        </p:nvSpPr>
        <p:spPr/>
        <p:txBody>
          <a:bodyPr/>
          <a:lstStyle/>
          <a:p>
            <a:r>
              <a:rPr lang="en-US" dirty="0" smtClean="0"/>
              <a:t> </a:t>
            </a:r>
            <a:r>
              <a:rPr lang="en-US" b="1" dirty="0"/>
              <a:t>For testing SOAP </a:t>
            </a:r>
            <a:r>
              <a:rPr lang="en-US" b="1" dirty="0" smtClean="0"/>
              <a:t>: SOAPUI</a:t>
            </a:r>
            <a:endParaRPr lang="en-US" b="1" dirty="0"/>
          </a:p>
        </p:txBody>
      </p:sp>
    </p:spTree>
    <p:extLst>
      <p:ext uri="{BB962C8B-B14F-4D97-AF65-F5344CB8AC3E}">
        <p14:creationId xmlns:p14="http://schemas.microsoft.com/office/powerpoint/2010/main" val="2817376487"/>
      </p:ext>
    </p:extLst>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UI </a:t>
            </a:r>
            <a:endParaRPr lang="en-US" dirty="0"/>
          </a:p>
        </p:txBody>
      </p:sp>
      <p:sp>
        <p:nvSpPr>
          <p:cNvPr id="3" name="Content Placeholder 2"/>
          <p:cNvSpPr>
            <a:spLocks noGrp="1"/>
          </p:cNvSpPr>
          <p:nvPr>
            <p:ph idx="1"/>
          </p:nvPr>
        </p:nvSpPr>
        <p:spPr/>
        <p:txBody>
          <a:bodyPr>
            <a:noAutofit/>
          </a:bodyPr>
          <a:lstStyle/>
          <a:p>
            <a:r>
              <a:rPr lang="en-US" sz="2000" dirty="0" smtClean="0"/>
              <a:t>Soap </a:t>
            </a:r>
            <a:r>
              <a:rPr lang="en-US" sz="2000" dirty="0" err="1" smtClean="0"/>
              <a:t>ui</a:t>
            </a:r>
            <a:r>
              <a:rPr lang="en-US" sz="2000" dirty="0" smtClean="0"/>
              <a:t> is a tool, which is used to test SOAP and Restful web </a:t>
            </a:r>
            <a:r>
              <a:rPr lang="en-US" sz="2000" dirty="0" err="1" smtClean="0"/>
              <a:t>serivces</a:t>
            </a:r>
            <a:r>
              <a:rPr lang="en-US" sz="2000" dirty="0" smtClean="0"/>
              <a:t>.</a:t>
            </a:r>
          </a:p>
          <a:p>
            <a:r>
              <a:rPr lang="en-US" sz="2000" dirty="0" smtClean="0"/>
              <a:t>We can download the soap from net and install it.</a:t>
            </a:r>
          </a:p>
          <a:p>
            <a:r>
              <a:rPr lang="en-US" sz="2000" dirty="0" smtClean="0"/>
              <a:t>Steps to test soap Webservice:</a:t>
            </a:r>
          </a:p>
          <a:p>
            <a:pPr marL="228600" indent="-228600">
              <a:buAutoNum type="arabicPeriod"/>
            </a:pPr>
            <a:r>
              <a:rPr lang="en-US" sz="2000" dirty="0" smtClean="0"/>
              <a:t>Open soap </a:t>
            </a:r>
            <a:r>
              <a:rPr lang="en-US" sz="2000" dirty="0" err="1" smtClean="0"/>
              <a:t>ui</a:t>
            </a:r>
            <a:endParaRPr lang="en-US" sz="2000" dirty="0" smtClean="0"/>
          </a:p>
          <a:p>
            <a:pPr marL="228600" indent="-228600">
              <a:buAutoNum type="arabicPeriod"/>
            </a:pPr>
            <a:r>
              <a:rPr lang="en-US" sz="2000" dirty="0" smtClean="0"/>
              <a:t>Create new project</a:t>
            </a:r>
          </a:p>
          <a:p>
            <a:pPr marL="228600" indent="-228600">
              <a:buAutoNum type="arabicPeriod"/>
            </a:pPr>
            <a:r>
              <a:rPr lang="en-US" sz="2000" dirty="0" smtClean="0"/>
              <a:t>Mention project name and  </a:t>
            </a:r>
            <a:r>
              <a:rPr lang="en-US" sz="2000" dirty="0" err="1" smtClean="0"/>
              <a:t>wsdl</a:t>
            </a:r>
            <a:r>
              <a:rPr lang="en-US" sz="2000" dirty="0" smtClean="0"/>
              <a:t>  </a:t>
            </a:r>
            <a:r>
              <a:rPr lang="en-US" sz="2000" dirty="0" err="1" smtClean="0"/>
              <a:t>url</a:t>
            </a:r>
            <a:endParaRPr lang="en-US" sz="2000" dirty="0" smtClean="0"/>
          </a:p>
          <a:p>
            <a:pPr marL="228600" indent="-228600">
              <a:buAutoNum type="arabicPeriod"/>
            </a:pPr>
            <a:r>
              <a:rPr lang="en-US" sz="2000" dirty="0" smtClean="0"/>
              <a:t>Click on Next -&gt; Next</a:t>
            </a:r>
            <a:r>
              <a:rPr lang="en-US" sz="2000" dirty="0" smtClean="0">
                <a:sym typeface="Wingdings" panose="05000000000000000000" pitchFamily="2" charset="2"/>
              </a:rPr>
              <a:t>… finish.</a:t>
            </a:r>
          </a:p>
          <a:p>
            <a:pPr marL="228600" indent="-228600">
              <a:buAutoNum type="arabicPeriod"/>
            </a:pPr>
            <a:r>
              <a:rPr lang="en-US" sz="2000" dirty="0" smtClean="0">
                <a:sym typeface="Wingdings" panose="05000000000000000000" pitchFamily="2" charset="2"/>
              </a:rPr>
              <a:t>Automatically Request and response windows will be opened.</a:t>
            </a:r>
          </a:p>
          <a:p>
            <a:pPr marL="228600" indent="-228600">
              <a:buAutoNum type="arabicPeriod"/>
            </a:pPr>
            <a:r>
              <a:rPr lang="en-US" sz="2000" dirty="0" smtClean="0">
                <a:sym typeface="Wingdings" panose="05000000000000000000" pitchFamily="2" charset="2"/>
              </a:rPr>
              <a:t>Enter the input in request and see the response.</a:t>
            </a:r>
            <a:endParaRPr lang="en-US" sz="2000" dirty="0" smtClean="0"/>
          </a:p>
          <a:p>
            <a:endParaRPr lang="en-US" sz="2000" dirty="0" smtClean="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356860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UI – output in XML format</a:t>
            </a:r>
            <a:endParaRPr lang="en-US" dirty="0"/>
          </a:p>
        </p:txBody>
      </p:sp>
      <p:pic>
        <p:nvPicPr>
          <p:cNvPr id="5" name="Content Placeholder 4"/>
          <p:cNvPicPr>
            <a:picLocks noGrp="1" noChangeAspect="1"/>
          </p:cNvPicPr>
          <p:nvPr>
            <p:ph idx="1"/>
          </p:nvPr>
        </p:nvPicPr>
        <p:blipFill>
          <a:blip r:embed="rId2"/>
          <a:stretch>
            <a:fillRect/>
          </a:stretch>
        </p:blipFill>
        <p:spPr>
          <a:xfrm>
            <a:off x="677863" y="2723736"/>
            <a:ext cx="8596312" cy="2755141"/>
          </a:xfrm>
          <a:prstGeom prst="rect">
            <a:avLst/>
          </a:prstGeom>
        </p:spPr>
      </p:pic>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035218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SOAP UI – output in raw format</a:t>
            </a:r>
            <a:endParaRPr lang="en-US" dirty="0"/>
          </a:p>
        </p:txBody>
      </p:sp>
      <p:pic>
        <p:nvPicPr>
          <p:cNvPr id="4" name="Content Placeholder 3"/>
          <p:cNvPicPr>
            <a:picLocks noGrp="1" noChangeAspect="1"/>
          </p:cNvPicPr>
          <p:nvPr>
            <p:ph idx="1"/>
          </p:nvPr>
        </p:nvPicPr>
        <p:blipFill>
          <a:blip r:embed="rId2"/>
          <a:stretch>
            <a:fillRect/>
          </a:stretch>
        </p:blipFill>
        <p:spPr>
          <a:xfrm>
            <a:off x="677863" y="2727438"/>
            <a:ext cx="8596312" cy="2747737"/>
          </a:xfrm>
          <a:prstGeom prst="rect">
            <a:avLst/>
          </a:prstGeom>
        </p:spPr>
      </p:pic>
      <p:sp>
        <p:nvSpPr>
          <p:cNvPr id="3" name="Date Placeholder 2"/>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5426455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SOAP web service example in java using </a:t>
            </a:r>
            <a:r>
              <a:rPr lang="en-US" dirty="0" smtClean="0"/>
              <a:t>eclipse</a:t>
            </a:r>
            <a:endParaRPr lang="en-US" dirty="0"/>
          </a:p>
        </p:txBody>
      </p:sp>
      <p:sp>
        <p:nvSpPr>
          <p:cNvPr id="3" name="Content Placeholder 2"/>
          <p:cNvSpPr>
            <a:spLocks noGrp="1"/>
          </p:cNvSpPr>
          <p:nvPr>
            <p:ph idx="1"/>
          </p:nvPr>
        </p:nvSpPr>
        <p:spPr/>
        <p:txBody>
          <a:bodyPr>
            <a:normAutofit/>
          </a:bodyPr>
          <a:lstStyle/>
          <a:p>
            <a:r>
              <a:rPr lang="en-US" sz="2000" dirty="0" smtClean="0"/>
              <a:t> We </a:t>
            </a:r>
            <a:r>
              <a:rPr lang="en-US" sz="2000" dirty="0"/>
              <a:t>will create hello world SOAP web service example in eclipse</a:t>
            </a:r>
            <a:r>
              <a:rPr lang="en-US" sz="2000" dirty="0" smtClean="0"/>
              <a:t>.</a:t>
            </a:r>
          </a:p>
          <a:p>
            <a:r>
              <a:rPr lang="en-US" sz="2000" dirty="0" smtClean="0"/>
              <a:t>Eclipse </a:t>
            </a:r>
            <a:r>
              <a:rPr lang="en-US" sz="2000" dirty="0"/>
              <a:t>provides good API for creating web services</a:t>
            </a:r>
            <a:r>
              <a:rPr lang="en-US" sz="2000" dirty="0" smtClean="0">
                <a:solidFill>
                  <a:srgbClr val="FF0000"/>
                </a:solidFill>
              </a:rPr>
              <a:t>. Eclipse </a:t>
            </a:r>
            <a:r>
              <a:rPr lang="en-US" sz="2000" dirty="0">
                <a:solidFill>
                  <a:srgbClr val="FF0000"/>
                </a:solidFill>
              </a:rPr>
              <a:t>will do all work for you-creating </a:t>
            </a:r>
            <a:r>
              <a:rPr lang="en-US" sz="2000" dirty="0" err="1">
                <a:solidFill>
                  <a:srgbClr val="FF0000"/>
                </a:solidFill>
              </a:rPr>
              <a:t>WSDL,stub,endpoints</a:t>
            </a:r>
            <a:r>
              <a:rPr lang="en-US" sz="2000" dirty="0">
                <a:solidFill>
                  <a:srgbClr val="FF0000"/>
                </a:solidFill>
              </a:rPr>
              <a:t> etc.</a:t>
            </a:r>
            <a:r>
              <a:rPr lang="en-US" sz="2000" dirty="0"/>
              <a:t/>
            </a:r>
            <a:br>
              <a:rPr lang="en-US" sz="2000" dirty="0"/>
            </a:br>
            <a:r>
              <a:rPr lang="en-US" sz="2000" dirty="0"/>
              <a:t>Steps for creating web services </a:t>
            </a:r>
            <a:r>
              <a:rPr lang="en-US" sz="2000" dirty="0" smtClean="0"/>
              <a:t>in </a:t>
            </a:r>
            <a:r>
              <a:rPr lang="en-US" sz="2000" dirty="0"/>
              <a:t>eclipse</a:t>
            </a:r>
            <a:r>
              <a:rPr lang="en-US" sz="2000" dirty="0" smtClean="0"/>
              <a:t>:</a:t>
            </a:r>
          </a:p>
          <a:p>
            <a:r>
              <a:rPr lang="en-US" sz="2000" dirty="0"/>
              <a:t>1.Create new dynamic web project and name it "</a:t>
            </a:r>
            <a:r>
              <a:rPr lang="en-US" sz="2000" dirty="0" err="1"/>
              <a:t>SimpleSOAPHelloWorldEx</a:t>
            </a:r>
            <a:r>
              <a:rPr lang="en-US" sz="2000" dirty="0"/>
              <a:t>".</a:t>
            </a:r>
            <a:br>
              <a:rPr lang="en-US" sz="2000" dirty="0"/>
            </a:br>
            <a:r>
              <a:rPr lang="en-US" sz="2000" dirty="0" smtClean="0"/>
              <a:t>2.Create </a:t>
            </a:r>
            <a:r>
              <a:rPr lang="en-US" sz="2000" dirty="0"/>
              <a:t>new package named </a:t>
            </a:r>
            <a:r>
              <a:rPr lang="en-US" sz="2000" dirty="0" smtClean="0"/>
              <a:t>“</a:t>
            </a:r>
            <a:r>
              <a:rPr lang="en-US" sz="2000" dirty="0" err="1" smtClean="0"/>
              <a:t>com.mangaraoit.webservices</a:t>
            </a:r>
            <a:r>
              <a:rPr lang="en-US" sz="2000" dirty="0" smtClean="0"/>
              <a:t>“</a:t>
            </a:r>
          </a:p>
          <a:p>
            <a:r>
              <a:rPr lang="en-US" sz="2000" dirty="0" smtClean="0"/>
              <a:t>3.Create </a:t>
            </a:r>
            <a:r>
              <a:rPr lang="en-US" sz="2000" dirty="0"/>
              <a:t>a simple java class named "HelloWorld.java"</a:t>
            </a:r>
            <a:br>
              <a:rPr lang="en-US" sz="2000" dirty="0"/>
            </a:br>
            <a:r>
              <a:rPr lang="en-US" sz="2000" dirty="0" smtClean="0"/>
              <a:t>4.Right </a:t>
            </a:r>
            <a:r>
              <a:rPr lang="en-US" sz="2000" dirty="0"/>
              <a:t>click on project-&gt;new-&gt;web </a:t>
            </a:r>
            <a:r>
              <a:rPr lang="en-US" sz="2000" dirty="0" smtClean="0"/>
              <a:t>service -&gt; Create Webservice for HelloWorld class</a:t>
            </a:r>
          </a:p>
          <a:p>
            <a:r>
              <a:rPr lang="en-US" sz="2000" dirty="0" smtClean="0"/>
              <a:t>5. Deploy the application in Server and access it</a:t>
            </a:r>
            <a:endParaRPr lang="en-US" sz="2000" dirty="0"/>
          </a:p>
        </p:txBody>
      </p:sp>
    </p:spTree>
    <p:extLst>
      <p:ext uri="{BB962C8B-B14F-4D97-AF65-F5344CB8AC3E}">
        <p14:creationId xmlns:p14="http://schemas.microsoft.com/office/powerpoint/2010/main" val="2137370185"/>
      </p:ext>
    </p:extLst>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Create </a:t>
            </a:r>
            <a:r>
              <a:rPr lang="en-US" sz="2400" dirty="0"/>
              <a:t>new dynamic web project and name it "</a:t>
            </a:r>
            <a:r>
              <a:rPr lang="en-US" sz="2400" dirty="0" err="1"/>
              <a:t>SimpleSOAPHelloWorldEx</a:t>
            </a:r>
            <a:r>
              <a:rPr lang="en-US" sz="2400" dirty="0"/>
              <a:t>".</a:t>
            </a:r>
            <a:endParaRPr lang="en-US" dirty="0"/>
          </a:p>
        </p:txBody>
      </p:sp>
      <p:pic>
        <p:nvPicPr>
          <p:cNvPr id="4" name="Content Placeholder 3"/>
          <p:cNvPicPr>
            <a:picLocks noGrp="1" noChangeAspect="1"/>
          </p:cNvPicPr>
          <p:nvPr>
            <p:ph idx="1"/>
          </p:nvPr>
        </p:nvPicPr>
        <p:blipFill>
          <a:blip r:embed="rId2"/>
          <a:stretch>
            <a:fillRect/>
          </a:stretch>
        </p:blipFill>
        <p:spPr>
          <a:xfrm>
            <a:off x="4160590" y="1665288"/>
            <a:ext cx="3869233" cy="4716462"/>
          </a:xfrm>
          <a:prstGeom prst="rect">
            <a:avLst/>
          </a:prstGeom>
        </p:spPr>
      </p:pic>
    </p:spTree>
    <p:extLst>
      <p:ext uri="{BB962C8B-B14F-4D97-AF65-F5344CB8AC3E}">
        <p14:creationId xmlns:p14="http://schemas.microsoft.com/office/powerpoint/2010/main" val="439319462"/>
      </p:ext>
    </p:extLst>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HelloWorld.java</a:t>
            </a:r>
            <a:endParaRPr lang="en-US" dirty="0"/>
          </a:p>
        </p:txBody>
      </p:sp>
      <p:sp>
        <p:nvSpPr>
          <p:cNvPr id="3" name="Content Placeholder 2"/>
          <p:cNvSpPr>
            <a:spLocks noGrp="1"/>
          </p:cNvSpPr>
          <p:nvPr>
            <p:ph idx="1"/>
          </p:nvPr>
        </p:nvSpPr>
        <p:spPr/>
        <p:txBody>
          <a:bodyPr/>
          <a:lstStyle/>
          <a:p>
            <a:r>
              <a:rPr lang="en-US" dirty="0" smtClean="0"/>
              <a:t> </a:t>
            </a:r>
            <a:r>
              <a:rPr lang="en-US" sz="1200" b="1" dirty="0">
                <a:solidFill>
                  <a:srgbClr val="7F0055"/>
                </a:solidFill>
                <a:latin typeface="Consolas" panose="020B0609020204030204" pitchFamily="49" charset="0"/>
              </a:rPr>
              <a:t>package</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com.mangaraoit.webserivces</a:t>
            </a:r>
            <a:r>
              <a:rPr lang="en-US" sz="1200" b="1"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HelloWorld {</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000000"/>
                </a:solidFill>
                <a:highlight>
                  <a:srgbClr val="D4D4D4"/>
                </a:highlight>
                <a:latin typeface="Consolas" panose="020B0609020204030204" pitchFamily="49" charset="0"/>
              </a:rPr>
              <a:t>String </a:t>
            </a:r>
            <a:r>
              <a:rPr lang="en-US" sz="1200" b="1" dirty="0" err="1">
                <a:solidFill>
                  <a:srgbClr val="000000"/>
                </a:solidFill>
                <a:highlight>
                  <a:srgbClr val="D4D4D4"/>
                </a:highlight>
                <a:latin typeface="Consolas" panose="020B0609020204030204" pitchFamily="49" charset="0"/>
              </a:rPr>
              <a:t>sayHelloWorld</a:t>
            </a:r>
            <a:r>
              <a:rPr lang="en-US" sz="1200" b="1" dirty="0">
                <a:solidFill>
                  <a:srgbClr val="000000"/>
                </a:solidFill>
                <a:highlight>
                  <a:srgbClr val="D4D4D4"/>
                </a:highlight>
                <a:latin typeface="Consolas" panose="020B0609020204030204" pitchFamily="49" charset="0"/>
              </a:rPr>
              <a:t>(String </a:t>
            </a:r>
            <a:r>
              <a:rPr lang="en-US" sz="1200" b="1" dirty="0">
                <a:solidFill>
                  <a:srgbClr val="6A3E3E"/>
                </a:solidFill>
                <a:highlight>
                  <a:srgbClr val="D4D4D4"/>
                </a:highlight>
                <a:latin typeface="Consolas" panose="020B0609020204030204" pitchFamily="49" charset="0"/>
              </a:rPr>
              <a:t>name</a:t>
            </a:r>
            <a:r>
              <a:rPr lang="en-US" sz="1200" b="1" dirty="0">
                <a:solidFill>
                  <a:srgbClr val="000000"/>
                </a:solidFill>
                <a:highlight>
                  <a:srgbClr val="D4D4D4"/>
                </a:highlight>
                <a:latin typeface="Consolas" panose="020B0609020204030204" pitchFamily="49" charset="0"/>
              </a:rPr>
              <a:t>){</a:t>
            </a:r>
          </a:p>
          <a:p>
            <a:r>
              <a:rPr lang="en-US" sz="1200" b="1" dirty="0">
                <a:solidFill>
                  <a:srgbClr val="7F0055"/>
                </a:solidFill>
                <a:highlight>
                  <a:srgbClr val="D4D4D4"/>
                </a:highlight>
                <a:latin typeface="Consolas" panose="020B0609020204030204" pitchFamily="49" charset="0"/>
              </a:rPr>
              <a:t>return</a:t>
            </a:r>
            <a:r>
              <a:rPr lang="en-US" sz="1200" b="1" dirty="0">
                <a:solidFill>
                  <a:srgbClr val="000000"/>
                </a:solidFill>
                <a:highlight>
                  <a:srgbClr val="D4D4D4"/>
                </a:highlight>
                <a:latin typeface="Consolas" panose="020B0609020204030204" pitchFamily="49" charset="0"/>
              </a:rPr>
              <a:t> </a:t>
            </a:r>
            <a:r>
              <a:rPr lang="en-US" sz="1200" b="1" dirty="0">
                <a:solidFill>
                  <a:srgbClr val="2A00FF"/>
                </a:solidFill>
                <a:highlight>
                  <a:srgbClr val="D4D4D4"/>
                </a:highlight>
                <a:latin typeface="Consolas" panose="020B0609020204030204" pitchFamily="49" charset="0"/>
              </a:rPr>
              <a:t>"Hello World by "</a:t>
            </a:r>
            <a:r>
              <a:rPr lang="en-US" sz="1200" b="1" dirty="0">
                <a:solidFill>
                  <a:srgbClr val="000000"/>
                </a:solidFill>
                <a:highlight>
                  <a:srgbClr val="D4D4D4"/>
                </a:highlight>
                <a:latin typeface="Consolas" panose="020B0609020204030204" pitchFamily="49" charset="0"/>
              </a:rPr>
              <a:t>+</a:t>
            </a:r>
            <a:r>
              <a:rPr lang="en-US" sz="1200" b="1" dirty="0">
                <a:solidFill>
                  <a:srgbClr val="6A3E3E"/>
                </a:solidFill>
                <a:highlight>
                  <a:srgbClr val="D4D4D4"/>
                </a:highlight>
                <a:latin typeface="Consolas" panose="020B0609020204030204" pitchFamily="49" charset="0"/>
              </a:rPr>
              <a:t>name</a:t>
            </a:r>
            <a:r>
              <a:rPr lang="en-US" sz="1200" b="1" dirty="0">
                <a:solidFill>
                  <a:srgbClr val="000000"/>
                </a:solidFill>
                <a:highlight>
                  <a:srgbClr val="D4D4D4"/>
                </a:highlight>
                <a:latin typeface="Consolas" panose="020B0609020204030204" pitchFamily="49" charset="0"/>
              </a:rPr>
              <a:t>;</a:t>
            </a:r>
          </a:p>
          <a:p>
            <a:r>
              <a:rPr lang="en-US" sz="1200"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1940355860"/>
      </p:ext>
    </p:extLst>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Right click on project-&gt;new-&gt;web service</a:t>
            </a:r>
          </a:p>
        </p:txBody>
      </p:sp>
      <p:sp>
        <p:nvSpPr>
          <p:cNvPr id="3" name="Content Placeholder 2"/>
          <p:cNvSpPr>
            <a:spLocks noGrp="1"/>
          </p:cNvSpPr>
          <p:nvPr>
            <p:ph idx="1"/>
          </p:nvPr>
        </p:nvSpPr>
        <p:spPr/>
        <p:txBody>
          <a:bodyPr/>
          <a:lstStyle/>
          <a:p>
            <a:r>
              <a:rPr lang="en-US" dirty="0" smtClean="0"/>
              <a:t> </a:t>
            </a:r>
            <a:endParaRPr lang="en-US" dirty="0"/>
          </a:p>
        </p:txBody>
      </p:sp>
      <p:pic>
        <p:nvPicPr>
          <p:cNvPr id="4" name="Picture 3"/>
          <p:cNvPicPr>
            <a:picLocks noChangeAspect="1"/>
          </p:cNvPicPr>
          <p:nvPr/>
        </p:nvPicPr>
        <p:blipFill>
          <a:blip r:embed="rId2"/>
          <a:stretch>
            <a:fillRect/>
          </a:stretch>
        </p:blipFill>
        <p:spPr>
          <a:xfrm>
            <a:off x="3515047" y="1255594"/>
            <a:ext cx="5161905" cy="5387691"/>
          </a:xfrm>
          <a:prstGeom prst="rect">
            <a:avLst/>
          </a:prstGeom>
        </p:spPr>
      </p:pic>
    </p:spTree>
    <p:extLst>
      <p:ext uri="{BB962C8B-B14F-4D97-AF65-F5344CB8AC3E}">
        <p14:creationId xmlns:p14="http://schemas.microsoft.com/office/powerpoint/2010/main" val="1630687608"/>
      </p:ext>
    </p:extLst>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494" y="0"/>
            <a:ext cx="11131061" cy="1016001"/>
          </a:xfrm>
        </p:spPr>
        <p:txBody>
          <a:bodyPr>
            <a:normAutofit fontScale="90000"/>
          </a:bodyPr>
          <a:lstStyle/>
          <a:p>
            <a:r>
              <a:rPr lang="en-US" dirty="0" smtClean="0"/>
              <a:t> </a:t>
            </a:r>
            <a:r>
              <a:rPr lang="en-US" dirty="0"/>
              <a:t>In service implementation text box</a:t>
            </a:r>
            <a:r>
              <a:rPr lang="en-US" dirty="0" smtClean="0"/>
              <a:t>, </a:t>
            </a:r>
            <a:r>
              <a:rPr lang="en-US" dirty="0" smtClean="0">
                <a:solidFill>
                  <a:srgbClr val="FF0000"/>
                </a:solidFill>
              </a:rPr>
              <a:t>write </a:t>
            </a:r>
            <a:r>
              <a:rPr lang="en-US" dirty="0">
                <a:solidFill>
                  <a:srgbClr val="FF0000"/>
                </a:solidFill>
              </a:rPr>
              <a:t>fully qualified class name</a:t>
            </a:r>
            <a:r>
              <a:rPr lang="en-US" dirty="0"/>
              <a:t> of </a:t>
            </a:r>
            <a:r>
              <a:rPr lang="en-US" dirty="0" smtClean="0"/>
              <a:t>below created </a:t>
            </a:r>
            <a:r>
              <a:rPr lang="en-US" dirty="0"/>
              <a:t>class(HelloWorld.java) and </a:t>
            </a:r>
            <a:r>
              <a:rPr lang="en-US" dirty="0">
                <a:solidFill>
                  <a:srgbClr val="FF0000"/>
                </a:solidFill>
              </a:rPr>
              <a:t>move both </a:t>
            </a:r>
            <a:r>
              <a:rPr lang="en-US" dirty="0" smtClean="0">
                <a:solidFill>
                  <a:srgbClr val="FF0000"/>
                </a:solidFill>
              </a:rPr>
              <a:t>below sliders </a:t>
            </a:r>
            <a:r>
              <a:rPr lang="en-US" dirty="0">
                <a:solidFill>
                  <a:srgbClr val="FF0000"/>
                </a:solidFill>
              </a:rPr>
              <a:t>to maximum level </a:t>
            </a:r>
            <a:r>
              <a:rPr lang="en-US" dirty="0"/>
              <a:t>(i.e. Test service and Test Client level) and click on </a:t>
            </a:r>
            <a:r>
              <a:rPr lang="en-US" dirty="0" smtClean="0"/>
              <a:t>finish</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4" name="Picture 3"/>
          <p:cNvPicPr>
            <a:picLocks noChangeAspect="1"/>
          </p:cNvPicPr>
          <p:nvPr/>
        </p:nvPicPr>
        <p:blipFill>
          <a:blip r:embed="rId2"/>
          <a:stretch>
            <a:fillRect/>
          </a:stretch>
        </p:blipFill>
        <p:spPr>
          <a:xfrm>
            <a:off x="4299045" y="1206365"/>
            <a:ext cx="4430288" cy="5479777"/>
          </a:xfrm>
          <a:prstGeom prst="rect">
            <a:avLst/>
          </a:prstGeom>
        </p:spPr>
      </p:pic>
    </p:spTree>
    <p:extLst>
      <p:ext uri="{BB962C8B-B14F-4D97-AF65-F5344CB8AC3E}">
        <p14:creationId xmlns:p14="http://schemas.microsoft.com/office/powerpoint/2010/main" val="2064915765"/>
      </p:ext>
    </p:extLst>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new project named "</a:t>
            </a:r>
            <a:r>
              <a:rPr lang="en-US" dirty="0" err="1" smtClean="0"/>
              <a:t>SimpleSOAPHelloWorldEx</a:t>
            </a:r>
            <a:r>
              <a:rPr lang="en-US" dirty="0" smtClean="0"/>
              <a:t>" </a:t>
            </a:r>
            <a:r>
              <a:rPr lang="en-US" dirty="0"/>
              <a:t>will be created in your work space</a:t>
            </a:r>
            <a:r>
              <a:rPr lang="en-US" dirty="0" smtClean="0"/>
              <a:t>.</a:t>
            </a:r>
            <a:endParaRPr lang="en-US" dirty="0"/>
          </a:p>
        </p:txBody>
      </p:sp>
      <p:sp>
        <p:nvSpPr>
          <p:cNvPr id="3" name="Content Placeholder 2"/>
          <p:cNvSpPr>
            <a:spLocks noGrp="1"/>
          </p:cNvSpPr>
          <p:nvPr>
            <p:ph idx="1"/>
          </p:nvPr>
        </p:nvSpPr>
        <p:spPr/>
        <p:txBody>
          <a:bodyPr/>
          <a:lstStyle/>
          <a:p>
            <a:r>
              <a:rPr lang="en-US" dirty="0" smtClean="0"/>
              <a:t> </a:t>
            </a:r>
            <a:endParaRPr lang="en-US" dirty="0"/>
          </a:p>
        </p:txBody>
      </p:sp>
      <p:pic>
        <p:nvPicPr>
          <p:cNvPr id="4" name="Picture 3"/>
          <p:cNvPicPr>
            <a:picLocks noChangeAspect="1"/>
          </p:cNvPicPr>
          <p:nvPr/>
        </p:nvPicPr>
        <p:blipFill>
          <a:blip r:embed="rId2"/>
          <a:stretch>
            <a:fillRect/>
          </a:stretch>
        </p:blipFill>
        <p:spPr>
          <a:xfrm>
            <a:off x="4505524" y="1229000"/>
            <a:ext cx="3180952" cy="4400000"/>
          </a:xfrm>
          <a:prstGeom prst="rect">
            <a:avLst/>
          </a:prstGeom>
        </p:spPr>
      </p:pic>
    </p:spTree>
    <p:extLst>
      <p:ext uri="{BB962C8B-B14F-4D97-AF65-F5344CB8AC3E}">
        <p14:creationId xmlns:p14="http://schemas.microsoft.com/office/powerpoint/2010/main" val="62328289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Different technologies provided APIs to the specifications. </a:t>
            </a:r>
          </a:p>
          <a:p>
            <a:r>
              <a:rPr lang="en-US" dirty="0" smtClean="0"/>
              <a:t>As you know, specification contains only information. </a:t>
            </a:r>
          </a:p>
          <a:p>
            <a:r>
              <a:rPr lang="en-US" dirty="0" smtClean="0">
                <a:solidFill>
                  <a:srgbClr val="FF0000"/>
                </a:solidFill>
              </a:rPr>
              <a:t>Java provided APIs for Webservices as follows</a:t>
            </a:r>
          </a:p>
          <a:p>
            <a:r>
              <a:rPr lang="en-US" dirty="0" smtClean="0"/>
              <a:t>1. JAX- RPC</a:t>
            </a:r>
          </a:p>
          <a:p>
            <a:r>
              <a:rPr lang="en-US" dirty="0" smtClean="0"/>
              <a:t>2. JAX – WS</a:t>
            </a:r>
          </a:p>
          <a:p>
            <a:r>
              <a:rPr lang="en-US" dirty="0" smtClean="0"/>
              <a:t>3. JAX – RS</a:t>
            </a:r>
          </a:p>
          <a:p>
            <a:r>
              <a:rPr lang="en-US" dirty="0" smtClean="0"/>
              <a:t>JAX RPC, JAX- WS are used for developing SOAP Webservices.</a:t>
            </a:r>
          </a:p>
          <a:p>
            <a:r>
              <a:rPr lang="en-US" dirty="0" smtClean="0"/>
              <a:t>JAXRS is used for developing RESTFUL Webservices.</a:t>
            </a:r>
          </a:p>
          <a:p>
            <a:r>
              <a:rPr lang="en-US" dirty="0" smtClean="0">
                <a:solidFill>
                  <a:srgbClr val="FF0000"/>
                </a:solidFill>
              </a:rPr>
              <a:t>Note: JAVX – RPC 2.0 was renamed to JAX-WS</a:t>
            </a:r>
            <a:endParaRPr lang="en-US" dirty="0">
              <a:solidFill>
                <a:srgbClr val="FF0000"/>
              </a:solidFill>
            </a:endParaRP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0322500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on start server</a:t>
            </a:r>
            <a:endParaRPr lang="en-US" dirty="0"/>
          </a:p>
        </p:txBody>
      </p:sp>
      <p:pic>
        <p:nvPicPr>
          <p:cNvPr id="4" name="Content Placeholder 3"/>
          <p:cNvPicPr>
            <a:picLocks noGrp="1" noChangeAspect="1"/>
          </p:cNvPicPr>
          <p:nvPr>
            <p:ph idx="1"/>
          </p:nvPr>
        </p:nvPicPr>
        <p:blipFill>
          <a:blip r:embed="rId2"/>
          <a:stretch>
            <a:fillRect/>
          </a:stretch>
        </p:blipFill>
        <p:spPr>
          <a:xfrm>
            <a:off x="4174731" y="1665288"/>
            <a:ext cx="3840950" cy="4716462"/>
          </a:xfrm>
          <a:prstGeom prst="rect">
            <a:avLst/>
          </a:prstGeom>
        </p:spPr>
      </p:pic>
    </p:spTree>
    <p:extLst>
      <p:ext uri="{BB962C8B-B14F-4D97-AF65-F5344CB8AC3E}">
        <p14:creationId xmlns:p14="http://schemas.microsoft.com/office/powerpoint/2010/main" val="887769213"/>
      </p:ext>
    </p:extLst>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a:t>After clicking start server</a:t>
            </a:r>
            <a:r>
              <a:rPr lang="en-US" dirty="0" smtClean="0"/>
              <a:t>, eclipse </a:t>
            </a:r>
            <a:r>
              <a:rPr lang="en-US" dirty="0"/>
              <a:t>will open test web service API</a:t>
            </a:r>
            <a:r>
              <a:rPr lang="en-US" dirty="0" smtClean="0"/>
              <a:t>. With </a:t>
            </a:r>
            <a:r>
              <a:rPr lang="en-US" dirty="0"/>
              <a:t>this test API</a:t>
            </a:r>
            <a:r>
              <a:rPr lang="en-US" dirty="0" smtClean="0"/>
              <a:t>, We </a:t>
            </a:r>
            <a:r>
              <a:rPr lang="en-US" dirty="0"/>
              <a:t>can test </a:t>
            </a:r>
            <a:r>
              <a:rPr lang="en-US" dirty="0" smtClean="0"/>
              <a:t>our web </a:t>
            </a:r>
            <a:r>
              <a:rPr lang="en-US" dirty="0"/>
              <a:t>service</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2757111" y="1961614"/>
            <a:ext cx="6676190" cy="4123809"/>
          </a:xfrm>
          <a:prstGeom prst="rect">
            <a:avLst/>
          </a:prstGeom>
        </p:spPr>
      </p:pic>
    </p:spTree>
    <p:extLst>
      <p:ext uri="{BB962C8B-B14F-4D97-AF65-F5344CB8AC3E}">
        <p14:creationId xmlns:p14="http://schemas.microsoft.com/office/powerpoint/2010/main" val="2449607235"/>
      </p:ext>
    </p:extLst>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494" y="914401"/>
            <a:ext cx="11131061" cy="5467352"/>
          </a:xfrm>
        </p:spPr>
        <p:txBody>
          <a:bodyPr>
            <a:normAutofit/>
          </a:bodyPr>
          <a:lstStyle/>
          <a:p>
            <a:r>
              <a:rPr lang="en-US" sz="2800" b="1" dirty="0" smtClean="0">
                <a:solidFill>
                  <a:srgbClr val="7030A0"/>
                </a:solidFill>
              </a:rPr>
              <a:t>Hurray !!! We are </a:t>
            </a:r>
            <a:r>
              <a:rPr lang="en-US" sz="2800" b="1" dirty="0">
                <a:solidFill>
                  <a:srgbClr val="7030A0"/>
                </a:solidFill>
              </a:rPr>
              <a:t>done</a:t>
            </a:r>
            <a:r>
              <a:rPr lang="en-US" sz="2800" b="1" dirty="0" smtClean="0">
                <a:solidFill>
                  <a:srgbClr val="7030A0"/>
                </a:solidFill>
              </a:rPr>
              <a:t>!!.</a:t>
            </a:r>
          </a:p>
          <a:p>
            <a:r>
              <a:rPr lang="en-US" sz="2800" b="1" dirty="0" smtClean="0">
                <a:solidFill>
                  <a:srgbClr val="7030A0"/>
                </a:solidFill>
              </a:rPr>
              <a:t>To </a:t>
            </a:r>
            <a:r>
              <a:rPr lang="en-US" sz="2800" b="1" dirty="0">
                <a:solidFill>
                  <a:srgbClr val="7030A0"/>
                </a:solidFill>
              </a:rPr>
              <a:t>understand more about web services</a:t>
            </a:r>
            <a:r>
              <a:rPr lang="en-US" sz="2800" b="1" dirty="0" smtClean="0">
                <a:solidFill>
                  <a:srgbClr val="7030A0"/>
                </a:solidFill>
              </a:rPr>
              <a:t>, We </a:t>
            </a:r>
            <a:r>
              <a:rPr lang="en-US" sz="2800" b="1" dirty="0">
                <a:solidFill>
                  <a:srgbClr val="7030A0"/>
                </a:solidFill>
              </a:rPr>
              <a:t>can explore above created " </a:t>
            </a:r>
            <a:r>
              <a:rPr lang="en-US" sz="2800" b="1" dirty="0" err="1">
                <a:solidFill>
                  <a:srgbClr val="7030A0"/>
                </a:solidFill>
              </a:rPr>
              <a:t>SimpleSOAPHelloWorldExClient</a:t>
            </a:r>
            <a:r>
              <a:rPr lang="en-US" sz="2800" b="1" dirty="0">
                <a:solidFill>
                  <a:srgbClr val="7030A0"/>
                </a:solidFill>
              </a:rPr>
              <a:t> " and learn more about web services.</a:t>
            </a:r>
            <a:br>
              <a:rPr lang="en-US" sz="2800" b="1" dirty="0">
                <a:solidFill>
                  <a:srgbClr val="7030A0"/>
                </a:solidFill>
              </a:rPr>
            </a:br>
            <a:endParaRPr lang="en-US" sz="2800" b="1" dirty="0">
              <a:solidFill>
                <a:srgbClr val="7030A0"/>
              </a:solidFill>
            </a:endParaRPr>
          </a:p>
        </p:txBody>
      </p:sp>
    </p:spTree>
    <p:extLst>
      <p:ext uri="{BB962C8B-B14F-4D97-AF65-F5344CB8AC3E}">
        <p14:creationId xmlns:p14="http://schemas.microsoft.com/office/powerpoint/2010/main" val="1137582223"/>
      </p:ext>
    </p:extLst>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Develop </a:t>
            </a:r>
            <a:r>
              <a:rPr lang="en-US" dirty="0"/>
              <a:t>JAX-WS endpoint and client step by step.</a:t>
            </a:r>
            <a:br>
              <a:rPr lang="en-US" dirty="0"/>
            </a:br>
            <a:endParaRPr lang="en-US" dirty="0"/>
          </a:p>
        </p:txBody>
      </p:sp>
      <p:sp>
        <p:nvSpPr>
          <p:cNvPr id="3" name="Content Placeholder 2"/>
          <p:cNvSpPr>
            <a:spLocks noGrp="1"/>
          </p:cNvSpPr>
          <p:nvPr>
            <p:ph idx="1"/>
          </p:nvPr>
        </p:nvSpPr>
        <p:spPr/>
        <p:txBody>
          <a:bodyPr>
            <a:normAutofit/>
          </a:bodyPr>
          <a:lstStyle/>
          <a:p>
            <a:r>
              <a:rPr lang="en-US" sz="2000" dirty="0" smtClean="0"/>
              <a:t> </a:t>
            </a:r>
            <a:r>
              <a:rPr lang="en-US" sz="2000" b="1" dirty="0"/>
              <a:t>Prerequisites:</a:t>
            </a:r>
          </a:p>
          <a:p>
            <a:r>
              <a:rPr lang="en-US" sz="2000" dirty="0" smtClean="0"/>
              <a:t> </a:t>
            </a:r>
            <a:r>
              <a:rPr lang="en-US" sz="2000" dirty="0"/>
              <a:t>JDK 1.6</a:t>
            </a:r>
          </a:p>
          <a:p>
            <a:r>
              <a:rPr lang="en-US" sz="2000" dirty="0"/>
              <a:t>Eclipse IDE</a:t>
            </a:r>
          </a:p>
          <a:p>
            <a:r>
              <a:rPr lang="en-US" sz="2000" dirty="0" smtClean="0"/>
              <a:t> </a:t>
            </a:r>
            <a:r>
              <a:rPr lang="en-US" sz="2000" b="1" dirty="0"/>
              <a:t>Steps for creating JAX-WS </a:t>
            </a:r>
            <a:r>
              <a:rPr lang="en-US" sz="2000" b="1" dirty="0" err="1"/>
              <a:t>webservice</a:t>
            </a:r>
            <a:r>
              <a:rPr lang="en-US" sz="2000" b="1" dirty="0"/>
              <a:t> endpoint</a:t>
            </a:r>
            <a:r>
              <a:rPr lang="en-US" sz="2000" b="1" dirty="0" smtClean="0"/>
              <a:t>.</a:t>
            </a:r>
          </a:p>
          <a:p>
            <a:r>
              <a:rPr lang="en-US" sz="2000" dirty="0" smtClean="0"/>
              <a:t>Open Eclipse</a:t>
            </a:r>
            <a:endParaRPr lang="en-US" sz="2000" dirty="0"/>
          </a:p>
          <a:p>
            <a:pPr marL="228600" indent="-228600">
              <a:buAutoNum type="arabicParenR"/>
            </a:pPr>
            <a:r>
              <a:rPr lang="en-US" sz="2000" dirty="0" smtClean="0"/>
              <a:t>Create </a:t>
            </a:r>
            <a:r>
              <a:rPr lang="en-US" sz="2000" dirty="0"/>
              <a:t>java project named "</a:t>
            </a:r>
            <a:r>
              <a:rPr lang="en-US" sz="2000" dirty="0" err="1" smtClean="0"/>
              <a:t>JAXWSServiceEx</a:t>
            </a:r>
            <a:r>
              <a:rPr lang="en-US" sz="2000" dirty="0" smtClean="0"/>
              <a:t>“</a:t>
            </a:r>
          </a:p>
          <a:p>
            <a:pPr marL="228600" indent="-228600">
              <a:buAutoNum type="arabicParenR"/>
            </a:pPr>
            <a:r>
              <a:rPr lang="en-US" sz="2000" dirty="0" smtClean="0"/>
              <a:t>Create HelloWorld interface (</a:t>
            </a:r>
            <a:r>
              <a:rPr lang="en-US" sz="2000" dirty="0" err="1" smtClean="0"/>
              <a:t>EndPoint</a:t>
            </a:r>
            <a:r>
              <a:rPr lang="en-US" sz="2000" dirty="0" smtClean="0"/>
              <a:t> Interface)</a:t>
            </a:r>
          </a:p>
          <a:p>
            <a:pPr marL="228600" indent="-228600">
              <a:buAutoNum type="arabicParenR"/>
            </a:pPr>
            <a:r>
              <a:rPr lang="en-US" sz="2000" dirty="0" smtClean="0"/>
              <a:t>Create </a:t>
            </a:r>
            <a:r>
              <a:rPr lang="en-US" sz="2000" dirty="0" err="1" smtClean="0"/>
              <a:t>HelloWorldImpl</a:t>
            </a:r>
            <a:r>
              <a:rPr lang="en-US" sz="2000" dirty="0" smtClean="0"/>
              <a:t> class</a:t>
            </a:r>
          </a:p>
          <a:p>
            <a:pPr marL="228600" indent="-228600">
              <a:buAutoNum type="arabicParenR"/>
            </a:pPr>
            <a:r>
              <a:rPr lang="en-US" sz="2000" dirty="0" smtClean="0"/>
              <a:t>Create </a:t>
            </a:r>
            <a:r>
              <a:rPr lang="en-US" sz="2000" dirty="0" err="1" smtClean="0"/>
              <a:t>HelloWorldPublisher</a:t>
            </a:r>
            <a:r>
              <a:rPr lang="en-US" sz="2000" dirty="0" smtClean="0"/>
              <a:t> class</a:t>
            </a:r>
          </a:p>
          <a:p>
            <a:r>
              <a:rPr lang="en-US" sz="2000" dirty="0"/>
              <a:t> </a:t>
            </a:r>
            <a:r>
              <a:rPr lang="en-US" sz="2000" dirty="0" smtClean="0"/>
              <a:t>Run the </a:t>
            </a:r>
            <a:r>
              <a:rPr lang="en-US" sz="2000" dirty="0" err="1" smtClean="0"/>
              <a:t>HelloWorldPublisher</a:t>
            </a:r>
            <a:r>
              <a:rPr lang="en-US" sz="2000" dirty="0" smtClean="0"/>
              <a:t> class, Webservice will be published.</a:t>
            </a:r>
          </a:p>
          <a:p>
            <a:endParaRPr lang="en-US" sz="2000" dirty="0"/>
          </a:p>
        </p:txBody>
      </p:sp>
    </p:spTree>
    <p:extLst>
      <p:ext uri="{BB962C8B-B14F-4D97-AF65-F5344CB8AC3E}">
        <p14:creationId xmlns:p14="http://schemas.microsoft.com/office/powerpoint/2010/main" val="22483958"/>
      </p:ext>
    </p:extLst>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Directory Structure</a:t>
            </a:r>
            <a:endParaRPr lang="en-US" dirty="0"/>
          </a:p>
        </p:txBody>
      </p:sp>
      <p:pic>
        <p:nvPicPr>
          <p:cNvPr id="4" name="Content Placeholder 3"/>
          <p:cNvPicPr>
            <a:picLocks noGrp="1" noChangeAspect="1"/>
          </p:cNvPicPr>
          <p:nvPr>
            <p:ph idx="1"/>
          </p:nvPr>
        </p:nvPicPr>
        <p:blipFill>
          <a:blip r:embed="rId2"/>
          <a:stretch>
            <a:fillRect/>
          </a:stretch>
        </p:blipFill>
        <p:spPr>
          <a:xfrm>
            <a:off x="4523778" y="2904471"/>
            <a:ext cx="3142857" cy="2238095"/>
          </a:xfrm>
          <a:prstGeom prst="rect">
            <a:avLst/>
          </a:prstGeom>
        </p:spPr>
      </p:pic>
    </p:spTree>
    <p:extLst>
      <p:ext uri="{BB962C8B-B14F-4D97-AF65-F5344CB8AC3E}">
        <p14:creationId xmlns:p14="http://schemas.microsoft.com/office/powerpoint/2010/main" val="1093026050"/>
      </p:ext>
    </p:extLst>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Create java project named "</a:t>
            </a:r>
            <a:r>
              <a:rPr lang="en-US" dirty="0" err="1" smtClean="0"/>
              <a:t>JAXWSServiceEx</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4308246" y="1665288"/>
            <a:ext cx="3573921" cy="4716462"/>
          </a:xfrm>
          <a:prstGeom prst="rect">
            <a:avLst/>
          </a:prstGeom>
        </p:spPr>
      </p:pic>
    </p:spTree>
    <p:extLst>
      <p:ext uri="{BB962C8B-B14F-4D97-AF65-F5344CB8AC3E}">
        <p14:creationId xmlns:p14="http://schemas.microsoft.com/office/powerpoint/2010/main" val="3766387452"/>
      </p:ext>
    </p:extLst>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a:t>Create new package named </a:t>
            </a:r>
            <a:r>
              <a:rPr lang="en-US" dirty="0" smtClean="0"/>
              <a:t>“</a:t>
            </a:r>
            <a:r>
              <a:rPr lang="en-US" dirty="0" err="1" smtClean="0"/>
              <a:t>com.mangaraoit.webservices</a:t>
            </a:r>
            <a:r>
              <a:rPr lang="en-US"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3671397" y="1718757"/>
            <a:ext cx="4847619" cy="4609524"/>
          </a:xfrm>
          <a:prstGeom prst="rect">
            <a:avLst/>
          </a:prstGeom>
        </p:spPr>
      </p:pic>
    </p:spTree>
    <p:extLst>
      <p:ext uri="{BB962C8B-B14F-4D97-AF65-F5344CB8AC3E}">
        <p14:creationId xmlns:p14="http://schemas.microsoft.com/office/powerpoint/2010/main" val="2711447052"/>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a:t>Endpoint Interface</a:t>
            </a:r>
          </a:p>
        </p:txBody>
      </p:sp>
      <p:sp>
        <p:nvSpPr>
          <p:cNvPr id="3" name="Content Placeholder 2"/>
          <p:cNvSpPr>
            <a:spLocks noGrp="1"/>
          </p:cNvSpPr>
          <p:nvPr>
            <p:ph idx="1"/>
          </p:nvPr>
        </p:nvSpPr>
        <p:spPr/>
        <p:txBody>
          <a:bodyPr/>
          <a:lstStyle/>
          <a:p>
            <a:r>
              <a:rPr lang="en-US" dirty="0" smtClean="0"/>
              <a:t> </a:t>
            </a:r>
            <a:r>
              <a:rPr lang="en-US" sz="1200" b="1" dirty="0">
                <a:solidFill>
                  <a:srgbClr val="7F0055"/>
                </a:solidFill>
                <a:latin typeface="Consolas" panose="020B0609020204030204" pitchFamily="49" charset="0"/>
              </a:rPr>
              <a:t>package</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com.mangaraoit.webservices</a:t>
            </a:r>
            <a:r>
              <a:rPr lang="en-US" sz="1200" b="1"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highlight>
                  <a:srgbClr val="D4D4D4"/>
                </a:highlight>
                <a:latin typeface="Consolas" panose="020B0609020204030204" pitchFamily="49" charset="0"/>
              </a:rPr>
              <a:t>javax.jws.WebMethod</a:t>
            </a:r>
            <a:r>
              <a:rPr lang="en-US" sz="1200" b="1" dirty="0">
                <a:solidFill>
                  <a:srgbClr val="000000"/>
                </a:solidFill>
                <a:highlight>
                  <a:srgbClr val="D4D4D4"/>
                </a:highlight>
                <a:latin typeface="Consolas" panose="020B0609020204030204" pitchFamily="49" charset="0"/>
              </a:rPr>
              <a:t>;</a:t>
            </a:r>
          </a:p>
          <a:p>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javax.jws.WebService</a:t>
            </a:r>
            <a:r>
              <a:rPr lang="en-US" sz="1200" b="1"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dirty="0">
                <a:solidFill>
                  <a:srgbClr val="646464"/>
                </a:solidFill>
                <a:latin typeface="Consolas" panose="020B0609020204030204" pitchFamily="49" charset="0"/>
              </a:rPr>
              <a:t>@</a:t>
            </a:r>
            <a:r>
              <a:rPr lang="en-US" sz="1200" dirty="0" err="1">
                <a:solidFill>
                  <a:srgbClr val="646464"/>
                </a:solidFill>
                <a:latin typeface="Consolas" panose="020B0609020204030204" pitchFamily="49" charset="0"/>
              </a:rPr>
              <a:t>WebService</a:t>
            </a:r>
            <a:endParaRPr lang="en-US" sz="1200" dirty="0">
              <a:solidFill>
                <a:srgbClr val="646464"/>
              </a:solidFill>
              <a:latin typeface="Consolas" panose="020B0609020204030204" pitchFamily="49" charset="0"/>
            </a:endParaRP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interface</a:t>
            </a:r>
            <a:r>
              <a:rPr lang="en-US" sz="1200" b="1" dirty="0">
                <a:solidFill>
                  <a:srgbClr val="000000"/>
                </a:solidFill>
                <a:latin typeface="Consolas" panose="020B0609020204030204" pitchFamily="49" charset="0"/>
              </a:rPr>
              <a:t> HelloWorld {</a:t>
            </a:r>
          </a:p>
          <a:p>
            <a:r>
              <a:rPr lang="en-US" sz="1200" dirty="0">
                <a:solidFill>
                  <a:srgbClr val="646464"/>
                </a:solidFill>
                <a:latin typeface="Consolas" panose="020B0609020204030204" pitchFamily="49" charset="0"/>
              </a:rPr>
              <a:t>@</a:t>
            </a:r>
            <a:r>
              <a:rPr lang="en-US" sz="1200" dirty="0" err="1">
                <a:solidFill>
                  <a:srgbClr val="646464"/>
                </a:solidFill>
                <a:highlight>
                  <a:srgbClr val="D4D4D4"/>
                </a:highlight>
                <a:latin typeface="Consolas" panose="020B0609020204030204" pitchFamily="49" charset="0"/>
              </a:rPr>
              <a:t>WebMethod</a:t>
            </a:r>
            <a:endParaRPr lang="en-US" sz="1200" dirty="0">
              <a:solidFill>
                <a:srgbClr val="646464"/>
              </a:solidFill>
              <a:highlight>
                <a:srgbClr val="D4D4D4"/>
              </a:highlight>
              <a:latin typeface="Consolas" panose="020B0609020204030204" pitchFamily="49" charset="0"/>
            </a:endParaRP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String </a:t>
            </a:r>
            <a:r>
              <a:rPr lang="en-US" sz="1200" b="1" dirty="0" err="1">
                <a:solidFill>
                  <a:srgbClr val="000000"/>
                </a:solidFill>
                <a:latin typeface="Consolas" panose="020B0609020204030204" pitchFamily="49" charset="0"/>
              </a:rPr>
              <a:t>sayHelloWorld</a:t>
            </a:r>
            <a:r>
              <a:rPr lang="en-US" sz="1200" b="1" dirty="0">
                <a:solidFill>
                  <a:srgbClr val="000000"/>
                </a:solidFill>
                <a:latin typeface="Consolas" panose="020B0609020204030204" pitchFamily="49" charset="0"/>
              </a:rPr>
              <a:t>(String </a:t>
            </a:r>
            <a:r>
              <a:rPr lang="en-US" sz="1200" b="1" dirty="0">
                <a:solidFill>
                  <a:srgbClr val="6A3E3E"/>
                </a:solidFill>
                <a:latin typeface="Consolas" panose="020B0609020204030204" pitchFamily="49" charset="0"/>
              </a:rPr>
              <a:t>name</a:t>
            </a:r>
            <a:r>
              <a:rPr lang="en-US" sz="1200" b="1"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244472246"/>
      </p:ext>
    </p:extLst>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Endpoint Implementation</a:t>
            </a:r>
            <a:endParaRPr lang="en-US" dirty="0"/>
          </a:p>
        </p:txBody>
      </p:sp>
      <p:sp>
        <p:nvSpPr>
          <p:cNvPr id="3" name="Content Placeholder 2"/>
          <p:cNvSpPr>
            <a:spLocks noGrp="1"/>
          </p:cNvSpPr>
          <p:nvPr>
            <p:ph idx="1"/>
          </p:nvPr>
        </p:nvSpPr>
        <p:spPr/>
        <p:txBody>
          <a:bodyPr/>
          <a:lstStyle/>
          <a:p>
            <a:r>
              <a:rPr lang="en-US" dirty="0" smtClean="0"/>
              <a:t> </a:t>
            </a:r>
            <a:r>
              <a:rPr lang="en-US" sz="1200" b="1" dirty="0">
                <a:solidFill>
                  <a:srgbClr val="7F0055"/>
                </a:solidFill>
                <a:latin typeface="Consolas" panose="020B0609020204030204" pitchFamily="49" charset="0"/>
              </a:rPr>
              <a:t>package</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com.mangaraoit.webservices</a:t>
            </a:r>
            <a:r>
              <a:rPr lang="en-US" sz="1200" b="1"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javax.jws.WebService</a:t>
            </a:r>
            <a:r>
              <a:rPr lang="en-US" sz="1200" b="1"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dirty="0">
                <a:solidFill>
                  <a:srgbClr val="646464"/>
                </a:solidFill>
                <a:latin typeface="Consolas" panose="020B0609020204030204" pitchFamily="49" charset="0"/>
              </a:rPr>
              <a:t>@</a:t>
            </a:r>
            <a:r>
              <a:rPr lang="en-US" sz="1200" dirty="0" err="1">
                <a:solidFill>
                  <a:srgbClr val="646464"/>
                </a:solidFill>
                <a:latin typeface="Consolas" panose="020B0609020204030204" pitchFamily="49" charset="0"/>
              </a:rPr>
              <a:t>WebService</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endpointInterface</a:t>
            </a:r>
            <a:r>
              <a:rPr lang="en-US" sz="1200" dirty="0">
                <a:solidFill>
                  <a:srgbClr val="000000"/>
                </a:solidFill>
                <a:latin typeface="Consolas" panose="020B0609020204030204" pitchFamily="49" charset="0"/>
              </a:rPr>
              <a:t> = </a:t>
            </a:r>
            <a:r>
              <a:rPr lang="en-US" sz="1200" dirty="0">
                <a:solidFill>
                  <a:srgbClr val="2A00FF"/>
                </a:solidFill>
                <a:latin typeface="Consolas" panose="020B0609020204030204" pitchFamily="49" charset="0"/>
              </a:rPr>
              <a:t>"</a:t>
            </a:r>
            <a:r>
              <a:rPr lang="en-US" sz="1200" dirty="0" err="1">
                <a:solidFill>
                  <a:srgbClr val="2A00FF"/>
                </a:solidFill>
                <a:latin typeface="Consolas" panose="020B0609020204030204" pitchFamily="49" charset="0"/>
              </a:rPr>
              <a:t>com.mangaraoit.webservices.HelloWorld</a:t>
            </a:r>
            <a:r>
              <a:rPr lang="en-US" sz="1200" dirty="0">
                <a:solidFill>
                  <a:srgbClr val="2A00FF"/>
                </a:solidFill>
                <a:latin typeface="Consolas" panose="020B0609020204030204" pitchFamily="49" charset="0"/>
              </a:rPr>
              <a:t>"</a:t>
            </a:r>
            <a:r>
              <a:rPr lang="en-US" sz="1200" dirty="0">
                <a:solidFill>
                  <a:srgbClr val="000000"/>
                </a:solidFill>
                <a:latin typeface="Consolas" panose="020B0609020204030204" pitchFamily="49" charset="0"/>
              </a:rPr>
              <a:t>)</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HelloWorldImpl</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implements</a:t>
            </a:r>
            <a:r>
              <a:rPr lang="en-US" sz="1200" b="1" dirty="0">
                <a:solidFill>
                  <a:srgbClr val="000000"/>
                </a:solidFill>
                <a:latin typeface="Consolas" panose="020B0609020204030204" pitchFamily="49" charset="0"/>
              </a:rPr>
              <a:t> </a:t>
            </a:r>
            <a:r>
              <a:rPr lang="en-US" sz="1200" b="1" dirty="0">
                <a:solidFill>
                  <a:srgbClr val="000000"/>
                </a:solidFill>
                <a:highlight>
                  <a:srgbClr val="D4D4D4"/>
                </a:highlight>
                <a:latin typeface="Consolas" panose="020B0609020204030204" pitchFamily="49" charset="0"/>
              </a:rPr>
              <a:t>HelloWorld {</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String </a:t>
            </a:r>
            <a:r>
              <a:rPr lang="en-US" sz="1200" b="1" dirty="0" err="1">
                <a:solidFill>
                  <a:srgbClr val="000000"/>
                </a:solidFill>
                <a:highlight>
                  <a:srgbClr val="D4D4D4"/>
                </a:highlight>
                <a:latin typeface="Consolas" panose="020B0609020204030204" pitchFamily="49" charset="0"/>
              </a:rPr>
              <a:t>sayHelloWorld</a:t>
            </a:r>
            <a:r>
              <a:rPr lang="en-US" sz="1200" b="1" dirty="0">
                <a:solidFill>
                  <a:srgbClr val="000000"/>
                </a:solidFill>
                <a:highlight>
                  <a:srgbClr val="D4D4D4"/>
                </a:highlight>
                <a:latin typeface="Consolas" panose="020B0609020204030204" pitchFamily="49" charset="0"/>
              </a:rPr>
              <a:t>(String </a:t>
            </a:r>
            <a:r>
              <a:rPr lang="en-US" sz="1200" b="1" dirty="0">
                <a:solidFill>
                  <a:srgbClr val="6A3E3E"/>
                </a:solidFill>
                <a:highlight>
                  <a:srgbClr val="D4D4D4"/>
                </a:highlight>
                <a:latin typeface="Consolas" panose="020B0609020204030204" pitchFamily="49" charset="0"/>
              </a:rPr>
              <a:t>name</a:t>
            </a:r>
            <a:r>
              <a:rPr lang="en-US" sz="1200" b="1" dirty="0">
                <a:solidFill>
                  <a:srgbClr val="000000"/>
                </a:solidFill>
                <a:highlight>
                  <a:srgbClr val="D4D4D4"/>
                </a:highlight>
                <a:latin typeface="Consolas" panose="020B0609020204030204" pitchFamily="49" charset="0"/>
              </a:rPr>
              <a:t>) {</a:t>
            </a:r>
          </a:p>
          <a:p>
            <a:r>
              <a:rPr lang="en-US" sz="1200" b="1" dirty="0">
                <a:solidFill>
                  <a:srgbClr val="7F0055"/>
                </a:solidFill>
                <a:latin typeface="Consolas" panose="020B0609020204030204" pitchFamily="49" charset="0"/>
              </a:rPr>
              <a:t>return</a:t>
            </a:r>
            <a:r>
              <a:rPr lang="en-US" sz="1200" b="1" dirty="0">
                <a:solidFill>
                  <a:srgbClr val="000000"/>
                </a:solidFill>
                <a:latin typeface="Consolas" panose="020B0609020204030204" pitchFamily="49" charset="0"/>
              </a:rPr>
              <a:t> </a:t>
            </a:r>
            <a:r>
              <a:rPr lang="en-US" sz="1200" b="1" dirty="0">
                <a:solidFill>
                  <a:srgbClr val="2A00FF"/>
                </a:solidFill>
                <a:latin typeface="Consolas" panose="020B0609020204030204" pitchFamily="49" charset="0"/>
              </a:rPr>
              <a:t>"Hello World JAXWS Service by "</a:t>
            </a:r>
            <a:r>
              <a:rPr lang="en-US" sz="1200" b="1" dirty="0">
                <a:solidFill>
                  <a:srgbClr val="000000"/>
                </a:solidFill>
                <a:latin typeface="Consolas" panose="020B0609020204030204" pitchFamily="49" charset="0"/>
              </a:rPr>
              <a:t> + </a:t>
            </a:r>
            <a:r>
              <a:rPr lang="en-US" sz="1200" b="1" dirty="0">
                <a:solidFill>
                  <a:srgbClr val="6A3E3E"/>
                </a:solidFill>
                <a:latin typeface="Consolas" panose="020B0609020204030204" pitchFamily="49" charset="0"/>
              </a:rPr>
              <a:t>name</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1009386378"/>
      </p:ext>
    </p:extLst>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Endpoint Publisher</a:t>
            </a:r>
            <a:endParaRPr lang="en-US" dirty="0"/>
          </a:p>
        </p:txBody>
      </p:sp>
      <p:sp>
        <p:nvSpPr>
          <p:cNvPr id="3" name="Content Placeholder 2"/>
          <p:cNvSpPr>
            <a:spLocks noGrp="1"/>
          </p:cNvSpPr>
          <p:nvPr>
            <p:ph idx="1"/>
          </p:nvPr>
        </p:nvSpPr>
        <p:spPr/>
        <p:txBody>
          <a:bodyPr/>
          <a:lstStyle/>
          <a:p>
            <a:r>
              <a:rPr lang="en-US" dirty="0" smtClean="0"/>
              <a:t> </a:t>
            </a:r>
            <a:r>
              <a:rPr lang="en-US" sz="1200" b="1" dirty="0">
                <a:solidFill>
                  <a:srgbClr val="7F0055"/>
                </a:solidFill>
                <a:latin typeface="Consolas" panose="020B0609020204030204" pitchFamily="49" charset="0"/>
              </a:rPr>
              <a:t>package</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com.mangaraoit.webservices</a:t>
            </a:r>
            <a:r>
              <a:rPr lang="en-US" sz="1200" b="1"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javax.xml.ws.Endpoint</a:t>
            </a:r>
            <a:r>
              <a:rPr lang="en-US" sz="1200" b="1"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HelloWorldWSPublisher</a:t>
            </a:r>
            <a:r>
              <a:rPr lang="en-US" sz="1200" b="1"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err="1">
                <a:solidFill>
                  <a:srgbClr val="000000"/>
                </a:solidFill>
                <a:latin typeface="Consolas" panose="020B0609020204030204" pitchFamily="49" charset="0"/>
              </a:rPr>
              <a:t>Endpoint.</a:t>
            </a:r>
            <a:r>
              <a:rPr lang="en-US" sz="1200" i="1" dirty="0" err="1">
                <a:solidFill>
                  <a:srgbClr val="000000"/>
                </a:solidFill>
                <a:latin typeface="Consolas" panose="020B0609020204030204" pitchFamily="49" charset="0"/>
              </a:rPr>
              <a:t>publish</a:t>
            </a:r>
            <a:r>
              <a:rPr lang="en-US" sz="1200" i="1" dirty="0">
                <a:solidFill>
                  <a:srgbClr val="000000"/>
                </a:solidFill>
                <a:latin typeface="Consolas" panose="020B0609020204030204" pitchFamily="49" charset="0"/>
              </a:rPr>
              <a:t>(</a:t>
            </a:r>
            <a:r>
              <a:rPr lang="en-US" sz="1200" i="1" dirty="0">
                <a:solidFill>
                  <a:srgbClr val="2A00FF"/>
                </a:solidFill>
                <a:latin typeface="Consolas" panose="020B0609020204030204" pitchFamily="49" charset="0"/>
              </a:rPr>
              <a:t>"http://localhost:8182/WS/HelloWorld"</a:t>
            </a:r>
            <a:r>
              <a:rPr lang="en-US" sz="1200" i="1" dirty="0">
                <a:solidFill>
                  <a:srgbClr val="000000"/>
                </a:solidFill>
                <a:latin typeface="Consolas" panose="020B0609020204030204" pitchFamily="49" charset="0"/>
              </a:rPr>
              <a:t>, </a:t>
            </a:r>
            <a:r>
              <a:rPr lang="en-US" sz="1200" b="1" i="1" dirty="0">
                <a:solidFill>
                  <a:srgbClr val="7F0055"/>
                </a:solidFill>
                <a:latin typeface="Consolas" panose="020B0609020204030204" pitchFamily="49" charset="0"/>
              </a:rPr>
              <a:t>new</a:t>
            </a:r>
            <a:r>
              <a:rPr lang="en-US" sz="1200" b="1" i="1" dirty="0">
                <a:solidFill>
                  <a:srgbClr val="000000"/>
                </a:solidFill>
                <a:latin typeface="Consolas" panose="020B0609020204030204" pitchFamily="49" charset="0"/>
              </a:rPr>
              <a:t> </a:t>
            </a:r>
            <a:r>
              <a:rPr lang="en-US" sz="1200" b="1" i="1" dirty="0" err="1">
                <a:solidFill>
                  <a:srgbClr val="000000"/>
                </a:solidFill>
                <a:latin typeface="Consolas" panose="020B0609020204030204" pitchFamily="49" charset="0"/>
              </a:rPr>
              <a:t>HelloWorldImpl</a:t>
            </a:r>
            <a:r>
              <a:rPr lang="en-US" sz="1200" b="1" i="1" dirty="0">
                <a:solidFill>
                  <a:srgbClr val="000000"/>
                </a:solidFill>
                <a:latin typeface="Consolas" panose="020B0609020204030204" pitchFamily="49" charset="0"/>
              </a:rPr>
              <a:t>());</a:t>
            </a:r>
          </a:p>
          <a:p>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a:t>
            </a:r>
            <a:r>
              <a:rPr lang="en-US" sz="1200" b="1" i="1" dirty="0" err="1">
                <a:solidFill>
                  <a:srgbClr val="2A00FF"/>
                </a:solidFill>
                <a:latin typeface="Consolas" panose="020B0609020204030204" pitchFamily="49" charset="0"/>
              </a:rPr>
              <a:t>Webserivce</a:t>
            </a:r>
            <a:r>
              <a:rPr lang="en-US" sz="1200" b="1" i="1" dirty="0">
                <a:solidFill>
                  <a:srgbClr val="2A00FF"/>
                </a:solidFill>
                <a:latin typeface="Consolas" panose="020B0609020204030204" pitchFamily="49" charset="0"/>
              </a:rPr>
              <a:t> is published successfully "</a:t>
            </a:r>
            <a:r>
              <a:rPr lang="en-US" sz="1200" b="1" i="1" dirty="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a:t>
            </a:r>
            <a:endParaRPr lang="en-US" sz="1200" dirty="0">
              <a:latin typeface="Consolas" panose="020B0609020204030204" pitchFamily="49" charset="0"/>
            </a:endParaRPr>
          </a:p>
          <a:p>
            <a:r>
              <a:rPr lang="en-US" sz="1200" dirty="0" smtClean="0">
                <a:solidFill>
                  <a:srgbClr val="000000"/>
                </a:solidFill>
                <a:latin typeface="Consolas" panose="020B0609020204030204" pitchFamily="49" charset="0"/>
              </a:rPr>
              <a:t>}</a:t>
            </a:r>
          </a:p>
          <a:p>
            <a:endParaRPr lang="en-US" sz="1400" b="1" dirty="0">
              <a:solidFill>
                <a:srgbClr val="FF0000"/>
              </a:solidFill>
              <a:latin typeface="Consolas" panose="020B0609020204030204" pitchFamily="49" charset="0"/>
            </a:endParaRPr>
          </a:p>
          <a:p>
            <a:r>
              <a:rPr lang="en-US" sz="1400" b="1" dirty="0" smtClean="0">
                <a:solidFill>
                  <a:srgbClr val="FF0000"/>
                </a:solidFill>
              </a:rPr>
              <a:t>Note</a:t>
            </a:r>
            <a:r>
              <a:rPr lang="en-US" sz="1400" b="1" dirty="0">
                <a:solidFill>
                  <a:srgbClr val="FF0000"/>
                </a:solidFill>
              </a:rPr>
              <a:t>: Make sure the port number should not bind with other server.</a:t>
            </a:r>
          </a:p>
          <a:p>
            <a:endParaRPr lang="en-US" sz="1200"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49837600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Implementations for Web services </a:t>
            </a:r>
            <a:endParaRPr lang="en-US" dirty="0"/>
          </a:p>
        </p:txBody>
      </p:sp>
      <p:sp>
        <p:nvSpPr>
          <p:cNvPr id="3" name="Content Placeholder 2"/>
          <p:cNvSpPr>
            <a:spLocks noGrp="1"/>
          </p:cNvSpPr>
          <p:nvPr>
            <p:ph idx="1"/>
          </p:nvPr>
        </p:nvSpPr>
        <p:spPr/>
        <p:txBody>
          <a:bodyPr/>
          <a:lstStyle/>
          <a:p>
            <a:r>
              <a:rPr lang="en-US" b="1" dirty="0" smtClean="0"/>
              <a:t>JAX-WS API implementations</a:t>
            </a:r>
          </a:p>
          <a:p>
            <a:pPr lvl="1"/>
            <a:r>
              <a:rPr lang="en-US" dirty="0" smtClean="0"/>
              <a:t>AXIS-2</a:t>
            </a:r>
          </a:p>
          <a:p>
            <a:pPr lvl="1"/>
            <a:r>
              <a:rPr lang="en-US" dirty="0" smtClean="0"/>
              <a:t>Apache CXF</a:t>
            </a:r>
          </a:p>
          <a:p>
            <a:r>
              <a:rPr lang="en-US" b="1" dirty="0" smtClean="0"/>
              <a:t>JAX-RS API </a:t>
            </a:r>
            <a:r>
              <a:rPr lang="en-US" b="1" dirty="0"/>
              <a:t>implementations</a:t>
            </a:r>
          </a:p>
          <a:p>
            <a:pPr lvl="1"/>
            <a:r>
              <a:rPr lang="en-US" dirty="0" smtClean="0"/>
              <a:t>Jersey, </a:t>
            </a:r>
          </a:p>
          <a:p>
            <a:pPr lvl="1"/>
            <a:r>
              <a:rPr lang="en-US" dirty="0" smtClean="0"/>
              <a:t>RESTEasy, </a:t>
            </a:r>
          </a:p>
          <a:p>
            <a:pPr lvl="1"/>
            <a:r>
              <a:rPr lang="en-US" dirty="0" smtClean="0"/>
              <a:t>Apache CXF, and </a:t>
            </a:r>
          </a:p>
          <a:p>
            <a:pPr lvl="1"/>
            <a:r>
              <a:rPr lang="en-US" dirty="0" smtClean="0"/>
              <a:t>Spring with REST</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151998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494" y="723331"/>
            <a:ext cx="11131061" cy="5658421"/>
          </a:xfrm>
        </p:spPr>
        <p:txBody>
          <a:bodyPr>
            <a:normAutofit/>
          </a:bodyPr>
          <a:lstStyle/>
          <a:p>
            <a:r>
              <a:rPr lang="en-US" sz="2800" dirty="0"/>
              <a:t>Run above program</a:t>
            </a:r>
            <a:r>
              <a:rPr lang="en-US" sz="2800" dirty="0" smtClean="0"/>
              <a:t>. Your </a:t>
            </a:r>
            <a:r>
              <a:rPr lang="en-US" sz="2800" dirty="0" err="1"/>
              <a:t>webservice</a:t>
            </a:r>
            <a:r>
              <a:rPr lang="en-US" sz="2800" dirty="0"/>
              <a:t> is published</a:t>
            </a:r>
            <a:r>
              <a:rPr lang="en-US" sz="2800" dirty="0" smtClean="0"/>
              <a:t>. You </a:t>
            </a:r>
            <a:r>
              <a:rPr lang="en-US" sz="2800" dirty="0"/>
              <a:t>can check your service </a:t>
            </a:r>
            <a:r>
              <a:rPr lang="en-US" sz="2800" dirty="0" err="1"/>
              <a:t>wsdl</a:t>
            </a:r>
            <a:r>
              <a:rPr lang="en-US" sz="2800" dirty="0"/>
              <a:t> </a:t>
            </a:r>
            <a:r>
              <a:rPr lang="en-US" sz="2800" dirty="0" smtClean="0"/>
              <a:t>at</a:t>
            </a:r>
            <a:r>
              <a:rPr lang="en-US" sz="2800" dirty="0"/>
              <a:t/>
            </a:r>
            <a:br>
              <a:rPr lang="en-US" sz="2800" dirty="0"/>
            </a:br>
            <a:r>
              <a:rPr lang="en-US" sz="2800" dirty="0">
                <a:hlinkClick r:id="rId2"/>
              </a:rPr>
              <a:t>http://</a:t>
            </a:r>
            <a:r>
              <a:rPr lang="en-US" sz="2800" dirty="0" smtClean="0">
                <a:hlinkClick r:id="rId2"/>
              </a:rPr>
              <a:t>localhost:8182/WS/HelloWorld?wsdl</a:t>
            </a:r>
            <a:endParaRPr lang="en-US" sz="2800" dirty="0" smtClean="0"/>
          </a:p>
          <a:p>
            <a:r>
              <a:rPr lang="en-US" sz="2800" dirty="0" smtClean="0"/>
              <a:t>See below </a:t>
            </a:r>
            <a:r>
              <a:rPr lang="en-US" sz="2800" dirty="0" err="1" smtClean="0"/>
              <a:t>wsdl</a:t>
            </a:r>
            <a:r>
              <a:rPr lang="en-US" sz="2800" dirty="0" smtClean="0"/>
              <a:t> file output</a:t>
            </a:r>
          </a:p>
          <a:p>
            <a:endParaRPr lang="en-US" sz="2800" dirty="0"/>
          </a:p>
        </p:txBody>
      </p:sp>
    </p:spTree>
    <p:extLst>
      <p:ext uri="{BB962C8B-B14F-4D97-AF65-F5344CB8AC3E}">
        <p14:creationId xmlns:p14="http://schemas.microsoft.com/office/powerpoint/2010/main" val="3587193103"/>
      </p:ext>
    </p:extLst>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30225" y="155844"/>
            <a:ext cx="11129963" cy="6070061"/>
          </a:xfrm>
          <a:prstGeom prst="rect">
            <a:avLst/>
          </a:prstGeom>
        </p:spPr>
      </p:pic>
    </p:spTree>
    <p:extLst>
      <p:ext uri="{BB962C8B-B14F-4D97-AF65-F5344CB8AC3E}">
        <p14:creationId xmlns:p14="http://schemas.microsoft.com/office/powerpoint/2010/main" val="636934855"/>
      </p:ext>
    </p:extLst>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a:t>Steps for creating JAXWS Client</a:t>
            </a:r>
            <a:br>
              <a:rPr lang="en-US" b="1" dirty="0"/>
            </a:br>
            <a:endParaRPr lang="en-US" dirty="0"/>
          </a:p>
        </p:txBody>
      </p:sp>
      <p:sp>
        <p:nvSpPr>
          <p:cNvPr id="3" name="Content Placeholder 2"/>
          <p:cNvSpPr>
            <a:spLocks noGrp="1"/>
          </p:cNvSpPr>
          <p:nvPr>
            <p:ph idx="1"/>
          </p:nvPr>
        </p:nvSpPr>
        <p:spPr/>
        <p:txBody>
          <a:bodyPr/>
          <a:lstStyle/>
          <a:p>
            <a:r>
              <a:rPr lang="en-US" dirty="0" smtClean="0"/>
              <a:t>Open Eclipse</a:t>
            </a:r>
          </a:p>
          <a:p>
            <a:r>
              <a:rPr lang="en-US" dirty="0" smtClean="0"/>
              <a:t>create </a:t>
            </a:r>
            <a:r>
              <a:rPr lang="en-US" dirty="0"/>
              <a:t>a new java project </a:t>
            </a:r>
            <a:r>
              <a:rPr lang="en-US" dirty="0" err="1"/>
              <a:t>JAXWSClient</a:t>
            </a:r>
            <a:r>
              <a:rPr lang="en-US" dirty="0" smtClean="0"/>
              <a:t>.</a:t>
            </a:r>
          </a:p>
          <a:p>
            <a:endParaRPr lang="en-US" dirty="0"/>
          </a:p>
        </p:txBody>
      </p:sp>
    </p:spTree>
    <p:extLst>
      <p:ext uri="{BB962C8B-B14F-4D97-AF65-F5344CB8AC3E}">
        <p14:creationId xmlns:p14="http://schemas.microsoft.com/office/powerpoint/2010/main" val="153993644"/>
      </p:ext>
    </p:extLst>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java project named “</a:t>
            </a:r>
            <a:r>
              <a:rPr lang="en-US" dirty="0" err="1" smtClean="0"/>
              <a:t>JAXWSClient</a:t>
            </a:r>
            <a:r>
              <a:rPr lang="en-US" dirty="0" smtClean="0"/>
              <a:t>”</a:t>
            </a:r>
            <a:endParaRPr lang="en-US" dirty="0"/>
          </a:p>
        </p:txBody>
      </p:sp>
      <p:pic>
        <p:nvPicPr>
          <p:cNvPr id="6" name="Content Placeholder 5"/>
          <p:cNvPicPr>
            <a:picLocks noGrp="1" noChangeAspect="1"/>
          </p:cNvPicPr>
          <p:nvPr>
            <p:ph idx="1"/>
          </p:nvPr>
        </p:nvPicPr>
        <p:blipFill>
          <a:blip r:embed="rId2"/>
          <a:stretch>
            <a:fillRect/>
          </a:stretch>
        </p:blipFill>
        <p:spPr>
          <a:xfrm>
            <a:off x="4287466" y="1665288"/>
            <a:ext cx="3615480" cy="4716462"/>
          </a:xfrm>
          <a:prstGeom prst="rect">
            <a:avLst/>
          </a:prstGeom>
        </p:spPr>
      </p:pic>
    </p:spTree>
    <p:extLst>
      <p:ext uri="{BB962C8B-B14F-4D97-AF65-F5344CB8AC3E}">
        <p14:creationId xmlns:p14="http://schemas.microsoft.com/office/powerpoint/2010/main" val="1181793824"/>
      </p:ext>
    </p:extLst>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Now generate </a:t>
            </a:r>
            <a:r>
              <a:rPr lang="en-US" dirty="0"/>
              <a:t>the client stubs</a:t>
            </a:r>
            <a:r>
              <a:rPr lang="en-US" dirty="0" smtClean="0"/>
              <a:t>. So </a:t>
            </a:r>
            <a:r>
              <a:rPr lang="en-US" dirty="0"/>
              <a:t>open your command line, and enter the </a:t>
            </a:r>
            <a:r>
              <a:rPr lang="en-US" dirty="0" err="1"/>
              <a:t>wsimport</a:t>
            </a:r>
            <a:r>
              <a:rPr lang="en-US" dirty="0"/>
              <a:t> command</a:t>
            </a:r>
            <a:r>
              <a:rPr lang="en-US" dirty="0" smtClean="0"/>
              <a:t>:</a:t>
            </a:r>
            <a:endParaRPr lang="en-US" dirty="0"/>
          </a:p>
        </p:txBody>
      </p:sp>
      <p:sp>
        <p:nvSpPr>
          <p:cNvPr id="3" name="Content Placeholder 2"/>
          <p:cNvSpPr>
            <a:spLocks noGrp="1"/>
          </p:cNvSpPr>
          <p:nvPr>
            <p:ph idx="1"/>
          </p:nvPr>
        </p:nvSpPr>
        <p:spPr/>
        <p:txBody>
          <a:bodyPr/>
          <a:lstStyle/>
          <a:p>
            <a:endParaRPr lang="en-US" dirty="0" smtClean="0"/>
          </a:p>
          <a:p>
            <a:r>
              <a:rPr lang="en-US" dirty="0"/>
              <a:t>cd %</a:t>
            </a:r>
            <a:r>
              <a:rPr lang="en-US" dirty="0" err="1"/>
              <a:t>project_home</a:t>
            </a:r>
            <a:r>
              <a:rPr lang="en-US" dirty="0"/>
              <a:t>%/</a:t>
            </a:r>
            <a:r>
              <a:rPr lang="en-US" dirty="0" err="1"/>
              <a:t>src</a:t>
            </a:r>
            <a:r>
              <a:rPr lang="en-US" dirty="0"/>
              <a:t>  </a:t>
            </a:r>
          </a:p>
          <a:p>
            <a:r>
              <a:rPr lang="en-US" dirty="0" err="1"/>
              <a:t>wsimport</a:t>
            </a:r>
            <a:r>
              <a:rPr lang="en-US" dirty="0"/>
              <a:t> -s . http://</a:t>
            </a:r>
            <a:r>
              <a:rPr lang="en-US" dirty="0" smtClean="0"/>
              <a:t>localhost:8182/WS/HelloWorld?wsdl</a:t>
            </a:r>
          </a:p>
          <a:p>
            <a:r>
              <a:rPr lang="en-US" dirty="0" smtClean="0"/>
              <a:t>We </a:t>
            </a:r>
            <a:r>
              <a:rPr lang="en-US" dirty="0"/>
              <a:t>will find java classes generated and compiled under </a:t>
            </a:r>
            <a:r>
              <a:rPr lang="en-US" dirty="0" err="1"/>
              <a:t>src</a:t>
            </a:r>
            <a:r>
              <a:rPr lang="en-US" dirty="0"/>
              <a:t>-</a:t>
            </a:r>
            <a:r>
              <a:rPr lang="en-US" dirty="0" smtClean="0"/>
              <a:t>&gt;com&gt;</a:t>
            </a:r>
            <a:r>
              <a:rPr lang="en-US" dirty="0" err="1" smtClean="0"/>
              <a:t>mangaraoit</a:t>
            </a:r>
            <a:r>
              <a:rPr lang="en-US" dirty="0"/>
              <a:t> </a:t>
            </a:r>
            <a:r>
              <a:rPr lang="en-US" dirty="0" smtClean="0"/>
              <a:t>-&gt;</a:t>
            </a:r>
            <a:r>
              <a:rPr lang="en-US" dirty="0" err="1" smtClean="0"/>
              <a:t>webservices</a:t>
            </a:r>
            <a:r>
              <a:rPr lang="en-US" dirty="0"/>
              <a:t/>
            </a:r>
            <a:br>
              <a:rPr lang="en-US" dirty="0"/>
            </a:br>
            <a:endParaRPr lang="en-US" dirty="0"/>
          </a:p>
          <a:p>
            <a:r>
              <a:rPr lang="en-US" dirty="0" smtClean="0"/>
              <a:t> </a:t>
            </a:r>
          </a:p>
          <a:p>
            <a:endParaRPr lang="en-US" dirty="0"/>
          </a:p>
          <a:p>
            <a:endParaRPr lang="en-US" dirty="0"/>
          </a:p>
        </p:txBody>
      </p:sp>
      <p:pic>
        <p:nvPicPr>
          <p:cNvPr id="6" name="Picture 5"/>
          <p:cNvPicPr>
            <a:picLocks noChangeAspect="1"/>
          </p:cNvPicPr>
          <p:nvPr/>
        </p:nvPicPr>
        <p:blipFill>
          <a:blip r:embed="rId2"/>
          <a:stretch>
            <a:fillRect/>
          </a:stretch>
        </p:blipFill>
        <p:spPr>
          <a:xfrm>
            <a:off x="813371" y="4023520"/>
            <a:ext cx="9142857" cy="1561905"/>
          </a:xfrm>
          <a:prstGeom prst="rect">
            <a:avLst/>
          </a:prstGeom>
        </p:spPr>
      </p:pic>
    </p:spTree>
    <p:extLst>
      <p:ext uri="{BB962C8B-B14F-4D97-AF65-F5344CB8AC3E}">
        <p14:creationId xmlns:p14="http://schemas.microsoft.com/office/powerpoint/2010/main" val="1158251329"/>
      </p:ext>
    </p:extLst>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Refresh the project from eclipse</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4519016" y="3147328"/>
            <a:ext cx="3152381" cy="1752381"/>
          </a:xfrm>
          <a:prstGeom prst="rect">
            <a:avLst/>
          </a:prstGeom>
        </p:spPr>
      </p:pic>
    </p:spTree>
    <p:extLst>
      <p:ext uri="{BB962C8B-B14F-4D97-AF65-F5344CB8AC3E}">
        <p14:creationId xmlns:p14="http://schemas.microsoft.com/office/powerpoint/2010/main" val="3776876255"/>
      </p:ext>
    </p:extLst>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Create </a:t>
            </a:r>
            <a:r>
              <a:rPr lang="en-US" dirty="0"/>
              <a:t>JAXWSClient.java under </a:t>
            </a:r>
            <a:r>
              <a:rPr lang="en-US" dirty="0" err="1"/>
              <a:t>src</a:t>
            </a:r>
            <a:r>
              <a:rPr lang="en-US" dirty="0"/>
              <a:t>-</a:t>
            </a:r>
            <a:r>
              <a:rPr lang="en-US" dirty="0" smtClean="0"/>
              <a:t>&gt;</a:t>
            </a:r>
            <a:r>
              <a:rPr lang="en-US" dirty="0" err="1" smtClean="0"/>
              <a:t>com.mangaraoit.webservices.client</a:t>
            </a:r>
            <a:endParaRPr lang="en-US" dirty="0"/>
          </a:p>
        </p:txBody>
      </p:sp>
      <p:sp>
        <p:nvSpPr>
          <p:cNvPr id="3" name="Content Placeholder 2"/>
          <p:cNvSpPr>
            <a:spLocks noGrp="1"/>
          </p:cNvSpPr>
          <p:nvPr>
            <p:ph idx="1"/>
          </p:nvPr>
        </p:nvSpPr>
        <p:spPr/>
        <p:txBody>
          <a:bodyPr/>
          <a:lstStyle/>
          <a:p>
            <a:r>
              <a:rPr lang="en-US" dirty="0" smtClean="0"/>
              <a:t> </a:t>
            </a:r>
            <a:r>
              <a:rPr lang="en-US" sz="1200" b="1" dirty="0">
                <a:solidFill>
                  <a:srgbClr val="7F0055"/>
                </a:solidFill>
                <a:latin typeface="Consolas" panose="020B0609020204030204" pitchFamily="49" charset="0"/>
              </a:rPr>
              <a:t>package</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com.mangaraoit.webservices.client</a:t>
            </a:r>
            <a:r>
              <a:rPr lang="en-US" sz="1200" b="1"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com.mangaraoit.webservices.HelloWorld</a:t>
            </a:r>
            <a:r>
              <a:rPr lang="en-US" sz="1200" b="1" dirty="0">
                <a:solidFill>
                  <a:srgbClr val="000000"/>
                </a:solidFill>
                <a:latin typeface="Consolas" panose="020B0609020204030204" pitchFamily="49" charset="0"/>
              </a:rPr>
              <a:t>;</a:t>
            </a:r>
          </a:p>
          <a:p>
            <a:r>
              <a:rPr lang="en-US" sz="1200" b="1" dirty="0">
                <a:solidFill>
                  <a:srgbClr val="7F0055"/>
                </a:solidFill>
                <a:latin typeface="Consolas" panose="020B0609020204030204" pitchFamily="49" charset="0"/>
              </a:rPr>
              <a:t>import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com.mangaraoit.webservices.HelloWorldImplService</a:t>
            </a:r>
            <a:r>
              <a:rPr lang="en-US" sz="1200" b="1"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class</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TestHelloWorldWebService</a:t>
            </a:r>
            <a:r>
              <a:rPr lang="en-US" sz="1200" b="1" dirty="0">
                <a:solidFill>
                  <a:srgbClr val="000000"/>
                </a:solidFill>
                <a:latin typeface="Consolas" panose="020B0609020204030204" pitchFamily="49" charset="0"/>
              </a:rPr>
              <a:t> {</a:t>
            </a:r>
          </a:p>
          <a:p>
            <a:r>
              <a:rPr lang="en-US" sz="1200" b="1" dirty="0">
                <a:solidFill>
                  <a:srgbClr val="7F0055"/>
                </a:solidFill>
                <a:latin typeface="Consolas" panose="020B0609020204030204" pitchFamily="49" charset="0"/>
              </a:rPr>
              <a:t>public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static</a:t>
            </a:r>
            <a:r>
              <a:rPr lang="en-US" sz="1200" b="1"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main(String[] </a:t>
            </a:r>
            <a:r>
              <a:rPr lang="en-US" sz="1200" b="1" dirty="0" err="1">
                <a:solidFill>
                  <a:srgbClr val="6A3E3E"/>
                </a:solidFill>
                <a:latin typeface="Consolas" panose="020B0609020204030204" pitchFamily="49" charset="0"/>
              </a:rPr>
              <a:t>args</a:t>
            </a:r>
            <a:r>
              <a:rPr lang="en-US" sz="1200" b="1" dirty="0">
                <a:solidFill>
                  <a:srgbClr val="000000"/>
                </a:solidFill>
                <a:latin typeface="Consolas" panose="020B0609020204030204" pitchFamily="49" charset="0"/>
              </a:rPr>
              <a:t>) {</a:t>
            </a:r>
          </a:p>
          <a:p>
            <a:r>
              <a:rPr lang="en-US" sz="1200" dirty="0" err="1">
                <a:solidFill>
                  <a:srgbClr val="000000"/>
                </a:solidFill>
                <a:latin typeface="Consolas" panose="020B0609020204030204" pitchFamily="49" charset="0"/>
              </a:rPr>
              <a:t>HelloWorldImplService</a:t>
            </a:r>
            <a:r>
              <a:rPr lang="en-US" sz="1200" dirty="0">
                <a:solidFill>
                  <a:srgbClr val="000000"/>
                </a:solidFill>
                <a:latin typeface="Consolas" panose="020B0609020204030204" pitchFamily="49" charset="0"/>
              </a:rPr>
              <a:t> </a:t>
            </a:r>
            <a:r>
              <a:rPr lang="en-US" sz="1200" dirty="0" err="1">
                <a:solidFill>
                  <a:srgbClr val="6A3E3E"/>
                </a:solidFill>
                <a:latin typeface="Consolas" panose="020B0609020204030204" pitchFamily="49" charset="0"/>
              </a:rPr>
              <a:t>helloWorldImplService</a:t>
            </a:r>
            <a:r>
              <a:rPr lang="en-US" sz="1200" dirty="0">
                <a:solidFill>
                  <a:srgbClr val="000000"/>
                </a:solidFill>
                <a:latin typeface="Consolas" panose="020B0609020204030204" pitchFamily="49" charset="0"/>
              </a:rPr>
              <a:t> = </a:t>
            </a:r>
            <a:r>
              <a:rPr lang="en-US" sz="1200" b="1" dirty="0">
                <a:solidFill>
                  <a:srgbClr val="7F0055"/>
                </a:solidFill>
                <a:latin typeface="Consolas" panose="020B0609020204030204" pitchFamily="49" charset="0"/>
              </a:rPr>
              <a:t>new</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HelloWorldImplService</a:t>
            </a:r>
            <a:r>
              <a:rPr lang="en-US" sz="1200" b="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HelloWorld </a:t>
            </a:r>
            <a:r>
              <a:rPr lang="en-US" sz="1200" dirty="0" err="1">
                <a:solidFill>
                  <a:srgbClr val="6A3E3E"/>
                </a:solidFill>
                <a:latin typeface="Consolas" panose="020B0609020204030204" pitchFamily="49" charset="0"/>
              </a:rPr>
              <a:t>helloWorld</a:t>
            </a:r>
            <a:r>
              <a:rPr lang="en-US" sz="1200" dirty="0">
                <a:solidFill>
                  <a:srgbClr val="000000"/>
                </a:solidFill>
                <a:latin typeface="Consolas" panose="020B0609020204030204" pitchFamily="49" charset="0"/>
              </a:rPr>
              <a:t> = </a:t>
            </a:r>
            <a:r>
              <a:rPr lang="en-US" sz="1200" dirty="0" err="1">
                <a:solidFill>
                  <a:srgbClr val="6A3E3E"/>
                </a:solidFill>
                <a:latin typeface="Consolas" panose="020B0609020204030204" pitchFamily="49" charset="0"/>
              </a:rPr>
              <a:t>helloWorldImplService</a:t>
            </a:r>
            <a:r>
              <a:rPr lang="en-US" sz="1200" dirty="0" err="1">
                <a:solidFill>
                  <a:srgbClr val="000000"/>
                </a:solidFill>
                <a:latin typeface="Consolas" panose="020B0609020204030204" pitchFamily="49" charset="0"/>
              </a:rPr>
              <a:t>.getHelloWorldImplPort</a:t>
            </a:r>
            <a:r>
              <a:rPr lang="en-US" sz="1200" dirty="0">
                <a:solidFill>
                  <a:srgbClr val="000000"/>
                </a:solidFill>
                <a:latin typeface="Consolas" panose="020B0609020204030204" pitchFamily="49" charset="0"/>
              </a:rPr>
              <a:t>();</a:t>
            </a:r>
          </a:p>
          <a:p>
            <a:r>
              <a:rPr lang="en-US" sz="1200" dirty="0" err="1">
                <a:solidFill>
                  <a:srgbClr val="000000"/>
                </a:solidFill>
                <a:latin typeface="Consolas" panose="020B0609020204030204" pitchFamily="49" charset="0"/>
              </a:rPr>
              <a:t>System.</a:t>
            </a:r>
            <a:r>
              <a:rPr lang="en-US" sz="1200" b="1" i="1" dirty="0" err="1">
                <a:solidFill>
                  <a:srgbClr val="0000C0"/>
                </a:solidFill>
                <a:latin typeface="Consolas" panose="020B0609020204030204" pitchFamily="49" charset="0"/>
              </a:rPr>
              <a:t>out</a:t>
            </a:r>
            <a:r>
              <a:rPr lang="en-US" sz="1200" b="1" i="1" dirty="0" err="1">
                <a:solidFill>
                  <a:srgbClr val="000000"/>
                </a:solidFill>
                <a:latin typeface="Consolas" panose="020B0609020204030204" pitchFamily="49" charset="0"/>
              </a:rPr>
              <a:t>.println</a:t>
            </a:r>
            <a:r>
              <a:rPr lang="en-US" sz="1200" b="1" i="1" dirty="0">
                <a:solidFill>
                  <a:srgbClr val="000000"/>
                </a:solidFill>
                <a:latin typeface="Consolas" panose="020B0609020204030204" pitchFamily="49" charset="0"/>
              </a:rPr>
              <a:t>(</a:t>
            </a:r>
            <a:r>
              <a:rPr lang="en-US" sz="1200" b="1" i="1" dirty="0" err="1">
                <a:solidFill>
                  <a:srgbClr val="6A3E3E"/>
                </a:solidFill>
                <a:latin typeface="Consolas" panose="020B0609020204030204" pitchFamily="49" charset="0"/>
              </a:rPr>
              <a:t>helloWorld</a:t>
            </a:r>
            <a:r>
              <a:rPr lang="en-US" sz="1200" b="1" i="1" dirty="0" err="1">
                <a:solidFill>
                  <a:srgbClr val="000000"/>
                </a:solidFill>
                <a:latin typeface="Consolas" panose="020B0609020204030204" pitchFamily="49" charset="0"/>
              </a:rPr>
              <a:t>.sayHelloWorld</a:t>
            </a:r>
            <a:r>
              <a:rPr lang="en-US" sz="1200" b="1" i="1" dirty="0">
                <a:solidFill>
                  <a:srgbClr val="000000"/>
                </a:solidFill>
                <a:latin typeface="Consolas" panose="020B0609020204030204" pitchFamily="49" charset="0"/>
              </a:rPr>
              <a:t>(</a:t>
            </a:r>
            <a:r>
              <a:rPr lang="en-US" sz="1200" b="1" i="1" dirty="0">
                <a:solidFill>
                  <a:srgbClr val="2A00FF"/>
                </a:solidFill>
                <a:latin typeface="Consolas" panose="020B0609020204030204" pitchFamily="49" charset="0"/>
              </a:rPr>
              <a:t>"AMR"</a:t>
            </a:r>
            <a:r>
              <a:rPr lang="en-US" sz="1200" b="1" i="1"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200"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2241192235"/>
      </p:ext>
    </p:extLst>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above program , following is the output</a:t>
            </a:r>
            <a:endParaRPr lang="en-US" dirty="0"/>
          </a:p>
        </p:txBody>
      </p:sp>
      <p:sp>
        <p:nvSpPr>
          <p:cNvPr id="3" name="Content Placeholder 2"/>
          <p:cNvSpPr>
            <a:spLocks noGrp="1"/>
          </p:cNvSpPr>
          <p:nvPr>
            <p:ph idx="1"/>
          </p:nvPr>
        </p:nvSpPr>
        <p:spPr/>
        <p:txBody>
          <a:bodyPr>
            <a:normAutofit/>
          </a:bodyPr>
          <a:lstStyle/>
          <a:p>
            <a:r>
              <a:rPr lang="en-US" sz="1800" b="1" dirty="0"/>
              <a:t>Hello World JAXWS </a:t>
            </a:r>
            <a:r>
              <a:rPr lang="en-US" sz="1800" b="1" dirty="0" smtClean="0"/>
              <a:t>Service </a:t>
            </a:r>
            <a:r>
              <a:rPr lang="en-US" sz="1800" b="1" dirty="0"/>
              <a:t>by AMR</a:t>
            </a:r>
          </a:p>
        </p:txBody>
      </p:sp>
    </p:spTree>
    <p:extLst>
      <p:ext uri="{BB962C8B-B14F-4D97-AF65-F5344CB8AC3E}">
        <p14:creationId xmlns:p14="http://schemas.microsoft.com/office/powerpoint/2010/main" val="3979511390"/>
      </p:ext>
    </p:extLst>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smtClean="0"/>
              <a:t> Congratulation, We </a:t>
            </a:r>
            <a:r>
              <a:rPr lang="en-US" sz="1800" dirty="0"/>
              <a:t>have successfully created web service endpoint and client</a:t>
            </a:r>
            <a:r>
              <a:rPr lang="en-US" sz="1800" dirty="0" smtClean="0"/>
              <a:t>.</a:t>
            </a:r>
          </a:p>
          <a:p>
            <a:endParaRPr lang="en-US" sz="1800" dirty="0"/>
          </a:p>
          <a:p>
            <a:r>
              <a:rPr lang="en-US" sz="1800" dirty="0" smtClean="0"/>
              <a:t>Now </a:t>
            </a:r>
            <a:r>
              <a:rPr lang="en-US" sz="1800" dirty="0"/>
              <a:t>we can deploy web service end point to application server</a:t>
            </a:r>
            <a:r>
              <a:rPr lang="en-US" sz="1800" dirty="0" smtClean="0"/>
              <a:t>.</a:t>
            </a:r>
          </a:p>
          <a:p>
            <a:endParaRPr lang="en-US" sz="1800" dirty="0"/>
          </a:p>
          <a:p>
            <a:r>
              <a:rPr lang="en-US" sz="1800" dirty="0"/>
              <a:t>Here we will use tomcat as application server</a:t>
            </a:r>
            <a:r>
              <a:rPr lang="en-US" sz="1800" dirty="0" smtClean="0"/>
              <a:t>.</a:t>
            </a:r>
          </a:p>
          <a:p>
            <a:r>
              <a:rPr lang="en-US" sz="1800" dirty="0"/>
              <a:t>1) Open eclipse.</a:t>
            </a:r>
            <a:br>
              <a:rPr lang="en-US" sz="1800" dirty="0"/>
            </a:br>
            <a:r>
              <a:rPr lang="en-US" sz="1800" dirty="0"/>
              <a:t>2) Create new dynamic web project named "</a:t>
            </a:r>
            <a:r>
              <a:rPr lang="en-US" sz="1800" dirty="0" err="1" smtClean="0"/>
              <a:t>HelloWorldJAXWS</a:t>
            </a:r>
            <a:r>
              <a:rPr lang="en-US" sz="1800" dirty="0"/>
              <a:t>"</a:t>
            </a:r>
            <a:br>
              <a:rPr lang="en-US" sz="1800" dirty="0"/>
            </a:br>
            <a:r>
              <a:rPr lang="en-US" sz="1800" dirty="0"/>
              <a:t>3) Create new package named </a:t>
            </a:r>
            <a:r>
              <a:rPr lang="en-US" sz="1800" dirty="0" smtClean="0"/>
              <a:t>"</a:t>
            </a:r>
            <a:r>
              <a:rPr lang="en-US" sz="1800" dirty="0" err="1" smtClean="0"/>
              <a:t>com.mangaraoit.webservice</a:t>
            </a:r>
            <a:r>
              <a:rPr lang="en-US" sz="1800" dirty="0" smtClean="0"/>
              <a:t>"</a:t>
            </a:r>
            <a:r>
              <a:rPr lang="en-US" sz="1800" dirty="0"/>
              <a:t/>
            </a:r>
            <a:br>
              <a:rPr lang="en-US" sz="1800" dirty="0"/>
            </a:br>
            <a:r>
              <a:rPr lang="en-US" sz="1800" dirty="0"/>
              <a:t/>
            </a:r>
            <a:br>
              <a:rPr lang="en-US" sz="1800" dirty="0"/>
            </a:br>
            <a:endParaRPr lang="en-US" sz="1800" dirty="0"/>
          </a:p>
        </p:txBody>
      </p:sp>
    </p:spTree>
    <p:extLst>
      <p:ext uri="{BB962C8B-B14F-4D97-AF65-F5344CB8AC3E}">
        <p14:creationId xmlns:p14="http://schemas.microsoft.com/office/powerpoint/2010/main" val="671962252"/>
      </p:ext>
    </p:extLst>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Steps to generate </a:t>
            </a:r>
            <a:r>
              <a:rPr lang="en-US" sz="2800" b="1" dirty="0" err="1" smtClean="0"/>
              <a:t>jaxws</a:t>
            </a:r>
            <a:r>
              <a:rPr lang="en-US" sz="2800" b="1" dirty="0" smtClean="0"/>
              <a:t> client using Eclipse</a:t>
            </a:r>
            <a:endParaRPr lang="en-US" sz="2800" b="1" dirty="0"/>
          </a:p>
        </p:txBody>
      </p:sp>
      <p:sp>
        <p:nvSpPr>
          <p:cNvPr id="3" name="Content Placeholder 2"/>
          <p:cNvSpPr>
            <a:spLocks noGrp="1"/>
          </p:cNvSpPr>
          <p:nvPr>
            <p:ph idx="1"/>
          </p:nvPr>
        </p:nvSpPr>
        <p:spPr/>
        <p:txBody>
          <a:bodyPr/>
          <a:lstStyle/>
          <a:p>
            <a:pPr marL="228600" indent="-228600">
              <a:buAutoNum type="arabicPeriod"/>
            </a:pPr>
            <a:r>
              <a:rPr lang="en-US" dirty="0" smtClean="0"/>
              <a:t>Open Eclipse</a:t>
            </a:r>
          </a:p>
          <a:p>
            <a:pPr marL="228600" indent="-228600">
              <a:buAutoNum type="arabicPeriod"/>
            </a:pPr>
            <a:r>
              <a:rPr lang="en-US" dirty="0" smtClean="0"/>
              <a:t>Create project (or) use existing project</a:t>
            </a:r>
          </a:p>
          <a:p>
            <a:pPr marL="228600" indent="-228600">
              <a:buAutoNum type="arabicPeriod"/>
            </a:pPr>
            <a:r>
              <a:rPr lang="en-US" dirty="0" smtClean="0"/>
              <a:t>File – New _ Web service Client</a:t>
            </a:r>
          </a:p>
          <a:p>
            <a:pPr marL="228600" indent="-228600">
              <a:buAutoNum type="arabicPeriod"/>
            </a:pPr>
            <a:r>
              <a:rPr lang="en-US" dirty="0" smtClean="0"/>
              <a:t>Select </a:t>
            </a:r>
            <a:r>
              <a:rPr lang="en-US" dirty="0" err="1" smtClean="0"/>
              <a:t>wsdl</a:t>
            </a:r>
            <a:r>
              <a:rPr lang="en-US" dirty="0" smtClean="0"/>
              <a:t> file location</a:t>
            </a:r>
          </a:p>
          <a:p>
            <a:pPr marL="228600" indent="-228600">
              <a:buAutoNum type="arabicPeriod"/>
            </a:pPr>
            <a:r>
              <a:rPr lang="en-US" dirty="0" smtClean="0"/>
              <a:t>Click on Next  </a:t>
            </a:r>
          </a:p>
          <a:p>
            <a:pPr marL="228600" indent="-228600">
              <a:buAutoNum type="arabicPeriod"/>
            </a:pPr>
            <a:r>
              <a:rPr lang="en-US" dirty="0" smtClean="0"/>
              <a:t>Finish</a:t>
            </a:r>
            <a:endParaRPr lang="en-US" dirty="0"/>
          </a:p>
        </p:txBody>
      </p:sp>
    </p:spTree>
    <p:extLst>
      <p:ext uri="{BB962C8B-B14F-4D97-AF65-F5344CB8AC3E}">
        <p14:creationId xmlns:p14="http://schemas.microsoft.com/office/powerpoint/2010/main" val="4236490293"/>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SOA??</a:t>
            </a:r>
            <a:endParaRPr lang="en-US" dirty="0"/>
          </a:p>
        </p:txBody>
      </p:sp>
      <p:sp>
        <p:nvSpPr>
          <p:cNvPr id="5" name="Content Placeholder 4"/>
          <p:cNvSpPr>
            <a:spLocks noGrp="1"/>
          </p:cNvSpPr>
          <p:nvPr>
            <p:ph idx="1"/>
          </p:nvPr>
        </p:nvSpPr>
        <p:spPr/>
        <p:txBody>
          <a:bodyPr>
            <a:normAutofit/>
          </a:bodyPr>
          <a:lstStyle/>
          <a:p>
            <a:r>
              <a:rPr lang="en-US" sz="1800" dirty="0" smtClean="0"/>
              <a:t> </a:t>
            </a:r>
            <a:r>
              <a:rPr lang="en-US" sz="1800" dirty="0"/>
              <a:t>Service Oriented Architecture or SOA is a design pattern. It is designed to provide services to other applications through protocol. It is a concept only and not tied to any programming language or platform</a:t>
            </a:r>
            <a:r>
              <a:rPr lang="en-US" sz="1800" dirty="0" smtClean="0"/>
              <a:t>.</a:t>
            </a:r>
          </a:p>
          <a:p>
            <a:r>
              <a:rPr lang="en-US" sz="1800" dirty="0" smtClean="0"/>
              <a:t> </a:t>
            </a:r>
            <a:r>
              <a:rPr lang="en-US" dirty="0" smtClean="0">
                <a:solidFill>
                  <a:srgbClr val="FF0000"/>
                </a:solidFill>
              </a:rPr>
              <a:t>Webservice is the implementation of SOA concept.</a:t>
            </a:r>
            <a:endParaRPr lang="en-US" sz="1800" dirty="0">
              <a:solidFill>
                <a:srgbClr val="FF0000"/>
              </a:solidFill>
            </a:endParaRPr>
          </a:p>
          <a:p>
            <a:endParaRPr lang="en-US" sz="1800" dirty="0"/>
          </a:p>
        </p:txBody>
      </p:sp>
    </p:spTree>
    <p:extLst>
      <p:ext uri="{BB962C8B-B14F-4D97-AF65-F5344CB8AC3E}">
        <p14:creationId xmlns:p14="http://schemas.microsoft.com/office/powerpoint/2010/main" val="1963178345"/>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Right click on Project - Select Web Service Client</a:t>
            </a:r>
            <a:endParaRPr lang="en-US" dirty="0"/>
          </a:p>
        </p:txBody>
      </p:sp>
      <p:pic>
        <p:nvPicPr>
          <p:cNvPr id="4" name="Content Placeholder 3"/>
          <p:cNvPicPr>
            <a:picLocks noGrp="1" noChangeAspect="1"/>
          </p:cNvPicPr>
          <p:nvPr>
            <p:ph idx="1"/>
          </p:nvPr>
        </p:nvPicPr>
        <p:blipFill>
          <a:blip r:embed="rId2"/>
          <a:stretch>
            <a:fillRect/>
          </a:stretch>
        </p:blipFill>
        <p:spPr>
          <a:xfrm>
            <a:off x="819653" y="1547374"/>
            <a:ext cx="4819048" cy="4542857"/>
          </a:xfrm>
          <a:prstGeom prst="rect">
            <a:avLst/>
          </a:prstGeom>
        </p:spPr>
      </p:pic>
    </p:spTree>
    <p:extLst>
      <p:ext uri="{BB962C8B-B14F-4D97-AF65-F5344CB8AC3E}">
        <p14:creationId xmlns:p14="http://schemas.microsoft.com/office/powerpoint/2010/main" val="508419430"/>
      </p:ext>
    </p:extLst>
  </p:cSld>
  <p:clrMapOvr>
    <a:masterClrMapping/>
  </p:clrMapOvr>
  <p:transition>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Click on  Browse and select the </a:t>
            </a:r>
            <a:r>
              <a:rPr lang="en-US" dirty="0" err="1" smtClean="0"/>
              <a:t>wsdl</a:t>
            </a:r>
            <a:r>
              <a:rPr lang="en-US" dirty="0" smtClean="0"/>
              <a:t> file location, scroll up the Progress bar. Click on Next</a:t>
            </a:r>
            <a:endParaRPr lang="en-US" dirty="0"/>
          </a:p>
        </p:txBody>
      </p:sp>
      <p:pic>
        <p:nvPicPr>
          <p:cNvPr id="4" name="Content Placeholder 3"/>
          <p:cNvPicPr>
            <a:picLocks noGrp="1" noChangeAspect="1"/>
          </p:cNvPicPr>
          <p:nvPr>
            <p:ph idx="1"/>
          </p:nvPr>
        </p:nvPicPr>
        <p:blipFill>
          <a:blip r:embed="rId2"/>
          <a:stretch>
            <a:fillRect/>
          </a:stretch>
        </p:blipFill>
        <p:spPr>
          <a:xfrm>
            <a:off x="658472" y="1569754"/>
            <a:ext cx="4568203" cy="4716462"/>
          </a:xfrm>
          <a:prstGeom prst="rect">
            <a:avLst/>
          </a:prstGeom>
        </p:spPr>
      </p:pic>
      <p:pic>
        <p:nvPicPr>
          <p:cNvPr id="5" name="Content Placeholder 3"/>
          <p:cNvPicPr>
            <a:picLocks noChangeAspect="1"/>
          </p:cNvPicPr>
          <p:nvPr/>
        </p:nvPicPr>
        <p:blipFill>
          <a:blip r:embed="rId3"/>
          <a:stretch>
            <a:fillRect/>
          </a:stretch>
        </p:blipFill>
        <p:spPr>
          <a:xfrm>
            <a:off x="6195406" y="1446923"/>
            <a:ext cx="3839338" cy="4716462"/>
          </a:xfrm>
          <a:prstGeom prst="rect">
            <a:avLst/>
          </a:prstGeom>
        </p:spPr>
      </p:pic>
    </p:spTree>
    <p:extLst>
      <p:ext uri="{BB962C8B-B14F-4D97-AF65-F5344CB8AC3E}">
        <p14:creationId xmlns:p14="http://schemas.microsoft.com/office/powerpoint/2010/main" val="1639252874"/>
      </p:ext>
    </p:extLst>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 the server – to test Webservice, Finish</a:t>
            </a:r>
            <a:endParaRPr lang="en-US" dirty="0"/>
          </a:p>
        </p:txBody>
      </p:sp>
      <p:pic>
        <p:nvPicPr>
          <p:cNvPr id="6" name="Content Placeholder 5"/>
          <p:cNvPicPr>
            <a:picLocks noGrp="1" noChangeAspect="1"/>
          </p:cNvPicPr>
          <p:nvPr>
            <p:ph idx="1"/>
          </p:nvPr>
        </p:nvPicPr>
        <p:blipFill>
          <a:blip r:embed="rId2"/>
          <a:stretch>
            <a:fillRect/>
          </a:stretch>
        </p:blipFill>
        <p:spPr>
          <a:xfrm>
            <a:off x="3727580" y="1665288"/>
            <a:ext cx="4735253" cy="4716462"/>
          </a:xfrm>
          <a:prstGeom prst="rect">
            <a:avLst/>
          </a:prstGeom>
        </p:spPr>
      </p:pic>
    </p:spTree>
    <p:extLst>
      <p:ext uri="{BB962C8B-B14F-4D97-AF65-F5344CB8AC3E}">
        <p14:creationId xmlns:p14="http://schemas.microsoft.com/office/powerpoint/2010/main" val="3941446391"/>
      </p:ext>
    </p:extLst>
  </p:cSld>
  <p:clrMapOvr>
    <a:masterClrMapping/>
  </p:clrMapOvr>
  <p:transition>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two ways to develop JAX-WS example.</a:t>
            </a:r>
          </a:p>
        </p:txBody>
      </p:sp>
      <p:sp>
        <p:nvSpPr>
          <p:cNvPr id="3" name="Content Placeholder 2"/>
          <p:cNvSpPr>
            <a:spLocks noGrp="1"/>
          </p:cNvSpPr>
          <p:nvPr>
            <p:ph idx="1"/>
          </p:nvPr>
        </p:nvSpPr>
        <p:spPr/>
        <p:txBody>
          <a:bodyPr>
            <a:normAutofit/>
          </a:bodyPr>
          <a:lstStyle/>
          <a:p>
            <a:r>
              <a:rPr lang="en-US" sz="2800" dirty="0" smtClean="0"/>
              <a:t> </a:t>
            </a:r>
            <a:r>
              <a:rPr lang="en-US" sz="2800" dirty="0"/>
              <a:t>RPC style</a:t>
            </a:r>
          </a:p>
          <a:p>
            <a:r>
              <a:rPr lang="en-US" sz="2800" dirty="0"/>
              <a:t>Document style</a:t>
            </a:r>
          </a:p>
          <a:p>
            <a:r>
              <a:rPr lang="en-US" sz="2800" dirty="0" smtClean="0"/>
              <a:t>  </a:t>
            </a:r>
            <a:endParaRPr lang="en-US" sz="2800" dirty="0"/>
          </a:p>
        </p:txBody>
      </p:sp>
    </p:spTree>
    <p:extLst>
      <p:ext uri="{BB962C8B-B14F-4D97-AF65-F5344CB8AC3E}">
        <p14:creationId xmlns:p14="http://schemas.microsoft.com/office/powerpoint/2010/main" val="2342073044"/>
      </p:ext>
    </p:extLst>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r>
              <a:rPr lang="en-US" dirty="0"/>
              <a:t>Difference between RPC and Document web services</a:t>
            </a:r>
            <a:br>
              <a:rPr lang="en-US" dirty="0"/>
            </a:br>
            <a:endParaRPr lang="en-US" dirty="0"/>
          </a:p>
        </p:txBody>
      </p:sp>
      <p:sp>
        <p:nvSpPr>
          <p:cNvPr id="6" name="Text Placeholder 5"/>
          <p:cNvSpPr>
            <a:spLocks noGrp="1"/>
          </p:cNvSpPr>
          <p:nvPr>
            <p:ph type="body" sz="quarter" idx="13"/>
          </p:nvPr>
        </p:nvSpPr>
        <p:spPr/>
        <p:txBody>
          <a:bodyPr/>
          <a:lstStyle/>
          <a:p>
            <a:r>
              <a:rPr lang="en-US" dirty="0" smtClean="0"/>
              <a:t>RPC Style					Document Style</a:t>
            </a:r>
            <a:endParaRPr lang="en-US" dirty="0"/>
          </a:p>
        </p:txBody>
      </p:sp>
      <p:sp>
        <p:nvSpPr>
          <p:cNvPr id="5" name="Content Placeholder 4"/>
          <p:cNvSpPr>
            <a:spLocks noGrp="1"/>
          </p:cNvSpPr>
          <p:nvPr>
            <p:ph sz="quarter" idx="10"/>
          </p:nvPr>
        </p:nvSpPr>
        <p:spPr/>
        <p:txBody>
          <a:bodyPr/>
          <a:lstStyle/>
          <a:p>
            <a:r>
              <a:rPr lang="en-US" dirty="0" smtClean="0"/>
              <a:t> 1</a:t>
            </a:r>
            <a:r>
              <a:rPr lang="en-US" dirty="0"/>
              <a:t>) The generated WSDL is </a:t>
            </a:r>
            <a:r>
              <a:rPr lang="en-US" b="1" dirty="0"/>
              <a:t>difficult to be validated</a:t>
            </a:r>
            <a:r>
              <a:rPr lang="en-US" dirty="0"/>
              <a:t> against schema.</a:t>
            </a:r>
          </a:p>
          <a:p>
            <a:r>
              <a:rPr lang="en-US" dirty="0" smtClean="0"/>
              <a:t>2</a:t>
            </a:r>
            <a:r>
              <a:rPr lang="en-US" dirty="0"/>
              <a:t>) </a:t>
            </a:r>
            <a:r>
              <a:rPr lang="en-US" dirty="0" smtClean="0"/>
              <a:t> </a:t>
            </a:r>
            <a:r>
              <a:rPr lang="en-US" dirty="0"/>
              <a:t>In RPC style, SOAP </a:t>
            </a:r>
            <a:r>
              <a:rPr lang="en-US" b="1" dirty="0"/>
              <a:t>message is sent as many elements</a:t>
            </a:r>
            <a:r>
              <a:rPr lang="en-US" dirty="0"/>
              <a:t>.</a:t>
            </a:r>
          </a:p>
          <a:p>
            <a:r>
              <a:rPr lang="en-US" dirty="0"/>
              <a:t>3</a:t>
            </a:r>
            <a:r>
              <a:rPr lang="en-US" dirty="0" smtClean="0"/>
              <a:t>) </a:t>
            </a:r>
            <a:r>
              <a:rPr lang="en-US" dirty="0"/>
              <a:t>RPC style message is </a:t>
            </a:r>
            <a:r>
              <a:rPr lang="en-US" b="1" dirty="0"/>
              <a:t>tightly coupled</a:t>
            </a:r>
            <a:r>
              <a:rPr lang="en-US" dirty="0"/>
              <a:t>.</a:t>
            </a:r>
          </a:p>
          <a:p>
            <a:r>
              <a:rPr lang="en-US" dirty="0"/>
              <a:t>4</a:t>
            </a:r>
            <a:r>
              <a:rPr lang="en-US" dirty="0" smtClean="0"/>
              <a:t>) </a:t>
            </a:r>
            <a:r>
              <a:rPr lang="en-US" dirty="0"/>
              <a:t>In RPC style, SOAP message </a:t>
            </a:r>
            <a:r>
              <a:rPr lang="en-US" b="1" dirty="0"/>
              <a:t>keeps the operation name</a:t>
            </a:r>
            <a:r>
              <a:rPr lang="en-US" dirty="0"/>
              <a:t>.</a:t>
            </a:r>
          </a:p>
          <a:p>
            <a:r>
              <a:rPr lang="en-US" dirty="0"/>
              <a:t>5</a:t>
            </a:r>
            <a:r>
              <a:rPr lang="en-US" dirty="0" smtClean="0"/>
              <a:t>) </a:t>
            </a:r>
            <a:r>
              <a:rPr lang="en-US" dirty="0"/>
              <a:t>In RPC style, parameters are sent as </a:t>
            </a:r>
            <a:r>
              <a:rPr lang="en-US" b="1" dirty="0"/>
              <a:t>discrete </a:t>
            </a:r>
            <a:r>
              <a:rPr lang="en-US" b="1" dirty="0" smtClean="0"/>
              <a:t>values</a:t>
            </a:r>
          </a:p>
          <a:p>
            <a:r>
              <a:rPr lang="en-US" dirty="0" smtClean="0"/>
              <a:t>6)RPC </a:t>
            </a:r>
            <a:r>
              <a:rPr lang="en-US" dirty="0"/>
              <a:t>style web services use method name and parameters to generate XML structure.</a:t>
            </a:r>
          </a:p>
          <a:p>
            <a:endParaRPr lang="en-US" dirty="0"/>
          </a:p>
          <a:p>
            <a:endParaRPr lang="en-US" dirty="0"/>
          </a:p>
        </p:txBody>
      </p:sp>
      <p:sp>
        <p:nvSpPr>
          <p:cNvPr id="7" name="Content Placeholder 6"/>
          <p:cNvSpPr>
            <a:spLocks noGrp="1"/>
          </p:cNvSpPr>
          <p:nvPr>
            <p:ph sz="quarter" idx="20"/>
          </p:nvPr>
        </p:nvSpPr>
        <p:spPr/>
        <p:txBody>
          <a:bodyPr/>
          <a:lstStyle/>
          <a:p>
            <a:r>
              <a:rPr lang="en-US" dirty="0" smtClean="0"/>
              <a:t> </a:t>
            </a:r>
            <a:r>
              <a:rPr lang="en-US" dirty="0"/>
              <a:t>1) </a:t>
            </a:r>
            <a:r>
              <a:rPr lang="en-US" dirty="0">
                <a:solidFill>
                  <a:srgbClr val="FF0000"/>
                </a:solidFill>
              </a:rPr>
              <a:t>Document style web services </a:t>
            </a:r>
            <a:r>
              <a:rPr lang="en-US" b="1" dirty="0">
                <a:solidFill>
                  <a:srgbClr val="FF0000"/>
                </a:solidFill>
              </a:rPr>
              <a:t>can be validated against predefined schema</a:t>
            </a:r>
            <a:r>
              <a:rPr lang="en-US" dirty="0">
                <a:solidFill>
                  <a:srgbClr val="FF0000"/>
                </a:solidFill>
              </a:rPr>
              <a:t>.</a:t>
            </a:r>
          </a:p>
          <a:p>
            <a:r>
              <a:rPr lang="en-US" dirty="0"/>
              <a:t>2) In document style, SOAP message is </a:t>
            </a:r>
            <a:r>
              <a:rPr lang="en-US" b="1" dirty="0"/>
              <a:t>sent as a single document</a:t>
            </a:r>
            <a:r>
              <a:rPr lang="en-US" dirty="0"/>
              <a:t>.</a:t>
            </a:r>
          </a:p>
          <a:p>
            <a:r>
              <a:rPr lang="en-US" dirty="0"/>
              <a:t>3) Document style message is </a:t>
            </a:r>
            <a:r>
              <a:rPr lang="en-US" b="1" dirty="0"/>
              <a:t>loosely coupled</a:t>
            </a:r>
            <a:r>
              <a:rPr lang="en-US" dirty="0"/>
              <a:t>.</a:t>
            </a:r>
          </a:p>
          <a:p>
            <a:r>
              <a:rPr lang="en-US" dirty="0"/>
              <a:t>4) In Document style, SOAP message </a:t>
            </a:r>
            <a:r>
              <a:rPr lang="en-US" b="1" dirty="0"/>
              <a:t>loses the operation name</a:t>
            </a:r>
            <a:r>
              <a:rPr lang="en-US" dirty="0"/>
              <a:t>.</a:t>
            </a:r>
          </a:p>
          <a:p>
            <a:r>
              <a:rPr lang="en-US" dirty="0"/>
              <a:t>5) In Document style, parameters are sent in </a:t>
            </a:r>
            <a:r>
              <a:rPr lang="en-US" b="1" dirty="0"/>
              <a:t>XML format</a:t>
            </a:r>
            <a:r>
              <a:rPr lang="en-US" dirty="0"/>
              <a:t>.</a:t>
            </a:r>
          </a:p>
          <a:p>
            <a:endParaRPr lang="en-US" dirty="0"/>
          </a:p>
        </p:txBody>
      </p:sp>
    </p:spTree>
    <p:extLst>
      <p:ext uri="{BB962C8B-B14F-4D97-AF65-F5344CB8AC3E}">
        <p14:creationId xmlns:p14="http://schemas.microsoft.com/office/powerpoint/2010/main" val="3186152400"/>
      </p:ext>
    </p:extLst>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a:t> RPC style generated WSDL file.</a:t>
            </a:r>
          </a:p>
        </p:txBody>
      </p:sp>
      <p:sp>
        <p:nvSpPr>
          <p:cNvPr id="6" name="Content Placeholder 5"/>
          <p:cNvSpPr>
            <a:spLocks noGrp="1"/>
          </p:cNvSpPr>
          <p:nvPr>
            <p:ph idx="1"/>
          </p:nvPr>
        </p:nvSpPr>
        <p:spPr>
          <a:xfrm>
            <a:off x="529494" y="723331"/>
            <a:ext cx="11131061" cy="5732060"/>
          </a:xfrm>
        </p:spPr>
        <p:txBody>
          <a:bodyPr>
            <a:normAutofit fontScale="62500" lnSpcReduction="20000"/>
          </a:bodyPr>
          <a:lstStyle/>
          <a:p>
            <a:r>
              <a:rPr lang="en-US" sz="1500" b="1" dirty="0"/>
              <a:t>In WSDL file, it doesn't specify the types details</a:t>
            </a:r>
            <a:r>
              <a:rPr lang="en-US" sz="1500" b="1" dirty="0" smtClean="0"/>
              <a:t>.</a:t>
            </a:r>
          </a:p>
          <a:p>
            <a:r>
              <a:rPr lang="en-US" dirty="0"/>
              <a:t>&lt;types/&gt;  </a:t>
            </a:r>
          </a:p>
          <a:p>
            <a:r>
              <a:rPr lang="en-US" dirty="0" smtClean="0"/>
              <a:t> </a:t>
            </a:r>
            <a:r>
              <a:rPr lang="en-US" sz="1400" b="1" dirty="0" smtClean="0"/>
              <a:t>For message part, it defines name and type attributes.</a:t>
            </a:r>
          </a:p>
          <a:p>
            <a:pPr algn="just"/>
            <a:r>
              <a:rPr lang="en-US" dirty="0" smtClean="0"/>
              <a:t> </a:t>
            </a:r>
            <a:r>
              <a:rPr lang="en-US" dirty="0">
                <a:solidFill>
                  <a:srgbClr val="000000"/>
                </a:solidFill>
                <a:latin typeface="Verdana" panose="020B0604030504040204" pitchFamily="34" charset="0"/>
              </a:rPr>
              <a:t>&lt;message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getHelloWorldAsString</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&lt;part name=</a:t>
            </a:r>
            <a:r>
              <a:rPr lang="en-US" dirty="0">
                <a:solidFill>
                  <a:srgbClr val="0000FF"/>
                </a:solidFill>
                <a:latin typeface="Verdana" panose="020B0604030504040204" pitchFamily="34" charset="0"/>
              </a:rPr>
              <a:t>"arg0"</a:t>
            </a:r>
            <a:r>
              <a:rPr lang="en-US" dirty="0">
                <a:solidFill>
                  <a:srgbClr val="000000"/>
                </a:solidFill>
                <a:latin typeface="Verdana" panose="020B0604030504040204" pitchFamily="34" charset="0"/>
              </a:rPr>
              <a:t> type=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xsd:string</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&lt;/message&gt;  </a:t>
            </a:r>
          </a:p>
          <a:p>
            <a:pPr algn="just"/>
            <a:r>
              <a:rPr lang="en-US" dirty="0">
                <a:solidFill>
                  <a:srgbClr val="000000"/>
                </a:solidFill>
                <a:latin typeface="Verdana" panose="020B0604030504040204" pitchFamily="34" charset="0"/>
              </a:rPr>
              <a:t>&lt;message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getHelloWorldAsStringResponse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&lt;part name=</a:t>
            </a:r>
            <a:r>
              <a:rPr lang="en-US" dirty="0">
                <a:solidFill>
                  <a:srgbClr val="0000FF"/>
                </a:solidFill>
                <a:latin typeface="Verdana" panose="020B0604030504040204" pitchFamily="34" charset="0"/>
              </a:rPr>
              <a:t>"return"</a:t>
            </a:r>
            <a:r>
              <a:rPr lang="en-US" dirty="0">
                <a:solidFill>
                  <a:srgbClr val="000000"/>
                </a:solidFill>
                <a:latin typeface="Verdana" panose="020B0604030504040204" pitchFamily="34" charset="0"/>
              </a:rPr>
              <a:t> type=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xsd:string</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&lt;/message&gt;  </a:t>
            </a:r>
          </a:p>
          <a:p>
            <a:r>
              <a:rPr lang="en-US" sz="1400" b="1" dirty="0" smtClean="0"/>
              <a:t> </a:t>
            </a:r>
            <a:r>
              <a:rPr lang="en-US" sz="1400" b="1" dirty="0"/>
              <a:t>For </a:t>
            </a:r>
            <a:r>
              <a:rPr lang="en-US" sz="1400" b="1" dirty="0" err="1"/>
              <a:t>soap:body</a:t>
            </a:r>
            <a:r>
              <a:rPr lang="en-US" sz="1400" b="1" dirty="0"/>
              <a:t>, it defines use and namespace attributes</a:t>
            </a:r>
            <a:r>
              <a:rPr lang="en-US" sz="1400" b="1" dirty="0" smtClean="0"/>
              <a:t>.</a:t>
            </a:r>
          </a:p>
          <a:p>
            <a:pPr algn="just"/>
            <a:r>
              <a:rPr lang="en-US" dirty="0"/>
              <a:t> </a:t>
            </a:r>
            <a:r>
              <a:rPr lang="en-US" dirty="0">
                <a:solidFill>
                  <a:srgbClr val="000000"/>
                </a:solidFill>
                <a:latin typeface="Verdana" panose="020B0604030504040204" pitchFamily="34" charset="0"/>
              </a:rPr>
              <a:t>&lt;binding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HelloWorldImplPortBinding</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type=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tns:HelloWorld</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soap:binding</a:t>
            </a:r>
            <a:r>
              <a:rPr lang="en-US" dirty="0">
                <a:solidFill>
                  <a:srgbClr val="000000"/>
                </a:solidFill>
                <a:latin typeface="Verdana" panose="020B0604030504040204" pitchFamily="34" charset="0"/>
              </a:rPr>
              <a:t> transport=</a:t>
            </a:r>
            <a:r>
              <a:rPr lang="en-US" dirty="0">
                <a:solidFill>
                  <a:srgbClr val="0000FF"/>
                </a:solidFill>
                <a:latin typeface="Verdana" panose="020B0604030504040204" pitchFamily="34" charset="0"/>
              </a:rPr>
              <a:t>"http://schemas.xmlsoap.org/soap/http"</a:t>
            </a:r>
            <a:r>
              <a:rPr lang="en-US" dirty="0">
                <a:solidFill>
                  <a:srgbClr val="000000"/>
                </a:solidFill>
                <a:latin typeface="Verdana" panose="020B0604030504040204" pitchFamily="34" charset="0"/>
              </a:rPr>
              <a:t> style=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rpc</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&lt;operation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getHelloWorldAsString</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soap:operation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soapAction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&lt;input&gt;  </a:t>
            </a:r>
          </a:p>
          <a:p>
            <a:pPr algn="just"/>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soap:body</a:t>
            </a:r>
            <a:r>
              <a:rPr lang="en-US" dirty="0">
                <a:solidFill>
                  <a:srgbClr val="000000"/>
                </a:solidFill>
                <a:latin typeface="Verdana" panose="020B0604030504040204" pitchFamily="34" charset="0"/>
              </a:rPr>
              <a:t> use=</a:t>
            </a:r>
            <a:r>
              <a:rPr lang="en-US" dirty="0">
                <a:solidFill>
                  <a:srgbClr val="0000FF"/>
                </a:solidFill>
                <a:latin typeface="Verdana" panose="020B0604030504040204" pitchFamily="34" charset="0"/>
              </a:rPr>
              <a:t>"literal"</a:t>
            </a:r>
            <a:r>
              <a:rPr lang="en-US" dirty="0">
                <a:solidFill>
                  <a:srgbClr val="000000"/>
                </a:solidFill>
                <a:latin typeface="Verdana" panose="020B0604030504040204" pitchFamily="34" charset="0"/>
              </a:rPr>
              <a:t> namespace=</a:t>
            </a:r>
            <a:r>
              <a:rPr lang="en-US" dirty="0">
                <a:solidFill>
                  <a:srgbClr val="0000FF"/>
                </a:solidFill>
                <a:latin typeface="Verdana" panose="020B0604030504040204" pitchFamily="34" charset="0"/>
              </a:rPr>
              <a:t>"http</a:t>
            </a:r>
            <a:r>
              <a:rPr lang="en-US" dirty="0" smtClean="0">
                <a:solidFill>
                  <a:srgbClr val="0000FF"/>
                </a:solidFill>
                <a:latin typeface="Verdana" panose="020B0604030504040204" pitchFamily="34" charset="0"/>
              </a:rPr>
              <a:t>://mangaraoit.com</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&lt;/input&gt;  </a:t>
            </a:r>
          </a:p>
          <a:p>
            <a:pPr algn="just"/>
            <a:r>
              <a:rPr lang="en-US" dirty="0">
                <a:solidFill>
                  <a:srgbClr val="000000"/>
                </a:solidFill>
                <a:latin typeface="Verdana" panose="020B0604030504040204" pitchFamily="34" charset="0"/>
              </a:rPr>
              <a:t>&lt;output&gt;  </a:t>
            </a:r>
          </a:p>
          <a:p>
            <a:pPr algn="just"/>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soap:body</a:t>
            </a:r>
            <a:r>
              <a:rPr lang="en-US" dirty="0">
                <a:solidFill>
                  <a:srgbClr val="000000"/>
                </a:solidFill>
                <a:latin typeface="Verdana" panose="020B0604030504040204" pitchFamily="34" charset="0"/>
              </a:rPr>
              <a:t> use=</a:t>
            </a:r>
            <a:r>
              <a:rPr lang="en-US" dirty="0">
                <a:solidFill>
                  <a:srgbClr val="0000FF"/>
                </a:solidFill>
                <a:latin typeface="Verdana" panose="020B0604030504040204" pitchFamily="34" charset="0"/>
              </a:rPr>
              <a:t>"literal"</a:t>
            </a:r>
            <a:r>
              <a:rPr lang="en-US" dirty="0">
                <a:solidFill>
                  <a:srgbClr val="000000"/>
                </a:solidFill>
                <a:latin typeface="Verdana" panose="020B0604030504040204" pitchFamily="34" charset="0"/>
              </a:rPr>
              <a:t> namespace=</a:t>
            </a:r>
            <a:r>
              <a:rPr lang="en-US" dirty="0">
                <a:solidFill>
                  <a:srgbClr val="0000FF"/>
                </a:solidFill>
                <a:latin typeface="Verdana" panose="020B0604030504040204" pitchFamily="34" charset="0"/>
              </a:rPr>
              <a:t>"http</a:t>
            </a:r>
            <a:r>
              <a:rPr lang="en-US" dirty="0" smtClean="0">
                <a:solidFill>
                  <a:srgbClr val="0000FF"/>
                </a:solidFill>
                <a:latin typeface="Verdana" panose="020B0604030504040204" pitchFamily="34" charset="0"/>
              </a:rPr>
              <a:t>://mangaraoit.com</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r>
              <a:rPr lang="en-US" dirty="0">
                <a:solidFill>
                  <a:srgbClr val="000000"/>
                </a:solidFill>
                <a:latin typeface="Verdana" panose="020B0604030504040204" pitchFamily="34" charset="0"/>
              </a:rPr>
              <a:t>&lt;/output&gt;  </a:t>
            </a:r>
          </a:p>
          <a:p>
            <a:pPr algn="just"/>
            <a:r>
              <a:rPr lang="en-US" dirty="0">
                <a:solidFill>
                  <a:srgbClr val="000000"/>
                </a:solidFill>
                <a:latin typeface="Verdana" panose="020B0604030504040204" pitchFamily="34" charset="0"/>
              </a:rPr>
              <a:t>&lt;/operation&gt;  </a:t>
            </a:r>
          </a:p>
          <a:p>
            <a:pPr algn="just"/>
            <a:r>
              <a:rPr lang="en-US" dirty="0">
                <a:solidFill>
                  <a:srgbClr val="000000"/>
                </a:solidFill>
                <a:latin typeface="Verdana" panose="020B0604030504040204" pitchFamily="34" charset="0"/>
              </a:rPr>
              <a:t>&lt;/binding&gt;  </a:t>
            </a:r>
          </a:p>
          <a:p>
            <a:endParaRPr lang="en-US" dirty="0"/>
          </a:p>
        </p:txBody>
      </p:sp>
    </p:spTree>
    <p:extLst>
      <p:ext uri="{BB962C8B-B14F-4D97-AF65-F5344CB8AC3E}">
        <p14:creationId xmlns:p14="http://schemas.microsoft.com/office/powerpoint/2010/main" val="1853081785"/>
      </p:ext>
    </p:extLst>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493" y="24831"/>
            <a:ext cx="11131061" cy="398250"/>
          </a:xfrm>
        </p:spPr>
        <p:txBody>
          <a:bodyPr>
            <a:normAutofit fontScale="90000"/>
          </a:bodyPr>
          <a:lstStyle/>
          <a:p>
            <a:r>
              <a:rPr lang="en-US" dirty="0" smtClean="0"/>
              <a:t> </a:t>
            </a:r>
            <a:r>
              <a:rPr lang="en-US" dirty="0"/>
              <a:t> </a:t>
            </a:r>
            <a:r>
              <a:rPr lang="en-US" dirty="0" smtClean="0"/>
              <a:t>Document style </a:t>
            </a:r>
            <a:r>
              <a:rPr lang="en-US" dirty="0"/>
              <a:t>generated WSDL file.</a:t>
            </a:r>
          </a:p>
        </p:txBody>
      </p:sp>
      <p:sp>
        <p:nvSpPr>
          <p:cNvPr id="6" name="Content Placeholder 5"/>
          <p:cNvSpPr>
            <a:spLocks noGrp="1"/>
          </p:cNvSpPr>
          <p:nvPr>
            <p:ph idx="1"/>
          </p:nvPr>
        </p:nvSpPr>
        <p:spPr>
          <a:xfrm>
            <a:off x="529494" y="423081"/>
            <a:ext cx="11131061" cy="6032310"/>
          </a:xfrm>
        </p:spPr>
        <p:txBody>
          <a:bodyPr>
            <a:normAutofit fontScale="92500" lnSpcReduction="10000"/>
          </a:bodyPr>
          <a:lstStyle/>
          <a:p>
            <a:r>
              <a:rPr lang="en-US" sz="1500" b="1" dirty="0"/>
              <a:t>In WSDL file, it doesn't specify the types details</a:t>
            </a:r>
            <a:r>
              <a:rPr lang="en-US" sz="1500" b="1" dirty="0" smtClean="0"/>
              <a:t>.</a:t>
            </a:r>
          </a:p>
          <a:p>
            <a:pPr algn="just">
              <a:buFont typeface="+mj-lt"/>
              <a:buAutoNum type="arabicPeriod"/>
            </a:pPr>
            <a:r>
              <a:rPr lang="en-US" dirty="0" smtClean="0"/>
              <a:t>   </a:t>
            </a:r>
            <a:r>
              <a:rPr lang="en-US" dirty="0">
                <a:solidFill>
                  <a:srgbClr val="000000"/>
                </a:solidFill>
                <a:latin typeface="Verdana" panose="020B0604030504040204" pitchFamily="34" charset="0"/>
              </a:rPr>
              <a:t>&lt;types&gt;  </a:t>
            </a:r>
          </a:p>
          <a:p>
            <a:pPr algn="just">
              <a:buFont typeface="+mj-lt"/>
              <a:buAutoNum type="arabicPeriod"/>
            </a:pPr>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xsd:schema</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xsd:</a:t>
            </a:r>
            <a:r>
              <a:rPr lang="en-US" b="1" dirty="0" err="1">
                <a:solidFill>
                  <a:srgbClr val="006699"/>
                </a:solidFill>
                <a:latin typeface="Verdana" panose="020B0604030504040204" pitchFamily="34" charset="0"/>
              </a:rPr>
              <a:t>import</a:t>
            </a:r>
            <a:r>
              <a:rPr lang="en-US" dirty="0">
                <a:solidFill>
                  <a:srgbClr val="000000"/>
                </a:solidFill>
                <a:latin typeface="Verdana" panose="020B0604030504040204" pitchFamily="34" charset="0"/>
              </a:rPr>
              <a:t> namespace=</a:t>
            </a:r>
            <a:r>
              <a:rPr lang="en-US" dirty="0">
                <a:solidFill>
                  <a:srgbClr val="0000FF"/>
                </a:solidFill>
                <a:latin typeface="Verdana" panose="020B0604030504040204" pitchFamily="34" charset="0"/>
              </a:rPr>
              <a:t>"http</a:t>
            </a:r>
            <a:r>
              <a:rPr lang="en-US" dirty="0" smtClean="0">
                <a:solidFill>
                  <a:srgbClr val="0000FF"/>
                </a:solidFill>
                <a:latin typeface="Verdana" panose="020B0604030504040204" pitchFamily="34" charset="0"/>
              </a:rPr>
              <a:t>://mangaraoit.com</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schemaLocation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"http://localhost:7779/</a:t>
            </a:r>
            <a:r>
              <a:rPr lang="en-US" dirty="0" err="1">
                <a:solidFill>
                  <a:srgbClr val="0000FF"/>
                </a:solidFill>
                <a:latin typeface="Verdana" panose="020B0604030504040204" pitchFamily="34" charset="0"/>
              </a:rPr>
              <a:t>ws</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hello?xsd</a:t>
            </a:r>
            <a:r>
              <a:rPr lang="en-US" dirty="0">
                <a:solidFill>
                  <a:srgbClr val="0000FF"/>
                </a:solidFill>
                <a:latin typeface="Verdana" panose="020B0604030504040204" pitchFamily="34" charset="0"/>
              </a:rPr>
              <a:t>=1"</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xsd:schema</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&lt;/types&gt; </a:t>
            </a:r>
            <a:endParaRPr lang="en-US" dirty="0" smtClean="0">
              <a:solidFill>
                <a:srgbClr val="000000"/>
              </a:solidFill>
              <a:latin typeface="Verdana" panose="020B0604030504040204" pitchFamily="34" charset="0"/>
            </a:endParaRPr>
          </a:p>
          <a:p>
            <a:pPr algn="just"/>
            <a:r>
              <a:rPr lang="en-US" sz="2000" b="1" dirty="0">
                <a:solidFill>
                  <a:srgbClr val="000000"/>
                </a:solidFill>
                <a:latin typeface="verdana" panose="020B0604030504040204" pitchFamily="34" charset="0"/>
              </a:rPr>
              <a:t>For message part, it defines name and element attributes.</a:t>
            </a:r>
            <a:endParaRPr lang="en-US" sz="2000" b="1" dirty="0">
              <a:solidFill>
                <a:srgbClr val="000000"/>
              </a:solidFill>
              <a:latin typeface="Verdana" panose="020B0604030504040204" pitchFamily="34" charset="0"/>
            </a:endParaRPr>
          </a:p>
          <a:p>
            <a:r>
              <a:rPr lang="en-US" dirty="0" smtClean="0"/>
              <a:t> </a:t>
            </a:r>
            <a:endParaRPr lang="en-US" sz="1400" b="1" dirty="0" smtClean="0"/>
          </a:p>
          <a:p>
            <a:pPr algn="just">
              <a:buFont typeface="+mj-lt"/>
              <a:buAutoNum type="arabicPeriod"/>
            </a:pPr>
            <a:r>
              <a:rPr lang="en-US" b="1" dirty="0" smtClean="0">
                <a:solidFill>
                  <a:srgbClr val="000000"/>
                </a:solidFill>
                <a:latin typeface="Verdana" panose="020B0604030504040204" pitchFamily="34" charset="0"/>
              </a:rPr>
              <a:t>   </a:t>
            </a:r>
            <a:r>
              <a:rPr lang="en-US" dirty="0">
                <a:solidFill>
                  <a:srgbClr val="000000"/>
                </a:solidFill>
                <a:latin typeface="Verdana" panose="020B0604030504040204" pitchFamily="34" charset="0"/>
              </a:rPr>
              <a:t>&lt;message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getHelloWorldAsString</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&lt;part name=</a:t>
            </a:r>
            <a:r>
              <a:rPr lang="en-US" dirty="0">
                <a:solidFill>
                  <a:srgbClr val="0000FF"/>
                </a:solidFill>
                <a:latin typeface="Verdana" panose="020B0604030504040204" pitchFamily="34" charset="0"/>
              </a:rPr>
              <a:t>"parameters"</a:t>
            </a:r>
            <a:r>
              <a:rPr lang="en-US" dirty="0">
                <a:solidFill>
                  <a:srgbClr val="000000"/>
                </a:solidFill>
                <a:latin typeface="Verdana" panose="020B0604030504040204" pitchFamily="34" charset="0"/>
              </a:rPr>
              <a:t> element=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tns:getHelloWorldAsString</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&lt;/message&gt;  </a:t>
            </a:r>
          </a:p>
          <a:p>
            <a:pPr algn="just">
              <a:buFont typeface="+mj-lt"/>
              <a:buAutoNum type="arabicPeriod"/>
            </a:pPr>
            <a:r>
              <a:rPr lang="en-US" dirty="0">
                <a:solidFill>
                  <a:srgbClr val="000000"/>
                </a:solidFill>
                <a:latin typeface="Verdana" panose="020B0604030504040204" pitchFamily="34" charset="0"/>
              </a:rPr>
              <a:t>&lt;message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getHelloWorldAsStringResponse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&lt;part name=</a:t>
            </a:r>
            <a:r>
              <a:rPr lang="en-US" dirty="0">
                <a:solidFill>
                  <a:srgbClr val="0000FF"/>
                </a:solidFill>
                <a:latin typeface="Verdana" panose="020B0604030504040204" pitchFamily="34" charset="0"/>
              </a:rPr>
              <a:t>"parameters"</a:t>
            </a:r>
            <a:r>
              <a:rPr lang="en-US" dirty="0">
                <a:solidFill>
                  <a:srgbClr val="000000"/>
                </a:solidFill>
                <a:latin typeface="Verdana" panose="020B0604030504040204" pitchFamily="34" charset="0"/>
              </a:rPr>
              <a:t> element=</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tns:getHelloWorldAsStringResponse</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&lt;/message&gt;  </a:t>
            </a:r>
          </a:p>
          <a:p>
            <a:pPr algn="just"/>
            <a:endParaRPr lang="en-US" b="1" dirty="0" smtClean="0">
              <a:solidFill>
                <a:srgbClr val="000000"/>
              </a:solidFill>
              <a:latin typeface="Verdana" panose="020B0604030504040204" pitchFamily="34" charset="0"/>
            </a:endParaRPr>
          </a:p>
          <a:p>
            <a:pPr algn="just"/>
            <a:r>
              <a:rPr lang="en-US" b="1" dirty="0" smtClean="0">
                <a:solidFill>
                  <a:srgbClr val="000000"/>
                </a:solidFill>
                <a:latin typeface="Verdana" panose="020B0604030504040204" pitchFamily="34" charset="0"/>
              </a:rPr>
              <a:t> </a:t>
            </a:r>
            <a:endParaRPr lang="en-US" b="1"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537975797"/>
      </p:ext>
    </p:extLst>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9494" y="996287"/>
            <a:ext cx="11131061" cy="5385465"/>
          </a:xfrm>
        </p:spPr>
        <p:txBody>
          <a:bodyPr/>
          <a:lstStyle/>
          <a:p>
            <a:pPr algn="just"/>
            <a:r>
              <a:rPr lang="en-US" b="1" dirty="0"/>
              <a:t>For </a:t>
            </a:r>
            <a:r>
              <a:rPr lang="en-US" b="1" dirty="0" err="1"/>
              <a:t>soap:body</a:t>
            </a:r>
            <a:r>
              <a:rPr lang="en-US" b="1" dirty="0"/>
              <a:t>, it defines use attribute only not namespace.</a:t>
            </a:r>
            <a:r>
              <a:rPr lang="en-US" b="1" dirty="0">
                <a:solidFill>
                  <a:srgbClr val="000000"/>
                </a:solidFill>
                <a:latin typeface="Verdana" panose="020B0604030504040204" pitchFamily="34" charset="0"/>
              </a:rPr>
              <a:t>  </a:t>
            </a:r>
          </a:p>
          <a:p>
            <a:pPr algn="just">
              <a:buFont typeface="+mj-lt"/>
              <a:buAutoNum type="arabicPeriod"/>
            </a:pPr>
            <a:r>
              <a:rPr lang="en-US" b="1" dirty="0">
                <a:solidFill>
                  <a:srgbClr val="000000"/>
                </a:solidFill>
                <a:latin typeface="Verdana" panose="020B0604030504040204" pitchFamily="34" charset="0"/>
              </a:rPr>
              <a:t> </a:t>
            </a:r>
            <a:r>
              <a:rPr lang="en-US" dirty="0">
                <a:solidFill>
                  <a:srgbClr val="000000"/>
                </a:solidFill>
                <a:latin typeface="Verdana" panose="020B0604030504040204" pitchFamily="34" charset="0"/>
              </a:rPr>
              <a:t>&lt;binding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HelloWorldImplPortBinding</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 type=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tns:HelloWorld</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soap:binding</a:t>
            </a:r>
            <a:r>
              <a:rPr lang="en-US" dirty="0">
                <a:solidFill>
                  <a:srgbClr val="000000"/>
                </a:solidFill>
                <a:latin typeface="Verdana" panose="020B0604030504040204" pitchFamily="34" charset="0"/>
              </a:rPr>
              <a:t> transport=</a:t>
            </a:r>
            <a:r>
              <a:rPr lang="en-US" dirty="0">
                <a:solidFill>
                  <a:srgbClr val="0000FF"/>
                </a:solidFill>
                <a:latin typeface="Verdana" panose="020B0604030504040204" pitchFamily="34" charset="0"/>
              </a:rPr>
              <a:t>"http://schemas.xmlsoap.org/soap/http"</a:t>
            </a:r>
            <a:r>
              <a:rPr lang="en-US" dirty="0">
                <a:solidFill>
                  <a:srgbClr val="000000"/>
                </a:solidFill>
                <a:latin typeface="Verdana" panose="020B0604030504040204" pitchFamily="34" charset="0"/>
              </a:rPr>
              <a:t> style=</a:t>
            </a:r>
            <a:r>
              <a:rPr lang="en-US" dirty="0">
                <a:solidFill>
                  <a:srgbClr val="0000FF"/>
                </a:solidFill>
                <a:latin typeface="Verdana" panose="020B0604030504040204" pitchFamily="34" charset="0"/>
              </a:rPr>
              <a:t>"document"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&lt;operation name=</a:t>
            </a:r>
            <a:r>
              <a:rPr lang="en-US" dirty="0">
                <a:solidFill>
                  <a:srgbClr val="0000FF"/>
                </a:solidFill>
                <a:latin typeface="Verdana" panose="020B0604030504040204" pitchFamily="34" charset="0"/>
              </a:rPr>
              <a:t>"</a:t>
            </a:r>
            <a:r>
              <a:rPr lang="en-US" dirty="0" err="1">
                <a:solidFill>
                  <a:srgbClr val="0000FF"/>
                </a:solidFill>
                <a:latin typeface="Verdana" panose="020B0604030504040204" pitchFamily="34" charset="0"/>
              </a:rPr>
              <a:t>getHelloWorldAsString</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soap:operation</a:t>
            </a:r>
            <a:r>
              <a:rPr lang="en-US" dirty="0">
                <a:solidFill>
                  <a:srgbClr val="000000"/>
                </a:solidFill>
                <a:latin typeface="Verdana" panose="020B0604030504040204" pitchFamily="34" charset="0"/>
              </a:rPr>
              <a:t> </a:t>
            </a:r>
            <a:r>
              <a:rPr lang="en-US" dirty="0" err="1">
                <a:solidFill>
                  <a:srgbClr val="000000"/>
                </a:solidFill>
                <a:latin typeface="Verdana" panose="020B0604030504040204" pitchFamily="34" charset="0"/>
              </a:rPr>
              <a:t>soapAction</a:t>
            </a:r>
            <a:r>
              <a:rPr lang="en-US" dirty="0">
                <a:solidFill>
                  <a:srgbClr val="000000"/>
                </a:solidFill>
                <a:latin typeface="Verdana" panose="020B0604030504040204" pitchFamily="34" charset="0"/>
              </a:rPr>
              <a:t>=</a:t>
            </a:r>
            <a:r>
              <a:rPr lang="en-US" dirty="0">
                <a:solidFill>
                  <a:srgbClr val="0000FF"/>
                </a:solidFill>
                <a:latin typeface="Verdana" panose="020B0604030504040204" pitchFamily="34" charset="0"/>
              </a:rPr>
              <a:t>""</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&lt;input&gt;  </a:t>
            </a:r>
          </a:p>
          <a:p>
            <a:pPr algn="just">
              <a:buFont typeface="+mj-lt"/>
              <a:buAutoNum type="arabicPeriod"/>
            </a:pPr>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soap:body</a:t>
            </a:r>
            <a:r>
              <a:rPr lang="en-US" dirty="0">
                <a:solidFill>
                  <a:srgbClr val="000000"/>
                </a:solidFill>
                <a:latin typeface="Verdana" panose="020B0604030504040204" pitchFamily="34" charset="0"/>
              </a:rPr>
              <a:t> use=</a:t>
            </a:r>
            <a:r>
              <a:rPr lang="en-US" dirty="0">
                <a:solidFill>
                  <a:srgbClr val="0000FF"/>
                </a:solidFill>
                <a:latin typeface="Verdana" panose="020B0604030504040204" pitchFamily="34" charset="0"/>
              </a:rPr>
              <a:t>"literal"</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&lt;/input&gt;  </a:t>
            </a:r>
          </a:p>
          <a:p>
            <a:pPr algn="just">
              <a:buFont typeface="+mj-lt"/>
              <a:buAutoNum type="arabicPeriod"/>
            </a:pPr>
            <a:r>
              <a:rPr lang="en-US" dirty="0">
                <a:solidFill>
                  <a:srgbClr val="000000"/>
                </a:solidFill>
                <a:latin typeface="Verdana" panose="020B0604030504040204" pitchFamily="34" charset="0"/>
              </a:rPr>
              <a:t>&lt;output&gt;  </a:t>
            </a:r>
          </a:p>
          <a:p>
            <a:pPr algn="just">
              <a:buFont typeface="+mj-lt"/>
              <a:buAutoNum type="arabicPeriod"/>
            </a:pPr>
            <a:r>
              <a:rPr lang="en-US" dirty="0">
                <a:solidFill>
                  <a:srgbClr val="000000"/>
                </a:solidFill>
                <a:latin typeface="Verdana" panose="020B0604030504040204" pitchFamily="34" charset="0"/>
              </a:rPr>
              <a:t>&lt;</a:t>
            </a:r>
            <a:r>
              <a:rPr lang="en-US" dirty="0" err="1">
                <a:solidFill>
                  <a:srgbClr val="000000"/>
                </a:solidFill>
                <a:latin typeface="Verdana" panose="020B0604030504040204" pitchFamily="34" charset="0"/>
              </a:rPr>
              <a:t>soap:body</a:t>
            </a:r>
            <a:r>
              <a:rPr lang="en-US" dirty="0">
                <a:solidFill>
                  <a:srgbClr val="000000"/>
                </a:solidFill>
                <a:latin typeface="Verdana" panose="020B0604030504040204" pitchFamily="34" charset="0"/>
              </a:rPr>
              <a:t> use=</a:t>
            </a:r>
            <a:r>
              <a:rPr lang="en-US" dirty="0">
                <a:solidFill>
                  <a:srgbClr val="0000FF"/>
                </a:solidFill>
                <a:latin typeface="Verdana" panose="020B0604030504040204" pitchFamily="34" charset="0"/>
              </a:rPr>
              <a:t>"literal"</a:t>
            </a:r>
            <a:r>
              <a:rPr lang="en-US" dirty="0">
                <a:solidFill>
                  <a:srgbClr val="000000"/>
                </a:solidFill>
                <a:latin typeface="Verdana" panose="020B0604030504040204" pitchFamily="34" charset="0"/>
              </a:rPr>
              <a:t>/&gt;  </a:t>
            </a:r>
          </a:p>
          <a:p>
            <a:pPr algn="just">
              <a:buFont typeface="+mj-lt"/>
              <a:buAutoNum type="arabicPeriod"/>
            </a:pPr>
            <a:r>
              <a:rPr lang="en-US" dirty="0">
                <a:solidFill>
                  <a:srgbClr val="000000"/>
                </a:solidFill>
                <a:latin typeface="Verdana" panose="020B0604030504040204" pitchFamily="34" charset="0"/>
              </a:rPr>
              <a:t>&lt;/output&gt;  </a:t>
            </a:r>
          </a:p>
          <a:p>
            <a:pPr algn="just">
              <a:buFont typeface="+mj-lt"/>
              <a:buAutoNum type="arabicPeriod"/>
            </a:pPr>
            <a:r>
              <a:rPr lang="en-US" dirty="0">
                <a:solidFill>
                  <a:srgbClr val="000000"/>
                </a:solidFill>
                <a:latin typeface="Verdana" panose="020B0604030504040204" pitchFamily="34" charset="0"/>
              </a:rPr>
              <a:t>&lt;/operation&gt;  </a:t>
            </a:r>
          </a:p>
          <a:p>
            <a:pPr algn="just">
              <a:buFont typeface="+mj-lt"/>
              <a:buAutoNum type="arabicPeriod"/>
            </a:pPr>
            <a:r>
              <a:rPr lang="en-US" dirty="0">
                <a:solidFill>
                  <a:srgbClr val="000000"/>
                </a:solidFill>
                <a:latin typeface="Verdana" panose="020B0604030504040204" pitchFamily="34" charset="0"/>
              </a:rPr>
              <a:t>&lt;/binding&gt;  </a:t>
            </a:r>
          </a:p>
          <a:p>
            <a:endParaRPr lang="en-US" dirty="0"/>
          </a:p>
        </p:txBody>
      </p:sp>
    </p:spTree>
    <p:extLst>
      <p:ext uri="{BB962C8B-B14F-4D97-AF65-F5344CB8AC3E}">
        <p14:creationId xmlns:p14="http://schemas.microsoft.com/office/powerpoint/2010/main" val="3091654653"/>
      </p:ext>
    </p:extLst>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dirty="0">
                <a:solidFill>
                  <a:srgbClr val="FF0000"/>
                </a:solidFill>
              </a:rPr>
              <a:t>JAX-WS Example RPC Style</a:t>
            </a:r>
            <a:r>
              <a:rPr lang="en-US" dirty="0"/>
              <a:t/>
            </a:r>
            <a:br>
              <a:rPr lang="en-US" dirty="0"/>
            </a:br>
            <a:endParaRPr lang="en-US" dirty="0"/>
          </a:p>
        </p:txBody>
      </p:sp>
      <p:sp>
        <p:nvSpPr>
          <p:cNvPr id="3" name="Content Placeholder 2"/>
          <p:cNvSpPr>
            <a:spLocks noGrp="1"/>
          </p:cNvSpPr>
          <p:nvPr>
            <p:ph idx="1"/>
          </p:nvPr>
        </p:nvSpPr>
        <p:spPr>
          <a:xfrm>
            <a:off x="529494" y="1016001"/>
            <a:ext cx="11131061" cy="5365751"/>
          </a:xfrm>
        </p:spPr>
        <p:txBody>
          <a:bodyPr>
            <a:normAutofit/>
          </a:bodyPr>
          <a:lstStyle/>
          <a:p>
            <a:pPr algn="just"/>
            <a:r>
              <a:rPr lang="en-US" sz="2000" dirty="0" smtClean="0"/>
              <a:t> </a:t>
            </a:r>
            <a:r>
              <a:rPr lang="en-US" sz="2000" dirty="0">
                <a:solidFill>
                  <a:srgbClr val="000000"/>
                </a:solidFill>
                <a:latin typeface="verdana" panose="020B0604030504040204" pitchFamily="34" charset="0"/>
              </a:rPr>
              <a:t>Creating JAX-WS example is a easy task because it requires no extra configuration settings.</a:t>
            </a:r>
          </a:p>
          <a:p>
            <a:pPr algn="just"/>
            <a:r>
              <a:rPr lang="en-US" sz="2000" dirty="0">
                <a:solidFill>
                  <a:srgbClr val="000000"/>
                </a:solidFill>
                <a:latin typeface="verdana" panose="020B0604030504040204" pitchFamily="34" charset="0"/>
              </a:rPr>
              <a:t>JAX-WS API is inbuilt in JDK, so you don't need to load any extra jar file for it. Let's see a simple example of JAX-WS example in RPC style.</a:t>
            </a:r>
          </a:p>
          <a:p>
            <a:pPr algn="just"/>
            <a:r>
              <a:rPr lang="en-US" sz="2000" dirty="0">
                <a:solidFill>
                  <a:srgbClr val="000000"/>
                </a:solidFill>
                <a:latin typeface="verdana" panose="020B0604030504040204" pitchFamily="34" charset="0"/>
              </a:rPr>
              <a:t>There are created 4 files for hello world JAX-WS example:</a:t>
            </a:r>
          </a:p>
          <a:p>
            <a:pPr algn="just">
              <a:buFont typeface="+mj-lt"/>
              <a:buAutoNum type="arabicPeriod"/>
            </a:pPr>
            <a:r>
              <a:rPr lang="en-US" sz="2000" dirty="0">
                <a:solidFill>
                  <a:srgbClr val="000000"/>
                </a:solidFill>
                <a:latin typeface="Verdana" panose="020B0604030504040204" pitchFamily="34" charset="0"/>
              </a:rPr>
              <a:t>HelloWorld.java</a:t>
            </a:r>
          </a:p>
          <a:p>
            <a:pPr algn="just">
              <a:buFont typeface="+mj-lt"/>
              <a:buAutoNum type="arabicPeriod"/>
            </a:pPr>
            <a:r>
              <a:rPr lang="en-US" sz="2000" dirty="0">
                <a:solidFill>
                  <a:srgbClr val="000000"/>
                </a:solidFill>
                <a:latin typeface="Verdana" panose="020B0604030504040204" pitchFamily="34" charset="0"/>
              </a:rPr>
              <a:t>HelloWorldImpl.java</a:t>
            </a:r>
          </a:p>
          <a:p>
            <a:pPr algn="just">
              <a:buFont typeface="+mj-lt"/>
              <a:buAutoNum type="arabicPeriod"/>
            </a:pPr>
            <a:r>
              <a:rPr lang="en-US" sz="2000" dirty="0">
                <a:solidFill>
                  <a:srgbClr val="000000"/>
                </a:solidFill>
                <a:latin typeface="Verdana" panose="020B0604030504040204" pitchFamily="34" charset="0"/>
              </a:rPr>
              <a:t>Publisher.java</a:t>
            </a:r>
          </a:p>
          <a:p>
            <a:pPr algn="just">
              <a:buFont typeface="+mj-lt"/>
              <a:buAutoNum type="arabicPeriod"/>
            </a:pPr>
            <a:r>
              <a:rPr lang="en-US" sz="2000" dirty="0">
                <a:solidFill>
                  <a:srgbClr val="000000"/>
                </a:solidFill>
                <a:latin typeface="Verdana" panose="020B0604030504040204" pitchFamily="34" charset="0"/>
              </a:rPr>
              <a:t>HelloWorldClient.java</a:t>
            </a:r>
          </a:p>
          <a:p>
            <a:endParaRPr lang="en-US" sz="2000" dirty="0" smtClean="0"/>
          </a:p>
          <a:p>
            <a:r>
              <a:rPr lang="en-US" sz="2000" dirty="0"/>
              <a:t>The first 3 files are created for server side and 1 application for client side.</a:t>
            </a:r>
          </a:p>
        </p:txBody>
      </p:sp>
    </p:spTree>
    <p:extLst>
      <p:ext uri="{BB962C8B-B14F-4D97-AF65-F5344CB8AC3E}">
        <p14:creationId xmlns:p14="http://schemas.microsoft.com/office/powerpoint/2010/main" val="924186419"/>
      </p:ext>
    </p:extLst>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i="1" dirty="0"/>
              <a:t> HelloWorld.java</a:t>
            </a:r>
            <a:endParaRPr lang="en-US" dirty="0"/>
          </a:p>
        </p:txBody>
      </p:sp>
      <p:sp>
        <p:nvSpPr>
          <p:cNvPr id="3" name="Content Placeholder 2"/>
          <p:cNvSpPr>
            <a:spLocks noGrp="1"/>
          </p:cNvSpPr>
          <p:nvPr>
            <p:ph idx="1"/>
          </p:nvPr>
        </p:nvSpPr>
        <p:spPr/>
        <p:txBody>
          <a:bodyPr>
            <a:normAutofit/>
          </a:bodyPr>
          <a:lstStyle/>
          <a:p>
            <a:pPr algn="just"/>
            <a:r>
              <a:rPr lang="en-US" sz="1800" dirty="0" smtClean="0"/>
              <a:t> </a:t>
            </a:r>
            <a:r>
              <a:rPr lang="en-US" sz="1800" b="1" dirty="0">
                <a:solidFill>
                  <a:srgbClr val="006699"/>
                </a:solidFill>
                <a:latin typeface="Verdana" panose="020B0604030504040204" pitchFamily="34" charset="0"/>
              </a:rPr>
              <a:t>package</a:t>
            </a:r>
            <a:r>
              <a:rPr lang="en-US" sz="1800" dirty="0">
                <a:solidFill>
                  <a:srgbClr val="000000"/>
                </a:solidFill>
                <a:latin typeface="Verdana" panose="020B0604030504040204" pitchFamily="34" charset="0"/>
              </a:rPr>
              <a:t> </a:t>
            </a:r>
            <a:r>
              <a:rPr lang="en-US" sz="1800" dirty="0" err="1" smtClean="0">
                <a:solidFill>
                  <a:srgbClr val="000000"/>
                </a:solidFill>
                <a:latin typeface="Verdana" panose="020B0604030504040204" pitchFamily="34" charset="0"/>
              </a:rPr>
              <a:t>com.mangaraoit</a:t>
            </a:r>
            <a:r>
              <a:rPr lang="en-US" sz="1800" dirty="0" smtClean="0">
                <a:solidFill>
                  <a:srgbClr val="000000"/>
                </a:solidFill>
                <a:latin typeface="Verdana" panose="020B0604030504040204" pitchFamily="34" charset="0"/>
              </a:rPr>
              <a:t>;</a:t>
            </a:r>
            <a:r>
              <a:rPr lang="en-US" sz="1800" dirty="0">
                <a:solidFill>
                  <a:srgbClr val="000000"/>
                </a:solidFill>
                <a:latin typeface="Verdana" panose="020B0604030504040204" pitchFamily="34" charset="0"/>
              </a:rPr>
              <a:t>  </a:t>
            </a:r>
          </a:p>
          <a:p>
            <a:pPr algn="just"/>
            <a:r>
              <a:rPr lang="en-US" sz="1800" b="1" dirty="0">
                <a:solidFill>
                  <a:srgbClr val="006699"/>
                </a:solidFill>
                <a:latin typeface="Verdana" panose="020B0604030504040204" pitchFamily="34" charset="0"/>
              </a:rPr>
              <a:t>import</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javax.jws.WebMethod</a:t>
            </a:r>
            <a:r>
              <a:rPr lang="en-US" sz="1800" dirty="0">
                <a:solidFill>
                  <a:srgbClr val="000000"/>
                </a:solidFill>
                <a:latin typeface="Verdana" panose="020B0604030504040204" pitchFamily="34" charset="0"/>
              </a:rPr>
              <a:t>;  </a:t>
            </a:r>
          </a:p>
          <a:p>
            <a:pPr algn="just"/>
            <a:r>
              <a:rPr lang="en-US" sz="1800" b="1" dirty="0">
                <a:solidFill>
                  <a:srgbClr val="006699"/>
                </a:solidFill>
                <a:latin typeface="Verdana" panose="020B0604030504040204" pitchFamily="34" charset="0"/>
              </a:rPr>
              <a:t>import</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javax.jws.WebService</a:t>
            </a:r>
            <a:r>
              <a:rPr lang="en-US" sz="1800" dirty="0">
                <a:solidFill>
                  <a:srgbClr val="000000"/>
                </a:solidFill>
                <a:latin typeface="Verdana" panose="020B0604030504040204" pitchFamily="34" charset="0"/>
              </a:rPr>
              <a:t>;  </a:t>
            </a:r>
          </a:p>
          <a:p>
            <a:pPr algn="just"/>
            <a:r>
              <a:rPr lang="en-US" sz="1800" b="1" dirty="0">
                <a:solidFill>
                  <a:srgbClr val="006699"/>
                </a:solidFill>
                <a:latin typeface="Verdana" panose="020B0604030504040204" pitchFamily="34" charset="0"/>
              </a:rPr>
              <a:t>import</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javax.jws.soap.SOAPBinding</a:t>
            </a:r>
            <a:r>
              <a:rPr lang="en-US" sz="1800" dirty="0">
                <a:solidFill>
                  <a:srgbClr val="000000"/>
                </a:solidFill>
                <a:latin typeface="Verdana" panose="020B0604030504040204" pitchFamily="34" charset="0"/>
              </a:rPr>
              <a:t>;  </a:t>
            </a:r>
          </a:p>
          <a:p>
            <a:pPr algn="just"/>
            <a:r>
              <a:rPr lang="en-US" sz="1800" b="1" dirty="0">
                <a:solidFill>
                  <a:srgbClr val="006699"/>
                </a:solidFill>
                <a:latin typeface="Verdana" panose="020B0604030504040204" pitchFamily="34" charset="0"/>
              </a:rPr>
              <a:t>import</a:t>
            </a:r>
            <a:r>
              <a:rPr lang="en-US" sz="1800" dirty="0">
                <a:solidFill>
                  <a:srgbClr val="000000"/>
                </a:solidFill>
                <a:latin typeface="Verdana" panose="020B0604030504040204" pitchFamily="34" charset="0"/>
              </a:rPr>
              <a:t> </a:t>
            </a:r>
            <a:r>
              <a:rPr lang="en-US" sz="1800" dirty="0" err="1">
                <a:solidFill>
                  <a:srgbClr val="000000"/>
                </a:solidFill>
                <a:latin typeface="Verdana" panose="020B0604030504040204" pitchFamily="34" charset="0"/>
              </a:rPr>
              <a:t>javax.jws.soap.SOAPBinding.Style</a:t>
            </a:r>
            <a:r>
              <a:rPr lang="en-US" sz="1800" dirty="0">
                <a:solidFill>
                  <a:srgbClr val="000000"/>
                </a:solidFill>
                <a:latin typeface="Verdana" panose="020B0604030504040204" pitchFamily="34" charset="0"/>
              </a:rPr>
              <a:t>;  </a:t>
            </a:r>
          </a:p>
          <a:p>
            <a:pPr algn="just"/>
            <a:r>
              <a:rPr lang="en-US" sz="1800" dirty="0">
                <a:solidFill>
                  <a:srgbClr val="008200"/>
                </a:solidFill>
                <a:latin typeface="Verdana" panose="020B0604030504040204" pitchFamily="34" charset="0"/>
              </a:rPr>
              <a:t>//Service Endpoint Interface</a:t>
            </a:r>
            <a:r>
              <a:rPr lang="en-US" sz="1800" dirty="0">
                <a:solidFill>
                  <a:srgbClr val="000000"/>
                </a:solidFill>
                <a:latin typeface="Verdana" panose="020B0604030504040204" pitchFamily="34" charset="0"/>
              </a:rPr>
              <a:t>  </a:t>
            </a:r>
          </a:p>
          <a:p>
            <a:pPr algn="just"/>
            <a:r>
              <a:rPr lang="en-US" sz="1800" dirty="0">
                <a:solidFill>
                  <a:srgbClr val="646464"/>
                </a:solidFill>
                <a:latin typeface="Verdana" panose="020B0604030504040204" pitchFamily="34" charset="0"/>
              </a:rPr>
              <a:t>@</a:t>
            </a:r>
            <a:r>
              <a:rPr lang="en-US" sz="1800" dirty="0" err="1">
                <a:solidFill>
                  <a:srgbClr val="646464"/>
                </a:solidFill>
                <a:latin typeface="Verdana" panose="020B0604030504040204" pitchFamily="34" charset="0"/>
              </a:rPr>
              <a:t>WebService</a:t>
            </a:r>
            <a:r>
              <a:rPr lang="en-US" sz="1800" dirty="0">
                <a:solidFill>
                  <a:srgbClr val="000000"/>
                </a:solidFill>
                <a:latin typeface="Verdana" panose="020B0604030504040204" pitchFamily="34" charset="0"/>
              </a:rPr>
              <a:t>  </a:t>
            </a:r>
          </a:p>
          <a:p>
            <a:pPr algn="just"/>
            <a:r>
              <a:rPr lang="en-US" sz="1800" dirty="0">
                <a:solidFill>
                  <a:srgbClr val="646464"/>
                </a:solidFill>
                <a:latin typeface="Verdana" panose="020B0604030504040204" pitchFamily="34" charset="0"/>
              </a:rPr>
              <a:t>@</a:t>
            </a:r>
            <a:r>
              <a:rPr lang="en-US" sz="1800" dirty="0" err="1">
                <a:solidFill>
                  <a:srgbClr val="646464"/>
                </a:solidFill>
                <a:latin typeface="Verdana" panose="020B0604030504040204" pitchFamily="34" charset="0"/>
              </a:rPr>
              <a:t>SOAPBinding</a:t>
            </a:r>
            <a:r>
              <a:rPr lang="en-US" sz="1800" dirty="0">
                <a:solidFill>
                  <a:srgbClr val="000000"/>
                </a:solidFill>
                <a:latin typeface="Verdana" panose="020B0604030504040204" pitchFamily="34" charset="0"/>
              </a:rPr>
              <a:t>(style = </a:t>
            </a:r>
            <a:r>
              <a:rPr lang="en-US" sz="1800" dirty="0" err="1">
                <a:solidFill>
                  <a:srgbClr val="000000"/>
                </a:solidFill>
                <a:latin typeface="Verdana" panose="020B0604030504040204" pitchFamily="34" charset="0"/>
              </a:rPr>
              <a:t>Style.RPC</a:t>
            </a:r>
            <a:r>
              <a:rPr lang="en-US" sz="1800" dirty="0">
                <a:solidFill>
                  <a:srgbClr val="000000"/>
                </a:solidFill>
                <a:latin typeface="Verdana" panose="020B0604030504040204" pitchFamily="34" charset="0"/>
              </a:rPr>
              <a:t>)  </a:t>
            </a:r>
          </a:p>
          <a:p>
            <a:pPr algn="just"/>
            <a:r>
              <a:rPr lang="en-US" sz="1800" b="1" dirty="0">
                <a:solidFill>
                  <a:srgbClr val="006699"/>
                </a:solidFill>
                <a:latin typeface="Verdana" panose="020B0604030504040204" pitchFamily="34" charset="0"/>
              </a:rPr>
              <a:t>public</a:t>
            </a:r>
            <a:r>
              <a:rPr lang="en-US" sz="1800" dirty="0">
                <a:solidFill>
                  <a:srgbClr val="000000"/>
                </a:solidFill>
                <a:latin typeface="Verdana" panose="020B0604030504040204" pitchFamily="34" charset="0"/>
              </a:rPr>
              <a:t> </a:t>
            </a:r>
            <a:r>
              <a:rPr lang="en-US" sz="1800" b="1" dirty="0">
                <a:solidFill>
                  <a:srgbClr val="006699"/>
                </a:solidFill>
                <a:latin typeface="Verdana" panose="020B0604030504040204" pitchFamily="34" charset="0"/>
              </a:rPr>
              <a:t>interface</a:t>
            </a:r>
            <a:r>
              <a:rPr lang="en-US" sz="1800" dirty="0">
                <a:solidFill>
                  <a:srgbClr val="000000"/>
                </a:solidFill>
                <a:latin typeface="Verdana" panose="020B0604030504040204" pitchFamily="34" charset="0"/>
              </a:rPr>
              <a:t> HelloWorld{  </a:t>
            </a:r>
          </a:p>
          <a:p>
            <a:pPr algn="just"/>
            <a:r>
              <a:rPr lang="en-US" sz="1800" dirty="0">
                <a:solidFill>
                  <a:srgbClr val="000000"/>
                </a:solidFill>
                <a:latin typeface="Verdana" panose="020B0604030504040204" pitchFamily="34" charset="0"/>
              </a:rPr>
              <a:t>    </a:t>
            </a:r>
            <a:r>
              <a:rPr lang="en-US" sz="1800" dirty="0">
                <a:solidFill>
                  <a:srgbClr val="646464"/>
                </a:solidFill>
                <a:latin typeface="Verdana" panose="020B0604030504040204" pitchFamily="34" charset="0"/>
              </a:rPr>
              <a:t>@</a:t>
            </a:r>
            <a:r>
              <a:rPr lang="en-US" sz="1800" dirty="0" err="1">
                <a:solidFill>
                  <a:srgbClr val="646464"/>
                </a:solidFill>
                <a:latin typeface="Verdana" panose="020B0604030504040204" pitchFamily="34" charset="0"/>
              </a:rPr>
              <a:t>WebMethod</a:t>
            </a:r>
            <a:r>
              <a:rPr lang="en-US" sz="1800" dirty="0">
                <a:solidFill>
                  <a:srgbClr val="000000"/>
                </a:solidFill>
                <a:latin typeface="Verdana" panose="020B0604030504040204" pitchFamily="34" charset="0"/>
              </a:rPr>
              <a:t> String </a:t>
            </a:r>
            <a:r>
              <a:rPr lang="en-US" sz="1800" dirty="0" err="1">
                <a:solidFill>
                  <a:srgbClr val="000000"/>
                </a:solidFill>
                <a:latin typeface="Verdana" panose="020B0604030504040204" pitchFamily="34" charset="0"/>
              </a:rPr>
              <a:t>getHelloWorldAsString</a:t>
            </a:r>
            <a:r>
              <a:rPr lang="en-US" sz="1800" dirty="0">
                <a:solidFill>
                  <a:srgbClr val="000000"/>
                </a:solidFill>
                <a:latin typeface="Verdana" panose="020B0604030504040204" pitchFamily="34" charset="0"/>
              </a:rPr>
              <a:t>(String name);  </a:t>
            </a:r>
          </a:p>
          <a:p>
            <a:pPr algn="just"/>
            <a:r>
              <a:rPr lang="en-US" sz="1800" dirty="0">
                <a:solidFill>
                  <a:srgbClr val="000000"/>
                </a:solidFill>
                <a:latin typeface="Verdana" panose="020B0604030504040204" pitchFamily="34" charset="0"/>
              </a:rPr>
              <a:t>}  </a:t>
            </a:r>
          </a:p>
          <a:p>
            <a:endParaRPr lang="en-US" sz="1800" dirty="0"/>
          </a:p>
        </p:txBody>
      </p:sp>
    </p:spTree>
    <p:extLst>
      <p:ext uri="{BB962C8B-B14F-4D97-AF65-F5344CB8AC3E}">
        <p14:creationId xmlns:p14="http://schemas.microsoft.com/office/powerpoint/2010/main" val="1989617258"/>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3978</TotalTime>
  <Words>5903</Words>
  <Application>Microsoft Office PowerPoint</Application>
  <PresentationFormat>Widescreen</PresentationFormat>
  <Paragraphs>1254</Paragraphs>
  <Slides>172</Slides>
  <Notes>3</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172</vt:i4>
      </vt:variant>
    </vt:vector>
  </HeadingPairs>
  <TitlesOfParts>
    <vt:vector size="188" baseType="lpstr">
      <vt:lpstr>Arial</vt:lpstr>
      <vt:lpstr>Calibri</vt:lpstr>
      <vt:lpstr>Consolas</vt:lpstr>
      <vt:lpstr>Helvetica</vt:lpstr>
      <vt:lpstr>Montserrat</vt:lpstr>
      <vt:lpstr>times new roman</vt:lpstr>
      <vt:lpstr>times new roman</vt:lpstr>
      <vt:lpstr>Trebuchet MS</vt:lpstr>
      <vt:lpstr>Trebuchet MS</vt:lpstr>
      <vt:lpstr>verdana</vt:lpstr>
      <vt:lpstr>verdana</vt:lpstr>
      <vt:lpstr>Wingdings</vt:lpstr>
      <vt:lpstr>Wingdings 3</vt:lpstr>
      <vt:lpstr>Facet</vt:lpstr>
      <vt:lpstr>Document</vt:lpstr>
      <vt:lpstr>Packager Shell Object</vt:lpstr>
      <vt:lpstr>Web services</vt:lpstr>
      <vt:lpstr>About Distributed Technologies</vt:lpstr>
      <vt:lpstr>Distributed Technologies which are provided by Java (SUN)</vt:lpstr>
      <vt:lpstr>RMI</vt:lpstr>
      <vt:lpstr>EJB</vt:lpstr>
      <vt:lpstr>Webservices overview</vt:lpstr>
      <vt:lpstr>PowerPoint Presentation</vt:lpstr>
      <vt:lpstr>Implementations for Web services </vt:lpstr>
      <vt:lpstr>What is SOA??</vt:lpstr>
      <vt:lpstr>1. Introduction to Web services</vt:lpstr>
      <vt:lpstr>What is Web Service?</vt:lpstr>
      <vt:lpstr>PowerPoint Presentation</vt:lpstr>
      <vt:lpstr>PowerPoint Presentation</vt:lpstr>
      <vt:lpstr>Webservices</vt:lpstr>
      <vt:lpstr>Webservice achieves language independent </vt:lpstr>
      <vt:lpstr> What are different types of web services?</vt:lpstr>
      <vt:lpstr>Types of Web services</vt:lpstr>
      <vt:lpstr>Notes</vt:lpstr>
      <vt:lpstr>What they are and how they are useful?</vt:lpstr>
      <vt:lpstr>Web services</vt:lpstr>
      <vt:lpstr>Technology Independent and Technology Dependent </vt:lpstr>
      <vt:lpstr>What are features of web services? </vt:lpstr>
      <vt:lpstr>Let’s discuss SOAP web services first </vt:lpstr>
      <vt:lpstr>PowerPoint Presentation</vt:lpstr>
      <vt:lpstr>SOAP Web service</vt:lpstr>
      <vt:lpstr>SOAP web service flow</vt:lpstr>
      <vt:lpstr>Some jargons used in SOAP Web services: </vt:lpstr>
      <vt:lpstr> Web Service Description Language(WSDL): </vt:lpstr>
      <vt:lpstr>WSDL simplification Diagram Always understand the WSDL file from service tag. </vt:lpstr>
      <vt:lpstr>Wsdl file is categorized in to two parts based on what and how??</vt:lpstr>
      <vt:lpstr>Elements of WSDL are:</vt:lpstr>
      <vt:lpstr>Note points</vt:lpstr>
      <vt:lpstr>Simple WSDL file</vt:lpstr>
      <vt:lpstr>UDDI</vt:lpstr>
      <vt:lpstr>Ways to access web service:</vt:lpstr>
      <vt:lpstr>1. If Service provider knows client:If service provider knows its client then it will provide its wsdl to client and client will be able to access web service. </vt:lpstr>
      <vt:lpstr> 2. Service provider register its WSDL to UDDI and client can access it from UDDI </vt:lpstr>
      <vt:lpstr>Web service design approaches: </vt:lpstr>
      <vt:lpstr> What is JAX-WS? </vt:lpstr>
      <vt:lpstr> What are some important annotations for JAX-WS?</vt:lpstr>
      <vt:lpstr>What do you mean by end point in terms of SOAP?</vt:lpstr>
      <vt:lpstr> How can you access WSDL for web service?</vt:lpstr>
      <vt:lpstr>What is wsimport? </vt:lpstr>
      <vt:lpstr> What is sun-jaxws.xml file? </vt:lpstr>
      <vt:lpstr>Notes</vt:lpstr>
      <vt:lpstr>WSDL contains?</vt:lpstr>
      <vt:lpstr>What is SEI – Service End Interface ? </vt:lpstr>
      <vt:lpstr>Lesson 3. Writing a Web service Client – Stub Generation</vt:lpstr>
      <vt:lpstr>GEOIP Service</vt:lpstr>
      <vt:lpstr>Open webservices</vt:lpstr>
      <vt:lpstr>Steps to get the GEOIP WSDL file</vt:lpstr>
      <vt:lpstr>wsimport tool</vt:lpstr>
      <vt:lpstr>Create stubs from console</vt:lpstr>
      <vt:lpstr>Lesson 4 – Writing a WS Client – Calling the Service</vt:lpstr>
      <vt:lpstr>Directory structure</vt:lpstr>
      <vt:lpstr>To find the ip address of website</vt:lpstr>
      <vt:lpstr>IPlocationFinder.java</vt:lpstr>
      <vt:lpstr>Output</vt:lpstr>
      <vt:lpstr>IPLocationFinder project</vt:lpstr>
      <vt:lpstr>What are ways to test SOAP web services?</vt:lpstr>
      <vt:lpstr>SOAP UI </vt:lpstr>
      <vt:lpstr>SOAP UI – output in XML format</vt:lpstr>
      <vt:lpstr>SOAP UI – output in raw format</vt:lpstr>
      <vt:lpstr>SOAP web service example in java using eclipse</vt:lpstr>
      <vt:lpstr>Create new dynamic web project and name it "SimpleSOAPHelloWorldEx".</vt:lpstr>
      <vt:lpstr>HelloWorld.java</vt:lpstr>
      <vt:lpstr> Right click on project-&gt;new-&gt;web service</vt:lpstr>
      <vt:lpstr> In service implementation text box, write fully qualified class name of below created class(HelloWorld.java) and move both below sliders to maximum level (i.e. Test service and Test Client level) and click on finish</vt:lpstr>
      <vt:lpstr>A new project named "SimpleSOAPHelloWorldEx" will be created in your work space.</vt:lpstr>
      <vt:lpstr>Click on start server</vt:lpstr>
      <vt:lpstr> After clicking start server, eclipse will open test web service API. With this test API, We can test our web service.</vt:lpstr>
      <vt:lpstr>PowerPoint Presentation</vt:lpstr>
      <vt:lpstr>Example: Develop JAX-WS endpoint and client step by step. </vt:lpstr>
      <vt:lpstr>Directory Structure</vt:lpstr>
      <vt:lpstr> Create java project named "JAXWSServiceEx”</vt:lpstr>
      <vt:lpstr> Create new package named “com.mangaraoit.webservices"</vt:lpstr>
      <vt:lpstr>Create Endpoint Interface</vt:lpstr>
      <vt:lpstr>Create Endpoint Implementation</vt:lpstr>
      <vt:lpstr>Create Endpoint Publisher</vt:lpstr>
      <vt:lpstr>PowerPoint Presentation</vt:lpstr>
      <vt:lpstr>PowerPoint Presentation</vt:lpstr>
      <vt:lpstr> Steps for creating JAXWS Client </vt:lpstr>
      <vt:lpstr>Create java project named “JAXWSClient”</vt:lpstr>
      <vt:lpstr>Now generate the client stubs. So open your command line, and enter the wsimport command:</vt:lpstr>
      <vt:lpstr>Refresh the project from eclipse </vt:lpstr>
      <vt:lpstr> Create JAXWSClient.java under src-&gt;com.mangaraoit.webservices.client</vt:lpstr>
      <vt:lpstr>Run the above program , following is the output</vt:lpstr>
      <vt:lpstr>PowerPoint Presentation</vt:lpstr>
      <vt:lpstr>Steps to generate jaxws client using Eclipse</vt:lpstr>
      <vt:lpstr>Right click on Project - Select Web Service Client</vt:lpstr>
      <vt:lpstr>Click on  Browse and select the wsdl file location, scroll up the Progress bar. Click on Next</vt:lpstr>
      <vt:lpstr>Start the server – to test Webservice, Finish</vt:lpstr>
      <vt:lpstr>There are two ways to develop JAX-WS example.</vt:lpstr>
      <vt:lpstr> Difference between RPC and Document web services </vt:lpstr>
      <vt:lpstr>  RPC style generated WSDL file.</vt:lpstr>
      <vt:lpstr>  Document style generated WSDL file.</vt:lpstr>
      <vt:lpstr>PowerPoint Presentation</vt:lpstr>
      <vt:lpstr> JAX-WS Example RPC Style </vt:lpstr>
      <vt:lpstr>  HelloWorld.java</vt:lpstr>
      <vt:lpstr> HelloWorldImpl.java</vt:lpstr>
      <vt:lpstr>  Publisher.java</vt:lpstr>
      <vt:lpstr>PowerPoint Presentation</vt:lpstr>
      <vt:lpstr>HelloWorldClient.java</vt:lpstr>
      <vt:lpstr>Output</vt:lpstr>
      <vt:lpstr> JAX-WS Example Document Style </vt:lpstr>
      <vt:lpstr>JAX-RS</vt:lpstr>
      <vt:lpstr>What is REST?</vt:lpstr>
      <vt:lpstr>HTTP METHODS</vt:lpstr>
      <vt:lpstr>Jersey</vt:lpstr>
      <vt:lpstr> JAX-RS Example Jersey </vt:lpstr>
      <vt:lpstr>Directory Structure</vt:lpstr>
      <vt:lpstr>Link to download jersey jar files</vt:lpstr>
      <vt:lpstr>Steps</vt:lpstr>
      <vt:lpstr> HelloWorld.java</vt:lpstr>
      <vt:lpstr>Note: ServletContainer package names are different for different jersey versions. </vt:lpstr>
      <vt:lpstr>web.xml</vt:lpstr>
      <vt:lpstr> Now run this application on server.  Access the application with following url</vt:lpstr>
      <vt:lpstr>How to test Restful Webservice</vt:lpstr>
      <vt:lpstr>Use the POSTMAN tool</vt:lpstr>
      <vt:lpstr>Test Restservice with SOAP UI  Open the SOAP UI -&gt; File -&gt; New REST Project -&gt; Enter web service uri (WADL file is also mentioned) -&gt; Finish </vt:lpstr>
      <vt:lpstr>SOAP UI – Request and Response output view</vt:lpstr>
      <vt:lpstr> JAX-RS Client Code </vt:lpstr>
      <vt:lpstr>Output:</vt:lpstr>
      <vt:lpstr> RESTful JAX-RS Annotations </vt:lpstr>
      <vt:lpstr>PowerPoint Presentation</vt:lpstr>
      <vt:lpstr>JAX-RS @Path, @GET and @PathParam Annotations </vt:lpstr>
      <vt:lpstr>PowerPoint Presentation</vt:lpstr>
      <vt:lpstr>JAX-RS Multiple @PathParam Annotation </vt:lpstr>
      <vt:lpstr> Query Parameters : /rest/hello?name=am&amp;age=27  </vt:lpstr>
      <vt:lpstr> Matrix Parameters : /rest/hello;name=amr;age=27  </vt:lpstr>
      <vt:lpstr>PowerPoint Presentation</vt:lpstr>
      <vt:lpstr>JAX-RS @FormParam and @POST Annotation </vt:lpstr>
      <vt:lpstr>index.jsp</vt:lpstr>
      <vt:lpstr>JAX-RS @FormParam and @POST Annotation </vt:lpstr>
      <vt:lpstr>Run the server and access the application. </vt:lpstr>
      <vt:lpstr>Note: @Produces and @Consumes annotations</vt:lpstr>
      <vt:lpstr>JAX RS Example – Produce output in json format from java object– Use jersey framework</vt:lpstr>
      <vt:lpstr>Steps to create application. Let’s use maven for this example</vt:lpstr>
      <vt:lpstr>Web.xml</vt:lpstr>
      <vt:lpstr>Product.java</vt:lpstr>
      <vt:lpstr>ProductService </vt:lpstr>
      <vt:lpstr>Output  - Using POSTMAN</vt:lpstr>
      <vt:lpstr>JAX RS Example – Produce output in XML format from Java object – Use jersey framework</vt:lpstr>
      <vt:lpstr>Product.java</vt:lpstr>
      <vt:lpstr>ProductService </vt:lpstr>
      <vt:lpstr>Output – Using POSTMAN</vt:lpstr>
      <vt:lpstr>Multiple Resource Formats – See Example, One method which support both json and xml formats </vt:lpstr>
      <vt:lpstr>Write a service method which accepts json and xml formats and returns same formats.</vt:lpstr>
      <vt:lpstr>Write a service method which accepts only json and returns xml format</vt:lpstr>
      <vt:lpstr>PowerPoint Presentation</vt:lpstr>
      <vt:lpstr>Spring Restful web services </vt:lpstr>
      <vt:lpstr>Steps to create simple spring rest application which returns plain text</vt:lpstr>
      <vt:lpstr>Add spring dependency files in pom.xml , Make sure spring version is 4.X</vt:lpstr>
      <vt:lpstr> Add Spring front controller entry in web.xml</vt:lpstr>
      <vt:lpstr>springrest-servlet.xml change context:component-scan  to spring search for controller classes</vt:lpstr>
      <vt:lpstr>Create Controller HelloWorldController.java</vt:lpstr>
      <vt:lpstr>do maven build. Right click on project -&gt; Run as -&gt; Maven build</vt:lpstr>
      <vt:lpstr>Provide goals as clean install (given below) and click on run </vt:lpstr>
      <vt:lpstr>Run the application -Right click on project -&gt; run as -&gt; run on server Select apache tomcat and click on finish </vt:lpstr>
      <vt:lpstr>Test your REST service under:  http://localhost:8181/SpringRestHelloWorldEx/hello/amr </vt:lpstr>
      <vt:lpstr>Notes </vt:lpstr>
      <vt:lpstr> Spring Restful web services json Example </vt:lpstr>
      <vt:lpstr>pom.xml</vt:lpstr>
      <vt:lpstr>Country.java</vt:lpstr>
      <vt:lpstr>CountryController.java  </vt:lpstr>
      <vt:lpstr>PowerPoint Presentation</vt:lpstr>
      <vt:lpstr>Test the service </vt:lpstr>
      <vt:lpstr> Spring Restful web services xml example </vt:lpstr>
      <vt:lpstr>Country.java</vt:lpstr>
      <vt:lpstr>CountryController.java  </vt:lpstr>
      <vt:lpstr>PowerPoint Presentation</vt:lpstr>
      <vt:lpstr>Test the service </vt:lpstr>
    </vt:vector>
  </TitlesOfParts>
  <Company>Deloitte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Webservices</dc:title>
  <dc:creator>Arepalli, Manga Rao</dc:creator>
  <cp:lastModifiedBy>Arepalli, Manga Rao</cp:lastModifiedBy>
  <cp:revision>229</cp:revision>
  <dcterms:created xsi:type="dcterms:W3CDTF">2015-09-29T08:43:34Z</dcterms:created>
  <dcterms:modified xsi:type="dcterms:W3CDTF">2016-09-01T02:46:13Z</dcterms:modified>
</cp:coreProperties>
</file>