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7" r:id="rId33"/>
    <p:sldId id="289" r:id="rId34"/>
    <p:sldId id="290" r:id="rId35"/>
    <p:sldId id="291" r:id="rId36"/>
    <p:sldId id="292" r:id="rId37"/>
    <p:sldId id="295" r:id="rId38"/>
    <p:sldId id="297" r:id="rId39"/>
    <p:sldId id="296" r:id="rId40"/>
    <p:sldId id="298" r:id="rId41"/>
    <p:sldId id="299" r:id="rId42"/>
    <p:sldId id="300" r:id="rId43"/>
    <p:sldId id="301" r:id="rId44"/>
    <p:sldId id="302" r:id="rId45"/>
    <p:sldId id="303" r:id="rId46"/>
    <p:sldId id="304" r:id="rId47"/>
    <p:sldId id="305" r:id="rId48"/>
    <p:sldId id="307" r:id="rId49"/>
    <p:sldId id="308" r:id="rId50"/>
    <p:sldId id="309" r:id="rId51"/>
    <p:sldId id="310" r:id="rId52"/>
    <p:sldId id="25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92415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59241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58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354587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1245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946106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68650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323337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94082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326636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2FA1C-7B2D-4838-9C67-B0224095249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97163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C2FA1C-7B2D-4838-9C67-B02240952495}"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24595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2FA1C-7B2D-4838-9C67-B02240952495}"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58374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2FA1C-7B2D-4838-9C67-B02240952495}"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319703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C2FA1C-7B2D-4838-9C67-B0224095249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59580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C2FA1C-7B2D-4838-9C67-B0224095249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218466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C2FA1C-7B2D-4838-9C67-B02240952495}" type="datetimeFigureOut">
              <a:rPr lang="en-US" smtClean="0"/>
              <a:t>11/7/2018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8DAE14B-F497-43A5-9413-BF1068BEE45B}" type="slidenum">
              <a:rPr lang="en-US" smtClean="0"/>
              <a:t>‹#›</a:t>
            </a:fld>
            <a:endParaRPr lang="en-US"/>
          </a:p>
        </p:txBody>
      </p:sp>
    </p:spTree>
    <p:extLst>
      <p:ext uri="{BB962C8B-B14F-4D97-AF65-F5344CB8AC3E}">
        <p14:creationId xmlns:p14="http://schemas.microsoft.com/office/powerpoint/2010/main" val="7889467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journaldev.com/16922/spring-frame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esteasy.jboss.org/" TargetMode="External"/><Relationship Id="rId2" Type="http://schemas.openxmlformats.org/officeDocument/2006/relationships/hyperlink" Target="https://jersey.github.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08BD-89CD-4123-B2F6-EEC63A7C8A7D}"/>
              </a:ext>
            </a:extLst>
          </p:cNvPr>
          <p:cNvSpPr>
            <a:spLocks noGrp="1"/>
          </p:cNvSpPr>
          <p:nvPr>
            <p:ph type="ctrTitle"/>
          </p:nvPr>
        </p:nvSpPr>
        <p:spPr/>
        <p:txBody>
          <a:bodyPr/>
          <a:lstStyle/>
          <a:p>
            <a:r>
              <a:rPr lang="en-US" b="1" dirty="0"/>
              <a:t>Restful Web Services </a:t>
            </a:r>
            <a:br>
              <a:rPr lang="en-US" b="1" dirty="0"/>
            </a:br>
            <a:endParaRPr lang="en-US" dirty="0"/>
          </a:p>
        </p:txBody>
      </p:sp>
      <p:sp>
        <p:nvSpPr>
          <p:cNvPr id="3" name="Subtitle 2">
            <a:extLst>
              <a:ext uri="{FF2B5EF4-FFF2-40B4-BE49-F238E27FC236}">
                <a16:creationId xmlns:a16="http://schemas.microsoft.com/office/drawing/2014/main" id="{754D9AE0-9E19-40AB-AB44-72248A468F1E}"/>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35110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777F-E74A-44CD-AD72-D8B89BF88F26}"/>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4BB50F15-A138-49BF-8915-7EB4EBC9E96F}"/>
              </a:ext>
            </a:extLst>
          </p:cNvPr>
          <p:cNvSpPr>
            <a:spLocks noGrp="1"/>
          </p:cNvSpPr>
          <p:nvPr>
            <p:ph idx="1"/>
          </p:nvPr>
        </p:nvSpPr>
        <p:spPr/>
        <p:txBody>
          <a:bodyPr/>
          <a:lstStyle/>
          <a:p>
            <a:pPr marL="0" indent="0">
              <a:buNone/>
            </a:pPr>
            <a:r>
              <a:rPr lang="en-US" dirty="0"/>
              <a:t>We are not required to add </a:t>
            </a:r>
            <a:r>
              <a:rPr lang="en-US" b="1" dirty="0"/>
              <a:t>jersey-client</a:t>
            </a:r>
            <a:r>
              <a:rPr lang="en-US" dirty="0"/>
              <a:t> dependencies but if you are writing java program to invoke a REST web service using Jersey then it’s required.</a:t>
            </a:r>
          </a:p>
        </p:txBody>
      </p:sp>
    </p:spTree>
    <p:extLst>
      <p:ext uri="{BB962C8B-B14F-4D97-AF65-F5344CB8AC3E}">
        <p14:creationId xmlns:p14="http://schemas.microsoft.com/office/powerpoint/2010/main" val="66491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AEE7-9CE7-4A66-900E-FEC96C2C7930}"/>
              </a:ext>
            </a:extLst>
          </p:cNvPr>
          <p:cNvSpPr>
            <a:spLocks noGrp="1"/>
          </p:cNvSpPr>
          <p:nvPr>
            <p:ph type="title"/>
          </p:nvPr>
        </p:nvSpPr>
        <p:spPr>
          <a:xfrm>
            <a:off x="490194" y="0"/>
            <a:ext cx="8783808" cy="1930400"/>
          </a:xfrm>
        </p:spPr>
        <p:txBody>
          <a:bodyPr>
            <a:noAutofit/>
          </a:bodyPr>
          <a:lstStyle/>
          <a:p>
            <a:r>
              <a:rPr lang="en-US" sz="2400" dirty="0"/>
              <a:t>configure Jersey in web.xml</a:t>
            </a:r>
            <a:br>
              <a:rPr lang="en-US" sz="2400" dirty="0"/>
            </a:br>
            <a:br>
              <a:rPr lang="en-US" sz="2400" dirty="0"/>
            </a:br>
            <a:r>
              <a:rPr lang="en-US" sz="1800" dirty="0"/>
              <a:t>Notice the value of </a:t>
            </a:r>
            <a:r>
              <a:rPr lang="en-US" sz="1800" dirty="0" err="1"/>
              <a:t>init</a:t>
            </a:r>
            <a:r>
              <a:rPr lang="en-US" sz="1800" dirty="0"/>
              <a:t> parameter </a:t>
            </a:r>
            <a:r>
              <a:rPr lang="en-US" sz="1400" b="1" dirty="0" err="1"/>
              <a:t>com.sun.jersey.config.property.packages</a:t>
            </a:r>
            <a:r>
              <a:rPr lang="en-US" sz="1400" b="1" dirty="0"/>
              <a:t> </a:t>
            </a:r>
            <a:r>
              <a:rPr lang="en-US" sz="1800" dirty="0"/>
              <a:t>to provide package that will be scanned for web service resources and methods.</a:t>
            </a:r>
            <a:endParaRPr lang="en-US" sz="2400" dirty="0"/>
          </a:p>
        </p:txBody>
      </p:sp>
      <p:sp>
        <p:nvSpPr>
          <p:cNvPr id="3" name="Content Placeholder 2">
            <a:extLst>
              <a:ext uri="{FF2B5EF4-FFF2-40B4-BE49-F238E27FC236}">
                <a16:creationId xmlns:a16="http://schemas.microsoft.com/office/drawing/2014/main" id="{50F53B15-8A6D-4F67-8740-5143DB8E2ACF}"/>
              </a:ext>
            </a:extLst>
          </p:cNvPr>
          <p:cNvSpPr>
            <a:spLocks noGrp="1"/>
          </p:cNvSpPr>
          <p:nvPr>
            <p:ph idx="1"/>
          </p:nvPr>
        </p:nvSpPr>
        <p:spPr>
          <a:xfrm>
            <a:off x="527901" y="1930400"/>
            <a:ext cx="8708394" cy="4599061"/>
          </a:xfrm>
        </p:spPr>
        <p:txBody>
          <a:bodyPr>
            <a:normAutofit fontScale="70000" lnSpcReduction="20000"/>
          </a:bodyPr>
          <a:lstStyle/>
          <a:p>
            <a:r>
              <a:rPr lang="en-US" dirty="0">
                <a:solidFill>
                  <a:srgbClr val="3F5FBF"/>
                </a:solidFill>
                <a:latin typeface="Courier New" panose="02070309020205020404" pitchFamily="49" charset="0"/>
              </a:rPr>
              <a:t>&lt;!-- Jersey </a:t>
            </a:r>
            <a:r>
              <a:rPr lang="en-US" u="sng" dirty="0">
                <a:solidFill>
                  <a:srgbClr val="3F5FBF"/>
                </a:solidFill>
                <a:latin typeface="Courier New" panose="02070309020205020404" pitchFamily="49" charset="0"/>
              </a:rPr>
              <a:t>Servlet configurations --&gt;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Jersey REST Service</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servlet-class</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com.sun.jersey.spi.container.servlet.ServletContainer</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init-param</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-name</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com.sun.jersey.config.property.packages</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highlight>
                  <a:srgbClr val="E8F2FE"/>
                </a:highlight>
                <a:latin typeface="Courier New" panose="02070309020205020404" pitchFamily="49" charset="0"/>
              </a:rPr>
              <a:t>&lt;</a:t>
            </a:r>
            <a:r>
              <a:rPr lang="en-US" dirty="0" err="1">
                <a:solidFill>
                  <a:srgbClr val="3F7F7F"/>
                </a:solidFill>
                <a:highlight>
                  <a:srgbClr val="D4D4D4"/>
                </a:highlight>
                <a:latin typeface="Courier New" panose="02070309020205020404" pitchFamily="49" charset="0"/>
              </a:rPr>
              <a:t>param</a:t>
            </a:r>
            <a:r>
              <a:rPr lang="en-US" dirty="0">
                <a:solidFill>
                  <a:srgbClr val="3F7F7F"/>
                </a:solidFill>
                <a:highlight>
                  <a:srgbClr val="D4D4D4"/>
                </a:highlight>
                <a:latin typeface="Courier New" panose="02070309020205020404" pitchFamily="49" charset="0"/>
              </a:rPr>
              <a:t>-value</a:t>
            </a:r>
            <a:r>
              <a:rPr lang="en-US" dirty="0">
                <a:solidFill>
                  <a:srgbClr val="008080"/>
                </a:solidFill>
                <a:highlight>
                  <a:srgbClr val="E8F2FE"/>
                </a:highlight>
                <a:latin typeface="Courier New" panose="02070309020205020404" pitchFamily="49" charset="0"/>
              </a:rPr>
              <a:t>&gt;</a:t>
            </a:r>
            <a:r>
              <a:rPr lang="en-US" dirty="0" err="1">
                <a:solidFill>
                  <a:srgbClr val="000000"/>
                </a:solidFill>
                <a:highlight>
                  <a:srgbClr val="E8F2FE"/>
                </a:highlight>
                <a:latin typeface="Courier New" panose="02070309020205020404" pitchFamily="49" charset="0"/>
              </a:rPr>
              <a:t>com.mangaraoit</a:t>
            </a:r>
            <a:r>
              <a:rPr lang="en-US" dirty="0">
                <a:solidFill>
                  <a:srgbClr val="008080"/>
                </a:solidFill>
                <a:highlight>
                  <a:srgbClr val="E8F2FE"/>
                </a:highlight>
                <a:latin typeface="Courier New" panose="02070309020205020404" pitchFamily="49" charset="0"/>
              </a:rPr>
              <a:t>&lt;/</a:t>
            </a:r>
            <a:r>
              <a:rPr lang="en-US" dirty="0" err="1">
                <a:solidFill>
                  <a:srgbClr val="3F7F7F"/>
                </a:solidFill>
                <a:highlight>
                  <a:srgbClr val="D4D4D4"/>
                </a:highlight>
                <a:latin typeface="Courier New" panose="02070309020205020404" pitchFamily="49" charset="0"/>
              </a:rPr>
              <a:t>param</a:t>
            </a:r>
            <a:r>
              <a:rPr lang="en-US" dirty="0">
                <a:solidFill>
                  <a:srgbClr val="3F7F7F"/>
                </a:solidFill>
                <a:highlight>
                  <a:srgbClr val="D4D4D4"/>
                </a:highlight>
                <a:latin typeface="Courier New" panose="02070309020205020404" pitchFamily="49" charset="0"/>
              </a:rPr>
              <a:t>-value</a:t>
            </a:r>
            <a:r>
              <a:rPr lang="en-US" dirty="0">
                <a:solidFill>
                  <a:srgbClr val="008080"/>
                </a:solidFill>
                <a:highlight>
                  <a:srgbClr val="E8F2FE"/>
                </a:highlight>
                <a:latin typeface="Courier New" panose="02070309020205020404" pitchFamily="49" charset="0"/>
              </a:rPr>
              <a:t>&gt;</a:t>
            </a:r>
            <a:endParaRPr lang="en-US" dirty="0">
              <a:solidFill>
                <a:srgbClr val="00808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init-param</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load-on-startup</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1</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load-on-startup</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Jersey REST Service</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3F5FBF"/>
                </a:solidFill>
                <a:latin typeface="Courier New" panose="02070309020205020404" pitchFamily="49" charset="0"/>
              </a:rPr>
              <a:t>&lt;!-- Jersey </a:t>
            </a:r>
            <a:r>
              <a:rPr lang="en-US" u="sng" dirty="0">
                <a:solidFill>
                  <a:srgbClr val="3F5FBF"/>
                </a:solidFill>
                <a:latin typeface="Courier New" panose="02070309020205020404" pitchFamily="49" charset="0"/>
              </a:rPr>
              <a:t>Servlet configurations --&gt;</a:t>
            </a:r>
            <a:endParaRPr lang="en-US" dirty="0"/>
          </a:p>
        </p:txBody>
      </p:sp>
    </p:spTree>
    <p:extLst>
      <p:ext uri="{BB962C8B-B14F-4D97-AF65-F5344CB8AC3E}">
        <p14:creationId xmlns:p14="http://schemas.microsoft.com/office/powerpoint/2010/main" val="382891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8DC1-0B3A-49CF-ABD0-307B14BC3D88}"/>
              </a:ext>
            </a:extLst>
          </p:cNvPr>
          <p:cNvSpPr>
            <a:spLocks noGrp="1"/>
          </p:cNvSpPr>
          <p:nvPr>
            <p:ph type="title"/>
          </p:nvPr>
        </p:nvSpPr>
        <p:spPr/>
        <p:txBody>
          <a:bodyPr/>
          <a:lstStyle/>
          <a:p>
            <a:r>
              <a:rPr lang="en-US" b="1" dirty="0"/>
              <a:t>REST Example Model Classes</a:t>
            </a:r>
            <a:br>
              <a:rPr lang="en-US" b="1" dirty="0"/>
            </a:br>
            <a:endParaRPr lang="en-US" dirty="0"/>
          </a:p>
        </p:txBody>
      </p:sp>
      <p:sp>
        <p:nvSpPr>
          <p:cNvPr id="5" name="Content Placeholder 4">
            <a:extLst>
              <a:ext uri="{FF2B5EF4-FFF2-40B4-BE49-F238E27FC236}">
                <a16:creationId xmlns:a16="http://schemas.microsoft.com/office/drawing/2014/main" id="{B0D87B14-7F42-4AA5-8337-474406971414}"/>
              </a:ext>
            </a:extLst>
          </p:cNvPr>
          <p:cNvSpPr>
            <a:spLocks noGrp="1"/>
          </p:cNvSpPr>
          <p:nvPr>
            <p:ph idx="1"/>
          </p:nvPr>
        </p:nvSpPr>
        <p:spPr/>
        <p:txBody>
          <a:bodyPr/>
          <a:lstStyle/>
          <a:p>
            <a:r>
              <a:rPr lang="en-US" dirty="0"/>
              <a:t>First of all we will create two model beans – </a:t>
            </a:r>
            <a:r>
              <a:rPr lang="en-US" b="1" dirty="0"/>
              <a:t>Person for our application data </a:t>
            </a:r>
            <a:r>
              <a:rPr lang="en-US" dirty="0"/>
              <a:t>and </a:t>
            </a:r>
            <a:r>
              <a:rPr lang="en-US" b="1" dirty="0"/>
              <a:t>Response for sending response </a:t>
            </a:r>
            <a:r>
              <a:rPr lang="en-US" dirty="0"/>
              <a:t>to client systems. </a:t>
            </a:r>
          </a:p>
          <a:p>
            <a:r>
              <a:rPr lang="en-US" dirty="0"/>
              <a:t>Since we will be sending XML response, the beans should be annotated with </a:t>
            </a:r>
            <a:r>
              <a:rPr lang="en-US" b="1" dirty="0"/>
              <a:t>@</a:t>
            </a:r>
            <a:r>
              <a:rPr lang="en-US" b="1" dirty="0" err="1"/>
              <a:t>XmlRootElement</a:t>
            </a:r>
            <a:r>
              <a:rPr lang="en-US" dirty="0"/>
              <a:t>, hence we have this class.</a:t>
            </a:r>
          </a:p>
        </p:txBody>
      </p:sp>
    </p:spTree>
    <p:extLst>
      <p:ext uri="{BB962C8B-B14F-4D97-AF65-F5344CB8AC3E}">
        <p14:creationId xmlns:p14="http://schemas.microsoft.com/office/powerpoint/2010/main" val="304886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3BFD-83F6-46AF-BF41-F410CAD77ED5}"/>
              </a:ext>
            </a:extLst>
          </p:cNvPr>
          <p:cNvSpPr>
            <a:spLocks noGrp="1"/>
          </p:cNvSpPr>
          <p:nvPr>
            <p:ph type="title"/>
          </p:nvPr>
        </p:nvSpPr>
        <p:spPr/>
        <p:txBody>
          <a:bodyPr/>
          <a:lstStyle/>
          <a:p>
            <a:r>
              <a:rPr lang="en-US" dirty="0"/>
              <a:t>Person.java</a:t>
            </a:r>
          </a:p>
        </p:txBody>
      </p:sp>
      <p:sp>
        <p:nvSpPr>
          <p:cNvPr id="3" name="Content Placeholder 2">
            <a:extLst>
              <a:ext uri="{FF2B5EF4-FFF2-40B4-BE49-F238E27FC236}">
                <a16:creationId xmlns:a16="http://schemas.microsoft.com/office/drawing/2014/main" id="{1217152C-DA40-4684-8CD2-5B2A0687FA2C}"/>
              </a:ext>
            </a:extLst>
          </p:cNvPr>
          <p:cNvSpPr>
            <a:spLocks noGrp="1"/>
          </p:cNvSpPr>
          <p:nvPr>
            <p:ph idx="1"/>
          </p:nvPr>
        </p:nvSpPr>
        <p:spPr>
          <a:xfrm>
            <a:off x="498225" y="1849504"/>
            <a:ext cx="9286798" cy="4900087"/>
          </a:xfrm>
        </p:spPr>
        <p:txBody>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com.mangaraoit.jaxrs.model</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javax.xml.bind.annotation.XmlRootElement</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646464"/>
                </a:solidFill>
                <a:latin typeface="Courier New" panose="02070309020205020404" pitchFamily="49" charset="0"/>
              </a:rPr>
              <a:t>@</a:t>
            </a:r>
            <a:r>
              <a:rPr lang="en-US" dirty="0" err="1">
                <a:solidFill>
                  <a:srgbClr val="646464"/>
                </a:solidFill>
                <a:latin typeface="Courier New" panose="02070309020205020404" pitchFamily="49" charset="0"/>
              </a:rPr>
              <a:t>XmlRootElement</a:t>
            </a:r>
            <a:r>
              <a:rPr lang="en-US" dirty="0">
                <a:solidFill>
                  <a:srgbClr val="000000"/>
                </a:solidFill>
                <a:latin typeface="Courier New" panose="02070309020205020404" pitchFamily="49" charset="0"/>
              </a:rPr>
              <a:t>(name=</a:t>
            </a:r>
            <a:r>
              <a:rPr lang="en-US" dirty="0">
                <a:solidFill>
                  <a:srgbClr val="2A00FF"/>
                </a:solidFill>
                <a:latin typeface="Courier New" panose="02070309020205020404" pitchFamily="49" charset="0"/>
              </a:rPr>
              <a:t>"person"</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Person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a:solidFill>
                  <a:srgbClr val="0000C0"/>
                </a:solidFill>
                <a:latin typeface="Courier New" panose="02070309020205020404" pitchFamily="49" charset="0"/>
              </a:rPr>
              <a:t>name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age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//setters and getters</a:t>
            </a:r>
            <a:endParaRPr lang="en-US" b="1"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400235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E4E4-8483-4768-80CA-E3CBDA170C37}"/>
              </a:ext>
            </a:extLst>
          </p:cNvPr>
          <p:cNvSpPr>
            <a:spLocks noGrp="1"/>
          </p:cNvSpPr>
          <p:nvPr>
            <p:ph type="title"/>
          </p:nvPr>
        </p:nvSpPr>
        <p:spPr/>
        <p:txBody>
          <a:bodyPr/>
          <a:lstStyle/>
          <a:p>
            <a:r>
              <a:rPr lang="en-US" dirty="0"/>
              <a:t>Response.java</a:t>
            </a:r>
          </a:p>
        </p:txBody>
      </p:sp>
      <p:sp>
        <p:nvSpPr>
          <p:cNvPr id="3" name="Content Placeholder 2">
            <a:extLst>
              <a:ext uri="{FF2B5EF4-FFF2-40B4-BE49-F238E27FC236}">
                <a16:creationId xmlns:a16="http://schemas.microsoft.com/office/drawing/2014/main" id="{CDDA42D0-79C5-4955-B004-14990B998144}"/>
              </a:ext>
            </a:extLst>
          </p:cNvPr>
          <p:cNvSpPr>
            <a:spLocks noGrp="1"/>
          </p:cNvSpPr>
          <p:nvPr>
            <p:ph idx="1"/>
          </p:nvPr>
        </p:nvSpPr>
        <p:spPr/>
        <p:txBody>
          <a:bodyPr>
            <a:normAutofit/>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com.mangaraoit.jaxrs.model</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highlight>
                  <a:srgbClr val="D4D4D4"/>
                </a:highlight>
                <a:latin typeface="Courier New" panose="02070309020205020404" pitchFamily="49" charset="0"/>
              </a:rPr>
              <a:t>javax.xml.bind.annotation.XmlRootElement</a:t>
            </a:r>
            <a:r>
              <a:rPr lang="en-US" b="1" dirty="0">
                <a:solidFill>
                  <a:srgbClr val="000000"/>
                </a:solidFill>
                <a:highlight>
                  <a:srgbClr val="D4D4D4"/>
                </a:highlight>
                <a:latin typeface="Courier New" panose="02070309020205020404" pitchFamily="49" charset="0"/>
              </a:rPr>
              <a:t>;</a:t>
            </a:r>
          </a:p>
          <a:p>
            <a:endParaRPr lang="en-US" dirty="0">
              <a:latin typeface="Courier New" panose="02070309020205020404" pitchFamily="49" charset="0"/>
            </a:endParaRPr>
          </a:p>
          <a:p>
            <a:r>
              <a:rPr lang="en-US" dirty="0">
                <a:solidFill>
                  <a:srgbClr val="646464"/>
                </a:solidFill>
                <a:latin typeface="Courier New" panose="02070309020205020404" pitchFamily="49" charset="0"/>
              </a:rPr>
              <a:t>@</a:t>
            </a:r>
            <a:r>
              <a:rPr lang="en-US" dirty="0" err="1">
                <a:solidFill>
                  <a:srgbClr val="646464"/>
                </a:solidFill>
                <a:highlight>
                  <a:srgbClr val="D4D4D4"/>
                </a:highlight>
                <a:latin typeface="Courier New" panose="02070309020205020404" pitchFamily="49" charset="0"/>
              </a:rPr>
              <a:t>XmlRootElement</a:t>
            </a:r>
            <a:endParaRPr lang="en-US" dirty="0">
              <a:solidFill>
                <a:srgbClr val="646464"/>
              </a:solidFill>
              <a:highlight>
                <a:srgbClr val="D4D4D4"/>
              </a:highlight>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Response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boolean</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status</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a:solidFill>
                  <a:srgbClr val="0000C0"/>
                </a:solidFill>
                <a:latin typeface="Courier New" panose="02070309020205020404" pitchFamily="49" charset="0"/>
              </a:rPr>
              <a:t>message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//setters and getters</a:t>
            </a:r>
          </a:p>
          <a:p>
            <a:endParaRPr lang="en-US" dirty="0"/>
          </a:p>
        </p:txBody>
      </p:sp>
    </p:spTree>
    <p:extLst>
      <p:ext uri="{BB962C8B-B14F-4D97-AF65-F5344CB8AC3E}">
        <p14:creationId xmlns:p14="http://schemas.microsoft.com/office/powerpoint/2010/main" val="28583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AB3F-ACA5-42DC-A9E4-87871EB7AEEE}"/>
              </a:ext>
            </a:extLst>
          </p:cNvPr>
          <p:cNvSpPr>
            <a:spLocks noGrp="1"/>
          </p:cNvSpPr>
          <p:nvPr>
            <p:ph type="title"/>
          </p:nvPr>
        </p:nvSpPr>
        <p:spPr/>
        <p:txBody>
          <a:bodyPr>
            <a:noAutofit/>
          </a:bodyPr>
          <a:lstStyle/>
          <a:p>
            <a:r>
              <a:rPr lang="en-US" sz="2800" dirty="0"/>
              <a:t>PersonService.java</a:t>
            </a:r>
            <a:br>
              <a:rPr lang="en-US" sz="2800" dirty="0"/>
            </a:br>
            <a:r>
              <a:rPr lang="en-US" sz="2000" dirty="0"/>
              <a:t>Based on our URI structure, below is the service interface and it’s implementation code.</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6DDA9D5C-F8B1-42CB-A1EB-85FBD2468031}"/>
              </a:ext>
            </a:extLst>
          </p:cNvPr>
          <p:cNvSpPr>
            <a:spLocks noGrp="1"/>
          </p:cNvSpPr>
          <p:nvPr>
            <p:ph idx="1"/>
          </p:nvPr>
        </p:nvSpPr>
        <p:spPr/>
        <p:txBody>
          <a:bodyPr>
            <a:normAutofit fontScale="775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com.mangaraoit.jaxrs.service</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com.mangaraoit.jaxrs.model.Person</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com.mangaraoit.jaxrs.model.Response</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interface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PersonService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Response </a:t>
            </a:r>
            <a:r>
              <a:rPr lang="en-US" b="1" dirty="0" err="1">
                <a:solidFill>
                  <a:srgbClr val="000000"/>
                </a:solidFill>
                <a:latin typeface="Courier New" panose="02070309020205020404" pitchFamily="49" charset="0"/>
              </a:rPr>
              <a:t>addPerson</a:t>
            </a:r>
            <a:r>
              <a:rPr lang="en-US" b="1" dirty="0">
                <a:solidFill>
                  <a:srgbClr val="000000"/>
                </a:solidFill>
                <a:latin typeface="Courier New" panose="02070309020205020404" pitchFamily="49" charset="0"/>
              </a:rPr>
              <a:t>(Person </a:t>
            </a:r>
            <a:r>
              <a:rPr lang="en-US" b="1" dirty="0">
                <a:solidFill>
                  <a:srgbClr val="6A3E3E"/>
                </a:solidFill>
                <a:latin typeface="Courier New" panose="02070309020205020404" pitchFamily="49" charset="0"/>
              </a:rPr>
              <a:t>p</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Response </a:t>
            </a:r>
            <a:r>
              <a:rPr lang="en-US" b="1" dirty="0" err="1">
                <a:solidFill>
                  <a:srgbClr val="000000"/>
                </a:solidFill>
                <a:latin typeface="Courier New" panose="02070309020205020404" pitchFamily="49" charset="0"/>
              </a:rPr>
              <a:t>deletePerson</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Person </a:t>
            </a:r>
            <a:r>
              <a:rPr lang="en-US" b="1" dirty="0" err="1">
                <a:solidFill>
                  <a:srgbClr val="000000"/>
                </a:solidFill>
                <a:latin typeface="Courier New" panose="02070309020205020404" pitchFamily="49" charset="0"/>
              </a:rPr>
              <a:t>getPerson</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Person </a:t>
            </a:r>
            <a:r>
              <a:rPr lang="en-US" b="1" dirty="0" err="1">
                <a:solidFill>
                  <a:srgbClr val="000000"/>
                </a:solidFill>
                <a:highlight>
                  <a:srgbClr val="D4D4D4"/>
                </a:highlight>
                <a:latin typeface="Courier New" panose="02070309020205020404" pitchFamily="49" charset="0"/>
              </a:rPr>
              <a:t>getDummyPerson</a:t>
            </a:r>
            <a:r>
              <a:rPr lang="en-US" b="1" dirty="0">
                <a:solidFill>
                  <a:srgbClr val="000000"/>
                </a:solidFill>
                <a:highlight>
                  <a:srgbClr val="D4D4D4"/>
                </a:highlight>
                <a:latin typeface="Courier New" panose="02070309020205020404" pitchFamily="49" charset="0"/>
              </a:rPr>
              <a:t>(</a:t>
            </a:r>
            <a:r>
              <a:rPr lang="en-US" b="1" dirty="0" err="1">
                <a:solidFill>
                  <a:srgbClr val="7F0055"/>
                </a:solidFill>
                <a:highlight>
                  <a:srgbClr val="D4D4D4"/>
                </a:highlight>
                <a:latin typeface="Courier New" panose="02070309020205020404" pitchFamily="49" charset="0"/>
              </a:rPr>
              <a:t>int</a:t>
            </a:r>
            <a:r>
              <a:rPr lang="en-US" b="1" dirty="0">
                <a:solidFill>
                  <a:srgbClr val="000000"/>
                </a:solidFill>
                <a:highlight>
                  <a:srgbClr val="D4D4D4"/>
                </a:highlight>
                <a:latin typeface="Courier New" panose="02070309020205020404" pitchFamily="49" charset="0"/>
              </a:rPr>
              <a:t> </a:t>
            </a:r>
            <a:r>
              <a:rPr lang="en-US" b="1" dirty="0">
                <a:solidFill>
                  <a:srgbClr val="6A3E3E"/>
                </a:solidFill>
                <a:highlight>
                  <a:srgbClr val="D4D4D4"/>
                </a:highlight>
                <a:latin typeface="Courier New" panose="02070309020205020404" pitchFamily="49" charset="0"/>
              </a:rPr>
              <a:t>id</a:t>
            </a:r>
            <a:r>
              <a:rPr lang="en-US" b="1" dirty="0">
                <a:solidFill>
                  <a:srgbClr val="000000"/>
                </a:solidFill>
                <a:highlight>
                  <a:srgbClr val="D4D4D4"/>
                </a:highlight>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Person[] </a:t>
            </a:r>
            <a:r>
              <a:rPr lang="en-US" b="1" dirty="0" err="1">
                <a:solidFill>
                  <a:srgbClr val="000000"/>
                </a:solidFill>
                <a:latin typeface="Courier New" panose="02070309020205020404" pitchFamily="49" charset="0"/>
              </a:rPr>
              <a:t>getAllPersons</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3443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3388-3D26-42E2-9F65-8616F87CC043}"/>
              </a:ext>
            </a:extLst>
          </p:cNvPr>
          <p:cNvSpPr>
            <a:spLocks noGrp="1"/>
          </p:cNvSpPr>
          <p:nvPr>
            <p:ph type="title"/>
          </p:nvPr>
        </p:nvSpPr>
        <p:spPr>
          <a:xfrm>
            <a:off x="677334" y="609600"/>
            <a:ext cx="8596668" cy="917542"/>
          </a:xfrm>
        </p:spPr>
        <p:txBody>
          <a:bodyPr/>
          <a:lstStyle/>
          <a:p>
            <a:r>
              <a:rPr lang="en-US" dirty="0"/>
              <a:t>PersonServiceImpl.java</a:t>
            </a:r>
          </a:p>
        </p:txBody>
      </p:sp>
      <p:sp>
        <p:nvSpPr>
          <p:cNvPr id="3" name="Content Placeholder 2">
            <a:extLst>
              <a:ext uri="{FF2B5EF4-FFF2-40B4-BE49-F238E27FC236}">
                <a16:creationId xmlns:a16="http://schemas.microsoft.com/office/drawing/2014/main" id="{3EDF525B-738D-48A7-B75C-64C9CEE3B39C}"/>
              </a:ext>
            </a:extLst>
          </p:cNvPr>
          <p:cNvSpPr>
            <a:spLocks noGrp="1"/>
          </p:cNvSpPr>
          <p:nvPr>
            <p:ph idx="1"/>
          </p:nvPr>
        </p:nvSpPr>
        <p:spPr>
          <a:xfrm>
            <a:off x="584462" y="1527143"/>
            <a:ext cx="8689540" cy="4514220"/>
          </a:xfrm>
        </p:spPr>
        <p:txBody>
          <a:bodyPr>
            <a:normAutofit fontScale="550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com.mangaraoit.jaxrs.service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java.util.HashMap</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java.util.Map</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java.util.Set</a:t>
            </a:r>
            <a:r>
              <a:rPr lang="en-US" b="1" dirty="0">
                <a:solidFill>
                  <a:srgbClr val="000000"/>
                </a:solidFill>
                <a:latin typeface="Courier New" panose="02070309020205020404" pitchFamily="49" charset="0"/>
              </a:rPr>
              <a:t>;</a:t>
            </a:r>
          </a:p>
          <a:p>
            <a:r>
              <a:rPr lang="fr-FR" b="1" dirty="0">
                <a:solidFill>
                  <a:srgbClr val="7F0055"/>
                </a:solidFill>
                <a:latin typeface="Courier New" panose="02070309020205020404" pitchFamily="49" charset="0"/>
              </a:rPr>
              <a:t>import</a:t>
            </a:r>
            <a:r>
              <a:rPr lang="fr-FR" b="1" dirty="0">
                <a:solidFill>
                  <a:srgbClr val="000000"/>
                </a:solidFill>
                <a:latin typeface="Courier New" panose="02070309020205020404" pitchFamily="49" charset="0"/>
              </a:rPr>
              <a:t> </a:t>
            </a:r>
            <a:r>
              <a:rPr lang="fr-FR" b="1" dirty="0" err="1">
                <a:solidFill>
                  <a:srgbClr val="000000"/>
                </a:solidFill>
                <a:latin typeface="Courier New" panose="02070309020205020404" pitchFamily="49" charset="0"/>
              </a:rPr>
              <a:t>javax.ws.rs.Consumes</a:t>
            </a:r>
            <a:r>
              <a:rPr lang="fr-FR"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javax.ws.rs.GET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javax.ws.rs.POST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javax.ws.rs.Path</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javax.ws.rs.PathParam</a:t>
            </a:r>
            <a:r>
              <a:rPr lang="en-US" b="1" dirty="0">
                <a:solidFill>
                  <a:srgbClr val="000000"/>
                </a:solidFill>
                <a:latin typeface="Courier New" panose="02070309020205020404" pitchFamily="49" charset="0"/>
              </a:rPr>
              <a:t>;</a:t>
            </a:r>
          </a:p>
          <a:p>
            <a:r>
              <a:rPr lang="fr-FR" b="1" dirty="0">
                <a:solidFill>
                  <a:srgbClr val="7F0055"/>
                </a:solidFill>
                <a:latin typeface="Courier New" panose="02070309020205020404" pitchFamily="49" charset="0"/>
              </a:rPr>
              <a:t>import</a:t>
            </a:r>
            <a:r>
              <a:rPr lang="fr-FR" b="1" dirty="0">
                <a:solidFill>
                  <a:srgbClr val="000000"/>
                </a:solidFill>
                <a:latin typeface="Courier New" panose="02070309020205020404" pitchFamily="49" charset="0"/>
              </a:rPr>
              <a:t> </a:t>
            </a:r>
            <a:r>
              <a:rPr lang="fr-FR" b="1" dirty="0" err="1">
                <a:solidFill>
                  <a:srgbClr val="000000"/>
                </a:solidFill>
                <a:latin typeface="Courier New" panose="02070309020205020404" pitchFamily="49" charset="0"/>
              </a:rPr>
              <a:t>javax.ws.rs.Produces</a:t>
            </a:r>
            <a:r>
              <a:rPr lang="fr-FR"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javax.ws.rs.core.MediaType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com.mangaraoit.jaxrs.model.Person</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com.mangaraoit.jaxrs.model.Response</a:t>
            </a:r>
            <a:r>
              <a:rPr lang="en-US" b="1"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@Path</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"/person"</a:t>
            </a:r>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@Consumes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MediaType.</a:t>
            </a:r>
            <a:r>
              <a:rPr lang="en-US" b="1" i="1" dirty="0" err="1">
                <a:solidFill>
                  <a:srgbClr val="0000C0"/>
                </a:solidFill>
                <a:latin typeface="Courier New" panose="02070309020205020404" pitchFamily="49" charset="0"/>
              </a:rPr>
              <a:t>APPLICATION_XML</a:t>
            </a:r>
            <a:r>
              <a:rPr lang="en-US" b="1" i="1"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@Produces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MediaType.</a:t>
            </a:r>
            <a:r>
              <a:rPr lang="en-US" b="1" i="1" dirty="0" err="1">
                <a:solidFill>
                  <a:srgbClr val="0000C0"/>
                </a:solidFill>
                <a:latin typeface="Courier New" panose="02070309020205020404" pitchFamily="49" charset="0"/>
              </a:rPr>
              <a:t>APPLICATION_XML</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PersonServiceImpl</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implements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PersonService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Map&lt;Integer, Person&gt; </a:t>
            </a:r>
            <a:r>
              <a:rPr lang="en-US" b="1" i="1" dirty="0">
                <a:solidFill>
                  <a:srgbClr val="0000C0"/>
                </a:solidFill>
                <a:latin typeface="Courier New" panose="02070309020205020404" pitchFamily="49" charset="0"/>
              </a:rPr>
              <a:t>persons</a:t>
            </a:r>
            <a:r>
              <a:rPr lang="en-US" b="1" i="1" dirty="0">
                <a:solidFill>
                  <a:srgbClr val="000000"/>
                </a:solidFill>
                <a:latin typeface="Courier New" panose="02070309020205020404" pitchFamily="49" charset="0"/>
              </a:rPr>
              <a:t> = </a:t>
            </a:r>
            <a:r>
              <a:rPr lang="en-US" b="1" i="1" u="sng" dirty="0">
                <a:solidFill>
                  <a:srgbClr val="7F0055"/>
                </a:solidFill>
                <a:latin typeface="Courier New" panose="02070309020205020404" pitchFamily="49" charset="0"/>
              </a:rPr>
              <a:t>new</a:t>
            </a:r>
            <a:r>
              <a:rPr lang="en-US" b="1" i="1" u="sng" dirty="0">
                <a:solidFill>
                  <a:srgbClr val="000000"/>
                </a:solidFill>
                <a:latin typeface="Courier New" panose="02070309020205020404" pitchFamily="49" charset="0"/>
              </a:rPr>
              <a:t> </a:t>
            </a:r>
            <a:r>
              <a:rPr lang="en-US" b="1" i="1" u="sng" dirty="0" err="1">
                <a:solidFill>
                  <a:srgbClr val="000000"/>
                </a:solidFill>
                <a:latin typeface="Courier New" panose="02070309020205020404" pitchFamily="49" charset="0"/>
              </a:rPr>
              <a:t>HashMap</a:t>
            </a:r>
            <a:r>
              <a:rPr lang="en-US" b="1" i="1" u="sng"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43130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BF7AE-2F4A-4676-A9BB-C79590FDC8D0}"/>
              </a:ext>
            </a:extLst>
          </p:cNvPr>
          <p:cNvSpPr>
            <a:spLocks noGrp="1"/>
          </p:cNvSpPr>
          <p:nvPr>
            <p:ph idx="1"/>
          </p:nvPr>
        </p:nvSpPr>
        <p:spPr>
          <a:xfrm>
            <a:off x="527901" y="886121"/>
            <a:ext cx="8746101" cy="5155242"/>
          </a:xfrm>
        </p:spPr>
        <p:txBody>
          <a:bodyPr>
            <a:normAutofit fontScale="92500" lnSpcReduction="20000"/>
          </a:bodyPr>
          <a:lstStyle/>
          <a:p>
            <a:r>
              <a:rPr lang="en-US" dirty="0">
                <a:solidFill>
                  <a:srgbClr val="646464"/>
                </a:solidFill>
                <a:latin typeface="Courier New" panose="02070309020205020404" pitchFamily="49" charset="0"/>
              </a:rPr>
              <a:t>@Override</a:t>
            </a:r>
          </a:p>
          <a:p>
            <a:r>
              <a:rPr lang="en-US" dirty="0">
                <a:solidFill>
                  <a:srgbClr val="646464"/>
                </a:solidFill>
                <a:latin typeface="Courier New" panose="02070309020205020404" pitchFamily="49" charset="0"/>
              </a:rPr>
              <a:t>@POST</a:t>
            </a:r>
          </a:p>
          <a:p>
            <a:r>
              <a:rPr lang="en-US" dirty="0">
                <a:solidFill>
                  <a:srgbClr val="646464"/>
                </a:solidFill>
                <a:latin typeface="Courier New" panose="02070309020205020404" pitchFamily="49" charset="0"/>
              </a:rPr>
              <a:t>@Path</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"/add"</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Response </a:t>
            </a:r>
            <a:r>
              <a:rPr lang="en-US" b="1" dirty="0" err="1">
                <a:solidFill>
                  <a:srgbClr val="000000"/>
                </a:solidFill>
                <a:latin typeface="Courier New" panose="02070309020205020404" pitchFamily="49" charset="0"/>
              </a:rPr>
              <a:t>addPerson</a:t>
            </a:r>
            <a:r>
              <a:rPr lang="en-US" b="1" dirty="0">
                <a:solidFill>
                  <a:srgbClr val="000000"/>
                </a:solidFill>
                <a:latin typeface="Courier New" panose="02070309020205020404" pitchFamily="49" charset="0"/>
              </a:rPr>
              <a:t>(Person </a:t>
            </a:r>
            <a:r>
              <a:rPr lang="en-US" b="1" dirty="0">
                <a:solidFill>
                  <a:srgbClr val="6A3E3E"/>
                </a:solidFill>
                <a:latin typeface="Courier New" panose="02070309020205020404" pitchFamily="49" charset="0"/>
              </a:rPr>
              <a:t>p</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Response </a:t>
            </a:r>
            <a:r>
              <a:rPr lang="en-US" dirty="0" err="1">
                <a:solidFill>
                  <a:srgbClr val="6A3E3E"/>
                </a:solidFill>
                <a:latin typeface="Courier New" panose="02070309020205020404" pitchFamily="49" charset="0"/>
              </a:rPr>
              <a:t>response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Response();</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i="1" dirty="0" err="1">
                <a:solidFill>
                  <a:srgbClr val="0000C0"/>
                </a:solidFill>
                <a:latin typeface="Courier New" panose="02070309020205020404" pitchFamily="49" charset="0"/>
              </a:rPr>
              <a:t>persons</a:t>
            </a:r>
            <a:r>
              <a:rPr lang="en-US" b="1" i="1" dirty="0" err="1">
                <a:solidFill>
                  <a:srgbClr val="000000"/>
                </a:solidFill>
                <a:latin typeface="Courier New" panose="02070309020205020404" pitchFamily="49" charset="0"/>
              </a:rPr>
              <a:t>.get</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p</a:t>
            </a:r>
            <a:r>
              <a:rPr lang="en-US" b="1" i="1" dirty="0" err="1">
                <a:solidFill>
                  <a:srgbClr val="000000"/>
                </a:solidFill>
                <a:latin typeface="Courier New" panose="02070309020205020404" pitchFamily="49" charset="0"/>
              </a:rPr>
              <a:t>.getId</a:t>
            </a:r>
            <a:r>
              <a:rPr lang="en-US" b="1" i="1" dirty="0">
                <a:solidFill>
                  <a:srgbClr val="000000"/>
                </a:solidFill>
                <a:latin typeface="Courier New" panose="02070309020205020404" pitchFamily="49" charset="0"/>
              </a:rPr>
              <a:t>()) != </a:t>
            </a:r>
            <a:r>
              <a:rPr lang="en-US" b="1" i="1" dirty="0">
                <a:solidFill>
                  <a:srgbClr val="7F0055"/>
                </a:solidFill>
                <a:latin typeface="Courier New" panose="02070309020205020404" pitchFamily="49" charset="0"/>
              </a:rPr>
              <a:t>null</a:t>
            </a:r>
            <a:r>
              <a:rPr lang="en-US" b="1" i="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response</a:t>
            </a:r>
            <a:r>
              <a:rPr lang="en-US" dirty="0" err="1">
                <a:solidFill>
                  <a:srgbClr val="000000"/>
                </a:solidFill>
                <a:latin typeface="Courier New" panose="02070309020205020404" pitchFamily="49" charset="0"/>
              </a:rPr>
              <a:t>.setStatus</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false</a:t>
            </a:r>
            <a:r>
              <a:rPr lang="en-US" b="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response</a:t>
            </a:r>
            <a:r>
              <a:rPr lang="en-US" dirty="0" err="1">
                <a:solidFill>
                  <a:srgbClr val="000000"/>
                </a:solidFill>
                <a:latin typeface="Courier New" panose="02070309020205020404" pitchFamily="49" charset="0"/>
              </a:rPr>
              <a:t>.setMessage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"Person already exists"</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response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i="1" dirty="0" err="1">
                <a:solidFill>
                  <a:srgbClr val="0000C0"/>
                </a:solidFill>
                <a:latin typeface="Courier New" panose="02070309020205020404" pitchFamily="49" charset="0"/>
              </a:rPr>
              <a:t>persons</a:t>
            </a:r>
            <a:r>
              <a:rPr lang="en-US" i="1" dirty="0" err="1">
                <a:solidFill>
                  <a:srgbClr val="000000"/>
                </a:solidFill>
                <a:latin typeface="Courier New" panose="02070309020205020404" pitchFamily="49" charset="0"/>
              </a:rPr>
              <a:t>.put</a:t>
            </a:r>
            <a:r>
              <a:rPr lang="en-US" i="1" dirty="0">
                <a:solidFill>
                  <a:srgbClr val="000000"/>
                </a:solidFill>
                <a:latin typeface="Courier New" panose="02070309020205020404" pitchFamily="49" charset="0"/>
              </a:rPr>
              <a:t>(</a:t>
            </a:r>
            <a:r>
              <a:rPr lang="en-US" i="1" dirty="0" err="1">
                <a:solidFill>
                  <a:srgbClr val="6A3E3E"/>
                </a:solidFill>
                <a:latin typeface="Courier New" panose="02070309020205020404" pitchFamily="49" charset="0"/>
              </a:rPr>
              <a:t>p</a:t>
            </a:r>
            <a:r>
              <a:rPr lang="en-US" i="1" dirty="0" err="1">
                <a:solidFill>
                  <a:srgbClr val="000000"/>
                </a:solidFill>
                <a:latin typeface="Courier New" panose="02070309020205020404" pitchFamily="49" charset="0"/>
              </a:rPr>
              <a:t>.getId</a:t>
            </a:r>
            <a:r>
              <a:rPr lang="en-US" i="1" dirty="0">
                <a:solidFill>
                  <a:srgbClr val="000000"/>
                </a:solidFill>
                <a:latin typeface="Courier New" panose="02070309020205020404" pitchFamily="49" charset="0"/>
              </a:rPr>
              <a:t>(), </a:t>
            </a:r>
            <a:r>
              <a:rPr lang="en-US" i="1" dirty="0">
                <a:solidFill>
                  <a:srgbClr val="6A3E3E"/>
                </a:solidFill>
                <a:latin typeface="Courier New" panose="02070309020205020404" pitchFamily="49" charset="0"/>
              </a:rPr>
              <a:t>p</a:t>
            </a:r>
            <a:r>
              <a:rPr lang="en-US" i="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response</a:t>
            </a:r>
            <a:r>
              <a:rPr lang="en-US" dirty="0" err="1">
                <a:solidFill>
                  <a:srgbClr val="000000"/>
                </a:solidFill>
                <a:latin typeface="Courier New" panose="02070309020205020404" pitchFamily="49" charset="0"/>
              </a:rPr>
              <a:t>.setStatus</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true</a:t>
            </a:r>
            <a:r>
              <a:rPr lang="en-US" b="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response</a:t>
            </a:r>
            <a:r>
              <a:rPr lang="en-US" dirty="0" err="1">
                <a:solidFill>
                  <a:srgbClr val="000000"/>
                </a:solidFill>
                <a:latin typeface="Courier New" panose="02070309020205020404" pitchFamily="49" charset="0"/>
              </a:rPr>
              <a:t>.setMessage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"Person is created successfully"</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response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25090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D0266-1519-4313-AF78-9647F30CEBA0}"/>
              </a:ext>
            </a:extLst>
          </p:cNvPr>
          <p:cNvSpPr>
            <a:spLocks noGrp="1"/>
          </p:cNvSpPr>
          <p:nvPr>
            <p:ph idx="1"/>
          </p:nvPr>
        </p:nvSpPr>
        <p:spPr>
          <a:xfrm>
            <a:off x="216816" y="603315"/>
            <a:ext cx="9057186" cy="5438047"/>
          </a:xfrm>
        </p:spPr>
        <p:txBody>
          <a:bodyPr>
            <a:normAutofit fontScale="92500" lnSpcReduction="10000"/>
          </a:bodyPr>
          <a:lstStyle/>
          <a:p>
            <a:r>
              <a:rPr lang="en-US" dirty="0">
                <a:solidFill>
                  <a:srgbClr val="646464"/>
                </a:solidFill>
                <a:latin typeface="Courier New" panose="02070309020205020404" pitchFamily="49" charset="0"/>
              </a:rPr>
              <a:t>@Override</a:t>
            </a:r>
          </a:p>
          <a:p>
            <a:r>
              <a:rPr lang="en-US" dirty="0">
                <a:solidFill>
                  <a:srgbClr val="646464"/>
                </a:solidFill>
                <a:latin typeface="Courier New" panose="02070309020205020404" pitchFamily="49" charset="0"/>
              </a:rPr>
              <a:t>@GET</a:t>
            </a:r>
          </a:p>
          <a:p>
            <a:r>
              <a:rPr lang="en-US" dirty="0">
                <a:solidFill>
                  <a:srgbClr val="646464"/>
                </a:solidFill>
                <a:latin typeface="Courier New" panose="02070309020205020404" pitchFamily="49" charset="0"/>
              </a:rPr>
              <a:t>@Path</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"/{id}/delete"</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Response </a:t>
            </a:r>
            <a:r>
              <a:rPr lang="en-US" b="1" dirty="0" err="1">
                <a:solidFill>
                  <a:srgbClr val="000000"/>
                </a:solidFill>
                <a:latin typeface="Courier New" panose="02070309020205020404" pitchFamily="49" charset="0"/>
              </a:rPr>
              <a:t>deletePerson</a:t>
            </a:r>
            <a:r>
              <a:rPr lang="en-US" b="1" dirty="0">
                <a:solidFill>
                  <a:srgbClr val="000000"/>
                </a:solidFill>
                <a:latin typeface="Courier New" panose="02070309020205020404" pitchFamily="49" charset="0"/>
              </a:rPr>
              <a:t>(</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PathParam</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"id"</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Response </a:t>
            </a:r>
            <a:r>
              <a:rPr lang="en-US" dirty="0" err="1">
                <a:solidFill>
                  <a:srgbClr val="6A3E3E"/>
                </a:solidFill>
                <a:latin typeface="Courier New" panose="02070309020205020404" pitchFamily="49" charset="0"/>
              </a:rPr>
              <a:t>response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Response();</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a:t>
            </a:r>
            <a:r>
              <a:rPr lang="en-US" b="1" i="1" dirty="0" err="1">
                <a:solidFill>
                  <a:srgbClr val="0000C0"/>
                </a:solidFill>
                <a:latin typeface="Courier New" panose="02070309020205020404" pitchFamily="49" charset="0"/>
              </a:rPr>
              <a:t>persons</a:t>
            </a:r>
            <a:r>
              <a:rPr lang="en-US" b="1" i="1" dirty="0" err="1">
                <a:solidFill>
                  <a:srgbClr val="000000"/>
                </a:solidFill>
                <a:latin typeface="Courier New" panose="02070309020205020404" pitchFamily="49" charset="0"/>
              </a:rPr>
              <a:t>.get</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id</a:t>
            </a:r>
            <a:r>
              <a:rPr lang="en-US" b="1" i="1" dirty="0">
                <a:solidFill>
                  <a:srgbClr val="000000"/>
                </a:solidFill>
                <a:latin typeface="Courier New" panose="02070309020205020404" pitchFamily="49" charset="0"/>
              </a:rPr>
              <a:t>) == </a:t>
            </a:r>
            <a:r>
              <a:rPr lang="en-US" b="1" i="1" dirty="0">
                <a:solidFill>
                  <a:srgbClr val="7F0055"/>
                </a:solidFill>
                <a:latin typeface="Courier New" panose="02070309020205020404" pitchFamily="49" charset="0"/>
              </a:rPr>
              <a:t>null</a:t>
            </a:r>
            <a:r>
              <a:rPr lang="en-US" b="1" i="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response</a:t>
            </a:r>
            <a:r>
              <a:rPr lang="en-US" dirty="0" err="1">
                <a:solidFill>
                  <a:srgbClr val="000000"/>
                </a:solidFill>
                <a:latin typeface="Courier New" panose="02070309020205020404" pitchFamily="49" charset="0"/>
              </a:rPr>
              <a:t>.setStatus</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false</a:t>
            </a:r>
            <a:r>
              <a:rPr lang="en-US" b="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response</a:t>
            </a:r>
            <a:r>
              <a:rPr lang="en-US" dirty="0" err="1">
                <a:solidFill>
                  <a:srgbClr val="000000"/>
                </a:solidFill>
                <a:latin typeface="Courier New" panose="02070309020205020404" pitchFamily="49" charset="0"/>
              </a:rPr>
              <a:t>.setMessage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"Person doesn't exist"</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response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i="1" dirty="0" err="1">
                <a:solidFill>
                  <a:srgbClr val="0000C0"/>
                </a:solidFill>
                <a:latin typeface="Courier New" panose="02070309020205020404" pitchFamily="49" charset="0"/>
              </a:rPr>
              <a:t>persons</a:t>
            </a:r>
            <a:r>
              <a:rPr lang="en-US" i="1" dirty="0" err="1">
                <a:solidFill>
                  <a:srgbClr val="000000"/>
                </a:solidFill>
                <a:latin typeface="Courier New" panose="02070309020205020404" pitchFamily="49" charset="0"/>
              </a:rPr>
              <a:t>.remove</a:t>
            </a:r>
            <a:r>
              <a:rPr lang="en-US" i="1" dirty="0">
                <a:solidFill>
                  <a:srgbClr val="000000"/>
                </a:solidFill>
                <a:latin typeface="Courier New" panose="02070309020205020404" pitchFamily="49" charset="0"/>
              </a:rPr>
              <a:t>(</a:t>
            </a:r>
            <a:r>
              <a:rPr lang="en-US" i="1" dirty="0">
                <a:solidFill>
                  <a:srgbClr val="6A3E3E"/>
                </a:solidFill>
                <a:latin typeface="Courier New" panose="02070309020205020404" pitchFamily="49" charset="0"/>
              </a:rPr>
              <a:t>id</a:t>
            </a:r>
            <a:r>
              <a:rPr lang="en-US" i="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response</a:t>
            </a:r>
            <a:r>
              <a:rPr lang="en-US" dirty="0" err="1">
                <a:solidFill>
                  <a:srgbClr val="000000"/>
                </a:solidFill>
                <a:latin typeface="Courier New" panose="02070309020205020404" pitchFamily="49" charset="0"/>
              </a:rPr>
              <a:t>.setStatus</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true</a:t>
            </a:r>
            <a:r>
              <a:rPr lang="en-US" b="1"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response</a:t>
            </a:r>
            <a:r>
              <a:rPr lang="en-US" dirty="0" err="1">
                <a:solidFill>
                  <a:srgbClr val="000000"/>
                </a:solidFill>
                <a:latin typeface="Courier New" panose="02070309020205020404" pitchFamily="49" charset="0"/>
              </a:rPr>
              <a:t>.setMessage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"Person deleted successfully"</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response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64280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3A1E9-E0BD-4BC3-81ED-43A4899AE382}"/>
              </a:ext>
            </a:extLst>
          </p:cNvPr>
          <p:cNvSpPr>
            <a:spLocks noGrp="1"/>
          </p:cNvSpPr>
          <p:nvPr>
            <p:ph idx="1"/>
          </p:nvPr>
        </p:nvSpPr>
        <p:spPr>
          <a:xfrm>
            <a:off x="565608" y="452487"/>
            <a:ext cx="8708394" cy="5588875"/>
          </a:xfrm>
        </p:spPr>
        <p:txBody>
          <a:bodyPr>
            <a:normAutofit fontScale="85000" lnSpcReduction="20000"/>
          </a:bodyPr>
          <a:lstStyle/>
          <a:p>
            <a:r>
              <a:rPr lang="en-US" dirty="0">
                <a:solidFill>
                  <a:srgbClr val="646464"/>
                </a:solidFill>
                <a:latin typeface="Courier New" panose="02070309020205020404" pitchFamily="49" charset="0"/>
              </a:rPr>
              <a:t>@Override</a:t>
            </a:r>
          </a:p>
          <a:p>
            <a:r>
              <a:rPr lang="en-US" dirty="0">
                <a:solidFill>
                  <a:srgbClr val="646464"/>
                </a:solidFill>
                <a:latin typeface="Courier New" panose="02070309020205020404" pitchFamily="49" charset="0"/>
              </a:rPr>
              <a:t>@GET</a:t>
            </a:r>
          </a:p>
          <a:p>
            <a:r>
              <a:rPr lang="en-US" dirty="0">
                <a:solidFill>
                  <a:srgbClr val="646464"/>
                </a:solidFill>
                <a:latin typeface="Courier New" panose="02070309020205020404" pitchFamily="49" charset="0"/>
              </a:rPr>
              <a:t>@Path</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"{id}/get"</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Person </a:t>
            </a:r>
            <a:r>
              <a:rPr lang="en-US" b="1" dirty="0" err="1">
                <a:solidFill>
                  <a:srgbClr val="000000"/>
                </a:solidFill>
                <a:latin typeface="Courier New" panose="02070309020205020404" pitchFamily="49" charset="0"/>
              </a:rPr>
              <a:t>getPerson</a:t>
            </a:r>
            <a:r>
              <a:rPr lang="en-US" b="1" dirty="0">
                <a:solidFill>
                  <a:srgbClr val="000000"/>
                </a:solidFill>
                <a:latin typeface="Courier New" panose="02070309020205020404" pitchFamily="49" charset="0"/>
              </a:rPr>
              <a:t>(</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PathParam</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"id"</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i="1" dirty="0" err="1">
                <a:solidFill>
                  <a:srgbClr val="0000C0"/>
                </a:solidFill>
                <a:latin typeface="Courier New" panose="02070309020205020404" pitchFamily="49" charset="0"/>
              </a:rPr>
              <a:t>persons</a:t>
            </a:r>
            <a:r>
              <a:rPr lang="en-US" b="1" i="1" dirty="0" err="1">
                <a:solidFill>
                  <a:srgbClr val="000000"/>
                </a:solidFill>
                <a:latin typeface="Courier New" panose="02070309020205020404" pitchFamily="49" charset="0"/>
              </a:rPr>
              <a:t>.get</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id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646464"/>
                </a:solidFill>
                <a:latin typeface="Courier New" panose="02070309020205020404" pitchFamily="49" charset="0"/>
              </a:rPr>
              <a:t>@Override</a:t>
            </a:r>
          </a:p>
          <a:p>
            <a:r>
              <a:rPr lang="en-US" dirty="0">
                <a:solidFill>
                  <a:srgbClr val="646464"/>
                </a:solidFill>
                <a:latin typeface="Courier New" panose="02070309020205020404" pitchFamily="49" charset="0"/>
              </a:rPr>
              <a:t>@GET</a:t>
            </a:r>
          </a:p>
          <a:p>
            <a:r>
              <a:rPr lang="en-US" dirty="0">
                <a:solidFill>
                  <a:srgbClr val="646464"/>
                </a:solidFill>
                <a:latin typeface="Courier New" panose="02070309020205020404" pitchFamily="49" charset="0"/>
              </a:rPr>
              <a:t>@Path</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"{id}/</a:t>
            </a:r>
            <a:r>
              <a:rPr lang="en-US" dirty="0" err="1">
                <a:solidFill>
                  <a:srgbClr val="2A00FF"/>
                </a:solidFill>
                <a:latin typeface="Courier New" panose="02070309020205020404" pitchFamily="49" charset="0"/>
              </a:rPr>
              <a:t>getDummy</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Person </a:t>
            </a:r>
            <a:r>
              <a:rPr lang="en-US" b="1" dirty="0" err="1">
                <a:solidFill>
                  <a:srgbClr val="000000"/>
                </a:solidFill>
                <a:latin typeface="Courier New" panose="02070309020205020404" pitchFamily="49" charset="0"/>
              </a:rPr>
              <a:t>getDummyPerson</a:t>
            </a:r>
            <a:r>
              <a:rPr lang="en-US" b="1" dirty="0">
                <a:solidFill>
                  <a:srgbClr val="000000"/>
                </a:solidFill>
                <a:latin typeface="Courier New" panose="02070309020205020404" pitchFamily="49" charset="0"/>
              </a:rPr>
              <a:t>(</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PathParam</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"id"</a:t>
            </a:r>
            <a:r>
              <a:rPr lang="en-US" b="1" dirty="0">
                <a:solidFill>
                  <a:srgbClr val="000000"/>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Person </a:t>
            </a:r>
            <a:r>
              <a:rPr lang="en-US" dirty="0">
                <a:solidFill>
                  <a:srgbClr val="6A3E3E"/>
                </a:solidFill>
                <a:latin typeface="Courier New" panose="02070309020205020404" pitchFamily="49" charset="0"/>
              </a:rPr>
              <a:t>p</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Person();</a:t>
            </a:r>
          </a:p>
          <a:p>
            <a:r>
              <a:rPr lang="en-US" dirty="0" err="1">
                <a:solidFill>
                  <a:srgbClr val="6A3E3E"/>
                </a:solidFill>
                <a:latin typeface="Courier New" panose="02070309020205020404" pitchFamily="49" charset="0"/>
              </a:rPr>
              <a:t>p</a:t>
            </a:r>
            <a:r>
              <a:rPr lang="en-US" dirty="0" err="1">
                <a:solidFill>
                  <a:srgbClr val="000000"/>
                </a:solidFill>
                <a:latin typeface="Courier New" panose="02070309020205020404" pitchFamily="49" charset="0"/>
              </a:rPr>
              <a:t>.setId</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id</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p</a:t>
            </a:r>
            <a:r>
              <a:rPr lang="en-US" dirty="0" err="1">
                <a:solidFill>
                  <a:srgbClr val="000000"/>
                </a:solidFill>
                <a:latin typeface="Courier New" panose="02070309020205020404" pitchFamily="49" charset="0"/>
              </a:rPr>
              <a:t>.setName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"Dummy"</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p</a:t>
            </a:r>
            <a:r>
              <a:rPr lang="en-US" dirty="0" err="1">
                <a:solidFill>
                  <a:srgbClr val="000000"/>
                </a:solidFill>
                <a:latin typeface="Courier New" panose="02070309020205020404" pitchFamily="49" charset="0"/>
              </a:rPr>
              <a:t>.setAge</a:t>
            </a:r>
            <a:r>
              <a:rPr lang="en-US" dirty="0">
                <a:solidFill>
                  <a:srgbClr val="000000"/>
                </a:solidFill>
                <a:latin typeface="Courier New" panose="02070309020205020404" pitchFamily="49" charset="0"/>
              </a:rPr>
              <a:t>(20);</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p</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17490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E090-B2AA-498E-92F2-BCEE5511DCD0}"/>
              </a:ext>
            </a:extLst>
          </p:cNvPr>
          <p:cNvSpPr>
            <a:spLocks noGrp="1"/>
          </p:cNvSpPr>
          <p:nvPr>
            <p:ph type="title"/>
          </p:nvPr>
        </p:nvSpPr>
        <p:spPr/>
        <p:txBody>
          <a:bodyPr/>
          <a:lstStyle/>
          <a:p>
            <a:r>
              <a:rPr lang="en-US" dirty="0"/>
              <a:t>Restful Webservices?</a:t>
            </a:r>
          </a:p>
        </p:txBody>
      </p:sp>
      <p:sp>
        <p:nvSpPr>
          <p:cNvPr id="3" name="Content Placeholder 2">
            <a:extLst>
              <a:ext uri="{FF2B5EF4-FFF2-40B4-BE49-F238E27FC236}">
                <a16:creationId xmlns:a16="http://schemas.microsoft.com/office/drawing/2014/main" id="{A1B718EA-FD8D-409D-A9A2-C68D079E66C9}"/>
              </a:ext>
            </a:extLst>
          </p:cNvPr>
          <p:cNvSpPr>
            <a:spLocks noGrp="1"/>
          </p:cNvSpPr>
          <p:nvPr>
            <p:ph idx="1"/>
          </p:nvPr>
        </p:nvSpPr>
        <p:spPr/>
        <p:txBody>
          <a:bodyPr/>
          <a:lstStyle/>
          <a:p>
            <a:r>
              <a:rPr lang="en-US" b="1" dirty="0"/>
              <a:t>REST</a:t>
            </a:r>
            <a:r>
              <a:rPr lang="en-US" dirty="0"/>
              <a:t> is the acronym for </a:t>
            </a:r>
            <a:r>
              <a:rPr lang="en-US" b="1" dirty="0" err="1"/>
              <a:t>REpresentational</a:t>
            </a:r>
            <a:r>
              <a:rPr lang="en-US" b="1" dirty="0"/>
              <a:t> State Transfer</a:t>
            </a:r>
            <a:r>
              <a:rPr lang="en-US" dirty="0"/>
              <a:t>. </a:t>
            </a:r>
          </a:p>
          <a:p>
            <a:r>
              <a:rPr lang="en-US" dirty="0"/>
              <a:t>It is an </a:t>
            </a:r>
            <a:r>
              <a:rPr lang="en-US" b="1" dirty="0"/>
              <a:t>architectural style</a:t>
            </a:r>
            <a:r>
              <a:rPr lang="en-US" dirty="0"/>
              <a:t> for developing applications that can be accessed over the network. </a:t>
            </a:r>
          </a:p>
          <a:p>
            <a:r>
              <a:rPr lang="en-US" dirty="0"/>
              <a:t>REST web services are resources and can be identified by their URIs.</a:t>
            </a:r>
          </a:p>
          <a:p>
            <a:r>
              <a:rPr lang="en-US" dirty="0"/>
              <a:t>REST Client applications can use HTTP GET/POST methods to invoke Restful web services. </a:t>
            </a:r>
          </a:p>
          <a:p>
            <a:r>
              <a:rPr lang="en-US" dirty="0"/>
              <a:t>When compared to SOAP web services, these are lightweight and don’t follow any standard</a:t>
            </a:r>
          </a:p>
          <a:p>
            <a:r>
              <a:rPr lang="en-US" dirty="0"/>
              <a:t>We can use XML, JSON, text or any other type of data for request and response.</a:t>
            </a:r>
          </a:p>
          <a:p>
            <a:endParaRPr lang="en-US" dirty="0"/>
          </a:p>
        </p:txBody>
      </p:sp>
    </p:spTree>
    <p:extLst>
      <p:ext uri="{BB962C8B-B14F-4D97-AF65-F5344CB8AC3E}">
        <p14:creationId xmlns:p14="http://schemas.microsoft.com/office/powerpoint/2010/main" val="349225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25252-FFE7-499F-B990-AE44573BCB15}"/>
              </a:ext>
            </a:extLst>
          </p:cNvPr>
          <p:cNvSpPr>
            <a:spLocks noGrp="1"/>
          </p:cNvSpPr>
          <p:nvPr>
            <p:ph idx="1"/>
          </p:nvPr>
        </p:nvSpPr>
        <p:spPr>
          <a:xfrm>
            <a:off x="556181" y="339365"/>
            <a:ext cx="8717821" cy="5701997"/>
          </a:xfrm>
        </p:spPr>
        <p:txBody>
          <a:bodyPr/>
          <a:lstStyle/>
          <a:p>
            <a:r>
              <a:rPr lang="en-US" dirty="0">
                <a:solidFill>
                  <a:srgbClr val="646464"/>
                </a:solidFill>
                <a:latin typeface="Courier New" panose="02070309020205020404" pitchFamily="49" charset="0"/>
              </a:rPr>
              <a:t>@Override</a:t>
            </a:r>
          </a:p>
          <a:p>
            <a:r>
              <a:rPr lang="en-US" dirty="0">
                <a:solidFill>
                  <a:srgbClr val="646464"/>
                </a:solidFill>
                <a:latin typeface="Courier New" panose="02070309020205020404" pitchFamily="49" charset="0"/>
              </a:rPr>
              <a:t>@GET</a:t>
            </a:r>
          </a:p>
          <a:p>
            <a:r>
              <a:rPr lang="en-US" dirty="0">
                <a:solidFill>
                  <a:srgbClr val="646464"/>
                </a:solidFill>
                <a:latin typeface="Courier New" panose="02070309020205020404" pitchFamily="49" charset="0"/>
              </a:rPr>
              <a:t>@Param</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t>
            </a:r>
            <a:r>
              <a:rPr lang="en-US" dirty="0" err="1">
                <a:solidFill>
                  <a:srgbClr val="2A00FF"/>
                </a:solidFill>
                <a:latin typeface="Courier New" panose="02070309020205020404" pitchFamily="49" charset="0"/>
              </a:rPr>
              <a:t>getAll</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Person[] </a:t>
            </a:r>
            <a:r>
              <a:rPr lang="en-US" b="1" dirty="0" err="1">
                <a:solidFill>
                  <a:srgbClr val="000000"/>
                </a:solidFill>
                <a:latin typeface="Courier New" panose="02070309020205020404" pitchFamily="49" charset="0"/>
              </a:rPr>
              <a:t>getAllPersons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Person[] </a:t>
            </a:r>
            <a:r>
              <a:rPr lang="en-US" dirty="0">
                <a:solidFill>
                  <a:srgbClr val="6A3E3E"/>
                </a:solidFill>
                <a:latin typeface="Courier New" panose="02070309020205020404" pitchFamily="49" charset="0"/>
              </a:rPr>
              <a:t>p</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Person[</a:t>
            </a:r>
            <a:r>
              <a:rPr lang="en-US" b="1" i="1" dirty="0" err="1">
                <a:solidFill>
                  <a:srgbClr val="0000C0"/>
                </a:solidFill>
                <a:latin typeface="Courier New" panose="02070309020205020404" pitchFamily="49" charset="0"/>
              </a:rPr>
              <a:t>persons</a:t>
            </a:r>
            <a:r>
              <a:rPr lang="en-US" b="1" i="1" dirty="0" err="1">
                <a:solidFill>
                  <a:srgbClr val="000000"/>
                </a:solidFill>
                <a:latin typeface="Courier New" panose="02070309020205020404" pitchFamily="49" charset="0"/>
              </a:rPr>
              <a:t>.size</a:t>
            </a:r>
            <a:r>
              <a:rPr lang="en-US" b="1" i="1" dirty="0">
                <a:solidFill>
                  <a:srgbClr val="000000"/>
                </a:solidFill>
                <a:latin typeface="Courier New" panose="02070309020205020404" pitchFamily="49" charset="0"/>
              </a:rPr>
              <a:t>()];</a:t>
            </a:r>
          </a:p>
          <a:p>
            <a:r>
              <a:rPr lang="da-DK" dirty="0">
                <a:solidFill>
                  <a:srgbClr val="000000"/>
                </a:solidFill>
                <a:latin typeface="Courier New" panose="02070309020205020404" pitchFamily="49" charset="0"/>
              </a:rPr>
              <a:t>Set&lt;Integer&gt; </a:t>
            </a:r>
            <a:r>
              <a:rPr lang="da-DK" dirty="0">
                <a:solidFill>
                  <a:srgbClr val="6A3E3E"/>
                </a:solidFill>
                <a:latin typeface="Courier New" panose="02070309020205020404" pitchFamily="49" charset="0"/>
              </a:rPr>
              <a:t>personIds</a:t>
            </a:r>
            <a:r>
              <a:rPr lang="da-DK" dirty="0">
                <a:solidFill>
                  <a:srgbClr val="000000"/>
                </a:solidFill>
                <a:latin typeface="Courier New" panose="02070309020205020404" pitchFamily="49" charset="0"/>
              </a:rPr>
              <a:t> = </a:t>
            </a:r>
            <a:r>
              <a:rPr lang="da-DK" i="1" dirty="0">
                <a:solidFill>
                  <a:srgbClr val="0000C0"/>
                </a:solidFill>
                <a:latin typeface="Courier New" panose="02070309020205020404" pitchFamily="49" charset="0"/>
              </a:rPr>
              <a:t>persons</a:t>
            </a:r>
            <a:r>
              <a:rPr lang="da-DK" i="1" dirty="0">
                <a:solidFill>
                  <a:srgbClr val="000000"/>
                </a:solidFill>
                <a:latin typeface="Courier New" panose="02070309020205020404" pitchFamily="49" charset="0"/>
              </a:rPr>
              <a:t>.keySet();</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i</a:t>
            </a:r>
            <a:r>
              <a:rPr lang="en-US" b="1" dirty="0">
                <a:solidFill>
                  <a:srgbClr val="000000"/>
                </a:solidFill>
                <a:latin typeface="Courier New" panose="02070309020205020404" pitchFamily="49" charset="0"/>
              </a:rPr>
              <a:t> = 0;</a:t>
            </a:r>
          </a:p>
          <a:p>
            <a:r>
              <a:rPr lang="en-US" b="1" dirty="0">
                <a:solidFill>
                  <a:srgbClr val="7F0055"/>
                </a:solidFill>
                <a:latin typeface="Courier New" panose="02070309020205020404" pitchFamily="49" charset="0"/>
              </a:rPr>
              <a:t>for</a:t>
            </a:r>
            <a:r>
              <a:rPr lang="en-US" b="1" dirty="0">
                <a:solidFill>
                  <a:srgbClr val="000000"/>
                </a:solidFill>
                <a:latin typeface="Courier New" panose="02070309020205020404" pitchFamily="49" charset="0"/>
              </a:rPr>
              <a:t> (Integer </a:t>
            </a:r>
            <a:r>
              <a:rPr lang="en-US" b="1" dirty="0">
                <a:solidFill>
                  <a:srgbClr val="6A3E3E"/>
                </a:solidFill>
                <a:latin typeface="Courier New" panose="02070309020205020404" pitchFamily="49" charset="0"/>
              </a:rPr>
              <a:t>id</a:t>
            </a:r>
            <a:r>
              <a:rPr lang="en-US" b="1" dirty="0">
                <a:solidFill>
                  <a:srgbClr val="000000"/>
                </a:solidFill>
                <a:latin typeface="Courier New" panose="02070309020205020404" pitchFamily="49" charset="0"/>
              </a:rPr>
              <a:t> : </a:t>
            </a:r>
            <a:r>
              <a:rPr lang="en-US" b="1" dirty="0" err="1">
                <a:solidFill>
                  <a:srgbClr val="6A3E3E"/>
                </a:solidFill>
                <a:latin typeface="Courier New" panose="02070309020205020404" pitchFamily="49" charset="0"/>
              </a:rPr>
              <a:t>personIds</a:t>
            </a:r>
            <a:r>
              <a:rPr lang="en-US" b="1" dirty="0">
                <a:solidFill>
                  <a:srgbClr val="000000"/>
                </a:solidFill>
                <a:latin typeface="Courier New" panose="02070309020205020404" pitchFamily="49" charset="0"/>
              </a:rPr>
              <a:t>) {</a:t>
            </a:r>
          </a:p>
          <a:p>
            <a:r>
              <a:rPr lang="en-US" dirty="0">
                <a:solidFill>
                  <a:srgbClr val="6A3E3E"/>
                </a:solidFill>
                <a:latin typeface="Courier New" panose="02070309020205020404" pitchFamily="49" charset="0"/>
              </a:rPr>
              <a:t>p</a:t>
            </a:r>
            <a:r>
              <a:rPr lang="en-US" dirty="0">
                <a:solidFill>
                  <a:srgbClr val="000000"/>
                </a:solidFill>
                <a:latin typeface="Courier New" panose="02070309020205020404" pitchFamily="49" charset="0"/>
              </a:rPr>
              <a:t>[</a:t>
            </a:r>
            <a:r>
              <a:rPr lang="en-US" dirty="0">
                <a:solidFill>
                  <a:srgbClr val="6A3E3E"/>
                </a:solidFill>
                <a:latin typeface="Courier New" panose="02070309020205020404" pitchFamily="49" charset="0"/>
              </a:rPr>
              <a:t>i</a:t>
            </a:r>
            <a:r>
              <a:rPr lang="en-US" dirty="0">
                <a:solidFill>
                  <a:srgbClr val="000000"/>
                </a:solidFill>
                <a:latin typeface="Courier New" panose="02070309020205020404" pitchFamily="49" charset="0"/>
              </a:rPr>
              <a:t>++] = </a:t>
            </a:r>
            <a:r>
              <a:rPr lang="en-US" i="1" dirty="0" err="1">
                <a:solidFill>
                  <a:srgbClr val="0000C0"/>
                </a:solidFill>
                <a:latin typeface="Courier New" panose="02070309020205020404" pitchFamily="49" charset="0"/>
              </a:rPr>
              <a:t>persons</a:t>
            </a:r>
            <a:r>
              <a:rPr lang="en-US" i="1" dirty="0" err="1">
                <a:solidFill>
                  <a:srgbClr val="000000"/>
                </a:solidFill>
                <a:latin typeface="Courier New" panose="02070309020205020404" pitchFamily="49" charset="0"/>
              </a:rPr>
              <a:t>.get</a:t>
            </a:r>
            <a:r>
              <a:rPr lang="en-US" i="1" dirty="0">
                <a:solidFill>
                  <a:srgbClr val="000000"/>
                </a:solidFill>
                <a:latin typeface="Courier New" panose="02070309020205020404" pitchFamily="49" charset="0"/>
              </a:rPr>
              <a:t>(</a:t>
            </a:r>
            <a:r>
              <a:rPr lang="en-US" i="1" dirty="0">
                <a:solidFill>
                  <a:srgbClr val="6A3E3E"/>
                </a:solidFill>
                <a:latin typeface="Courier New" panose="02070309020205020404" pitchFamily="49" charset="0"/>
              </a:rPr>
              <a:t>id</a:t>
            </a:r>
            <a:r>
              <a:rPr lang="en-US"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p</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610205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E22A-4ADE-4DEA-B165-CD36660BD01C}"/>
              </a:ext>
            </a:extLst>
          </p:cNvPr>
          <p:cNvSpPr>
            <a:spLocks noGrp="1"/>
          </p:cNvSpPr>
          <p:nvPr>
            <p:ph type="title"/>
          </p:nvPr>
        </p:nvSpPr>
        <p:spPr/>
        <p:txBody>
          <a:bodyPr/>
          <a:lstStyle/>
          <a:p>
            <a:r>
              <a:rPr lang="en-US" b="1" dirty="0"/>
              <a:t>Restful Web Services Test</a:t>
            </a:r>
            <a:br>
              <a:rPr lang="en-US" b="1" dirty="0"/>
            </a:br>
            <a:endParaRPr lang="en-US" dirty="0"/>
          </a:p>
        </p:txBody>
      </p:sp>
      <p:sp>
        <p:nvSpPr>
          <p:cNvPr id="3" name="Content Placeholder 2">
            <a:extLst>
              <a:ext uri="{FF2B5EF4-FFF2-40B4-BE49-F238E27FC236}">
                <a16:creationId xmlns:a16="http://schemas.microsoft.com/office/drawing/2014/main" id="{19B8F022-CF2D-49E0-89DB-54F928F63ACB}"/>
              </a:ext>
            </a:extLst>
          </p:cNvPr>
          <p:cNvSpPr>
            <a:spLocks noGrp="1"/>
          </p:cNvSpPr>
          <p:nvPr>
            <p:ph idx="1"/>
          </p:nvPr>
        </p:nvSpPr>
        <p:spPr/>
        <p:txBody>
          <a:bodyPr/>
          <a:lstStyle/>
          <a:p>
            <a:r>
              <a:rPr lang="en-US" dirty="0">
                <a:solidFill>
                  <a:srgbClr val="000000"/>
                </a:solidFill>
                <a:latin typeface="Raleway"/>
              </a:rPr>
              <a:t>That’s it. Our web service is ready, Just deploy the application in web server</a:t>
            </a:r>
          </a:p>
          <a:p>
            <a:r>
              <a:rPr lang="en-US" dirty="0">
                <a:solidFill>
                  <a:srgbClr val="000000"/>
                </a:solidFill>
                <a:latin typeface="Raleway"/>
              </a:rPr>
              <a:t>Below are some of the tests performed using Postman chrome extension for this web service. Note that we have to provide Accept and Content-Type values as “application/xml” in request header as shown in below image.</a:t>
            </a:r>
          </a:p>
          <a:p>
            <a:endParaRPr lang="en-US" dirty="0"/>
          </a:p>
        </p:txBody>
      </p:sp>
    </p:spTree>
    <p:extLst>
      <p:ext uri="{BB962C8B-B14F-4D97-AF65-F5344CB8AC3E}">
        <p14:creationId xmlns:p14="http://schemas.microsoft.com/office/powerpoint/2010/main" val="2801653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BB85-6C97-460F-977B-61D8ED630835}"/>
              </a:ext>
            </a:extLst>
          </p:cNvPr>
          <p:cNvSpPr>
            <a:spLocks noGrp="1"/>
          </p:cNvSpPr>
          <p:nvPr>
            <p:ph type="title"/>
          </p:nvPr>
        </p:nvSpPr>
        <p:spPr/>
        <p:txBody>
          <a:bodyPr/>
          <a:lstStyle/>
          <a:p>
            <a:r>
              <a:rPr lang="en-US" dirty="0" err="1"/>
              <a:t>getDummy</a:t>
            </a:r>
            <a:endParaRPr lang="en-US" dirty="0"/>
          </a:p>
        </p:txBody>
      </p:sp>
      <p:pic>
        <p:nvPicPr>
          <p:cNvPr id="4" name="Content Placeholder 3">
            <a:extLst>
              <a:ext uri="{FF2B5EF4-FFF2-40B4-BE49-F238E27FC236}">
                <a16:creationId xmlns:a16="http://schemas.microsoft.com/office/drawing/2014/main" id="{C4CF8E27-A10A-4DCA-ABF3-6D7AF0E9CFC2}"/>
              </a:ext>
            </a:extLst>
          </p:cNvPr>
          <p:cNvPicPr>
            <a:picLocks noGrp="1" noChangeAspect="1"/>
          </p:cNvPicPr>
          <p:nvPr>
            <p:ph idx="1"/>
          </p:nvPr>
        </p:nvPicPr>
        <p:blipFill>
          <a:blip r:embed="rId2"/>
          <a:stretch>
            <a:fillRect/>
          </a:stretch>
        </p:blipFill>
        <p:spPr>
          <a:xfrm>
            <a:off x="677863" y="2453863"/>
            <a:ext cx="8596312" cy="3294887"/>
          </a:xfrm>
          <a:prstGeom prst="rect">
            <a:avLst/>
          </a:prstGeom>
        </p:spPr>
      </p:pic>
    </p:spTree>
    <p:extLst>
      <p:ext uri="{BB962C8B-B14F-4D97-AF65-F5344CB8AC3E}">
        <p14:creationId xmlns:p14="http://schemas.microsoft.com/office/powerpoint/2010/main" val="3062915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D08E-0151-46BE-A798-33B0ED7383B7}"/>
              </a:ext>
            </a:extLst>
          </p:cNvPr>
          <p:cNvSpPr>
            <a:spLocks noGrp="1"/>
          </p:cNvSpPr>
          <p:nvPr>
            <p:ph type="title"/>
          </p:nvPr>
        </p:nvSpPr>
        <p:spPr/>
        <p:txBody>
          <a:bodyPr/>
          <a:lstStyle/>
          <a:p>
            <a:r>
              <a:rPr lang="en-US" dirty="0"/>
              <a:t>add</a:t>
            </a:r>
          </a:p>
        </p:txBody>
      </p:sp>
      <p:pic>
        <p:nvPicPr>
          <p:cNvPr id="4" name="Content Placeholder 3">
            <a:extLst>
              <a:ext uri="{FF2B5EF4-FFF2-40B4-BE49-F238E27FC236}">
                <a16:creationId xmlns:a16="http://schemas.microsoft.com/office/drawing/2014/main" id="{0DA8DBD9-553E-4766-BABA-FA5F6AD52918}"/>
              </a:ext>
            </a:extLst>
          </p:cNvPr>
          <p:cNvPicPr>
            <a:picLocks noGrp="1" noChangeAspect="1"/>
          </p:cNvPicPr>
          <p:nvPr>
            <p:ph idx="1"/>
          </p:nvPr>
        </p:nvPicPr>
        <p:blipFill>
          <a:blip r:embed="rId2"/>
          <a:stretch>
            <a:fillRect/>
          </a:stretch>
        </p:blipFill>
        <p:spPr>
          <a:xfrm>
            <a:off x="677863" y="2277598"/>
            <a:ext cx="8596312" cy="3647417"/>
          </a:xfrm>
          <a:prstGeom prst="rect">
            <a:avLst/>
          </a:prstGeom>
        </p:spPr>
      </p:pic>
    </p:spTree>
    <p:extLst>
      <p:ext uri="{BB962C8B-B14F-4D97-AF65-F5344CB8AC3E}">
        <p14:creationId xmlns:p14="http://schemas.microsoft.com/office/powerpoint/2010/main" val="3087381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4BB2-EDAB-4CEC-A2F3-794D1F1D0C4D}"/>
              </a:ext>
            </a:extLst>
          </p:cNvPr>
          <p:cNvSpPr>
            <a:spLocks noGrp="1"/>
          </p:cNvSpPr>
          <p:nvPr>
            <p:ph type="title"/>
          </p:nvPr>
        </p:nvSpPr>
        <p:spPr/>
        <p:txBody>
          <a:bodyPr/>
          <a:lstStyle/>
          <a:p>
            <a:r>
              <a:rPr lang="en-US" dirty="0"/>
              <a:t>get</a:t>
            </a:r>
          </a:p>
        </p:txBody>
      </p:sp>
      <p:pic>
        <p:nvPicPr>
          <p:cNvPr id="4" name="Content Placeholder 3">
            <a:extLst>
              <a:ext uri="{FF2B5EF4-FFF2-40B4-BE49-F238E27FC236}">
                <a16:creationId xmlns:a16="http://schemas.microsoft.com/office/drawing/2014/main" id="{9D08FD4B-083B-4B8D-AE67-0D1B217DCF5C}"/>
              </a:ext>
            </a:extLst>
          </p:cNvPr>
          <p:cNvPicPr>
            <a:picLocks noGrp="1" noChangeAspect="1"/>
          </p:cNvPicPr>
          <p:nvPr>
            <p:ph idx="1"/>
          </p:nvPr>
        </p:nvPicPr>
        <p:blipFill>
          <a:blip r:embed="rId2"/>
          <a:stretch>
            <a:fillRect/>
          </a:stretch>
        </p:blipFill>
        <p:spPr>
          <a:xfrm>
            <a:off x="677863" y="2320303"/>
            <a:ext cx="8596312" cy="3562007"/>
          </a:xfrm>
          <a:prstGeom prst="rect">
            <a:avLst/>
          </a:prstGeom>
        </p:spPr>
      </p:pic>
    </p:spTree>
    <p:extLst>
      <p:ext uri="{BB962C8B-B14F-4D97-AF65-F5344CB8AC3E}">
        <p14:creationId xmlns:p14="http://schemas.microsoft.com/office/powerpoint/2010/main" val="205029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FF8C-1024-49BD-9FB4-2CBCBF2D8898}"/>
              </a:ext>
            </a:extLst>
          </p:cNvPr>
          <p:cNvSpPr>
            <a:spLocks noGrp="1"/>
          </p:cNvSpPr>
          <p:nvPr>
            <p:ph type="title"/>
          </p:nvPr>
        </p:nvSpPr>
        <p:spPr/>
        <p:txBody>
          <a:bodyPr/>
          <a:lstStyle/>
          <a:p>
            <a:r>
              <a:rPr lang="en-US" dirty="0" err="1"/>
              <a:t>getAll</a:t>
            </a:r>
            <a:endParaRPr lang="en-US" dirty="0"/>
          </a:p>
        </p:txBody>
      </p:sp>
      <p:pic>
        <p:nvPicPr>
          <p:cNvPr id="4" name="Content Placeholder 3">
            <a:extLst>
              <a:ext uri="{FF2B5EF4-FFF2-40B4-BE49-F238E27FC236}">
                <a16:creationId xmlns:a16="http://schemas.microsoft.com/office/drawing/2014/main" id="{5955FAED-E119-41CE-95E8-69D3FD49B012}"/>
              </a:ext>
            </a:extLst>
          </p:cNvPr>
          <p:cNvPicPr>
            <a:picLocks noGrp="1" noChangeAspect="1"/>
          </p:cNvPicPr>
          <p:nvPr>
            <p:ph idx="1"/>
          </p:nvPr>
        </p:nvPicPr>
        <p:blipFill>
          <a:blip r:embed="rId2"/>
          <a:stretch>
            <a:fillRect/>
          </a:stretch>
        </p:blipFill>
        <p:spPr>
          <a:xfrm>
            <a:off x="677863" y="2527219"/>
            <a:ext cx="8596312" cy="3148175"/>
          </a:xfrm>
          <a:prstGeom prst="rect">
            <a:avLst/>
          </a:prstGeom>
        </p:spPr>
      </p:pic>
    </p:spTree>
    <p:extLst>
      <p:ext uri="{BB962C8B-B14F-4D97-AF65-F5344CB8AC3E}">
        <p14:creationId xmlns:p14="http://schemas.microsoft.com/office/powerpoint/2010/main" val="3528898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B9F6-254D-46A2-B82C-0A9AABA38EA4}"/>
              </a:ext>
            </a:extLst>
          </p:cNvPr>
          <p:cNvSpPr>
            <a:spLocks noGrp="1"/>
          </p:cNvSpPr>
          <p:nvPr>
            <p:ph type="title"/>
          </p:nvPr>
        </p:nvSpPr>
        <p:spPr/>
        <p:txBody>
          <a:bodyPr/>
          <a:lstStyle/>
          <a:p>
            <a:r>
              <a:rPr lang="en-US" dirty="0"/>
              <a:t>delete</a:t>
            </a:r>
          </a:p>
        </p:txBody>
      </p:sp>
      <p:pic>
        <p:nvPicPr>
          <p:cNvPr id="4" name="Content Placeholder 3">
            <a:extLst>
              <a:ext uri="{FF2B5EF4-FFF2-40B4-BE49-F238E27FC236}">
                <a16:creationId xmlns:a16="http://schemas.microsoft.com/office/drawing/2014/main" id="{8FA0C2B0-F082-4EBC-B3BC-949C116DB560}"/>
              </a:ext>
            </a:extLst>
          </p:cNvPr>
          <p:cNvPicPr>
            <a:picLocks noGrp="1" noChangeAspect="1"/>
          </p:cNvPicPr>
          <p:nvPr>
            <p:ph idx="1"/>
          </p:nvPr>
        </p:nvPicPr>
        <p:blipFill>
          <a:blip r:embed="rId2"/>
          <a:stretch>
            <a:fillRect/>
          </a:stretch>
        </p:blipFill>
        <p:spPr>
          <a:xfrm>
            <a:off x="677863" y="2239044"/>
            <a:ext cx="8596312" cy="3724525"/>
          </a:xfrm>
          <a:prstGeom prst="rect">
            <a:avLst/>
          </a:prstGeom>
        </p:spPr>
      </p:pic>
    </p:spTree>
    <p:extLst>
      <p:ext uri="{BB962C8B-B14F-4D97-AF65-F5344CB8AC3E}">
        <p14:creationId xmlns:p14="http://schemas.microsoft.com/office/powerpoint/2010/main" val="1372333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D993-D133-4194-9669-2B6255D94DF4}"/>
              </a:ext>
            </a:extLst>
          </p:cNvPr>
          <p:cNvSpPr>
            <a:spLocks noGrp="1"/>
          </p:cNvSpPr>
          <p:nvPr>
            <p:ph type="title"/>
          </p:nvPr>
        </p:nvSpPr>
        <p:spPr/>
        <p:txBody>
          <a:bodyPr>
            <a:normAutofit fontScale="90000"/>
          </a:bodyPr>
          <a:lstStyle/>
          <a:p>
            <a:r>
              <a:rPr lang="en-US" b="1" dirty="0"/>
              <a:t>RESTEasy RESTful Web Services Example</a:t>
            </a:r>
            <a:br>
              <a:rPr lang="en-US" b="1" dirty="0"/>
            </a:br>
            <a:endParaRPr lang="en-US" dirty="0"/>
          </a:p>
        </p:txBody>
      </p:sp>
      <p:sp>
        <p:nvSpPr>
          <p:cNvPr id="3" name="Content Placeholder 2">
            <a:extLst>
              <a:ext uri="{FF2B5EF4-FFF2-40B4-BE49-F238E27FC236}">
                <a16:creationId xmlns:a16="http://schemas.microsoft.com/office/drawing/2014/main" id="{A0BEF81C-9E72-4856-BA46-0CE488FDE88F}"/>
              </a:ext>
            </a:extLst>
          </p:cNvPr>
          <p:cNvSpPr>
            <a:spLocks noGrp="1"/>
          </p:cNvSpPr>
          <p:nvPr>
            <p:ph idx="1"/>
          </p:nvPr>
        </p:nvSpPr>
        <p:spPr/>
        <p:txBody>
          <a:bodyPr/>
          <a:lstStyle/>
          <a:p>
            <a:r>
              <a:rPr lang="en-US" dirty="0"/>
              <a:t>We use same business logic of Jersey project.</a:t>
            </a:r>
          </a:p>
          <a:p>
            <a:r>
              <a:rPr lang="en-US" dirty="0"/>
              <a:t>Rather than making changes to the same project, Let’s create a new project.</a:t>
            </a:r>
          </a:p>
          <a:p>
            <a:r>
              <a:rPr lang="en-US" dirty="0"/>
              <a:t>Create a dynamic web project and convert it to Maven project. </a:t>
            </a:r>
          </a:p>
          <a:p>
            <a:r>
              <a:rPr lang="en-US" dirty="0"/>
              <a:t>Then copy all the java classes – Person, Response, </a:t>
            </a:r>
            <a:r>
              <a:rPr lang="en-US" dirty="0" err="1"/>
              <a:t>PersonService</a:t>
            </a:r>
            <a:r>
              <a:rPr lang="en-US" dirty="0"/>
              <a:t> and </a:t>
            </a:r>
            <a:r>
              <a:rPr lang="en-US" dirty="0" err="1"/>
              <a:t>PersonServiceImpl</a:t>
            </a:r>
            <a:r>
              <a:rPr lang="en-US" dirty="0"/>
              <a:t>.</a:t>
            </a:r>
          </a:p>
          <a:p>
            <a:r>
              <a:rPr lang="en-US" dirty="0"/>
              <a:t>Below is the final project after done with all the changes.</a:t>
            </a:r>
          </a:p>
        </p:txBody>
      </p:sp>
    </p:spTree>
    <p:extLst>
      <p:ext uri="{BB962C8B-B14F-4D97-AF65-F5344CB8AC3E}">
        <p14:creationId xmlns:p14="http://schemas.microsoft.com/office/powerpoint/2010/main" val="3361672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AE29-B5C7-40A4-8541-9AF15A80D68C}"/>
              </a:ext>
            </a:extLst>
          </p:cNvPr>
          <p:cNvSpPr>
            <a:spLocks noGrp="1"/>
          </p:cNvSpPr>
          <p:nvPr>
            <p:ph type="title"/>
          </p:nvPr>
        </p:nvSpPr>
        <p:spPr/>
        <p:txBody>
          <a:bodyPr/>
          <a:lstStyle/>
          <a:p>
            <a:r>
              <a:rPr lang="en-US" dirty="0"/>
              <a:t>Add below RESTEasy dependencies in pom.xml file.</a:t>
            </a:r>
          </a:p>
        </p:txBody>
      </p:sp>
      <p:sp>
        <p:nvSpPr>
          <p:cNvPr id="3" name="Content Placeholder 2">
            <a:extLst>
              <a:ext uri="{FF2B5EF4-FFF2-40B4-BE49-F238E27FC236}">
                <a16:creationId xmlns:a16="http://schemas.microsoft.com/office/drawing/2014/main" id="{4F385B55-388F-4569-B801-827721653A06}"/>
              </a:ext>
            </a:extLst>
          </p:cNvPr>
          <p:cNvSpPr>
            <a:spLocks noGrp="1"/>
          </p:cNvSpPr>
          <p:nvPr>
            <p:ph idx="1"/>
          </p:nvPr>
        </p:nvSpPr>
        <p:spPr/>
        <p:txBody>
          <a:bodyPr>
            <a:normAutofit lnSpcReduction="10000"/>
          </a:bodyPr>
          <a:lstStyle/>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dependency</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groupId</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org.jboss.resteasy</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groupId</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artifactId</a:t>
            </a:r>
            <a:r>
              <a:rPr lang="en-US" dirty="0">
                <a:solidFill>
                  <a:srgbClr val="008080"/>
                </a:solidFill>
                <a:latin typeface="Courier New" panose="02070309020205020404" pitchFamily="49" charset="0"/>
              </a:rPr>
              <a:t>&gt;</a:t>
            </a:r>
            <a:r>
              <a:rPr lang="en-US" u="sng" dirty="0" err="1">
                <a:solidFill>
                  <a:srgbClr val="000000"/>
                </a:solidFill>
                <a:latin typeface="Courier New" panose="02070309020205020404" pitchFamily="49" charset="0"/>
              </a:rPr>
              <a:t>resteasy-jaxrs</a:t>
            </a:r>
            <a:r>
              <a:rPr lang="en-US" u="sng" dirty="0">
                <a:solidFill>
                  <a:srgbClr val="008080"/>
                </a:solidFill>
                <a:latin typeface="Courier New" panose="02070309020205020404" pitchFamily="49" charset="0"/>
              </a:rPr>
              <a:t>&lt;/</a:t>
            </a:r>
            <a:r>
              <a:rPr lang="en-US" u="sng" dirty="0" err="1">
                <a:solidFill>
                  <a:srgbClr val="3F7F7F"/>
                </a:solidFill>
                <a:latin typeface="Courier New" panose="02070309020205020404" pitchFamily="49" charset="0"/>
              </a:rPr>
              <a:t>artifactId</a:t>
            </a:r>
            <a:r>
              <a:rPr lang="en-US" u="sng"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version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3.0.13.Final</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version</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dependency</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dependency</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groupId</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org.jboss.resteasy</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groupId</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artifactId</a:t>
            </a:r>
            <a:r>
              <a:rPr lang="en-US" dirty="0">
                <a:solidFill>
                  <a:srgbClr val="008080"/>
                </a:solidFill>
                <a:latin typeface="Courier New" panose="02070309020205020404" pitchFamily="49" charset="0"/>
              </a:rPr>
              <a:t>&gt;</a:t>
            </a:r>
            <a:r>
              <a:rPr lang="en-US" u="sng" dirty="0" err="1">
                <a:solidFill>
                  <a:srgbClr val="000000"/>
                </a:solidFill>
                <a:latin typeface="Courier New" panose="02070309020205020404" pitchFamily="49" charset="0"/>
              </a:rPr>
              <a:t>resteasy</a:t>
            </a:r>
            <a:r>
              <a:rPr lang="en-US" u="sng" dirty="0">
                <a:solidFill>
                  <a:srgbClr val="000000"/>
                </a:solidFill>
                <a:latin typeface="Courier New" panose="02070309020205020404" pitchFamily="49" charset="0"/>
              </a:rPr>
              <a:t>-</a:t>
            </a:r>
            <a:r>
              <a:rPr lang="en-US" u="sng" dirty="0" err="1">
                <a:solidFill>
                  <a:srgbClr val="000000"/>
                </a:solidFill>
                <a:latin typeface="Courier New" panose="02070309020205020404" pitchFamily="49" charset="0"/>
              </a:rPr>
              <a:t>jaxb</a:t>
            </a:r>
            <a:r>
              <a:rPr lang="en-US" u="sng" dirty="0">
                <a:solidFill>
                  <a:srgbClr val="000000"/>
                </a:solidFill>
                <a:latin typeface="Courier New" panose="02070309020205020404" pitchFamily="49" charset="0"/>
              </a:rPr>
              <a:t>-provider</a:t>
            </a:r>
            <a:r>
              <a:rPr lang="en-US" u="sng" dirty="0">
                <a:solidFill>
                  <a:srgbClr val="008080"/>
                </a:solidFill>
                <a:latin typeface="Courier New" panose="02070309020205020404" pitchFamily="49" charset="0"/>
              </a:rPr>
              <a:t>&lt;/</a:t>
            </a:r>
            <a:r>
              <a:rPr lang="en-US" u="sng" dirty="0" err="1">
                <a:solidFill>
                  <a:srgbClr val="3F7F7F"/>
                </a:solidFill>
                <a:latin typeface="Courier New" panose="02070309020205020404" pitchFamily="49" charset="0"/>
              </a:rPr>
              <a:t>artifactId</a:t>
            </a:r>
            <a:r>
              <a:rPr lang="en-US" u="sng"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version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3.0.13.Final</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version</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dependency</a:t>
            </a:r>
            <a:r>
              <a:rPr lang="en-US" dirty="0">
                <a:solidFill>
                  <a:srgbClr val="008080"/>
                </a:solidFill>
                <a:latin typeface="Courier New" panose="02070309020205020404" pitchFamily="49" charset="0"/>
              </a:rPr>
              <a:t>&gt;</a:t>
            </a:r>
            <a:endParaRPr lang="en-US" dirty="0"/>
          </a:p>
        </p:txBody>
      </p:sp>
    </p:spTree>
    <p:extLst>
      <p:ext uri="{BB962C8B-B14F-4D97-AF65-F5344CB8AC3E}">
        <p14:creationId xmlns:p14="http://schemas.microsoft.com/office/powerpoint/2010/main" val="2419773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C3D1-407B-48B6-B5AC-F7EAAF5C7143}"/>
              </a:ext>
            </a:extLst>
          </p:cNvPr>
          <p:cNvSpPr>
            <a:spLocks noGrp="1"/>
          </p:cNvSpPr>
          <p:nvPr>
            <p:ph type="title"/>
          </p:nvPr>
        </p:nvSpPr>
        <p:spPr>
          <a:xfrm>
            <a:off x="677334" y="72272"/>
            <a:ext cx="8596668" cy="729006"/>
          </a:xfrm>
        </p:spPr>
        <p:txBody>
          <a:bodyPr>
            <a:noAutofit/>
          </a:bodyPr>
          <a:lstStyle/>
          <a:p>
            <a:r>
              <a:rPr lang="en-US" sz="3200" dirty="0"/>
              <a:t>Add </a:t>
            </a:r>
            <a:r>
              <a:rPr lang="en-US" sz="3200" dirty="0" err="1"/>
              <a:t>RestEasy</a:t>
            </a:r>
            <a:r>
              <a:rPr lang="en-US" sz="3200" dirty="0"/>
              <a:t> servlet in web.xml</a:t>
            </a:r>
            <a:br>
              <a:rPr lang="en-US" sz="3200" dirty="0"/>
            </a:br>
            <a:endParaRPr lang="en-US" sz="3200" dirty="0"/>
          </a:p>
        </p:txBody>
      </p:sp>
      <p:sp>
        <p:nvSpPr>
          <p:cNvPr id="3" name="Content Placeholder 2">
            <a:extLst>
              <a:ext uri="{FF2B5EF4-FFF2-40B4-BE49-F238E27FC236}">
                <a16:creationId xmlns:a16="http://schemas.microsoft.com/office/drawing/2014/main" id="{EEC4F432-3332-420D-B31C-0E5BB544DD02}"/>
              </a:ext>
            </a:extLst>
          </p:cNvPr>
          <p:cNvSpPr>
            <a:spLocks noGrp="1"/>
          </p:cNvSpPr>
          <p:nvPr>
            <p:ph idx="1"/>
          </p:nvPr>
        </p:nvSpPr>
        <p:spPr>
          <a:xfrm>
            <a:off x="537327" y="1310326"/>
            <a:ext cx="8946037" cy="5547673"/>
          </a:xfrm>
        </p:spPr>
        <p:txBody>
          <a:bodyPr>
            <a:normAutofit fontScale="70000" lnSpcReduction="20000"/>
          </a:bodyPr>
          <a:lstStyle/>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org.jboss.resteasy.plugins.server.servlet.ResteasyBootstrap</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r>
              <a:rPr lang="en-US" u="sng" dirty="0" err="1">
                <a:solidFill>
                  <a:srgbClr val="000000"/>
                </a:solidFill>
                <a:latin typeface="Courier New" panose="02070309020205020404" pitchFamily="49" charset="0"/>
              </a:rPr>
              <a:t>resteasy</a:t>
            </a:r>
            <a:r>
              <a:rPr lang="en-US" u="sng" dirty="0">
                <a:solidFill>
                  <a:srgbClr val="000000"/>
                </a:solidFill>
                <a:latin typeface="Courier New" panose="02070309020205020404" pitchFamily="49" charset="0"/>
              </a:rPr>
              <a:t>-servlet</a:t>
            </a:r>
            <a:r>
              <a:rPr lang="en-US" u="sng" dirty="0">
                <a:solidFill>
                  <a:srgbClr val="008080"/>
                </a:solidFill>
                <a:latin typeface="Courier New" panose="02070309020205020404" pitchFamily="49" charset="0"/>
              </a:rPr>
              <a:t>&lt;/</a:t>
            </a:r>
            <a:r>
              <a:rPr lang="en-US" u="sng" dirty="0">
                <a:solidFill>
                  <a:srgbClr val="3F7F7F"/>
                </a:solidFill>
                <a:latin typeface="Courier New" panose="02070309020205020404" pitchFamily="49" charset="0"/>
              </a:rPr>
              <a:t>servlet-name</a:t>
            </a:r>
            <a:r>
              <a:rPr lang="en-US" u="sng"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org.jboss.resteasy.plugins.server.servlet.HttpServletDispatcher</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init-param</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-name</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javax.ws.rs.Application</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-value</a:t>
            </a:r>
            <a:r>
              <a:rPr lang="en-US" dirty="0">
                <a:solidFill>
                  <a:srgbClr val="008080"/>
                </a:solidFill>
                <a:latin typeface="Courier New" panose="02070309020205020404" pitchFamily="49" charset="0"/>
              </a:rPr>
              <a:t>&gt;</a:t>
            </a:r>
            <a:r>
              <a:rPr lang="en-US" dirty="0" err="1">
                <a:solidFill>
                  <a:srgbClr val="000000"/>
                </a:solidFill>
                <a:highlight>
                  <a:srgbClr val="FFFF00"/>
                </a:highlight>
                <a:latin typeface="Courier New" panose="02070309020205020404" pitchFamily="49" charset="0"/>
              </a:rPr>
              <a:t>com.mangaraoit.jaxrs.resteasy.app.MyApp</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-value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init-param</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r>
              <a:rPr lang="en-US" u="sng" dirty="0" err="1">
                <a:solidFill>
                  <a:srgbClr val="000000"/>
                </a:solidFill>
                <a:latin typeface="Courier New" panose="02070309020205020404" pitchFamily="49" charset="0"/>
              </a:rPr>
              <a:t>resteasy</a:t>
            </a:r>
            <a:r>
              <a:rPr lang="en-US" u="sng" dirty="0">
                <a:solidFill>
                  <a:srgbClr val="000000"/>
                </a:solidFill>
                <a:latin typeface="Courier New" panose="02070309020205020404" pitchFamily="49" charset="0"/>
              </a:rPr>
              <a:t>-servlet</a:t>
            </a:r>
            <a:r>
              <a:rPr lang="en-US" u="sng" dirty="0">
                <a:solidFill>
                  <a:srgbClr val="008080"/>
                </a:solidFill>
                <a:latin typeface="Courier New" panose="02070309020205020404" pitchFamily="49" charset="0"/>
              </a:rPr>
              <a:t>&lt;/</a:t>
            </a:r>
            <a:r>
              <a:rPr lang="en-US" u="sng" dirty="0">
                <a:solidFill>
                  <a:srgbClr val="3F7F7F"/>
                </a:solidFill>
                <a:latin typeface="Courier New" panose="02070309020205020404" pitchFamily="49" charset="0"/>
              </a:rPr>
              <a:t>servlet-name</a:t>
            </a:r>
            <a:r>
              <a:rPr lang="en-US" u="sng"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servlet-mapping</a:t>
            </a:r>
            <a:r>
              <a:rPr lang="en-US" dirty="0">
                <a:solidFill>
                  <a:srgbClr val="008080"/>
                </a:solidFill>
                <a:latin typeface="Courier New" panose="02070309020205020404" pitchFamily="49" charset="0"/>
              </a:rPr>
              <a:t>&gt;</a:t>
            </a:r>
            <a:endParaRPr lang="en-US" dirty="0"/>
          </a:p>
        </p:txBody>
      </p:sp>
    </p:spTree>
    <p:extLst>
      <p:ext uri="{BB962C8B-B14F-4D97-AF65-F5344CB8AC3E}">
        <p14:creationId xmlns:p14="http://schemas.microsoft.com/office/powerpoint/2010/main" val="158351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BAFF-2E09-4D25-8DE1-E121B155E339}"/>
              </a:ext>
            </a:extLst>
          </p:cNvPr>
          <p:cNvSpPr>
            <a:spLocks noGrp="1"/>
          </p:cNvSpPr>
          <p:nvPr>
            <p:ph type="title"/>
          </p:nvPr>
        </p:nvSpPr>
        <p:spPr/>
        <p:txBody>
          <a:bodyPr>
            <a:normAutofit fontScale="90000"/>
          </a:bodyPr>
          <a:lstStyle/>
          <a:p>
            <a:r>
              <a:rPr lang="en-US" b="1" dirty="0"/>
              <a:t>Java RESTful Web Services API</a:t>
            </a:r>
            <a:br>
              <a:rPr lang="en-US" b="1" dirty="0"/>
            </a:br>
            <a:br>
              <a:rPr lang="en-US" dirty="0"/>
            </a:br>
            <a:endParaRPr lang="en-US" dirty="0"/>
          </a:p>
        </p:txBody>
      </p:sp>
      <p:sp>
        <p:nvSpPr>
          <p:cNvPr id="3" name="Content Placeholder 2">
            <a:extLst>
              <a:ext uri="{FF2B5EF4-FFF2-40B4-BE49-F238E27FC236}">
                <a16:creationId xmlns:a16="http://schemas.microsoft.com/office/drawing/2014/main" id="{D7F7EBA2-BC60-43F8-91A3-B4D7E04CDE27}"/>
              </a:ext>
            </a:extLst>
          </p:cNvPr>
          <p:cNvSpPr>
            <a:spLocks noGrp="1"/>
          </p:cNvSpPr>
          <p:nvPr>
            <p:ph idx="1"/>
          </p:nvPr>
        </p:nvSpPr>
        <p:spPr/>
        <p:txBody>
          <a:bodyPr/>
          <a:lstStyle/>
          <a:p>
            <a:r>
              <a:rPr lang="en-US" dirty="0"/>
              <a:t>JAX-RS is the Java API for creating REST web services.</a:t>
            </a:r>
          </a:p>
          <a:p>
            <a:r>
              <a:rPr lang="en-US" dirty="0"/>
              <a:t>It uses annotations to simplify the development and deployment of web services.</a:t>
            </a:r>
          </a:p>
          <a:p>
            <a:r>
              <a:rPr lang="en-US" dirty="0">
                <a:highlight>
                  <a:srgbClr val="FFFF00"/>
                </a:highlight>
              </a:rPr>
              <a:t>JAX-RS is part of JDK,</a:t>
            </a:r>
            <a:r>
              <a:rPr lang="en-US" dirty="0"/>
              <a:t> so you </a:t>
            </a:r>
            <a:r>
              <a:rPr lang="en-US" dirty="0">
                <a:highlight>
                  <a:srgbClr val="FFFF00"/>
                </a:highlight>
              </a:rPr>
              <a:t>don’t need to include anything </a:t>
            </a:r>
            <a:r>
              <a:rPr lang="en-US" dirty="0"/>
              <a:t>to use it’s annotations.</a:t>
            </a:r>
          </a:p>
          <a:p>
            <a:endParaRPr lang="en-US" dirty="0"/>
          </a:p>
        </p:txBody>
      </p:sp>
    </p:spTree>
    <p:extLst>
      <p:ext uri="{BB962C8B-B14F-4D97-AF65-F5344CB8AC3E}">
        <p14:creationId xmlns:p14="http://schemas.microsoft.com/office/powerpoint/2010/main" val="1240806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8AA7-B9DA-4818-98A6-C771847D101A}"/>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10C9E738-E0A1-46A3-A25D-EC928F9858ED}"/>
              </a:ext>
            </a:extLst>
          </p:cNvPr>
          <p:cNvSpPr>
            <a:spLocks noGrp="1"/>
          </p:cNvSpPr>
          <p:nvPr>
            <p:ph idx="1"/>
          </p:nvPr>
        </p:nvSpPr>
        <p:spPr/>
        <p:txBody>
          <a:bodyPr/>
          <a:lstStyle/>
          <a:p>
            <a:pPr marL="0" indent="0">
              <a:buNone/>
            </a:pPr>
            <a:r>
              <a:rPr lang="en-US" dirty="0"/>
              <a:t>Notice: We are providing </a:t>
            </a:r>
            <a:r>
              <a:rPr lang="en-US" dirty="0" err="1"/>
              <a:t>init-param</a:t>
            </a:r>
            <a:r>
              <a:rPr lang="en-US" dirty="0"/>
              <a:t> value as </a:t>
            </a:r>
            <a:r>
              <a:rPr lang="en-US" dirty="0" err="1"/>
              <a:t>MyApp</a:t>
            </a:r>
            <a:r>
              <a:rPr lang="en-US" dirty="0"/>
              <a:t> class.</a:t>
            </a:r>
          </a:p>
          <a:p>
            <a:pPr marL="0" indent="0">
              <a:buNone/>
            </a:pPr>
            <a:r>
              <a:rPr lang="en-US" dirty="0"/>
              <a:t>Here we are extending </a:t>
            </a:r>
            <a:r>
              <a:rPr lang="en-US" b="1" dirty="0" err="1"/>
              <a:t>javax.ws.rs.core.Application</a:t>
            </a:r>
            <a:r>
              <a:rPr lang="en-US" b="1" dirty="0"/>
              <a:t> </a:t>
            </a:r>
            <a:r>
              <a:rPr lang="en-US" dirty="0"/>
              <a:t>class as shown below.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3688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6360-752E-4017-897D-CC76D230B7A3}"/>
              </a:ext>
            </a:extLst>
          </p:cNvPr>
          <p:cNvSpPr>
            <a:spLocks noGrp="1"/>
          </p:cNvSpPr>
          <p:nvPr>
            <p:ph type="title"/>
          </p:nvPr>
        </p:nvSpPr>
        <p:spPr/>
        <p:txBody>
          <a:bodyPr/>
          <a:lstStyle/>
          <a:p>
            <a:r>
              <a:rPr lang="en-US" dirty="0" err="1"/>
              <a:t>MyApp</a:t>
            </a:r>
            <a:endParaRPr lang="en-US" dirty="0"/>
          </a:p>
        </p:txBody>
      </p:sp>
      <p:sp>
        <p:nvSpPr>
          <p:cNvPr id="3" name="Content Placeholder 2">
            <a:extLst>
              <a:ext uri="{FF2B5EF4-FFF2-40B4-BE49-F238E27FC236}">
                <a16:creationId xmlns:a16="http://schemas.microsoft.com/office/drawing/2014/main" id="{8200A16F-4AE2-4256-B3B1-60B8E7D9770F}"/>
              </a:ext>
            </a:extLst>
          </p:cNvPr>
          <p:cNvSpPr>
            <a:spLocks noGrp="1"/>
          </p:cNvSpPr>
          <p:nvPr>
            <p:ph idx="1"/>
          </p:nvPr>
        </p:nvSpPr>
        <p:spPr>
          <a:xfrm>
            <a:off x="509047" y="1753386"/>
            <a:ext cx="8993172" cy="4930217"/>
          </a:xfrm>
        </p:spPr>
        <p:txBody>
          <a:bodyPr>
            <a:normAutofit fontScale="625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com.mangaraoit.jaxrs.resteasy.app</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java.util.HashSet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java.util.Set</a:t>
            </a:r>
            <a:r>
              <a:rPr lang="en-US" b="1" dirty="0">
                <a:solidFill>
                  <a:srgbClr val="000000"/>
                </a:solidFill>
                <a:latin typeface="Courier New" panose="02070309020205020404" pitchFamily="49" charset="0"/>
              </a:rPr>
              <a:t>;</a:t>
            </a:r>
          </a:p>
          <a:p>
            <a:r>
              <a:rPr lang="fr-FR" b="1" dirty="0">
                <a:solidFill>
                  <a:srgbClr val="7F0055"/>
                </a:solidFill>
                <a:latin typeface="Courier New" panose="02070309020205020404" pitchFamily="49" charset="0"/>
              </a:rPr>
              <a:t>import</a:t>
            </a:r>
            <a:r>
              <a:rPr lang="fr-FR" b="1" dirty="0">
                <a:solidFill>
                  <a:srgbClr val="000000"/>
                </a:solidFill>
                <a:latin typeface="Courier New" panose="02070309020205020404" pitchFamily="49" charset="0"/>
              </a:rPr>
              <a:t> </a:t>
            </a:r>
            <a:r>
              <a:rPr lang="fr-FR" b="1" dirty="0" err="1">
                <a:solidFill>
                  <a:srgbClr val="000000"/>
                </a:solidFill>
                <a:latin typeface="Courier New" panose="02070309020205020404" pitchFamily="49" charset="0"/>
              </a:rPr>
              <a:t>javax.ws.rs.core.Application</a:t>
            </a:r>
            <a:r>
              <a:rPr lang="fr-FR"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com.mangaraoit.jaxrs.service.PersonServiceImpl</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MyApp</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Application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Set&lt;Object&gt; </a:t>
            </a:r>
            <a:r>
              <a:rPr lang="en-US" b="1" dirty="0">
                <a:solidFill>
                  <a:srgbClr val="0000C0"/>
                </a:solidFill>
                <a:latin typeface="Courier New" panose="02070309020205020404" pitchFamily="49" charset="0"/>
              </a:rPr>
              <a:t>singletons</a:t>
            </a:r>
            <a:r>
              <a:rPr lang="en-US" b="1" dirty="0">
                <a:solidFill>
                  <a:srgbClr val="000000"/>
                </a:solidFill>
                <a:latin typeface="Courier New" panose="02070309020205020404" pitchFamily="49" charset="0"/>
              </a:rPr>
              <a:t> = </a:t>
            </a:r>
            <a:r>
              <a:rPr lang="en-US" b="1" u="sng" dirty="0">
                <a:solidFill>
                  <a:srgbClr val="7F0055"/>
                </a:solidFill>
                <a:latin typeface="Courier New" panose="02070309020205020404" pitchFamily="49" charset="0"/>
              </a:rPr>
              <a:t>new</a:t>
            </a:r>
            <a:r>
              <a:rPr lang="en-US" b="1" u="sng" dirty="0">
                <a:solidFill>
                  <a:srgbClr val="000000"/>
                </a:solidFill>
                <a:latin typeface="Courier New" panose="02070309020205020404" pitchFamily="49" charset="0"/>
              </a:rPr>
              <a:t> </a:t>
            </a:r>
            <a:r>
              <a:rPr lang="en-US" b="1" u="sng" dirty="0" err="1">
                <a:solidFill>
                  <a:srgbClr val="000000"/>
                </a:solidFill>
                <a:latin typeface="Courier New" panose="02070309020205020404" pitchFamily="49" charset="0"/>
              </a:rPr>
              <a:t>HashSet</a:t>
            </a:r>
            <a:r>
              <a:rPr lang="en-US" b="1" u="sng"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MyApp</a:t>
            </a:r>
            <a:r>
              <a:rPr lang="en-US" b="1" dirty="0">
                <a:solidFill>
                  <a:srgbClr val="000000"/>
                </a:solidFill>
                <a:latin typeface="Courier New" panose="02070309020205020404" pitchFamily="49" charset="0"/>
              </a:rPr>
              <a:t>() {</a:t>
            </a:r>
          </a:p>
          <a:p>
            <a:r>
              <a:rPr lang="en-US" dirty="0" err="1">
                <a:solidFill>
                  <a:srgbClr val="0000C0"/>
                </a:solidFill>
                <a:latin typeface="Courier New" panose="02070309020205020404" pitchFamily="49" charset="0"/>
              </a:rPr>
              <a:t>singletons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PersonServiceImpl</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Set&lt;Object&gt; </a:t>
            </a:r>
            <a:r>
              <a:rPr lang="en-US" b="1" dirty="0" err="1">
                <a:solidFill>
                  <a:srgbClr val="000000"/>
                </a:solidFill>
                <a:latin typeface="Courier New" panose="02070309020205020404" pitchFamily="49" charset="0"/>
              </a:rPr>
              <a:t>getSingletons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singletons</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4255861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755D-F4EB-4CBB-B49B-B0CBE31E6BE0}"/>
              </a:ext>
            </a:extLst>
          </p:cNvPr>
          <p:cNvSpPr>
            <a:spLocks noGrp="1"/>
          </p:cNvSpPr>
          <p:nvPr>
            <p:ph type="title"/>
          </p:nvPr>
        </p:nvSpPr>
        <p:spPr/>
        <p:txBody>
          <a:bodyPr/>
          <a:lstStyle/>
          <a:p>
            <a:r>
              <a:rPr lang="en-US" b="1" dirty="0"/>
              <a:t>RESTEasy Web Services Test</a:t>
            </a:r>
            <a:br>
              <a:rPr lang="en-US" b="1" dirty="0"/>
            </a:br>
            <a:endParaRPr lang="en-US" dirty="0"/>
          </a:p>
        </p:txBody>
      </p:sp>
      <p:sp>
        <p:nvSpPr>
          <p:cNvPr id="3" name="Content Placeholder 2">
            <a:extLst>
              <a:ext uri="{FF2B5EF4-FFF2-40B4-BE49-F238E27FC236}">
                <a16:creationId xmlns:a16="http://schemas.microsoft.com/office/drawing/2014/main" id="{D6368E9E-329E-4A1A-9E9F-2DD0E31DED6C}"/>
              </a:ext>
            </a:extLst>
          </p:cNvPr>
          <p:cNvSpPr>
            <a:spLocks noGrp="1"/>
          </p:cNvSpPr>
          <p:nvPr>
            <p:ph idx="1"/>
          </p:nvPr>
        </p:nvSpPr>
        <p:spPr/>
        <p:txBody>
          <a:bodyPr/>
          <a:lstStyle/>
          <a:p>
            <a:r>
              <a:rPr lang="en-US" dirty="0"/>
              <a:t>That’s it. Deploy the application. Our web service is ready with RESTEasy JAX-RS implementation.</a:t>
            </a:r>
          </a:p>
        </p:txBody>
      </p:sp>
    </p:spTree>
    <p:extLst>
      <p:ext uri="{BB962C8B-B14F-4D97-AF65-F5344CB8AC3E}">
        <p14:creationId xmlns:p14="http://schemas.microsoft.com/office/powerpoint/2010/main" val="4194205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C5F3-26BD-4115-ADD5-8DF4BBD89A81}"/>
              </a:ext>
            </a:extLst>
          </p:cNvPr>
          <p:cNvSpPr>
            <a:spLocks noGrp="1"/>
          </p:cNvSpPr>
          <p:nvPr>
            <p:ph type="title"/>
          </p:nvPr>
        </p:nvSpPr>
        <p:spPr/>
        <p:txBody>
          <a:bodyPr/>
          <a:lstStyle/>
          <a:p>
            <a:r>
              <a:rPr lang="en-US" dirty="0" err="1"/>
              <a:t>getDummy</a:t>
            </a:r>
            <a:endParaRPr lang="en-US" dirty="0"/>
          </a:p>
        </p:txBody>
      </p:sp>
      <p:pic>
        <p:nvPicPr>
          <p:cNvPr id="4" name="Content Placeholder 3">
            <a:extLst>
              <a:ext uri="{FF2B5EF4-FFF2-40B4-BE49-F238E27FC236}">
                <a16:creationId xmlns:a16="http://schemas.microsoft.com/office/drawing/2014/main" id="{8D3B2529-CA7A-436F-9A31-F0BF6E233E23}"/>
              </a:ext>
            </a:extLst>
          </p:cNvPr>
          <p:cNvPicPr>
            <a:picLocks noGrp="1" noChangeAspect="1"/>
          </p:cNvPicPr>
          <p:nvPr>
            <p:ph idx="1"/>
          </p:nvPr>
        </p:nvPicPr>
        <p:blipFill>
          <a:blip r:embed="rId2"/>
          <a:stretch>
            <a:fillRect/>
          </a:stretch>
        </p:blipFill>
        <p:spPr>
          <a:xfrm>
            <a:off x="677863" y="2354419"/>
            <a:ext cx="8596312" cy="3493775"/>
          </a:xfrm>
          <a:prstGeom prst="rect">
            <a:avLst/>
          </a:prstGeom>
        </p:spPr>
      </p:pic>
    </p:spTree>
    <p:extLst>
      <p:ext uri="{BB962C8B-B14F-4D97-AF65-F5344CB8AC3E}">
        <p14:creationId xmlns:p14="http://schemas.microsoft.com/office/powerpoint/2010/main" val="121986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9007-67B0-4972-9DA9-A1E0E5C11FA8}"/>
              </a:ext>
            </a:extLst>
          </p:cNvPr>
          <p:cNvSpPr>
            <a:spLocks noGrp="1"/>
          </p:cNvSpPr>
          <p:nvPr>
            <p:ph type="title"/>
          </p:nvPr>
        </p:nvSpPr>
        <p:spPr/>
        <p:txBody>
          <a:bodyPr/>
          <a:lstStyle/>
          <a:p>
            <a:r>
              <a:rPr lang="en-US" dirty="0"/>
              <a:t>delete</a:t>
            </a:r>
          </a:p>
        </p:txBody>
      </p:sp>
      <p:pic>
        <p:nvPicPr>
          <p:cNvPr id="4" name="Content Placeholder 3">
            <a:extLst>
              <a:ext uri="{FF2B5EF4-FFF2-40B4-BE49-F238E27FC236}">
                <a16:creationId xmlns:a16="http://schemas.microsoft.com/office/drawing/2014/main" id="{C74E679E-74F9-4257-9D16-4CB1C9E2FB2B}"/>
              </a:ext>
            </a:extLst>
          </p:cNvPr>
          <p:cNvPicPr>
            <a:picLocks noGrp="1" noChangeAspect="1"/>
          </p:cNvPicPr>
          <p:nvPr>
            <p:ph idx="1"/>
          </p:nvPr>
        </p:nvPicPr>
        <p:blipFill>
          <a:blip r:embed="rId2"/>
          <a:stretch>
            <a:fillRect/>
          </a:stretch>
        </p:blipFill>
        <p:spPr>
          <a:xfrm>
            <a:off x="677863" y="2267983"/>
            <a:ext cx="8596312" cy="3666647"/>
          </a:xfrm>
          <a:prstGeom prst="rect">
            <a:avLst/>
          </a:prstGeom>
        </p:spPr>
      </p:pic>
    </p:spTree>
    <p:extLst>
      <p:ext uri="{BB962C8B-B14F-4D97-AF65-F5344CB8AC3E}">
        <p14:creationId xmlns:p14="http://schemas.microsoft.com/office/powerpoint/2010/main" val="2844672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3DAA-6B1A-44B6-B73D-EA6EAAACA709}"/>
              </a:ext>
            </a:extLst>
          </p:cNvPr>
          <p:cNvSpPr>
            <a:spLocks noGrp="1"/>
          </p:cNvSpPr>
          <p:nvPr>
            <p:ph type="title"/>
          </p:nvPr>
        </p:nvSpPr>
        <p:spPr/>
        <p:txBody>
          <a:bodyPr>
            <a:normAutofit/>
          </a:bodyPr>
          <a:lstStyle/>
          <a:p>
            <a:r>
              <a:rPr lang="en-US" b="1" dirty="0"/>
              <a:t>Spring Boot REST Example</a:t>
            </a:r>
          </a:p>
        </p:txBody>
      </p:sp>
      <p:sp>
        <p:nvSpPr>
          <p:cNvPr id="3" name="Content Placeholder 2">
            <a:extLst>
              <a:ext uri="{FF2B5EF4-FFF2-40B4-BE49-F238E27FC236}">
                <a16:creationId xmlns:a16="http://schemas.microsoft.com/office/drawing/2014/main" id="{37B60EF9-6EBA-42A4-B2EF-813FEF7A9F4A}"/>
              </a:ext>
            </a:extLst>
          </p:cNvPr>
          <p:cNvSpPr>
            <a:spLocks noGrp="1"/>
          </p:cNvSpPr>
          <p:nvPr>
            <p:ph idx="1"/>
          </p:nvPr>
        </p:nvSpPr>
        <p:spPr/>
        <p:txBody>
          <a:bodyPr/>
          <a:lstStyle/>
          <a:p>
            <a:r>
              <a:rPr lang="en-US" dirty="0"/>
              <a:t>Spring Boot is an awesome module from </a:t>
            </a:r>
            <a:r>
              <a:rPr lang="en-US" dirty="0">
                <a:hlinkClick r:id="rId2"/>
              </a:rPr>
              <a:t>Spring Framework</a:t>
            </a:r>
            <a:r>
              <a:rPr lang="en-US" dirty="0"/>
              <a:t>. Once you are used to it, then working with Spring is a breeze because it takes care of all the spring container specific configurations and allows us to focus more on our application.</a:t>
            </a:r>
          </a:p>
          <a:p>
            <a:r>
              <a:rPr lang="en-US" dirty="0"/>
              <a:t>REST web services are very popular these days. Let’s create a REST Service using Spring boot.</a:t>
            </a:r>
          </a:p>
        </p:txBody>
      </p:sp>
    </p:spTree>
    <p:extLst>
      <p:ext uri="{BB962C8B-B14F-4D97-AF65-F5344CB8AC3E}">
        <p14:creationId xmlns:p14="http://schemas.microsoft.com/office/powerpoint/2010/main" val="3312755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1775-10D0-4C2B-9A6C-3E8B0D49E3CA}"/>
              </a:ext>
            </a:extLst>
          </p:cNvPr>
          <p:cNvSpPr>
            <a:spLocks noGrp="1"/>
          </p:cNvSpPr>
          <p:nvPr>
            <p:ph type="title"/>
          </p:nvPr>
        </p:nvSpPr>
        <p:spPr>
          <a:xfrm>
            <a:off x="677334" y="0"/>
            <a:ext cx="8596668" cy="763571"/>
          </a:xfrm>
        </p:spPr>
        <p:txBody>
          <a:bodyPr>
            <a:normAutofit fontScale="90000"/>
          </a:bodyPr>
          <a:lstStyle/>
          <a:p>
            <a:r>
              <a:rPr lang="en-US" b="1" dirty="0"/>
              <a:t>Spring Boot REST Dependencies</a:t>
            </a:r>
            <a:br>
              <a:rPr lang="en-US" b="1" dirty="0"/>
            </a:br>
            <a:endParaRPr lang="en-US" dirty="0"/>
          </a:p>
        </p:txBody>
      </p:sp>
      <p:sp>
        <p:nvSpPr>
          <p:cNvPr id="3" name="Content Placeholder 2">
            <a:extLst>
              <a:ext uri="{FF2B5EF4-FFF2-40B4-BE49-F238E27FC236}">
                <a16:creationId xmlns:a16="http://schemas.microsoft.com/office/drawing/2014/main" id="{B66B7A3E-4C2B-48ED-A094-C7658FA80ADE}"/>
              </a:ext>
            </a:extLst>
          </p:cNvPr>
          <p:cNvSpPr>
            <a:spLocks noGrp="1"/>
          </p:cNvSpPr>
          <p:nvPr>
            <p:ph idx="1"/>
          </p:nvPr>
        </p:nvSpPr>
        <p:spPr>
          <a:xfrm>
            <a:off x="509047" y="763572"/>
            <a:ext cx="10529741" cy="6094428"/>
          </a:xfrm>
        </p:spPr>
        <p:txBody>
          <a:bodyPr/>
          <a:lstStyle/>
          <a:p>
            <a:r>
              <a:rPr lang="en-US" dirty="0"/>
              <a:t>Since web applications run on the server, apart from </a:t>
            </a:r>
            <a:r>
              <a:rPr lang="en-US" b="1" dirty="0"/>
              <a:t>Spring Boot</a:t>
            </a:r>
            <a:r>
              <a:rPr lang="en-US" dirty="0"/>
              <a:t> we need to add Spring MVC libraries to our project. </a:t>
            </a:r>
          </a:p>
          <a:p>
            <a:r>
              <a:rPr lang="en-US" dirty="0"/>
              <a:t>Let’s use </a:t>
            </a:r>
            <a:r>
              <a:rPr lang="en-US" dirty="0">
                <a:hlinkClick r:id="rId2"/>
              </a:rPr>
              <a:t>Spring </a:t>
            </a:r>
            <a:r>
              <a:rPr lang="en-US" dirty="0" err="1">
                <a:hlinkClick r:id="rId2"/>
              </a:rPr>
              <a:t>Initializr</a:t>
            </a:r>
            <a:r>
              <a:rPr lang="en-US" dirty="0"/>
              <a:t> to create Spring Boot project. Enter details and click on Generate Project button. </a:t>
            </a:r>
            <a:r>
              <a:rPr lang="en-US" dirty="0">
                <a:highlight>
                  <a:srgbClr val="FFFF00"/>
                </a:highlight>
              </a:rPr>
              <a:t>Add Web module</a:t>
            </a:r>
            <a:r>
              <a:rPr lang="en-US" dirty="0"/>
              <a:t>.</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EA898A5-E0C0-422E-A08F-3002845BEB0D}"/>
              </a:ext>
            </a:extLst>
          </p:cNvPr>
          <p:cNvPicPr>
            <a:picLocks noChangeAspect="1"/>
          </p:cNvPicPr>
          <p:nvPr/>
        </p:nvPicPr>
        <p:blipFill>
          <a:blip r:embed="rId3"/>
          <a:stretch>
            <a:fillRect/>
          </a:stretch>
        </p:blipFill>
        <p:spPr>
          <a:xfrm>
            <a:off x="677334" y="2124606"/>
            <a:ext cx="10361454" cy="4530717"/>
          </a:xfrm>
          <a:prstGeom prst="rect">
            <a:avLst/>
          </a:prstGeom>
        </p:spPr>
      </p:pic>
    </p:spTree>
    <p:extLst>
      <p:ext uri="{BB962C8B-B14F-4D97-AF65-F5344CB8AC3E}">
        <p14:creationId xmlns:p14="http://schemas.microsoft.com/office/powerpoint/2010/main" val="3102194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B7CE-C0DF-4AF2-B6AF-4AAA146D4CB0}"/>
              </a:ext>
            </a:extLst>
          </p:cNvPr>
          <p:cNvSpPr>
            <a:spLocks noGrp="1"/>
          </p:cNvSpPr>
          <p:nvPr>
            <p:ph type="title"/>
          </p:nvPr>
        </p:nvSpPr>
        <p:spPr/>
        <p:txBody>
          <a:bodyPr>
            <a:normAutofit fontScale="90000"/>
          </a:bodyPr>
          <a:lstStyle/>
          <a:p>
            <a:r>
              <a:rPr lang="en-US" dirty="0"/>
              <a:t>Import the </a:t>
            </a:r>
            <a:r>
              <a:rPr lang="en-US"/>
              <a:t>generated maven project </a:t>
            </a:r>
            <a:r>
              <a:rPr lang="en-US" dirty="0"/>
              <a:t>into Eclipse - Directory structure</a:t>
            </a:r>
            <a:br>
              <a:rPr lang="en-US" dirty="0"/>
            </a:br>
            <a:endParaRPr lang="en-US" dirty="0"/>
          </a:p>
        </p:txBody>
      </p:sp>
      <p:pic>
        <p:nvPicPr>
          <p:cNvPr id="6" name="Content Placeholder 5">
            <a:extLst>
              <a:ext uri="{FF2B5EF4-FFF2-40B4-BE49-F238E27FC236}">
                <a16:creationId xmlns:a16="http://schemas.microsoft.com/office/drawing/2014/main" id="{C52557C4-D898-461C-B61F-6F6469990F32}"/>
              </a:ext>
            </a:extLst>
          </p:cNvPr>
          <p:cNvPicPr>
            <a:picLocks noGrp="1" noChangeAspect="1"/>
          </p:cNvPicPr>
          <p:nvPr>
            <p:ph idx="1"/>
          </p:nvPr>
        </p:nvPicPr>
        <p:blipFill>
          <a:blip r:embed="rId2"/>
          <a:stretch>
            <a:fillRect/>
          </a:stretch>
        </p:blipFill>
        <p:spPr>
          <a:xfrm>
            <a:off x="3591648" y="2789964"/>
            <a:ext cx="2768742" cy="2622685"/>
          </a:xfrm>
          <a:prstGeom prst="rect">
            <a:avLst/>
          </a:prstGeom>
        </p:spPr>
      </p:pic>
    </p:spTree>
    <p:extLst>
      <p:ext uri="{BB962C8B-B14F-4D97-AF65-F5344CB8AC3E}">
        <p14:creationId xmlns:p14="http://schemas.microsoft.com/office/powerpoint/2010/main" val="1049024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642C-88CC-41AE-B95E-B515DFA51512}"/>
              </a:ext>
            </a:extLst>
          </p:cNvPr>
          <p:cNvSpPr>
            <a:spLocks noGrp="1"/>
          </p:cNvSpPr>
          <p:nvPr>
            <p:ph type="title"/>
          </p:nvPr>
        </p:nvSpPr>
        <p:spPr>
          <a:xfrm>
            <a:off x="677334" y="336222"/>
            <a:ext cx="8596668" cy="1320800"/>
          </a:xfrm>
        </p:spPr>
        <p:txBody>
          <a:bodyPr>
            <a:noAutofit/>
          </a:bodyPr>
          <a:lstStyle/>
          <a:p>
            <a:r>
              <a:rPr lang="en-US" sz="1800" dirty="0"/>
              <a:t>Issue 1: </a:t>
            </a:r>
            <a:r>
              <a:rPr lang="en-US" sz="1800" dirty="0" err="1"/>
              <a:t>org.apache.maven.archiver.MavenArchiver.getManifest</a:t>
            </a:r>
            <a:r>
              <a:rPr lang="en-US" sz="1800" dirty="0"/>
              <a:t>(</a:t>
            </a:r>
            <a:r>
              <a:rPr lang="en-US" sz="1800" dirty="0" err="1"/>
              <a:t>org.apache.maven.project.MavenProject</a:t>
            </a:r>
            <a:r>
              <a:rPr lang="en-US" sz="1800" dirty="0"/>
              <a:t>, </a:t>
            </a:r>
            <a:r>
              <a:rPr lang="en-US" sz="1800" dirty="0" err="1"/>
              <a:t>org.apache.maven.archiver.MavenArchiveConfiguration</a:t>
            </a:r>
            <a:r>
              <a:rPr lang="en-US" sz="1800" dirty="0"/>
              <a:t>) pom.xml /&lt;maven </a:t>
            </a:r>
            <a:r>
              <a:rPr lang="en-US" sz="1800" dirty="0" err="1"/>
              <a:t>projectName</a:t>
            </a:r>
            <a:r>
              <a:rPr lang="en-US" sz="1800" dirty="0"/>
              <a:t>&gt;</a:t>
            </a:r>
          </a:p>
        </p:txBody>
      </p:sp>
      <p:sp>
        <p:nvSpPr>
          <p:cNvPr id="3" name="Content Placeholder 2">
            <a:extLst>
              <a:ext uri="{FF2B5EF4-FFF2-40B4-BE49-F238E27FC236}">
                <a16:creationId xmlns:a16="http://schemas.microsoft.com/office/drawing/2014/main" id="{2256820D-2FB6-4890-83D1-9FE8858313CF}"/>
              </a:ext>
            </a:extLst>
          </p:cNvPr>
          <p:cNvSpPr>
            <a:spLocks noGrp="1"/>
          </p:cNvSpPr>
          <p:nvPr>
            <p:ph idx="1"/>
          </p:nvPr>
        </p:nvSpPr>
        <p:spPr>
          <a:xfrm>
            <a:off x="677334" y="2198296"/>
            <a:ext cx="8596668" cy="3880773"/>
          </a:xfrm>
        </p:spPr>
        <p:txBody>
          <a:bodyPr/>
          <a:lstStyle/>
          <a:p>
            <a:pPr fontAlgn="base"/>
            <a:r>
              <a:rPr lang="en-US" dirty="0"/>
              <a:t>The solution was to downgrade the spring-boot-starter-parent dependency version from 2.0.0.RELEASE to 1.5.10.RELEASE(you can move to any stable version)</a:t>
            </a:r>
          </a:p>
          <a:p>
            <a:pPr marL="0" indent="0">
              <a:buNone/>
            </a:pPr>
            <a:r>
              <a:rPr lang="en-US" dirty="0"/>
              <a:t>&lt;parent&gt;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&gt;spring-boot-starter-parent&lt;/</a:t>
            </a:r>
            <a:r>
              <a:rPr lang="en-US" dirty="0" err="1"/>
              <a:t>artifactId</a:t>
            </a:r>
            <a:r>
              <a:rPr lang="en-US" dirty="0"/>
              <a:t>&gt;</a:t>
            </a:r>
          </a:p>
          <a:p>
            <a:pPr marL="0" indent="0">
              <a:buNone/>
            </a:pPr>
            <a:r>
              <a:rPr lang="en-US" dirty="0"/>
              <a:t>    &lt;version&gt;</a:t>
            </a:r>
            <a:r>
              <a:rPr lang="en-US" dirty="0">
                <a:highlight>
                  <a:srgbClr val="FFFF00"/>
                </a:highlight>
              </a:rPr>
              <a:t>2.0.0.RELEASE</a:t>
            </a:r>
            <a:r>
              <a:rPr lang="en-US" dirty="0"/>
              <a:t>&lt;/version&gt; / &lt;version&gt;</a:t>
            </a:r>
            <a:r>
              <a:rPr lang="en-US" dirty="0">
                <a:highlight>
                  <a:srgbClr val="FFFF00"/>
                </a:highlight>
              </a:rPr>
              <a:t>1.5.10.RELEASE</a:t>
            </a:r>
            <a:r>
              <a:rPr lang="en-US" dirty="0"/>
              <a:t>&lt;/version&gt; </a:t>
            </a:r>
          </a:p>
          <a:p>
            <a:pPr marL="0" indent="0">
              <a:buNone/>
            </a:pPr>
            <a:r>
              <a:rPr lang="en-US" dirty="0"/>
              <a:t>    &lt;</a:t>
            </a:r>
            <a:r>
              <a:rPr lang="en-US" dirty="0" err="1"/>
              <a:t>relativePath</a:t>
            </a:r>
            <a:r>
              <a:rPr lang="en-US" dirty="0"/>
              <a:t>/&gt; &lt;!-- lookup parent from repository --&gt;</a:t>
            </a:r>
          </a:p>
          <a:p>
            <a:pPr marL="0" indent="0">
              <a:buNone/>
            </a:pPr>
            <a:r>
              <a:rPr lang="en-US" dirty="0"/>
              <a:t>&lt;/parent&gt;</a:t>
            </a:r>
          </a:p>
        </p:txBody>
      </p:sp>
    </p:spTree>
    <p:extLst>
      <p:ext uri="{BB962C8B-B14F-4D97-AF65-F5344CB8AC3E}">
        <p14:creationId xmlns:p14="http://schemas.microsoft.com/office/powerpoint/2010/main" val="3228518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03E7-F46C-4547-8D40-24BA100E807E}"/>
              </a:ext>
            </a:extLst>
          </p:cNvPr>
          <p:cNvSpPr>
            <a:spLocks noGrp="1"/>
          </p:cNvSpPr>
          <p:nvPr>
            <p:ph type="title"/>
          </p:nvPr>
        </p:nvSpPr>
        <p:spPr/>
        <p:txBody>
          <a:bodyPr/>
          <a:lstStyle/>
          <a:p>
            <a:r>
              <a:rPr lang="en-US" dirty="0"/>
              <a:t>Issue 2: project configuration is not up-to-date with pom.xml</a:t>
            </a:r>
          </a:p>
        </p:txBody>
      </p:sp>
      <p:sp>
        <p:nvSpPr>
          <p:cNvPr id="3" name="Content Placeholder 2">
            <a:extLst>
              <a:ext uri="{FF2B5EF4-FFF2-40B4-BE49-F238E27FC236}">
                <a16:creationId xmlns:a16="http://schemas.microsoft.com/office/drawing/2014/main" id="{5CD3270C-07D1-4E75-BB5D-68E5AE30072D}"/>
              </a:ext>
            </a:extLst>
          </p:cNvPr>
          <p:cNvSpPr>
            <a:spLocks noGrp="1"/>
          </p:cNvSpPr>
          <p:nvPr>
            <p:ph idx="1"/>
          </p:nvPr>
        </p:nvSpPr>
        <p:spPr/>
        <p:txBody>
          <a:bodyPr/>
          <a:lstStyle/>
          <a:p>
            <a:pPr fontAlgn="base"/>
            <a:r>
              <a:rPr lang="en-US" dirty="0"/>
              <a:t>Solution: Go to package explorer</a:t>
            </a:r>
          </a:p>
          <a:p>
            <a:pPr fontAlgn="base"/>
            <a:r>
              <a:rPr lang="en-US" dirty="0"/>
              <a:t>Right-click the project</a:t>
            </a:r>
          </a:p>
          <a:p>
            <a:pPr fontAlgn="base"/>
            <a:r>
              <a:rPr lang="en-US" dirty="0"/>
              <a:t>Select Maven\Update Project</a:t>
            </a:r>
          </a:p>
          <a:p>
            <a:pPr fontAlgn="base"/>
            <a:r>
              <a:rPr lang="en-US" dirty="0"/>
              <a:t>Worked perfectly</a:t>
            </a:r>
          </a:p>
          <a:p>
            <a:pPr marL="0" indent="0">
              <a:buNone/>
            </a:pPr>
            <a:endParaRPr lang="en-US" dirty="0"/>
          </a:p>
        </p:txBody>
      </p:sp>
    </p:spTree>
    <p:extLst>
      <p:ext uri="{BB962C8B-B14F-4D97-AF65-F5344CB8AC3E}">
        <p14:creationId xmlns:p14="http://schemas.microsoft.com/office/powerpoint/2010/main" val="404102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9C2F-F48A-4079-A050-9553AE3E0033}"/>
              </a:ext>
            </a:extLst>
          </p:cNvPr>
          <p:cNvSpPr>
            <a:spLocks noGrp="1"/>
          </p:cNvSpPr>
          <p:nvPr>
            <p:ph type="title"/>
          </p:nvPr>
        </p:nvSpPr>
        <p:spPr/>
        <p:txBody>
          <a:bodyPr/>
          <a:lstStyle/>
          <a:p>
            <a:r>
              <a:rPr lang="en-US" b="1" dirty="0"/>
              <a:t>Restful Web Services Annotations</a:t>
            </a:r>
            <a:br>
              <a:rPr lang="en-US" b="1" dirty="0"/>
            </a:br>
            <a:endParaRPr lang="en-US" dirty="0"/>
          </a:p>
        </p:txBody>
      </p:sp>
      <p:sp>
        <p:nvSpPr>
          <p:cNvPr id="3" name="Content Placeholder 2">
            <a:extLst>
              <a:ext uri="{FF2B5EF4-FFF2-40B4-BE49-F238E27FC236}">
                <a16:creationId xmlns:a16="http://schemas.microsoft.com/office/drawing/2014/main" id="{46909694-6E1E-44AF-B18B-B6B0F4538051}"/>
              </a:ext>
            </a:extLst>
          </p:cNvPr>
          <p:cNvSpPr>
            <a:spLocks noGrp="1"/>
          </p:cNvSpPr>
          <p:nvPr>
            <p:ph idx="1"/>
          </p:nvPr>
        </p:nvSpPr>
        <p:spPr/>
        <p:txBody>
          <a:bodyPr/>
          <a:lstStyle/>
          <a:p>
            <a:r>
              <a:rPr lang="en-US" dirty="0"/>
              <a:t>Mostly used JAX-RS annotations are:</a:t>
            </a:r>
          </a:p>
          <a:p>
            <a:r>
              <a:rPr lang="en-US" b="1" dirty="0"/>
              <a:t>@Path</a:t>
            </a:r>
            <a:r>
              <a:rPr lang="en-US" dirty="0"/>
              <a:t>:</a:t>
            </a:r>
            <a:r>
              <a:rPr lang="en-US" b="1" dirty="0"/>
              <a:t> </a:t>
            </a:r>
            <a:r>
              <a:rPr lang="en-US" dirty="0"/>
              <a:t>used to specify the relative path of class and methods. We can get the URI of a webservice by scanning the Path annotation value.</a:t>
            </a:r>
          </a:p>
          <a:p>
            <a:r>
              <a:rPr lang="en-US" b="1" dirty="0"/>
              <a:t>@GET, @PUT, @POST, @DELETE and @HEAD</a:t>
            </a:r>
            <a:r>
              <a:rPr lang="en-US" dirty="0"/>
              <a:t>: used to specify the HTTP request type for a method.</a:t>
            </a:r>
          </a:p>
          <a:p>
            <a:r>
              <a:rPr lang="en-US" b="1" dirty="0"/>
              <a:t>@Produces, @Consumes</a:t>
            </a:r>
            <a:r>
              <a:rPr lang="en-US" dirty="0"/>
              <a:t>: used to specify the request and response types.</a:t>
            </a:r>
          </a:p>
          <a:p>
            <a:r>
              <a:rPr lang="en-US" b="1" dirty="0"/>
              <a:t>@</a:t>
            </a:r>
            <a:r>
              <a:rPr lang="en-US" b="1" dirty="0" err="1"/>
              <a:t>PathParam</a:t>
            </a:r>
            <a:r>
              <a:rPr lang="en-US" dirty="0"/>
              <a:t>: used to bind the method parameter to path value by parsing it.</a:t>
            </a:r>
          </a:p>
        </p:txBody>
      </p:sp>
      <p:sp>
        <p:nvSpPr>
          <p:cNvPr id="6" name="Rectangle 3">
            <a:extLst>
              <a:ext uri="{FF2B5EF4-FFF2-40B4-BE49-F238E27FC236}">
                <a16:creationId xmlns:a16="http://schemas.microsoft.com/office/drawing/2014/main" id="{2B550F0B-4868-4325-BAD3-80202615D781}"/>
              </a:ext>
            </a:extLst>
          </p:cNvPr>
          <p:cNvSpPr>
            <a:spLocks noChangeArrowheads="1"/>
          </p:cNvSpPr>
          <p:nvPr/>
        </p:nvSpPr>
        <p:spPr bwMode="auto">
          <a:xfrm>
            <a:off x="0" y="0"/>
            <a:ext cx="12192000" cy="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@Produces</a:t>
            </a:r>
            <a:r>
              <a:rPr kumimoji="0" lang="en-US" altLang="en-US" sz="1200" b="0" i="0" u="none" strike="noStrike" cap="none" normalizeH="0" baseline="0">
                <a:ln>
                  <a:noFill/>
                </a:ln>
                <a:solidFill>
                  <a:srgbClr val="000000"/>
                </a:solidFill>
                <a:effectLst/>
                <a:latin typeface="Raleway"/>
              </a:rPr>
              <a:t>,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@Consumes</a:t>
            </a:r>
            <a:r>
              <a:rPr kumimoji="0" lang="en-US" altLang="en-US" sz="1200" b="0" i="0" u="none" strike="noStrike" cap="none" normalizeH="0" baseline="0">
                <a:ln>
                  <a:noFill/>
                </a:ln>
                <a:solidFill>
                  <a:srgbClr val="000000"/>
                </a:solidFill>
                <a:effectLst/>
                <a:latin typeface="Raleway"/>
              </a:rPr>
              <a:t>: used to specify the request and response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7655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25F4-7CEF-4B70-BF6E-6691DC53F973}"/>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56B9D2B6-0E09-4E45-B2B4-1BDE7ED5706D}"/>
              </a:ext>
            </a:extLst>
          </p:cNvPr>
          <p:cNvSpPr>
            <a:spLocks noGrp="1"/>
          </p:cNvSpPr>
          <p:nvPr>
            <p:ph idx="1"/>
          </p:nvPr>
        </p:nvSpPr>
        <p:spPr/>
        <p:txBody>
          <a:bodyPr/>
          <a:lstStyle/>
          <a:p>
            <a:pPr marL="0" indent="0">
              <a:buNone/>
            </a:pPr>
            <a:r>
              <a:rPr lang="en-US" dirty="0"/>
              <a:t>Most important of these is </a:t>
            </a:r>
            <a:r>
              <a:rPr lang="en-US" b="1" dirty="0" err="1"/>
              <a:t>SpringBootRestApplication</a:t>
            </a:r>
            <a:r>
              <a:rPr lang="en-US" b="1" dirty="0"/>
              <a:t> </a:t>
            </a:r>
            <a:r>
              <a:rPr lang="en-US" dirty="0"/>
              <a:t>class that is configured as Spring Boot application and contains java main method. When we run this class, it automatically runs our project as Spring Boot Web project.</a:t>
            </a:r>
          </a:p>
          <a:p>
            <a:pPr marL="0" indent="0">
              <a:buNone/>
            </a:pPr>
            <a:endParaRPr lang="en-US" dirty="0"/>
          </a:p>
          <a:p>
            <a:pPr marL="0" indent="0">
              <a:buNone/>
            </a:pPr>
            <a:r>
              <a:rPr lang="en-US" dirty="0"/>
              <a:t>If we will check the console logs, it should print Tomcat started on port(s): 8080 (http) with context path ‘’.</a:t>
            </a:r>
          </a:p>
          <a:p>
            <a:pPr marL="0" indent="0">
              <a:buNone/>
            </a:pPr>
            <a:endParaRPr lang="en-US" dirty="0"/>
          </a:p>
          <a:p>
            <a:pPr marL="0" indent="0">
              <a:buNone/>
            </a:pPr>
            <a:r>
              <a:rPr lang="en-US" dirty="0"/>
              <a:t>Now that our base Spring Boot REST application is ready, Let’s add some endpoints and business logic to it.</a:t>
            </a:r>
          </a:p>
          <a:p>
            <a:pPr marL="0" indent="0">
              <a:buNone/>
            </a:pPr>
            <a:endParaRPr lang="en-US" dirty="0"/>
          </a:p>
        </p:txBody>
      </p:sp>
    </p:spTree>
    <p:extLst>
      <p:ext uri="{BB962C8B-B14F-4D97-AF65-F5344CB8AC3E}">
        <p14:creationId xmlns:p14="http://schemas.microsoft.com/office/powerpoint/2010/main" val="1824731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7F57-C393-4D43-831C-EB199A8EF36C}"/>
              </a:ext>
            </a:extLst>
          </p:cNvPr>
          <p:cNvSpPr>
            <a:spLocks noGrp="1"/>
          </p:cNvSpPr>
          <p:nvPr>
            <p:ph type="title"/>
          </p:nvPr>
        </p:nvSpPr>
        <p:spPr/>
        <p:txBody>
          <a:bodyPr>
            <a:noAutofit/>
          </a:bodyPr>
          <a:lstStyle/>
          <a:p>
            <a:r>
              <a:rPr lang="en-US" sz="2400" dirty="0"/>
              <a:t>We will use a java bean class for sending REST web service response. Here is the code for it.</a:t>
            </a:r>
            <a:br>
              <a:rPr lang="en-US" sz="2400" dirty="0"/>
            </a:br>
            <a:r>
              <a:rPr lang="en-US" sz="2400" dirty="0"/>
              <a:t>Person.java</a:t>
            </a:r>
          </a:p>
        </p:txBody>
      </p:sp>
      <p:sp>
        <p:nvSpPr>
          <p:cNvPr id="3" name="Content Placeholder 2">
            <a:extLst>
              <a:ext uri="{FF2B5EF4-FFF2-40B4-BE49-F238E27FC236}">
                <a16:creationId xmlns:a16="http://schemas.microsoft.com/office/drawing/2014/main" id="{D6FCAE50-9F2D-4E87-85D7-E6941BB751FD}"/>
              </a:ext>
            </a:extLst>
          </p:cNvPr>
          <p:cNvSpPr>
            <a:spLocks noGrp="1"/>
          </p:cNvSpPr>
          <p:nvPr>
            <p:ph idx="1"/>
          </p:nvPr>
        </p:nvSpPr>
        <p:spPr>
          <a:xfrm>
            <a:off x="677334" y="2160589"/>
            <a:ext cx="9079408" cy="4306199"/>
          </a:xfrm>
        </p:spPr>
        <p:txBody>
          <a:bodyPr>
            <a:normAutofit fontScale="85000" lnSpcReduction="1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com.mangaraoit.sprintboot.rest</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org.springframework.stereotype.Component</a:t>
            </a:r>
            <a:r>
              <a:rPr lang="en-US" b="1"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@Component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Person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a:solidFill>
                  <a:srgbClr val="0000C0"/>
                </a:solidFill>
                <a:latin typeface="Courier New" panose="02070309020205020404" pitchFamily="49" charset="0"/>
              </a:rPr>
              <a:t>name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000000"/>
                </a:solidFill>
                <a:highlight>
                  <a:srgbClr val="D4D4D4"/>
                </a:highlight>
                <a:latin typeface="Courier New" panose="02070309020205020404" pitchFamily="49" charset="0"/>
              </a:rPr>
              <a:t>String </a:t>
            </a:r>
            <a:r>
              <a:rPr lang="en-US" b="1" dirty="0" err="1">
                <a:solidFill>
                  <a:srgbClr val="000000"/>
                </a:solidFill>
                <a:highlight>
                  <a:srgbClr val="D4D4D4"/>
                </a:highlight>
                <a:latin typeface="Courier New" panose="02070309020205020404" pitchFamily="49" charset="0"/>
              </a:rPr>
              <a:t>getName</a:t>
            </a:r>
            <a:r>
              <a:rPr lang="en-US" b="1" dirty="0">
                <a:solidFill>
                  <a:srgbClr val="000000"/>
                </a:solidFill>
                <a:highlight>
                  <a:srgbClr val="D4D4D4"/>
                </a:highlight>
                <a:latin typeface="Courier New" panose="02070309020205020404" pitchFamily="49" charset="0"/>
              </a:rPr>
              <a:t>() {</a:t>
            </a:r>
          </a:p>
          <a:p>
            <a:r>
              <a:rPr lang="en-US" b="1" dirty="0">
                <a:solidFill>
                  <a:srgbClr val="7F0055"/>
                </a:solidFill>
                <a:highlight>
                  <a:srgbClr val="D4D4D4"/>
                </a:highlight>
                <a:latin typeface="Courier New" panose="02070309020205020404" pitchFamily="49" charset="0"/>
              </a:rPr>
              <a:t>return</a:t>
            </a:r>
            <a:r>
              <a:rPr lang="en-US" b="1" dirty="0">
                <a:solidFill>
                  <a:srgbClr val="000000"/>
                </a:solidFill>
                <a:highlight>
                  <a:srgbClr val="D4D4D4"/>
                </a:highlight>
                <a:latin typeface="Courier New" panose="02070309020205020404" pitchFamily="49" charset="0"/>
              </a:rPr>
              <a:t> </a:t>
            </a:r>
            <a:r>
              <a:rPr lang="en-US" b="1" dirty="0">
                <a:solidFill>
                  <a:srgbClr val="0000C0"/>
                </a:solidFill>
                <a:highlight>
                  <a:srgbClr val="D4D4D4"/>
                </a:highlight>
                <a:latin typeface="Courier New" panose="02070309020205020404" pitchFamily="49" charset="0"/>
              </a:rPr>
              <a:t>name</a:t>
            </a:r>
            <a:r>
              <a:rPr lang="en-US" b="1" dirty="0">
                <a:solidFill>
                  <a:srgbClr val="000000"/>
                </a:solidFill>
                <a:highlight>
                  <a:srgbClr val="D4D4D4"/>
                </a:highlight>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setName</a:t>
            </a:r>
            <a:r>
              <a:rPr lang="en-US" b="1" dirty="0">
                <a:solidFill>
                  <a:srgbClr val="000000"/>
                </a:solidFill>
                <a:latin typeface="Courier New" panose="02070309020205020404" pitchFamily="49" charset="0"/>
              </a:rPr>
              <a:t>(String </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r>
              <a:rPr lang="en-US" b="1" dirty="0">
                <a:solidFill>
                  <a:srgbClr val="0000C0"/>
                </a:solidFill>
                <a:latin typeface="Courier New" panose="02070309020205020404" pitchFamily="49" charset="0"/>
              </a:rPr>
              <a:t>name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Tree>
    <p:extLst>
      <p:ext uri="{BB962C8B-B14F-4D97-AF65-F5344CB8AC3E}">
        <p14:creationId xmlns:p14="http://schemas.microsoft.com/office/powerpoint/2010/main" val="4019543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08C0-34F7-426F-A141-321420CE8F77}"/>
              </a:ext>
            </a:extLst>
          </p:cNvPr>
          <p:cNvSpPr>
            <a:spLocks noGrp="1"/>
          </p:cNvSpPr>
          <p:nvPr>
            <p:ph type="title"/>
          </p:nvPr>
        </p:nvSpPr>
        <p:spPr/>
        <p:txBody>
          <a:bodyPr/>
          <a:lstStyle/>
          <a:p>
            <a:r>
              <a:rPr lang="en-US" b="1" dirty="0"/>
              <a:t>Spring REST Endpoints Configuration</a:t>
            </a:r>
            <a:br>
              <a:rPr lang="en-US" b="1" dirty="0"/>
            </a:br>
            <a:endParaRPr lang="en-US" dirty="0"/>
          </a:p>
        </p:txBody>
      </p:sp>
      <p:sp>
        <p:nvSpPr>
          <p:cNvPr id="3" name="Content Placeholder 2">
            <a:extLst>
              <a:ext uri="{FF2B5EF4-FFF2-40B4-BE49-F238E27FC236}">
                <a16:creationId xmlns:a16="http://schemas.microsoft.com/office/drawing/2014/main" id="{AFE42588-E60F-46BB-9C2A-165392FC3CC8}"/>
              </a:ext>
            </a:extLst>
          </p:cNvPr>
          <p:cNvSpPr>
            <a:spLocks noGrp="1"/>
          </p:cNvSpPr>
          <p:nvPr>
            <p:ph idx="1"/>
          </p:nvPr>
        </p:nvSpPr>
        <p:spPr/>
        <p:txBody>
          <a:bodyPr/>
          <a:lstStyle/>
          <a:p>
            <a:pPr marL="0" indent="0">
              <a:buNone/>
            </a:pPr>
            <a:r>
              <a:rPr lang="en-US" dirty="0"/>
              <a:t>We create a </a:t>
            </a:r>
            <a:r>
              <a:rPr lang="en-US" b="1" dirty="0"/>
              <a:t>@</a:t>
            </a:r>
            <a:r>
              <a:rPr lang="en-US" b="1" dirty="0" err="1"/>
              <a:t>RestController</a:t>
            </a:r>
            <a:r>
              <a:rPr lang="en-US" dirty="0"/>
              <a:t> and add some methods and annotate them with </a:t>
            </a:r>
            <a:r>
              <a:rPr lang="en-US" b="1" dirty="0"/>
              <a:t>@</a:t>
            </a:r>
            <a:r>
              <a:rPr lang="en-US" b="1" dirty="0" err="1"/>
              <a:t>RequestMapping</a:t>
            </a:r>
            <a:r>
              <a:rPr lang="en-US" dirty="0"/>
              <a:t>. </a:t>
            </a:r>
          </a:p>
          <a:p>
            <a:pPr marL="0" indent="0">
              <a:buNone/>
            </a:pPr>
            <a:r>
              <a:rPr lang="en-US" dirty="0"/>
              <a:t>Below is our REST Controller class that exposes few GET and POST endpoints.</a:t>
            </a:r>
          </a:p>
        </p:txBody>
      </p:sp>
    </p:spTree>
    <p:extLst>
      <p:ext uri="{BB962C8B-B14F-4D97-AF65-F5344CB8AC3E}">
        <p14:creationId xmlns:p14="http://schemas.microsoft.com/office/powerpoint/2010/main" val="1283332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2D15-7713-463A-9CBC-812A06F29477}"/>
              </a:ext>
            </a:extLst>
          </p:cNvPr>
          <p:cNvSpPr>
            <a:spLocks noGrp="1"/>
          </p:cNvSpPr>
          <p:nvPr>
            <p:ph type="title"/>
          </p:nvPr>
        </p:nvSpPr>
        <p:spPr>
          <a:xfrm>
            <a:off x="677334" y="0"/>
            <a:ext cx="8596668" cy="735291"/>
          </a:xfrm>
        </p:spPr>
        <p:txBody>
          <a:bodyPr/>
          <a:lstStyle/>
          <a:p>
            <a:r>
              <a:rPr lang="en-US" dirty="0"/>
              <a:t>PersonController.java</a:t>
            </a:r>
          </a:p>
        </p:txBody>
      </p:sp>
      <p:sp>
        <p:nvSpPr>
          <p:cNvPr id="3" name="Content Placeholder 2">
            <a:extLst>
              <a:ext uri="{FF2B5EF4-FFF2-40B4-BE49-F238E27FC236}">
                <a16:creationId xmlns:a16="http://schemas.microsoft.com/office/drawing/2014/main" id="{38A5C415-4BA3-40DB-941D-F8E82E40C82D}"/>
              </a:ext>
            </a:extLst>
          </p:cNvPr>
          <p:cNvSpPr>
            <a:spLocks noGrp="1"/>
          </p:cNvSpPr>
          <p:nvPr>
            <p:ph idx="1"/>
          </p:nvPr>
        </p:nvSpPr>
        <p:spPr>
          <a:xfrm>
            <a:off x="593889" y="1036949"/>
            <a:ext cx="8936610" cy="5627802"/>
          </a:xfrm>
        </p:spPr>
        <p:txBody>
          <a:bodyPr>
            <a:normAutofit fontScale="85000" lnSpcReduction="20000"/>
          </a:bodyPr>
          <a:lstStyle/>
          <a:p>
            <a:r>
              <a:rPr lang="en-US" sz="1100" b="1" dirty="0">
                <a:solidFill>
                  <a:srgbClr val="7F0055"/>
                </a:solidFill>
                <a:latin typeface="Courier New" panose="02070309020205020404" pitchFamily="49" charset="0"/>
              </a:rPr>
              <a:t>package</a:t>
            </a:r>
            <a:r>
              <a:rPr lang="en-US" sz="1100" b="1" dirty="0">
                <a:solidFill>
                  <a:srgbClr val="000000"/>
                </a:solidFill>
                <a:latin typeface="Courier New" panose="02070309020205020404" pitchFamily="49" charset="0"/>
              </a:rPr>
              <a:t> </a:t>
            </a:r>
            <a:r>
              <a:rPr lang="en-US" sz="1100" b="1" dirty="0" err="1">
                <a:solidFill>
                  <a:srgbClr val="000000"/>
                </a:solidFill>
                <a:latin typeface="Courier New" panose="02070309020205020404" pitchFamily="49" charset="0"/>
              </a:rPr>
              <a:t>com.mangaraoit.sprintboot.rest</a:t>
            </a:r>
            <a:r>
              <a:rPr lang="en-US" sz="1100" b="1"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import</a:t>
            </a:r>
            <a:r>
              <a:rPr lang="en-US" sz="1100" b="1" dirty="0">
                <a:solidFill>
                  <a:srgbClr val="000000"/>
                </a:solidFill>
                <a:latin typeface="Courier New" panose="02070309020205020404" pitchFamily="49" charset="0"/>
              </a:rPr>
              <a:t> </a:t>
            </a:r>
            <a:r>
              <a:rPr lang="en-US" sz="1100" b="1" dirty="0" err="1">
                <a:solidFill>
                  <a:srgbClr val="000000"/>
                </a:solidFill>
                <a:latin typeface="Courier New" panose="02070309020205020404" pitchFamily="49" charset="0"/>
              </a:rPr>
              <a:t>org.springframework.beans.factory.annotation.Autowired</a:t>
            </a:r>
            <a:r>
              <a:rPr lang="en-US" sz="1100" b="1"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import</a:t>
            </a:r>
            <a:r>
              <a:rPr lang="en-US" sz="1100" b="1" dirty="0">
                <a:solidFill>
                  <a:srgbClr val="000000"/>
                </a:solidFill>
                <a:latin typeface="Courier New" panose="02070309020205020404" pitchFamily="49" charset="0"/>
              </a:rPr>
              <a:t> </a:t>
            </a:r>
            <a:r>
              <a:rPr lang="en-US" sz="1100" b="1" dirty="0" err="1">
                <a:solidFill>
                  <a:srgbClr val="000000"/>
                </a:solidFill>
                <a:latin typeface="Courier New" panose="02070309020205020404" pitchFamily="49" charset="0"/>
              </a:rPr>
              <a:t>org.springframework.web.bind.annotation.RequestMapping</a:t>
            </a:r>
            <a:r>
              <a:rPr lang="en-US" sz="1100" b="1"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import</a:t>
            </a:r>
            <a:r>
              <a:rPr lang="en-US" sz="1100" b="1" dirty="0">
                <a:solidFill>
                  <a:srgbClr val="000000"/>
                </a:solidFill>
                <a:latin typeface="Courier New" panose="02070309020205020404" pitchFamily="49" charset="0"/>
              </a:rPr>
              <a:t> </a:t>
            </a:r>
            <a:r>
              <a:rPr lang="en-US" sz="1100" b="1" dirty="0" err="1">
                <a:solidFill>
                  <a:srgbClr val="000000"/>
                </a:solidFill>
                <a:latin typeface="Courier New" panose="02070309020205020404" pitchFamily="49" charset="0"/>
              </a:rPr>
              <a:t>org.springframework.web.bind.annotation.RequestParam</a:t>
            </a:r>
            <a:r>
              <a:rPr lang="en-US" sz="1100" b="1"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import</a:t>
            </a:r>
            <a:r>
              <a:rPr lang="en-US" sz="1100" b="1" dirty="0">
                <a:solidFill>
                  <a:srgbClr val="000000"/>
                </a:solidFill>
                <a:latin typeface="Courier New" panose="02070309020205020404" pitchFamily="49" charset="0"/>
              </a:rPr>
              <a:t> </a:t>
            </a:r>
            <a:r>
              <a:rPr lang="en-US" sz="1100" b="1" dirty="0" err="1">
                <a:solidFill>
                  <a:srgbClr val="000000"/>
                </a:solidFill>
                <a:latin typeface="Courier New" panose="02070309020205020404" pitchFamily="49" charset="0"/>
              </a:rPr>
              <a:t>org.springframework.web.bind.annotation.RestController</a:t>
            </a:r>
            <a:r>
              <a:rPr lang="en-US" sz="1100" b="1" dirty="0">
                <a:solidFill>
                  <a:srgbClr val="000000"/>
                </a:solidFill>
                <a:latin typeface="Courier New" panose="02070309020205020404" pitchFamily="49" charset="0"/>
              </a:rPr>
              <a:t>;</a:t>
            </a:r>
          </a:p>
          <a:p>
            <a:r>
              <a:rPr lang="en-US" sz="1100" dirty="0">
                <a:solidFill>
                  <a:srgbClr val="646464"/>
                </a:solidFill>
                <a:latin typeface="Courier New" panose="02070309020205020404" pitchFamily="49" charset="0"/>
              </a:rPr>
              <a:t>@</a:t>
            </a:r>
            <a:r>
              <a:rPr lang="en-US" sz="1100" dirty="0" err="1">
                <a:solidFill>
                  <a:srgbClr val="646464"/>
                </a:solidFill>
                <a:latin typeface="Courier New" panose="02070309020205020404" pitchFamily="49" charset="0"/>
              </a:rPr>
              <a:t>RestController</a:t>
            </a:r>
            <a:endParaRPr lang="en-US" sz="1100" dirty="0">
              <a:solidFill>
                <a:srgbClr val="646464"/>
              </a:solidFill>
              <a:latin typeface="Courier New" panose="02070309020205020404" pitchFamily="49" charset="0"/>
            </a:endParaRPr>
          </a:p>
          <a:p>
            <a:r>
              <a:rPr lang="en-US" sz="1100" b="1" dirty="0">
                <a:solidFill>
                  <a:srgbClr val="7F0055"/>
                </a:solidFill>
                <a:latin typeface="Courier New" panose="02070309020205020404" pitchFamily="49" charset="0"/>
              </a:rPr>
              <a:t>public</a:t>
            </a:r>
            <a:r>
              <a:rPr lang="en-US" sz="1100" b="1" dirty="0">
                <a:solidFill>
                  <a:srgbClr val="000000"/>
                </a:solidFill>
                <a:latin typeface="Courier New" panose="02070309020205020404" pitchFamily="49" charset="0"/>
              </a:rPr>
              <a:t> </a:t>
            </a:r>
            <a:r>
              <a:rPr lang="en-US" sz="1100" b="1" dirty="0">
                <a:solidFill>
                  <a:srgbClr val="7F0055"/>
                </a:solidFill>
                <a:latin typeface="Courier New" panose="02070309020205020404" pitchFamily="49" charset="0"/>
              </a:rPr>
              <a:t>class</a:t>
            </a:r>
            <a:r>
              <a:rPr lang="en-US" sz="1100" b="1" dirty="0">
                <a:solidFill>
                  <a:srgbClr val="000000"/>
                </a:solidFill>
                <a:latin typeface="Courier New" panose="02070309020205020404" pitchFamily="49" charset="0"/>
              </a:rPr>
              <a:t> </a:t>
            </a:r>
            <a:r>
              <a:rPr lang="en-US" sz="1100" b="1" dirty="0" err="1">
                <a:solidFill>
                  <a:srgbClr val="000000"/>
                </a:solidFill>
                <a:latin typeface="Courier New" panose="02070309020205020404" pitchFamily="49" charset="0"/>
              </a:rPr>
              <a:t>PersonController</a:t>
            </a:r>
            <a:r>
              <a:rPr lang="en-US" sz="1100" b="1" dirty="0">
                <a:solidFill>
                  <a:srgbClr val="000000"/>
                </a:solidFill>
                <a:latin typeface="Courier New" panose="02070309020205020404" pitchFamily="49" charset="0"/>
              </a:rPr>
              <a:t> {</a:t>
            </a:r>
          </a:p>
          <a:p>
            <a:r>
              <a:rPr lang="en-US" sz="1100" dirty="0">
                <a:solidFill>
                  <a:srgbClr val="646464"/>
                </a:solidFill>
                <a:latin typeface="Courier New" panose="02070309020205020404" pitchFamily="49" charset="0"/>
              </a:rPr>
              <a:t>@</a:t>
            </a:r>
            <a:r>
              <a:rPr lang="en-US" sz="1100" dirty="0" err="1">
                <a:solidFill>
                  <a:srgbClr val="646464"/>
                </a:solidFill>
                <a:latin typeface="Courier New" panose="02070309020205020404" pitchFamily="49" charset="0"/>
              </a:rPr>
              <a:t>Autowired</a:t>
            </a:r>
            <a:endParaRPr lang="en-US" sz="1100" dirty="0">
              <a:solidFill>
                <a:srgbClr val="646464"/>
              </a:solidFill>
              <a:latin typeface="Courier New" panose="02070309020205020404" pitchFamily="49" charset="0"/>
            </a:endParaRPr>
          </a:p>
          <a:p>
            <a:r>
              <a:rPr lang="en-US" sz="1100" b="1" dirty="0">
                <a:solidFill>
                  <a:srgbClr val="7F0055"/>
                </a:solidFill>
                <a:latin typeface="Courier New" panose="02070309020205020404" pitchFamily="49" charset="0"/>
              </a:rPr>
              <a:t>private</a:t>
            </a:r>
            <a:r>
              <a:rPr lang="en-US" sz="1100" b="1" dirty="0">
                <a:solidFill>
                  <a:srgbClr val="000000"/>
                </a:solidFill>
                <a:latin typeface="Courier New" panose="02070309020205020404" pitchFamily="49" charset="0"/>
              </a:rPr>
              <a:t> Person </a:t>
            </a:r>
            <a:r>
              <a:rPr lang="en-US" sz="1100" b="1" dirty="0" err="1">
                <a:solidFill>
                  <a:srgbClr val="0000C0"/>
                </a:solidFill>
                <a:latin typeface="Courier New" panose="02070309020205020404" pitchFamily="49" charset="0"/>
              </a:rPr>
              <a:t>person</a:t>
            </a:r>
            <a:r>
              <a:rPr lang="en-US" sz="1100" b="1" dirty="0">
                <a:solidFill>
                  <a:srgbClr val="000000"/>
                </a:solidFill>
                <a:latin typeface="Courier New" panose="02070309020205020404" pitchFamily="49" charset="0"/>
              </a:rPr>
              <a:t>;</a:t>
            </a:r>
          </a:p>
          <a:p>
            <a:r>
              <a:rPr lang="en-US" sz="1100" dirty="0">
                <a:solidFill>
                  <a:srgbClr val="646464"/>
                </a:solidFill>
                <a:latin typeface="Courier New" panose="02070309020205020404" pitchFamily="49" charset="0"/>
              </a:rPr>
              <a:t>@</a:t>
            </a:r>
            <a:r>
              <a:rPr lang="en-US" sz="1100" dirty="0" err="1">
                <a:solidFill>
                  <a:srgbClr val="646464"/>
                </a:solidFill>
                <a:latin typeface="Courier New" panose="02070309020205020404" pitchFamily="49" charset="0"/>
              </a:rPr>
              <a:t>RequestMapping</a:t>
            </a:r>
            <a:r>
              <a:rPr lang="en-US" sz="1100" dirty="0">
                <a:solidFill>
                  <a:srgbClr val="000000"/>
                </a:solidFill>
                <a:latin typeface="Courier New" panose="02070309020205020404" pitchFamily="49" charset="0"/>
              </a:rPr>
              <a:t>(</a:t>
            </a:r>
            <a:r>
              <a:rPr lang="en-US" sz="1100" dirty="0">
                <a:solidFill>
                  <a:srgbClr val="2A00FF"/>
                </a:solidFill>
                <a:latin typeface="Courier New" panose="02070309020205020404" pitchFamily="49" charset="0"/>
              </a:rPr>
              <a:t>"/"</a:t>
            </a:r>
            <a:r>
              <a:rPr lang="en-US" sz="1100"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public</a:t>
            </a:r>
            <a:r>
              <a:rPr lang="en-US" sz="1100" b="1" dirty="0">
                <a:solidFill>
                  <a:srgbClr val="000000"/>
                </a:solidFill>
                <a:latin typeface="Courier New" panose="02070309020205020404" pitchFamily="49" charset="0"/>
              </a:rPr>
              <a:t> String </a:t>
            </a:r>
            <a:r>
              <a:rPr lang="en-US" sz="1100" b="1" dirty="0" err="1">
                <a:solidFill>
                  <a:srgbClr val="000000"/>
                </a:solidFill>
                <a:latin typeface="Courier New" panose="02070309020205020404" pitchFamily="49" charset="0"/>
              </a:rPr>
              <a:t>healthCheck</a:t>
            </a:r>
            <a:r>
              <a:rPr lang="en-US" sz="1100" b="1"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return</a:t>
            </a:r>
            <a:r>
              <a:rPr lang="en-US" sz="1100" b="1" dirty="0">
                <a:solidFill>
                  <a:srgbClr val="000000"/>
                </a:solidFill>
                <a:latin typeface="Courier New" panose="02070309020205020404" pitchFamily="49" charset="0"/>
              </a:rPr>
              <a:t> </a:t>
            </a:r>
            <a:r>
              <a:rPr lang="en-US" sz="1100" b="1" dirty="0">
                <a:solidFill>
                  <a:srgbClr val="2A00FF"/>
                </a:solidFill>
                <a:latin typeface="Courier New" panose="02070309020205020404" pitchFamily="49" charset="0"/>
              </a:rPr>
              <a:t>"OK"</a:t>
            </a:r>
            <a:r>
              <a:rPr lang="en-US" sz="1100" b="1" dirty="0">
                <a:solidFill>
                  <a:srgbClr val="000000"/>
                </a:solidFill>
                <a:latin typeface="Courier New" panose="02070309020205020404" pitchFamily="49" charset="0"/>
              </a:rPr>
              <a:t>;</a:t>
            </a:r>
          </a:p>
          <a:p>
            <a:r>
              <a:rPr lang="en-US" sz="1100" dirty="0">
                <a:solidFill>
                  <a:srgbClr val="000000"/>
                </a:solidFill>
                <a:latin typeface="Courier New" panose="02070309020205020404" pitchFamily="49" charset="0"/>
              </a:rPr>
              <a:t>}</a:t>
            </a:r>
          </a:p>
          <a:p>
            <a:r>
              <a:rPr lang="en-US" sz="1100" dirty="0">
                <a:solidFill>
                  <a:srgbClr val="646464"/>
                </a:solidFill>
                <a:latin typeface="Courier New" panose="02070309020205020404" pitchFamily="49" charset="0"/>
              </a:rPr>
              <a:t>@</a:t>
            </a:r>
            <a:r>
              <a:rPr lang="en-US" sz="1100" dirty="0" err="1">
                <a:solidFill>
                  <a:srgbClr val="646464"/>
                </a:solidFill>
                <a:latin typeface="Courier New" panose="02070309020205020404" pitchFamily="49" charset="0"/>
              </a:rPr>
              <a:t>RequestMapping</a:t>
            </a:r>
            <a:r>
              <a:rPr lang="en-US" sz="1100" dirty="0">
                <a:solidFill>
                  <a:srgbClr val="000000"/>
                </a:solidFill>
                <a:latin typeface="Courier New" panose="02070309020205020404" pitchFamily="49" charset="0"/>
              </a:rPr>
              <a:t>(</a:t>
            </a:r>
            <a:r>
              <a:rPr lang="en-US" sz="1100" dirty="0">
                <a:solidFill>
                  <a:srgbClr val="2A00FF"/>
                </a:solidFill>
                <a:latin typeface="Courier New" panose="02070309020205020404" pitchFamily="49" charset="0"/>
              </a:rPr>
              <a:t>"/person/get"</a:t>
            </a:r>
            <a:r>
              <a:rPr lang="en-US" sz="1100"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public</a:t>
            </a:r>
            <a:r>
              <a:rPr lang="en-US" sz="1100" b="1" dirty="0">
                <a:solidFill>
                  <a:srgbClr val="000000"/>
                </a:solidFill>
                <a:latin typeface="Courier New" panose="02070309020205020404" pitchFamily="49" charset="0"/>
              </a:rPr>
              <a:t> Person </a:t>
            </a:r>
            <a:r>
              <a:rPr lang="en-US" sz="1100" b="1" dirty="0" err="1">
                <a:solidFill>
                  <a:srgbClr val="000000"/>
                </a:solidFill>
                <a:latin typeface="Courier New" panose="02070309020205020404" pitchFamily="49" charset="0"/>
              </a:rPr>
              <a:t>getPerson</a:t>
            </a:r>
            <a:r>
              <a:rPr lang="en-US" sz="1100" b="1" dirty="0">
                <a:solidFill>
                  <a:srgbClr val="000000"/>
                </a:solidFill>
                <a:latin typeface="Courier New" panose="02070309020205020404" pitchFamily="49" charset="0"/>
              </a:rPr>
              <a:t>(</a:t>
            </a:r>
            <a:r>
              <a:rPr lang="en-US" sz="1100" b="1" dirty="0">
                <a:solidFill>
                  <a:srgbClr val="646464"/>
                </a:solidFill>
                <a:latin typeface="Courier New" panose="02070309020205020404" pitchFamily="49" charset="0"/>
              </a:rPr>
              <a:t>@</a:t>
            </a:r>
            <a:r>
              <a:rPr lang="en-US" sz="1100" b="1" dirty="0" err="1">
                <a:solidFill>
                  <a:srgbClr val="646464"/>
                </a:solidFill>
                <a:latin typeface="Courier New" panose="02070309020205020404" pitchFamily="49" charset="0"/>
              </a:rPr>
              <a:t>RequestParam</a:t>
            </a:r>
            <a:r>
              <a:rPr lang="en-US" sz="1100" b="1" dirty="0">
                <a:solidFill>
                  <a:srgbClr val="000000"/>
                </a:solidFill>
                <a:latin typeface="Courier New" panose="02070309020205020404" pitchFamily="49" charset="0"/>
              </a:rPr>
              <a:t>(name=</a:t>
            </a:r>
            <a:r>
              <a:rPr lang="en-US" sz="1100" b="1" dirty="0">
                <a:solidFill>
                  <a:srgbClr val="2A00FF"/>
                </a:solidFill>
                <a:latin typeface="Courier New" panose="02070309020205020404" pitchFamily="49" charset="0"/>
              </a:rPr>
              <a:t>"name"</a:t>
            </a:r>
            <a:r>
              <a:rPr lang="en-US" sz="1100" b="1" dirty="0">
                <a:solidFill>
                  <a:srgbClr val="000000"/>
                </a:solidFill>
                <a:latin typeface="Courier New" panose="02070309020205020404" pitchFamily="49" charset="0"/>
              </a:rPr>
              <a:t>, required=</a:t>
            </a:r>
            <a:r>
              <a:rPr lang="en-US" sz="1100" b="1" dirty="0" err="1">
                <a:solidFill>
                  <a:srgbClr val="7F0055"/>
                </a:solidFill>
                <a:latin typeface="Courier New" panose="02070309020205020404" pitchFamily="49" charset="0"/>
              </a:rPr>
              <a:t>false</a:t>
            </a:r>
            <a:r>
              <a:rPr lang="en-US" sz="1100" b="1" dirty="0" err="1">
                <a:solidFill>
                  <a:srgbClr val="000000"/>
                </a:solidFill>
                <a:latin typeface="Courier New" panose="02070309020205020404" pitchFamily="49" charset="0"/>
              </a:rPr>
              <a:t>,defaultValue</a:t>
            </a:r>
            <a:r>
              <a:rPr lang="en-US" sz="1100" b="1" dirty="0">
                <a:solidFill>
                  <a:srgbClr val="000000"/>
                </a:solidFill>
                <a:latin typeface="Courier New" panose="02070309020205020404" pitchFamily="49" charset="0"/>
              </a:rPr>
              <a:t>=</a:t>
            </a:r>
            <a:r>
              <a:rPr lang="en-US" sz="1100" b="1" dirty="0">
                <a:solidFill>
                  <a:srgbClr val="2A00FF"/>
                </a:solidFill>
                <a:latin typeface="Courier New" panose="02070309020205020404" pitchFamily="49" charset="0"/>
              </a:rPr>
              <a:t>"unknown"</a:t>
            </a:r>
            <a:r>
              <a:rPr lang="en-US" sz="1100" b="1" dirty="0">
                <a:solidFill>
                  <a:srgbClr val="000000"/>
                </a:solidFill>
                <a:latin typeface="Courier New" panose="02070309020205020404" pitchFamily="49" charset="0"/>
              </a:rPr>
              <a:t>) String </a:t>
            </a:r>
            <a:r>
              <a:rPr lang="en-US" sz="1100" b="1" dirty="0">
                <a:solidFill>
                  <a:srgbClr val="6A3E3E"/>
                </a:solidFill>
                <a:latin typeface="Courier New" panose="02070309020205020404" pitchFamily="49" charset="0"/>
              </a:rPr>
              <a:t>name</a:t>
            </a:r>
            <a:r>
              <a:rPr lang="en-US" sz="1100" b="1" dirty="0">
                <a:solidFill>
                  <a:srgbClr val="000000"/>
                </a:solidFill>
                <a:latin typeface="Courier New" panose="02070309020205020404" pitchFamily="49" charset="0"/>
              </a:rPr>
              <a:t>){</a:t>
            </a:r>
          </a:p>
          <a:p>
            <a:r>
              <a:rPr lang="en-US" sz="1100" dirty="0" err="1">
                <a:solidFill>
                  <a:srgbClr val="0000C0"/>
                </a:solidFill>
                <a:latin typeface="Courier New" panose="02070309020205020404" pitchFamily="49" charset="0"/>
              </a:rPr>
              <a:t>person</a:t>
            </a:r>
            <a:r>
              <a:rPr lang="en-US" sz="1100" dirty="0" err="1">
                <a:solidFill>
                  <a:srgbClr val="000000"/>
                </a:solidFill>
                <a:latin typeface="Courier New" panose="02070309020205020404" pitchFamily="49" charset="0"/>
              </a:rPr>
              <a:t>.setName</a:t>
            </a:r>
            <a:r>
              <a:rPr lang="en-US" sz="1100" dirty="0">
                <a:solidFill>
                  <a:srgbClr val="000000"/>
                </a:solidFill>
                <a:latin typeface="Courier New" panose="02070309020205020404" pitchFamily="49" charset="0"/>
              </a:rPr>
              <a:t>(</a:t>
            </a:r>
            <a:r>
              <a:rPr lang="en-US" sz="1100" dirty="0">
                <a:solidFill>
                  <a:srgbClr val="6A3E3E"/>
                </a:solidFill>
                <a:latin typeface="Courier New" panose="02070309020205020404" pitchFamily="49" charset="0"/>
              </a:rPr>
              <a:t>name</a:t>
            </a:r>
            <a:r>
              <a:rPr lang="en-US" sz="1100"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return</a:t>
            </a:r>
            <a:r>
              <a:rPr lang="en-US" sz="1100" b="1" dirty="0">
                <a:solidFill>
                  <a:srgbClr val="000000"/>
                </a:solidFill>
                <a:latin typeface="Courier New" panose="02070309020205020404" pitchFamily="49" charset="0"/>
              </a:rPr>
              <a:t> </a:t>
            </a:r>
            <a:r>
              <a:rPr lang="en-US" sz="1100" b="1" dirty="0">
                <a:solidFill>
                  <a:srgbClr val="0000C0"/>
                </a:solidFill>
                <a:latin typeface="Courier New" panose="02070309020205020404" pitchFamily="49" charset="0"/>
              </a:rPr>
              <a:t>person</a:t>
            </a:r>
            <a:r>
              <a:rPr lang="en-US" sz="1100" b="1" dirty="0">
                <a:solidFill>
                  <a:srgbClr val="000000"/>
                </a:solidFill>
                <a:latin typeface="Courier New" panose="02070309020205020404" pitchFamily="49" charset="0"/>
              </a:rPr>
              <a:t>;</a:t>
            </a:r>
          </a:p>
          <a:p>
            <a:r>
              <a:rPr lang="en-US" sz="1100" dirty="0">
                <a:solidFill>
                  <a:srgbClr val="000000"/>
                </a:solidFill>
                <a:latin typeface="Courier New" panose="02070309020205020404" pitchFamily="49" charset="0"/>
              </a:rPr>
              <a:t>}</a:t>
            </a:r>
          </a:p>
          <a:p>
            <a:r>
              <a:rPr lang="en-US" sz="1100" dirty="0">
                <a:solidFill>
                  <a:srgbClr val="646464"/>
                </a:solidFill>
                <a:latin typeface="Courier New" panose="02070309020205020404" pitchFamily="49" charset="0"/>
              </a:rPr>
              <a:t>@</a:t>
            </a:r>
            <a:r>
              <a:rPr lang="en-US" sz="1100" dirty="0" err="1">
                <a:solidFill>
                  <a:srgbClr val="646464"/>
                </a:solidFill>
                <a:latin typeface="Courier New" panose="02070309020205020404" pitchFamily="49" charset="0"/>
              </a:rPr>
              <a:t>RequestMapping</a:t>
            </a:r>
            <a:r>
              <a:rPr lang="en-US" sz="1100" dirty="0">
                <a:solidFill>
                  <a:srgbClr val="000000"/>
                </a:solidFill>
                <a:latin typeface="Courier New" panose="02070309020205020404" pitchFamily="49" charset="0"/>
              </a:rPr>
              <a:t>(value=</a:t>
            </a:r>
            <a:r>
              <a:rPr lang="en-US" sz="1100" dirty="0">
                <a:solidFill>
                  <a:srgbClr val="2A00FF"/>
                </a:solidFill>
                <a:latin typeface="Courier New" panose="02070309020205020404" pitchFamily="49" charset="0"/>
              </a:rPr>
              <a:t>"/person/update"</a:t>
            </a:r>
            <a:r>
              <a:rPr lang="en-US" sz="1100" dirty="0">
                <a:solidFill>
                  <a:srgbClr val="000000"/>
                </a:solidFill>
                <a:latin typeface="Courier New" panose="02070309020205020404" pitchFamily="49" charset="0"/>
              </a:rPr>
              <a:t>, method=</a:t>
            </a:r>
            <a:r>
              <a:rPr lang="en-US" sz="1100" dirty="0" err="1">
                <a:solidFill>
                  <a:srgbClr val="000000"/>
                </a:solidFill>
                <a:latin typeface="Courier New" panose="02070309020205020404" pitchFamily="49" charset="0"/>
              </a:rPr>
              <a:t>RequestMethod.</a:t>
            </a:r>
            <a:r>
              <a:rPr lang="en-US" sz="1100" b="1" i="1" dirty="0" err="1">
                <a:solidFill>
                  <a:srgbClr val="0000C0"/>
                </a:solidFill>
                <a:latin typeface="Courier New" panose="02070309020205020404" pitchFamily="49" charset="0"/>
              </a:rPr>
              <a:t>POST</a:t>
            </a:r>
            <a:r>
              <a:rPr lang="en-US" sz="1100" b="1" i="1"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public</a:t>
            </a:r>
            <a:r>
              <a:rPr lang="en-US" sz="1100" b="1" dirty="0">
                <a:solidFill>
                  <a:srgbClr val="000000"/>
                </a:solidFill>
                <a:latin typeface="Courier New" panose="02070309020205020404" pitchFamily="49" charset="0"/>
              </a:rPr>
              <a:t> Person </a:t>
            </a:r>
            <a:r>
              <a:rPr lang="en-US" sz="1100" b="1" dirty="0" err="1">
                <a:solidFill>
                  <a:srgbClr val="000000"/>
                </a:solidFill>
                <a:latin typeface="Courier New" panose="02070309020205020404" pitchFamily="49" charset="0"/>
              </a:rPr>
              <a:t>UpdatePerson</a:t>
            </a:r>
            <a:r>
              <a:rPr lang="en-US" sz="1100" b="1" dirty="0">
                <a:solidFill>
                  <a:srgbClr val="000000"/>
                </a:solidFill>
                <a:latin typeface="Courier New" panose="02070309020205020404" pitchFamily="49" charset="0"/>
              </a:rPr>
              <a:t>(</a:t>
            </a:r>
            <a:r>
              <a:rPr lang="en-US" sz="1100" b="1" dirty="0">
                <a:solidFill>
                  <a:srgbClr val="646464"/>
                </a:solidFill>
                <a:latin typeface="Courier New" panose="02070309020205020404" pitchFamily="49" charset="0"/>
              </a:rPr>
              <a:t>@</a:t>
            </a:r>
            <a:r>
              <a:rPr lang="en-US" sz="1100" b="1" dirty="0" err="1">
                <a:solidFill>
                  <a:srgbClr val="646464"/>
                </a:solidFill>
                <a:latin typeface="Courier New" panose="02070309020205020404" pitchFamily="49" charset="0"/>
              </a:rPr>
              <a:t>RequestParam</a:t>
            </a:r>
            <a:r>
              <a:rPr lang="en-US" sz="1100" b="1" dirty="0">
                <a:solidFill>
                  <a:srgbClr val="000000"/>
                </a:solidFill>
                <a:latin typeface="Courier New" panose="02070309020205020404" pitchFamily="49" charset="0"/>
              </a:rPr>
              <a:t>(name=</a:t>
            </a:r>
            <a:r>
              <a:rPr lang="en-US" sz="1100" b="1" dirty="0">
                <a:solidFill>
                  <a:srgbClr val="2A00FF"/>
                </a:solidFill>
                <a:latin typeface="Courier New" panose="02070309020205020404" pitchFamily="49" charset="0"/>
              </a:rPr>
              <a:t>"name"</a:t>
            </a:r>
            <a:r>
              <a:rPr lang="en-US" sz="1100" b="1" dirty="0">
                <a:solidFill>
                  <a:srgbClr val="000000"/>
                </a:solidFill>
                <a:latin typeface="Courier New" panose="02070309020205020404" pitchFamily="49" charset="0"/>
              </a:rPr>
              <a:t>, required=</a:t>
            </a:r>
            <a:r>
              <a:rPr lang="en-US" sz="1100" b="1" dirty="0">
                <a:solidFill>
                  <a:srgbClr val="7F0055"/>
                </a:solidFill>
                <a:latin typeface="Courier New" panose="02070309020205020404" pitchFamily="49" charset="0"/>
              </a:rPr>
              <a:t>true</a:t>
            </a:r>
            <a:r>
              <a:rPr lang="en-US" sz="1100" b="1" dirty="0">
                <a:solidFill>
                  <a:srgbClr val="000000"/>
                </a:solidFill>
                <a:latin typeface="Courier New" panose="02070309020205020404" pitchFamily="49" charset="0"/>
              </a:rPr>
              <a:t>) String </a:t>
            </a:r>
            <a:r>
              <a:rPr lang="en-US" sz="1100" b="1" dirty="0">
                <a:solidFill>
                  <a:srgbClr val="6A3E3E"/>
                </a:solidFill>
                <a:latin typeface="Courier New" panose="02070309020205020404" pitchFamily="49" charset="0"/>
              </a:rPr>
              <a:t>name</a:t>
            </a:r>
            <a:r>
              <a:rPr lang="en-US" sz="1100" b="1" dirty="0">
                <a:solidFill>
                  <a:srgbClr val="000000"/>
                </a:solidFill>
                <a:latin typeface="Courier New" panose="02070309020205020404" pitchFamily="49" charset="0"/>
              </a:rPr>
              <a:t>){</a:t>
            </a:r>
          </a:p>
          <a:p>
            <a:r>
              <a:rPr lang="en-US" sz="1100" dirty="0" err="1">
                <a:solidFill>
                  <a:srgbClr val="0000C0"/>
                </a:solidFill>
                <a:latin typeface="Courier New" panose="02070309020205020404" pitchFamily="49" charset="0"/>
              </a:rPr>
              <a:t>person</a:t>
            </a:r>
            <a:r>
              <a:rPr lang="en-US" sz="1100" dirty="0" err="1">
                <a:solidFill>
                  <a:srgbClr val="000000"/>
                </a:solidFill>
                <a:latin typeface="Courier New" panose="02070309020205020404" pitchFamily="49" charset="0"/>
              </a:rPr>
              <a:t>.setName</a:t>
            </a:r>
            <a:r>
              <a:rPr lang="en-US" sz="1100" dirty="0">
                <a:solidFill>
                  <a:srgbClr val="000000"/>
                </a:solidFill>
                <a:latin typeface="Courier New" panose="02070309020205020404" pitchFamily="49" charset="0"/>
              </a:rPr>
              <a:t>(</a:t>
            </a:r>
            <a:r>
              <a:rPr lang="en-US" sz="1100" dirty="0">
                <a:solidFill>
                  <a:srgbClr val="6A3E3E"/>
                </a:solidFill>
                <a:latin typeface="Courier New" panose="02070309020205020404" pitchFamily="49" charset="0"/>
              </a:rPr>
              <a:t>name</a:t>
            </a:r>
            <a:r>
              <a:rPr lang="en-US" sz="1100" dirty="0">
                <a:solidFill>
                  <a:srgbClr val="000000"/>
                </a:solidFill>
                <a:latin typeface="Courier New" panose="02070309020205020404" pitchFamily="49" charset="0"/>
              </a:rPr>
              <a:t>);</a:t>
            </a:r>
          </a:p>
          <a:p>
            <a:r>
              <a:rPr lang="en-US" sz="1100" b="1" dirty="0">
                <a:solidFill>
                  <a:srgbClr val="7F0055"/>
                </a:solidFill>
                <a:latin typeface="Courier New" panose="02070309020205020404" pitchFamily="49" charset="0"/>
              </a:rPr>
              <a:t>return</a:t>
            </a:r>
            <a:r>
              <a:rPr lang="en-US" sz="1100" b="1" dirty="0">
                <a:solidFill>
                  <a:srgbClr val="000000"/>
                </a:solidFill>
                <a:latin typeface="Courier New" panose="02070309020205020404" pitchFamily="49" charset="0"/>
              </a:rPr>
              <a:t> </a:t>
            </a:r>
            <a:r>
              <a:rPr lang="en-US" sz="1100" b="1" dirty="0">
                <a:solidFill>
                  <a:srgbClr val="0000C0"/>
                </a:solidFill>
                <a:latin typeface="Courier New" panose="02070309020205020404" pitchFamily="49" charset="0"/>
              </a:rPr>
              <a:t>person</a:t>
            </a:r>
            <a:r>
              <a:rPr lang="en-US" sz="1100" b="1" dirty="0">
                <a:solidFill>
                  <a:srgbClr val="000000"/>
                </a:solidFill>
                <a:latin typeface="Courier New" panose="02070309020205020404" pitchFamily="49" charset="0"/>
              </a:rPr>
              <a:t>;</a:t>
            </a:r>
          </a:p>
          <a:p>
            <a:r>
              <a:rPr lang="en-US" sz="1100" dirty="0">
                <a:solidFill>
                  <a:srgbClr val="000000"/>
                </a:solidFill>
                <a:latin typeface="Courier New" panose="02070309020205020404" pitchFamily="49" charset="0"/>
              </a:rPr>
              <a:t>}}</a:t>
            </a:r>
          </a:p>
          <a:p>
            <a:pPr marL="0" indent="0">
              <a:buNone/>
            </a:pPr>
            <a:endParaRPr lang="en-US" sz="900" dirty="0"/>
          </a:p>
        </p:txBody>
      </p:sp>
    </p:spTree>
    <p:extLst>
      <p:ext uri="{BB962C8B-B14F-4D97-AF65-F5344CB8AC3E}">
        <p14:creationId xmlns:p14="http://schemas.microsoft.com/office/powerpoint/2010/main" val="579895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5243-2DED-4D79-900F-CF08A325D34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0AFB30C-D568-4341-9B78-75D47075A4F7}"/>
              </a:ext>
            </a:extLst>
          </p:cNvPr>
          <p:cNvSpPr>
            <a:spLocks noGrp="1"/>
          </p:cNvSpPr>
          <p:nvPr>
            <p:ph idx="1"/>
          </p:nvPr>
        </p:nvSpPr>
        <p:spPr/>
        <p:txBody>
          <a:bodyPr/>
          <a:lstStyle/>
          <a:p>
            <a:r>
              <a:rPr lang="en-US" dirty="0"/>
              <a:t>When we annotate the controller class with @</a:t>
            </a:r>
            <a:r>
              <a:rPr lang="en-US" dirty="0" err="1"/>
              <a:t>RestController</a:t>
            </a:r>
            <a:r>
              <a:rPr lang="en-US" dirty="0"/>
              <a:t>, Spring Boot scans it to find the REST endpoints to configure.</a:t>
            </a:r>
          </a:p>
          <a:p>
            <a:r>
              <a:rPr lang="en-US" dirty="0"/>
              <a:t>@</a:t>
            </a:r>
            <a:r>
              <a:rPr lang="en-US" dirty="0" err="1"/>
              <a:t>RequestMapping</a:t>
            </a:r>
            <a:r>
              <a:rPr lang="en-US" dirty="0"/>
              <a:t> annotation on methods tells Spring to use this method as handler for any client requests. This is very important spring annotation, we can configure additional features such as HTTP methods supported, Content-Type of request, response content type etc. By default, GET method is supported and JSON response is returned.</a:t>
            </a:r>
          </a:p>
        </p:txBody>
      </p:sp>
    </p:spTree>
    <p:extLst>
      <p:ext uri="{BB962C8B-B14F-4D97-AF65-F5344CB8AC3E}">
        <p14:creationId xmlns:p14="http://schemas.microsoft.com/office/powerpoint/2010/main" val="3281237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8469-FA2F-4616-8F9A-17553B338D81}"/>
              </a:ext>
            </a:extLst>
          </p:cNvPr>
          <p:cNvSpPr>
            <a:spLocks noGrp="1"/>
          </p:cNvSpPr>
          <p:nvPr>
            <p:ph type="title"/>
          </p:nvPr>
        </p:nvSpPr>
        <p:spPr/>
        <p:txBody>
          <a:bodyPr/>
          <a:lstStyle/>
          <a:p>
            <a:r>
              <a:rPr lang="en-US" b="1" dirty="0"/>
              <a:t>Spring Boot REST Web Service Test</a:t>
            </a:r>
            <a:br>
              <a:rPr lang="en-US" b="1" dirty="0"/>
            </a:br>
            <a:endParaRPr lang="en-US" dirty="0"/>
          </a:p>
        </p:txBody>
      </p:sp>
      <p:sp>
        <p:nvSpPr>
          <p:cNvPr id="3" name="Content Placeholder 2">
            <a:extLst>
              <a:ext uri="{FF2B5EF4-FFF2-40B4-BE49-F238E27FC236}">
                <a16:creationId xmlns:a16="http://schemas.microsoft.com/office/drawing/2014/main" id="{656B5ED2-010A-4B47-9B55-BA3CFC2D8552}"/>
              </a:ext>
            </a:extLst>
          </p:cNvPr>
          <p:cNvSpPr>
            <a:spLocks noGrp="1"/>
          </p:cNvSpPr>
          <p:nvPr>
            <p:ph idx="1"/>
          </p:nvPr>
        </p:nvSpPr>
        <p:spPr>
          <a:xfrm>
            <a:off x="677334" y="2160589"/>
            <a:ext cx="8938006" cy="4607856"/>
          </a:xfrm>
        </p:spPr>
        <p:txBody>
          <a:bodyPr/>
          <a:lstStyle/>
          <a:p>
            <a:r>
              <a:rPr lang="en-US" dirty="0"/>
              <a:t> run the main class, check the logs for endpoints configuration.</a:t>
            </a:r>
          </a:p>
          <a:p>
            <a:pPr marL="0" indent="0">
              <a:buNone/>
            </a:pPr>
            <a:endParaRPr lang="en-US" dirty="0"/>
          </a:p>
          <a:p>
            <a:endParaRPr lang="en-US" dirty="0"/>
          </a:p>
        </p:txBody>
      </p:sp>
      <p:pic>
        <p:nvPicPr>
          <p:cNvPr id="4" name="Picture 3">
            <a:extLst>
              <a:ext uri="{FF2B5EF4-FFF2-40B4-BE49-F238E27FC236}">
                <a16:creationId xmlns:a16="http://schemas.microsoft.com/office/drawing/2014/main" id="{A5A0BBB4-CB58-4464-9DCA-ADDCB1CF4A06}"/>
              </a:ext>
            </a:extLst>
          </p:cNvPr>
          <p:cNvPicPr>
            <a:picLocks noChangeAspect="1"/>
          </p:cNvPicPr>
          <p:nvPr/>
        </p:nvPicPr>
        <p:blipFill>
          <a:blip r:embed="rId2"/>
          <a:stretch>
            <a:fillRect/>
          </a:stretch>
        </p:blipFill>
        <p:spPr>
          <a:xfrm>
            <a:off x="820818" y="2921438"/>
            <a:ext cx="8966661" cy="3352972"/>
          </a:xfrm>
          <a:prstGeom prst="rect">
            <a:avLst/>
          </a:prstGeom>
        </p:spPr>
      </p:pic>
    </p:spTree>
    <p:extLst>
      <p:ext uri="{BB962C8B-B14F-4D97-AF65-F5344CB8AC3E}">
        <p14:creationId xmlns:p14="http://schemas.microsoft.com/office/powerpoint/2010/main" val="178907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E188-1DA7-4E9F-9ADA-3319C56C5A38}"/>
              </a:ext>
            </a:extLst>
          </p:cNvPr>
          <p:cNvSpPr>
            <a:spLocks noGrp="1"/>
          </p:cNvSpPr>
          <p:nvPr>
            <p:ph type="title"/>
          </p:nvPr>
        </p:nvSpPr>
        <p:spPr/>
        <p:txBody>
          <a:bodyPr>
            <a:normAutofit fontScale="90000"/>
          </a:bodyPr>
          <a:lstStyle/>
          <a:p>
            <a:r>
              <a:rPr lang="en-US" b="1" dirty="0"/>
              <a:t>Spring boot - change default port of embedded server</a:t>
            </a:r>
            <a:br>
              <a:rPr lang="en-US" b="1" dirty="0"/>
            </a:br>
            <a:endParaRPr lang="en-US" dirty="0"/>
          </a:p>
        </p:txBody>
      </p:sp>
      <p:sp>
        <p:nvSpPr>
          <p:cNvPr id="3" name="Content Placeholder 2">
            <a:extLst>
              <a:ext uri="{FF2B5EF4-FFF2-40B4-BE49-F238E27FC236}">
                <a16:creationId xmlns:a16="http://schemas.microsoft.com/office/drawing/2014/main" id="{83AE823A-D95B-4D5D-8174-8843D5D801FC}"/>
              </a:ext>
            </a:extLst>
          </p:cNvPr>
          <p:cNvSpPr>
            <a:spLocks noGrp="1"/>
          </p:cNvSpPr>
          <p:nvPr>
            <p:ph idx="1"/>
          </p:nvPr>
        </p:nvSpPr>
        <p:spPr/>
        <p:txBody>
          <a:bodyPr/>
          <a:lstStyle/>
          <a:p>
            <a:r>
              <a:rPr lang="en-US" dirty="0"/>
              <a:t>Open </a:t>
            </a:r>
            <a:r>
              <a:rPr lang="en-US" dirty="0" err="1"/>
              <a:t>application.properties</a:t>
            </a:r>
            <a:endParaRPr lang="en-US" dirty="0"/>
          </a:p>
          <a:p>
            <a:pPr marL="0" indent="0">
              <a:buNone/>
            </a:pPr>
            <a:endParaRPr lang="en-US" dirty="0"/>
          </a:p>
        </p:txBody>
      </p:sp>
    </p:spTree>
    <p:extLst>
      <p:ext uri="{BB962C8B-B14F-4D97-AF65-F5344CB8AC3E}">
        <p14:creationId xmlns:p14="http://schemas.microsoft.com/office/powerpoint/2010/main" val="1333990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3988-C383-4279-97A3-F0A039633DD9}"/>
              </a:ext>
            </a:extLst>
          </p:cNvPr>
          <p:cNvSpPr>
            <a:spLocks noGrp="1"/>
          </p:cNvSpPr>
          <p:nvPr>
            <p:ph type="title"/>
          </p:nvPr>
        </p:nvSpPr>
        <p:spPr/>
        <p:txBody>
          <a:bodyPr>
            <a:normAutofit fontScale="90000"/>
          </a:bodyPr>
          <a:lstStyle/>
          <a:p>
            <a:r>
              <a:rPr lang="en-US" dirty="0"/>
              <a:t>Get request can be tested through browser</a:t>
            </a:r>
            <a:br>
              <a:rPr lang="en-US" dirty="0"/>
            </a:br>
            <a:endParaRPr lang="en-US" dirty="0"/>
          </a:p>
        </p:txBody>
      </p:sp>
      <p:pic>
        <p:nvPicPr>
          <p:cNvPr id="4" name="Content Placeholder 3">
            <a:extLst>
              <a:ext uri="{FF2B5EF4-FFF2-40B4-BE49-F238E27FC236}">
                <a16:creationId xmlns:a16="http://schemas.microsoft.com/office/drawing/2014/main" id="{CCAB766F-E6A7-4074-95FD-5C0A0669971E}"/>
              </a:ext>
            </a:extLst>
          </p:cNvPr>
          <p:cNvPicPr>
            <a:picLocks noGrp="1" noChangeAspect="1"/>
          </p:cNvPicPr>
          <p:nvPr>
            <p:ph idx="1"/>
          </p:nvPr>
        </p:nvPicPr>
        <p:blipFill>
          <a:blip r:embed="rId2"/>
          <a:stretch>
            <a:fillRect/>
          </a:stretch>
        </p:blipFill>
        <p:spPr>
          <a:xfrm>
            <a:off x="666084" y="2403835"/>
            <a:ext cx="6478572" cy="2551590"/>
          </a:xfrm>
          <a:prstGeom prst="rect">
            <a:avLst/>
          </a:prstGeom>
        </p:spPr>
      </p:pic>
    </p:spTree>
    <p:extLst>
      <p:ext uri="{BB962C8B-B14F-4D97-AF65-F5344CB8AC3E}">
        <p14:creationId xmlns:p14="http://schemas.microsoft.com/office/powerpoint/2010/main" val="3066312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0EEB1C-C8A3-4DEF-B287-7E25F37DF225}"/>
              </a:ext>
            </a:extLst>
          </p:cNvPr>
          <p:cNvPicPr>
            <a:picLocks noGrp="1" noChangeAspect="1"/>
          </p:cNvPicPr>
          <p:nvPr>
            <p:ph idx="1"/>
          </p:nvPr>
        </p:nvPicPr>
        <p:blipFill>
          <a:blip r:embed="rId2"/>
          <a:stretch>
            <a:fillRect/>
          </a:stretch>
        </p:blipFill>
        <p:spPr>
          <a:xfrm>
            <a:off x="1081124" y="697077"/>
            <a:ext cx="7101341" cy="2046426"/>
          </a:xfrm>
          <a:prstGeom prst="rect">
            <a:avLst/>
          </a:prstGeom>
        </p:spPr>
      </p:pic>
      <p:pic>
        <p:nvPicPr>
          <p:cNvPr id="5" name="Picture 4">
            <a:extLst>
              <a:ext uri="{FF2B5EF4-FFF2-40B4-BE49-F238E27FC236}">
                <a16:creationId xmlns:a16="http://schemas.microsoft.com/office/drawing/2014/main" id="{B3E44220-7630-4159-AB0A-9C8E5CFFA238}"/>
              </a:ext>
            </a:extLst>
          </p:cNvPr>
          <p:cNvPicPr>
            <a:picLocks noChangeAspect="1"/>
          </p:cNvPicPr>
          <p:nvPr/>
        </p:nvPicPr>
        <p:blipFill>
          <a:blip r:embed="rId3"/>
          <a:stretch>
            <a:fillRect/>
          </a:stretch>
        </p:blipFill>
        <p:spPr>
          <a:xfrm>
            <a:off x="911442" y="4138134"/>
            <a:ext cx="7101341" cy="1876782"/>
          </a:xfrm>
          <a:prstGeom prst="rect">
            <a:avLst/>
          </a:prstGeom>
        </p:spPr>
      </p:pic>
    </p:spTree>
    <p:extLst>
      <p:ext uri="{BB962C8B-B14F-4D97-AF65-F5344CB8AC3E}">
        <p14:creationId xmlns:p14="http://schemas.microsoft.com/office/powerpoint/2010/main" val="3806957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D039-ED9C-43B5-A098-7E098F47AC7F}"/>
              </a:ext>
            </a:extLst>
          </p:cNvPr>
          <p:cNvSpPr>
            <a:spLocks noGrp="1"/>
          </p:cNvSpPr>
          <p:nvPr>
            <p:ph type="title"/>
          </p:nvPr>
        </p:nvSpPr>
        <p:spPr/>
        <p:txBody>
          <a:bodyPr/>
          <a:lstStyle/>
          <a:p>
            <a:r>
              <a:rPr lang="en-US" dirty="0"/>
              <a:t> Postman app for testing POST requests.</a:t>
            </a:r>
          </a:p>
        </p:txBody>
      </p:sp>
      <p:pic>
        <p:nvPicPr>
          <p:cNvPr id="4" name="Content Placeholder 3">
            <a:extLst>
              <a:ext uri="{FF2B5EF4-FFF2-40B4-BE49-F238E27FC236}">
                <a16:creationId xmlns:a16="http://schemas.microsoft.com/office/drawing/2014/main" id="{C872E328-90E2-4FBA-B936-804703392729}"/>
              </a:ext>
            </a:extLst>
          </p:cNvPr>
          <p:cNvPicPr>
            <a:picLocks noGrp="1" noChangeAspect="1"/>
          </p:cNvPicPr>
          <p:nvPr>
            <p:ph idx="1"/>
          </p:nvPr>
        </p:nvPicPr>
        <p:blipFill>
          <a:blip r:embed="rId2"/>
          <a:stretch>
            <a:fillRect/>
          </a:stretch>
        </p:blipFill>
        <p:spPr>
          <a:xfrm>
            <a:off x="131016" y="2083324"/>
            <a:ext cx="9143159" cy="3808198"/>
          </a:xfrm>
          <a:prstGeom prst="rect">
            <a:avLst/>
          </a:prstGeom>
        </p:spPr>
      </p:pic>
    </p:spTree>
    <p:extLst>
      <p:ext uri="{BB962C8B-B14F-4D97-AF65-F5344CB8AC3E}">
        <p14:creationId xmlns:p14="http://schemas.microsoft.com/office/powerpoint/2010/main" val="70601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561A-707F-4307-9602-2E53553D2661}"/>
              </a:ext>
            </a:extLst>
          </p:cNvPr>
          <p:cNvSpPr>
            <a:spLocks noGrp="1"/>
          </p:cNvSpPr>
          <p:nvPr>
            <p:ph type="title"/>
          </p:nvPr>
        </p:nvSpPr>
        <p:spPr/>
        <p:txBody>
          <a:bodyPr/>
          <a:lstStyle/>
          <a:p>
            <a:r>
              <a:rPr lang="en-US" b="1" dirty="0"/>
              <a:t>****Restful and SOAP Web services</a:t>
            </a:r>
            <a:br>
              <a:rPr lang="en-US" b="1" dirty="0"/>
            </a:br>
            <a:endParaRPr lang="en-US" dirty="0"/>
          </a:p>
        </p:txBody>
      </p:sp>
      <p:sp>
        <p:nvSpPr>
          <p:cNvPr id="3" name="Content Placeholder 2">
            <a:extLst>
              <a:ext uri="{FF2B5EF4-FFF2-40B4-BE49-F238E27FC236}">
                <a16:creationId xmlns:a16="http://schemas.microsoft.com/office/drawing/2014/main" id="{C5A2F7C3-4AD3-4233-B1B2-19126A98FB78}"/>
              </a:ext>
            </a:extLst>
          </p:cNvPr>
          <p:cNvSpPr>
            <a:spLocks noGrp="1"/>
          </p:cNvSpPr>
          <p:nvPr>
            <p:ph idx="1"/>
          </p:nvPr>
        </p:nvSpPr>
        <p:spPr/>
        <p:txBody>
          <a:bodyPr/>
          <a:lstStyle/>
          <a:p>
            <a:pPr>
              <a:buFont typeface="+mj-lt"/>
              <a:buAutoNum type="arabicPeriod"/>
            </a:pPr>
            <a:r>
              <a:rPr lang="en-US" dirty="0"/>
              <a:t>SOAP is a protocol whereas REST is an architectural style.</a:t>
            </a:r>
          </a:p>
          <a:p>
            <a:pPr>
              <a:buFont typeface="+mj-lt"/>
              <a:buAutoNum type="arabicPeriod"/>
            </a:pPr>
            <a:r>
              <a:rPr lang="en-US" dirty="0"/>
              <a:t>SOAP server and client applications are tightly coupled and bind with the WSDL contract whereas there is no contract in REST web services and client.</a:t>
            </a:r>
          </a:p>
          <a:p>
            <a:pPr>
              <a:buFont typeface="+mj-lt"/>
              <a:buAutoNum type="arabicPeriod"/>
            </a:pPr>
            <a:r>
              <a:rPr lang="en-US" dirty="0"/>
              <a:t>Learning curve is easy for REST when compared to SOAP web services.</a:t>
            </a:r>
          </a:p>
          <a:p>
            <a:pPr>
              <a:buFont typeface="+mj-lt"/>
              <a:buAutoNum type="arabicPeriod"/>
            </a:pPr>
            <a:r>
              <a:rPr lang="en-US" dirty="0"/>
              <a:t>REST web services request and response types can be XML, JSON, text etc. whereas SOAP works with XML only.</a:t>
            </a:r>
          </a:p>
          <a:p>
            <a:pPr>
              <a:buFont typeface="+mj-lt"/>
              <a:buAutoNum type="arabicPeriod"/>
            </a:pPr>
            <a:r>
              <a:rPr lang="en-US" dirty="0"/>
              <a:t>JAX-RS is the Java API for REST web services whereas JAX-WS is the Java API for SOAP web services.</a:t>
            </a:r>
          </a:p>
          <a:p>
            <a:pPr>
              <a:buFont typeface="+mj-lt"/>
              <a:buAutoNum type="arabicPeriod"/>
            </a:pPr>
            <a:endParaRPr lang="en-US" dirty="0"/>
          </a:p>
        </p:txBody>
      </p:sp>
    </p:spTree>
    <p:extLst>
      <p:ext uri="{BB962C8B-B14F-4D97-AF65-F5344CB8AC3E}">
        <p14:creationId xmlns:p14="http://schemas.microsoft.com/office/powerpoint/2010/main" val="39996073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91BB-ED6E-496E-9F02-86D64720F623}"/>
              </a:ext>
            </a:extLst>
          </p:cNvPr>
          <p:cNvSpPr>
            <a:spLocks noGrp="1"/>
          </p:cNvSpPr>
          <p:nvPr>
            <p:ph type="title"/>
          </p:nvPr>
        </p:nvSpPr>
        <p:spPr/>
        <p:txBody>
          <a:bodyPr>
            <a:normAutofit fontScale="90000"/>
          </a:bodyPr>
          <a:lstStyle/>
          <a:p>
            <a:r>
              <a:rPr lang="en-US" b="1" dirty="0"/>
              <a:t>Spring Boot REST JSON Request Response</a:t>
            </a:r>
            <a:br>
              <a:rPr lang="en-US" b="1" dirty="0"/>
            </a:br>
            <a:endParaRPr lang="en-US" dirty="0"/>
          </a:p>
        </p:txBody>
      </p:sp>
      <p:sp>
        <p:nvSpPr>
          <p:cNvPr id="3" name="Content Placeholder 2">
            <a:extLst>
              <a:ext uri="{FF2B5EF4-FFF2-40B4-BE49-F238E27FC236}">
                <a16:creationId xmlns:a16="http://schemas.microsoft.com/office/drawing/2014/main" id="{1AF9377B-E136-43BE-A81A-69F8CF467896}"/>
              </a:ext>
            </a:extLst>
          </p:cNvPr>
          <p:cNvSpPr>
            <a:spLocks noGrp="1"/>
          </p:cNvSpPr>
          <p:nvPr>
            <p:ph idx="1"/>
          </p:nvPr>
        </p:nvSpPr>
        <p:spPr/>
        <p:txBody>
          <a:bodyPr/>
          <a:lstStyle/>
          <a:p>
            <a:r>
              <a:rPr lang="en-US" dirty="0"/>
              <a:t>JSON is the standard messaging format for REST web services.</a:t>
            </a:r>
          </a:p>
          <a:p>
            <a:r>
              <a:rPr lang="en-US" dirty="0"/>
              <a:t>We are accepting String as POST request, let’s change our method to accept JSON request.</a:t>
            </a:r>
          </a:p>
          <a:p>
            <a:endParaRPr lang="en-US" dirty="0"/>
          </a:p>
          <a:p>
            <a:r>
              <a:rPr lang="en-US" dirty="0">
                <a:solidFill>
                  <a:srgbClr val="646464"/>
                </a:solidFill>
                <a:latin typeface="Courier New" panose="02070309020205020404" pitchFamily="49" charset="0"/>
              </a:rPr>
              <a:t>@</a:t>
            </a:r>
            <a:r>
              <a:rPr lang="en-US" dirty="0" err="1">
                <a:solidFill>
                  <a:srgbClr val="646464"/>
                </a:solidFill>
                <a:latin typeface="Courier New" panose="02070309020205020404" pitchFamily="49" charset="0"/>
              </a:rPr>
              <a:t>RequestMapping</a:t>
            </a:r>
            <a:r>
              <a:rPr lang="en-US" dirty="0">
                <a:solidFill>
                  <a:srgbClr val="000000"/>
                </a:solidFill>
                <a:latin typeface="Courier New" panose="02070309020205020404" pitchFamily="49" charset="0"/>
              </a:rPr>
              <a:t>(value=</a:t>
            </a:r>
            <a:r>
              <a:rPr lang="en-US" dirty="0">
                <a:solidFill>
                  <a:srgbClr val="2A00FF"/>
                </a:solidFill>
                <a:latin typeface="Courier New" panose="02070309020205020404" pitchFamily="49" charset="0"/>
              </a:rPr>
              <a:t>"/person/update"</a:t>
            </a:r>
            <a:r>
              <a:rPr lang="en-US" dirty="0">
                <a:solidFill>
                  <a:srgbClr val="000000"/>
                </a:solidFill>
                <a:latin typeface="Courier New" panose="02070309020205020404" pitchFamily="49" charset="0"/>
              </a:rPr>
              <a:t>, method=</a:t>
            </a:r>
            <a:r>
              <a:rPr lang="en-US" dirty="0" err="1">
                <a:solidFill>
                  <a:srgbClr val="000000"/>
                </a:solidFill>
                <a:latin typeface="Courier New" panose="02070309020205020404" pitchFamily="49" charset="0"/>
              </a:rPr>
              <a:t>RequestMethod.</a:t>
            </a:r>
            <a:r>
              <a:rPr lang="en-US" b="1" i="1" dirty="0" err="1">
                <a:solidFill>
                  <a:srgbClr val="0000C0"/>
                </a:solidFill>
                <a:latin typeface="Courier New" panose="02070309020205020404" pitchFamily="49" charset="0"/>
              </a:rPr>
              <a:t>POST</a:t>
            </a:r>
            <a:r>
              <a:rPr lang="en-US" b="1" i="1" dirty="0">
                <a:solidFill>
                  <a:srgbClr val="000000"/>
                </a:solidFill>
                <a:latin typeface="Courier New" panose="02070309020205020404" pitchFamily="49" charset="0"/>
              </a:rPr>
              <a:t>, consumes = </a:t>
            </a:r>
            <a:r>
              <a:rPr lang="en-US" b="1" i="1" dirty="0">
                <a:solidFill>
                  <a:srgbClr val="2A00FF"/>
                </a:solidFill>
                <a:latin typeface="Courier New" panose="02070309020205020404" pitchFamily="49" charset="0"/>
              </a:rPr>
              <a:t>"application/</a:t>
            </a:r>
            <a:r>
              <a:rPr lang="en-US" b="1" i="1" dirty="0" err="1">
                <a:solidFill>
                  <a:srgbClr val="2A00FF"/>
                </a:solidFill>
                <a:latin typeface="Courier New" panose="02070309020205020404" pitchFamily="49" charset="0"/>
              </a:rPr>
              <a:t>json</a:t>
            </a:r>
            <a:r>
              <a:rPr lang="en-US" b="1" i="1" dirty="0">
                <a:solidFill>
                  <a:srgbClr val="2A00FF"/>
                </a:solidFill>
                <a:latin typeface="Courier New" panose="02070309020205020404" pitchFamily="49" charset="0"/>
              </a:rPr>
              <a:t>"</a:t>
            </a:r>
            <a:r>
              <a:rPr lang="en-US" b="1" i="1" dirty="0">
                <a:solidFill>
                  <a:srgbClr val="000000"/>
                </a:solidFill>
                <a:latin typeface="Courier New" panose="02070309020205020404" pitchFamily="49" charset="0"/>
              </a:rPr>
              <a:t>)</a:t>
            </a:r>
          </a:p>
          <a:p>
            <a:r>
              <a:rPr lang="fr-FR" b="1" dirty="0">
                <a:solidFill>
                  <a:srgbClr val="7F0055"/>
                </a:solidFill>
                <a:latin typeface="Courier New" panose="02070309020205020404" pitchFamily="49" charset="0"/>
              </a:rPr>
              <a:t>public</a:t>
            </a:r>
            <a:r>
              <a:rPr lang="fr-FR" b="1" dirty="0">
                <a:solidFill>
                  <a:srgbClr val="000000"/>
                </a:solidFill>
                <a:latin typeface="Courier New" panose="02070309020205020404" pitchFamily="49" charset="0"/>
              </a:rPr>
              <a:t> Person </a:t>
            </a:r>
            <a:r>
              <a:rPr lang="fr-FR" b="1" dirty="0" err="1">
                <a:solidFill>
                  <a:srgbClr val="000000"/>
                </a:solidFill>
                <a:latin typeface="Courier New" panose="02070309020205020404" pitchFamily="49" charset="0"/>
              </a:rPr>
              <a:t>UpdatePerson</a:t>
            </a:r>
            <a:r>
              <a:rPr lang="fr-FR" b="1" dirty="0">
                <a:solidFill>
                  <a:srgbClr val="000000"/>
                </a:solidFill>
                <a:latin typeface="Courier New" panose="02070309020205020404" pitchFamily="49" charset="0"/>
              </a:rPr>
              <a:t>(</a:t>
            </a:r>
            <a:r>
              <a:rPr lang="fr-FR" b="1" dirty="0">
                <a:solidFill>
                  <a:srgbClr val="646464"/>
                </a:solidFill>
                <a:latin typeface="Courier New" panose="02070309020205020404" pitchFamily="49" charset="0"/>
              </a:rPr>
              <a:t>@</a:t>
            </a:r>
            <a:r>
              <a:rPr lang="fr-FR" b="1" dirty="0" err="1">
                <a:solidFill>
                  <a:srgbClr val="646464"/>
                </a:solidFill>
                <a:latin typeface="Courier New" panose="02070309020205020404" pitchFamily="49" charset="0"/>
              </a:rPr>
              <a:t>RequestBody</a:t>
            </a:r>
            <a:r>
              <a:rPr lang="fr-FR" b="1" dirty="0">
                <a:solidFill>
                  <a:srgbClr val="000000"/>
                </a:solidFill>
                <a:latin typeface="Courier New" panose="02070309020205020404" pitchFamily="49" charset="0"/>
              </a:rPr>
              <a:t> Person </a:t>
            </a:r>
            <a:r>
              <a:rPr lang="fr-FR" b="1" dirty="0">
                <a:solidFill>
                  <a:srgbClr val="6A3E3E"/>
                </a:solidFill>
                <a:latin typeface="Courier New" panose="02070309020205020404" pitchFamily="49" charset="0"/>
              </a:rPr>
              <a:t>p</a:t>
            </a:r>
            <a:r>
              <a:rPr lang="fr-FR" b="1" dirty="0">
                <a:solidFill>
                  <a:srgbClr val="000000"/>
                </a:solidFill>
                <a:latin typeface="Courier New" panose="02070309020205020404" pitchFamily="49" charset="0"/>
              </a:rPr>
              <a:t>){</a:t>
            </a:r>
          </a:p>
          <a:p>
            <a:r>
              <a:rPr lang="en-US" dirty="0" err="1">
                <a:solidFill>
                  <a:srgbClr val="0000C0"/>
                </a:solidFill>
                <a:latin typeface="Courier New" panose="02070309020205020404" pitchFamily="49" charset="0"/>
              </a:rPr>
              <a:t>person</a:t>
            </a:r>
            <a:r>
              <a:rPr lang="en-US" dirty="0" err="1">
                <a:solidFill>
                  <a:srgbClr val="000000"/>
                </a:solidFill>
                <a:latin typeface="Courier New" panose="02070309020205020404" pitchFamily="49" charset="0"/>
              </a:rPr>
              <a:t>.setName</a:t>
            </a:r>
            <a:r>
              <a:rPr lang="en-US" dirty="0">
                <a:solidFill>
                  <a:srgbClr val="000000"/>
                </a:solidFill>
                <a:latin typeface="Courier New" panose="02070309020205020404" pitchFamily="49" charset="0"/>
              </a:rPr>
              <a:t>(</a:t>
            </a:r>
            <a:r>
              <a:rPr lang="en-US" dirty="0" err="1">
                <a:solidFill>
                  <a:srgbClr val="6A3E3E"/>
                </a:solidFill>
                <a:latin typeface="Courier New" panose="02070309020205020404" pitchFamily="49" charset="0"/>
              </a:rPr>
              <a:t>p</a:t>
            </a:r>
            <a:r>
              <a:rPr lang="en-US" dirty="0" err="1">
                <a:solidFill>
                  <a:srgbClr val="000000"/>
                </a:solidFill>
                <a:latin typeface="Courier New" panose="02070309020205020404" pitchFamily="49" charset="0"/>
              </a:rPr>
              <a:t>.getName</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person</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3693070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F9ED-30D0-41E3-A12E-96877782AD0C}"/>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CBAD5134-57A2-4454-82AD-436716F297E8}"/>
              </a:ext>
            </a:extLst>
          </p:cNvPr>
          <p:cNvPicPr>
            <a:picLocks noGrp="1" noChangeAspect="1"/>
          </p:cNvPicPr>
          <p:nvPr>
            <p:ph idx="1"/>
          </p:nvPr>
        </p:nvPicPr>
        <p:blipFill>
          <a:blip r:embed="rId2"/>
          <a:stretch>
            <a:fillRect/>
          </a:stretch>
        </p:blipFill>
        <p:spPr>
          <a:xfrm>
            <a:off x="1257959" y="2160588"/>
            <a:ext cx="7436120" cy="3881437"/>
          </a:xfrm>
          <a:prstGeom prst="rect">
            <a:avLst/>
          </a:prstGeom>
        </p:spPr>
      </p:pic>
    </p:spTree>
    <p:extLst>
      <p:ext uri="{BB962C8B-B14F-4D97-AF65-F5344CB8AC3E}">
        <p14:creationId xmlns:p14="http://schemas.microsoft.com/office/powerpoint/2010/main" val="2014969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29D90-F91E-4B12-AEB3-A119FCEC39FA}"/>
              </a:ext>
            </a:extLst>
          </p:cNvPr>
          <p:cNvSpPr>
            <a:spLocks noGrp="1"/>
          </p:cNvSpPr>
          <p:nvPr>
            <p:ph idx="1"/>
          </p:nvPr>
        </p:nvSpPr>
        <p:spPr/>
        <p:txBody>
          <a:bodyPr/>
          <a:lstStyle/>
          <a:p>
            <a:pPr marL="0" indent="0">
              <a:buNone/>
            </a:pPr>
            <a:r>
              <a:rPr lang="en-US" dirty="0"/>
              <a:t>Source: https://www.journaldev.com</a:t>
            </a:r>
          </a:p>
        </p:txBody>
      </p:sp>
    </p:spTree>
    <p:extLst>
      <p:ext uri="{BB962C8B-B14F-4D97-AF65-F5344CB8AC3E}">
        <p14:creationId xmlns:p14="http://schemas.microsoft.com/office/powerpoint/2010/main" val="344187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44C4-D704-40BA-8F8E-B18A58950E54}"/>
              </a:ext>
            </a:extLst>
          </p:cNvPr>
          <p:cNvSpPr>
            <a:spLocks noGrp="1"/>
          </p:cNvSpPr>
          <p:nvPr>
            <p:ph type="title"/>
          </p:nvPr>
        </p:nvSpPr>
        <p:spPr/>
        <p:txBody>
          <a:bodyPr/>
          <a:lstStyle/>
          <a:p>
            <a:r>
              <a:rPr lang="en-US" b="1" dirty="0"/>
              <a:t>REST API Implementations</a:t>
            </a:r>
            <a:br>
              <a:rPr lang="en-US" b="1" dirty="0"/>
            </a:br>
            <a:endParaRPr lang="en-US" dirty="0"/>
          </a:p>
        </p:txBody>
      </p:sp>
      <p:sp>
        <p:nvSpPr>
          <p:cNvPr id="3" name="Content Placeholder 2">
            <a:extLst>
              <a:ext uri="{FF2B5EF4-FFF2-40B4-BE49-F238E27FC236}">
                <a16:creationId xmlns:a16="http://schemas.microsoft.com/office/drawing/2014/main" id="{49F1F79B-A5E1-4766-9E60-A078DAC8B746}"/>
              </a:ext>
            </a:extLst>
          </p:cNvPr>
          <p:cNvSpPr>
            <a:spLocks noGrp="1"/>
          </p:cNvSpPr>
          <p:nvPr>
            <p:ph idx="1"/>
          </p:nvPr>
        </p:nvSpPr>
        <p:spPr/>
        <p:txBody>
          <a:bodyPr/>
          <a:lstStyle/>
          <a:p>
            <a:r>
              <a:rPr lang="en-US" dirty="0"/>
              <a:t>There are two major implementations of JAX-RS API.</a:t>
            </a:r>
          </a:p>
          <a:p>
            <a:r>
              <a:rPr lang="en-US" b="1" dirty="0"/>
              <a:t>Jersey</a:t>
            </a:r>
            <a:r>
              <a:rPr lang="en-US" dirty="0"/>
              <a:t>: </a:t>
            </a:r>
            <a:r>
              <a:rPr lang="en-US" dirty="0">
                <a:hlinkClick r:id="rId2"/>
              </a:rPr>
              <a:t>Jersey</a:t>
            </a:r>
            <a:r>
              <a:rPr lang="en-US" dirty="0"/>
              <a:t> is the reference </a:t>
            </a:r>
            <a:r>
              <a:rPr lang="en-US" dirty="0">
                <a:highlight>
                  <a:srgbClr val="FFFF00"/>
                </a:highlight>
              </a:rPr>
              <a:t>implementation provided by Sun</a:t>
            </a:r>
            <a:r>
              <a:rPr lang="en-US" dirty="0"/>
              <a:t>. </a:t>
            </a:r>
            <a:r>
              <a:rPr lang="en-US" dirty="0">
                <a:highlight>
                  <a:srgbClr val="FFFF00"/>
                </a:highlight>
              </a:rPr>
              <a:t>For using Jersey as our JAX-RS implementation, all we need to configure its servlet in web.xml </a:t>
            </a:r>
            <a:r>
              <a:rPr lang="en-US" dirty="0"/>
              <a:t>and add required dependencies. Note that JAX-RS API is part of JDK not Jersey, so we have to add its dependency jars in our application.</a:t>
            </a:r>
          </a:p>
          <a:p>
            <a:r>
              <a:rPr lang="en-US" b="1" dirty="0"/>
              <a:t>RESTEasy</a:t>
            </a:r>
            <a:r>
              <a:rPr lang="en-US" dirty="0"/>
              <a:t>: </a:t>
            </a:r>
            <a:r>
              <a:rPr lang="en-US" dirty="0">
                <a:hlinkClick r:id="rId3"/>
              </a:rPr>
              <a:t>RESTEasy</a:t>
            </a:r>
            <a:r>
              <a:rPr lang="en-US" dirty="0"/>
              <a:t> is the </a:t>
            </a:r>
            <a:r>
              <a:rPr lang="en-US" dirty="0" err="1">
                <a:highlight>
                  <a:srgbClr val="FFFF00"/>
                </a:highlight>
              </a:rPr>
              <a:t>JBoss</a:t>
            </a:r>
            <a:r>
              <a:rPr lang="en-US" dirty="0">
                <a:highlight>
                  <a:srgbClr val="FFFF00"/>
                </a:highlight>
              </a:rPr>
              <a:t> project </a:t>
            </a:r>
            <a:r>
              <a:rPr lang="en-US" dirty="0"/>
              <a:t>that provides JAX-RS implementation.</a:t>
            </a:r>
          </a:p>
          <a:p>
            <a:endParaRPr lang="en-US" dirty="0"/>
          </a:p>
        </p:txBody>
      </p:sp>
    </p:spTree>
    <p:extLst>
      <p:ext uri="{BB962C8B-B14F-4D97-AF65-F5344CB8AC3E}">
        <p14:creationId xmlns:p14="http://schemas.microsoft.com/office/powerpoint/2010/main" val="427673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11D4-1947-41BF-B6AB-2E40CB5F8FB0}"/>
              </a:ext>
            </a:extLst>
          </p:cNvPr>
          <p:cNvSpPr>
            <a:spLocks noGrp="1"/>
          </p:cNvSpPr>
          <p:nvPr>
            <p:ph type="title"/>
          </p:nvPr>
        </p:nvSpPr>
        <p:spPr/>
        <p:txBody>
          <a:bodyPr>
            <a:noAutofit/>
          </a:bodyPr>
          <a:lstStyle/>
          <a:p>
            <a:r>
              <a:rPr lang="en-US" sz="2000" dirty="0"/>
              <a:t>Let’s create Restful web services using Jersey and then RESTEasy.</a:t>
            </a:r>
            <a:br>
              <a:rPr lang="en-US" sz="2000" dirty="0"/>
            </a:br>
            <a:endParaRPr lang="en-US" sz="2000" dirty="0"/>
          </a:p>
        </p:txBody>
      </p:sp>
      <p:sp>
        <p:nvSpPr>
          <p:cNvPr id="3" name="Content Placeholder 2">
            <a:extLst>
              <a:ext uri="{FF2B5EF4-FFF2-40B4-BE49-F238E27FC236}">
                <a16:creationId xmlns:a16="http://schemas.microsoft.com/office/drawing/2014/main" id="{0F37B428-3901-436A-BE42-4B6D5B83A7FE}"/>
              </a:ext>
            </a:extLst>
          </p:cNvPr>
          <p:cNvSpPr>
            <a:spLocks noGrp="1"/>
          </p:cNvSpPr>
          <p:nvPr>
            <p:ph idx="1"/>
          </p:nvPr>
        </p:nvSpPr>
        <p:spPr>
          <a:xfrm>
            <a:off x="575035" y="1762813"/>
            <a:ext cx="8698967" cy="4278550"/>
          </a:xfrm>
        </p:spPr>
        <p:txBody>
          <a:bodyPr/>
          <a:lstStyle/>
          <a:p>
            <a:r>
              <a:rPr lang="en-US" dirty="0"/>
              <a:t>We will be exposing following methods over HTTP and use Chrome Postman extension to test these.</a:t>
            </a:r>
            <a:br>
              <a:rPr lang="en-US" dirty="0"/>
            </a:br>
            <a:endParaRPr lang="en-US" dirty="0"/>
          </a:p>
          <a:p>
            <a:endParaRPr lang="en-US" dirty="0"/>
          </a:p>
        </p:txBody>
      </p:sp>
      <p:pic>
        <p:nvPicPr>
          <p:cNvPr id="4" name="Picture 3">
            <a:extLst>
              <a:ext uri="{FF2B5EF4-FFF2-40B4-BE49-F238E27FC236}">
                <a16:creationId xmlns:a16="http://schemas.microsoft.com/office/drawing/2014/main" id="{2A53731F-B800-4DA0-855C-616386189FF3}"/>
              </a:ext>
            </a:extLst>
          </p:cNvPr>
          <p:cNvPicPr>
            <a:picLocks noChangeAspect="1"/>
          </p:cNvPicPr>
          <p:nvPr/>
        </p:nvPicPr>
        <p:blipFill>
          <a:blip r:embed="rId2"/>
          <a:stretch>
            <a:fillRect/>
          </a:stretch>
        </p:blipFill>
        <p:spPr>
          <a:xfrm>
            <a:off x="1546462" y="2693911"/>
            <a:ext cx="5410519" cy="3152529"/>
          </a:xfrm>
          <a:prstGeom prst="rect">
            <a:avLst/>
          </a:prstGeom>
        </p:spPr>
      </p:pic>
    </p:spTree>
    <p:extLst>
      <p:ext uri="{BB962C8B-B14F-4D97-AF65-F5344CB8AC3E}">
        <p14:creationId xmlns:p14="http://schemas.microsoft.com/office/powerpoint/2010/main" val="209629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548E-D9A9-4954-A3F9-F15B13FF4443}"/>
              </a:ext>
            </a:extLst>
          </p:cNvPr>
          <p:cNvSpPr>
            <a:spLocks noGrp="1"/>
          </p:cNvSpPr>
          <p:nvPr>
            <p:ph type="title"/>
          </p:nvPr>
        </p:nvSpPr>
        <p:spPr/>
        <p:txBody>
          <a:bodyPr/>
          <a:lstStyle/>
          <a:p>
            <a:r>
              <a:rPr lang="en-US" b="1" dirty="0"/>
              <a:t>Jersey Restful Web Services Example</a:t>
            </a:r>
            <a:br>
              <a:rPr lang="en-US" b="1" dirty="0"/>
            </a:br>
            <a:endParaRPr lang="en-US" dirty="0"/>
          </a:p>
        </p:txBody>
      </p:sp>
      <p:sp>
        <p:nvSpPr>
          <p:cNvPr id="3" name="Content Placeholder 2">
            <a:extLst>
              <a:ext uri="{FF2B5EF4-FFF2-40B4-BE49-F238E27FC236}">
                <a16:creationId xmlns:a16="http://schemas.microsoft.com/office/drawing/2014/main" id="{69ABC773-D499-4E0D-AEA7-2A5A620A4E5F}"/>
              </a:ext>
            </a:extLst>
          </p:cNvPr>
          <p:cNvSpPr>
            <a:spLocks noGrp="1"/>
          </p:cNvSpPr>
          <p:nvPr>
            <p:ph idx="1"/>
          </p:nvPr>
        </p:nvSpPr>
        <p:spPr>
          <a:xfrm>
            <a:off x="677333" y="1498862"/>
            <a:ext cx="10870501" cy="5359137"/>
          </a:xfrm>
        </p:spPr>
        <p:txBody>
          <a:bodyPr/>
          <a:lstStyle/>
          <a:p>
            <a:r>
              <a:rPr lang="en-US" dirty="0"/>
              <a:t>Create a dynamic web project and then convert it to Maven to get the skeleton of your web services project. Below image shows the project structure of the final project.</a:t>
            </a:r>
          </a:p>
          <a:p>
            <a:pPr marL="0" indent="0">
              <a:buNone/>
            </a:pPr>
            <a:endParaRPr lang="en-US" dirty="0"/>
          </a:p>
          <a:p>
            <a:endParaRPr lang="en-US" dirty="0"/>
          </a:p>
        </p:txBody>
      </p:sp>
      <p:pic>
        <p:nvPicPr>
          <p:cNvPr id="4" name="Picture 3">
            <a:extLst>
              <a:ext uri="{FF2B5EF4-FFF2-40B4-BE49-F238E27FC236}">
                <a16:creationId xmlns:a16="http://schemas.microsoft.com/office/drawing/2014/main" id="{01C02BD6-424E-4AB5-8FAA-A4C7AD19A4F3}"/>
              </a:ext>
            </a:extLst>
          </p:cNvPr>
          <p:cNvPicPr>
            <a:picLocks noChangeAspect="1"/>
          </p:cNvPicPr>
          <p:nvPr/>
        </p:nvPicPr>
        <p:blipFill>
          <a:blip r:embed="rId2"/>
          <a:stretch>
            <a:fillRect/>
          </a:stretch>
        </p:blipFill>
        <p:spPr>
          <a:xfrm>
            <a:off x="3787703" y="2409864"/>
            <a:ext cx="2787793" cy="3537132"/>
          </a:xfrm>
          <a:prstGeom prst="rect">
            <a:avLst/>
          </a:prstGeom>
        </p:spPr>
      </p:pic>
    </p:spTree>
    <p:extLst>
      <p:ext uri="{BB962C8B-B14F-4D97-AF65-F5344CB8AC3E}">
        <p14:creationId xmlns:p14="http://schemas.microsoft.com/office/powerpoint/2010/main" val="416013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DB14-8920-413D-B1DB-CDB05194AF77}"/>
              </a:ext>
            </a:extLst>
          </p:cNvPr>
          <p:cNvSpPr>
            <a:spLocks noGrp="1"/>
          </p:cNvSpPr>
          <p:nvPr>
            <p:ph type="title"/>
          </p:nvPr>
        </p:nvSpPr>
        <p:spPr/>
        <p:txBody>
          <a:bodyPr/>
          <a:lstStyle/>
          <a:p>
            <a:r>
              <a:rPr lang="en-US" dirty="0"/>
              <a:t>Let’s add Jersey dependencies in pom.xml file.</a:t>
            </a:r>
          </a:p>
        </p:txBody>
      </p:sp>
      <p:sp>
        <p:nvSpPr>
          <p:cNvPr id="3" name="Content Placeholder 2">
            <a:extLst>
              <a:ext uri="{FF2B5EF4-FFF2-40B4-BE49-F238E27FC236}">
                <a16:creationId xmlns:a16="http://schemas.microsoft.com/office/drawing/2014/main" id="{6D14A5CB-E182-4E41-93C5-64DAFA16550B}"/>
              </a:ext>
            </a:extLst>
          </p:cNvPr>
          <p:cNvSpPr>
            <a:spLocks noGrp="1"/>
          </p:cNvSpPr>
          <p:nvPr>
            <p:ph idx="1"/>
          </p:nvPr>
        </p:nvSpPr>
        <p:spPr>
          <a:xfrm>
            <a:off x="677334" y="2092751"/>
            <a:ext cx="9069980" cy="4765249"/>
          </a:xfrm>
        </p:spPr>
        <p:txBody>
          <a:bodyPr>
            <a:normAutofit fontScale="62500" lnSpcReduction="20000"/>
          </a:bodyPr>
          <a:lstStyle/>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dependencies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dependency</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groupId</a:t>
            </a:r>
            <a:r>
              <a:rPr lang="en-US" sz="1900" dirty="0">
                <a:solidFill>
                  <a:srgbClr val="008080"/>
                </a:solidFill>
                <a:latin typeface="Courier New" panose="02070309020205020404" pitchFamily="49" charset="0"/>
              </a:rPr>
              <a:t>&gt;</a:t>
            </a:r>
            <a:r>
              <a:rPr lang="en-US" sz="1900" dirty="0" err="1">
                <a:solidFill>
                  <a:srgbClr val="000000"/>
                </a:solidFill>
                <a:latin typeface="Courier New" panose="02070309020205020404" pitchFamily="49" charset="0"/>
              </a:rPr>
              <a:t>com.sun.jersey</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groupId</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artifactId</a:t>
            </a:r>
            <a:r>
              <a:rPr lang="en-US" sz="1900" dirty="0">
                <a:solidFill>
                  <a:srgbClr val="008080"/>
                </a:solidFill>
                <a:latin typeface="Courier New" panose="02070309020205020404" pitchFamily="49" charset="0"/>
              </a:rPr>
              <a:t>&gt;</a:t>
            </a:r>
            <a:r>
              <a:rPr lang="en-US" sz="1900" dirty="0">
                <a:solidFill>
                  <a:srgbClr val="000000"/>
                </a:solidFill>
                <a:latin typeface="Courier New" panose="02070309020205020404" pitchFamily="49" charset="0"/>
              </a:rPr>
              <a:t>jersey-server</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artifactId</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version</a:t>
            </a:r>
            <a:r>
              <a:rPr lang="en-US" sz="1900" dirty="0">
                <a:solidFill>
                  <a:srgbClr val="008080"/>
                </a:solidFill>
                <a:latin typeface="Courier New" panose="02070309020205020404" pitchFamily="49" charset="0"/>
              </a:rPr>
              <a:t>&gt;</a:t>
            </a:r>
            <a:r>
              <a:rPr lang="en-US" sz="1900" dirty="0">
                <a:solidFill>
                  <a:srgbClr val="000000"/>
                </a:solidFill>
                <a:latin typeface="Courier New" panose="02070309020205020404" pitchFamily="49" charset="0"/>
              </a:rPr>
              <a:t>1.19</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version</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dependency</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dependency</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groupId</a:t>
            </a:r>
            <a:r>
              <a:rPr lang="en-US" sz="1900" dirty="0">
                <a:solidFill>
                  <a:srgbClr val="008080"/>
                </a:solidFill>
                <a:latin typeface="Courier New" panose="02070309020205020404" pitchFamily="49" charset="0"/>
              </a:rPr>
              <a:t>&gt;</a:t>
            </a:r>
            <a:r>
              <a:rPr lang="en-US" sz="1900" dirty="0" err="1">
                <a:solidFill>
                  <a:srgbClr val="000000"/>
                </a:solidFill>
                <a:latin typeface="Courier New" panose="02070309020205020404" pitchFamily="49" charset="0"/>
              </a:rPr>
              <a:t>com.sun.jersey</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groupId</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artifactId</a:t>
            </a:r>
            <a:r>
              <a:rPr lang="en-US" sz="1900" dirty="0">
                <a:solidFill>
                  <a:srgbClr val="008080"/>
                </a:solidFill>
                <a:latin typeface="Courier New" panose="02070309020205020404" pitchFamily="49" charset="0"/>
              </a:rPr>
              <a:t>&gt;</a:t>
            </a:r>
            <a:r>
              <a:rPr lang="en-US" sz="1900" dirty="0">
                <a:solidFill>
                  <a:srgbClr val="000000"/>
                </a:solidFill>
                <a:latin typeface="Courier New" panose="02070309020205020404" pitchFamily="49" charset="0"/>
              </a:rPr>
              <a:t>jersey-</a:t>
            </a:r>
            <a:r>
              <a:rPr lang="en-US" sz="1900" u="sng" dirty="0">
                <a:solidFill>
                  <a:srgbClr val="000000"/>
                </a:solidFill>
                <a:latin typeface="Courier New" panose="02070309020205020404" pitchFamily="49" charset="0"/>
              </a:rPr>
              <a:t>servlet</a:t>
            </a:r>
            <a:r>
              <a:rPr lang="en-US" sz="1900" u="sng" dirty="0">
                <a:solidFill>
                  <a:srgbClr val="008080"/>
                </a:solidFill>
                <a:latin typeface="Courier New" panose="02070309020205020404" pitchFamily="49" charset="0"/>
              </a:rPr>
              <a:t>&lt;/</a:t>
            </a:r>
            <a:r>
              <a:rPr lang="en-US" sz="1900" u="sng" dirty="0" err="1">
                <a:solidFill>
                  <a:srgbClr val="3F7F7F"/>
                </a:solidFill>
                <a:latin typeface="Courier New" panose="02070309020205020404" pitchFamily="49" charset="0"/>
              </a:rPr>
              <a:t>artifactId</a:t>
            </a:r>
            <a:r>
              <a:rPr lang="en-US" sz="1900" u="sng"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version</a:t>
            </a:r>
            <a:r>
              <a:rPr lang="en-US" sz="1900" dirty="0">
                <a:solidFill>
                  <a:srgbClr val="008080"/>
                </a:solidFill>
                <a:latin typeface="Courier New" panose="02070309020205020404" pitchFamily="49" charset="0"/>
              </a:rPr>
              <a:t>&gt;</a:t>
            </a:r>
            <a:r>
              <a:rPr lang="en-US" sz="1900" dirty="0">
                <a:solidFill>
                  <a:srgbClr val="000000"/>
                </a:solidFill>
                <a:latin typeface="Courier New" panose="02070309020205020404" pitchFamily="49" charset="0"/>
              </a:rPr>
              <a:t>1.19</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version</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dependency</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dependency</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groupId</a:t>
            </a:r>
            <a:r>
              <a:rPr lang="en-US" sz="1900" dirty="0">
                <a:solidFill>
                  <a:srgbClr val="008080"/>
                </a:solidFill>
                <a:latin typeface="Courier New" panose="02070309020205020404" pitchFamily="49" charset="0"/>
              </a:rPr>
              <a:t>&gt;</a:t>
            </a:r>
            <a:r>
              <a:rPr lang="en-US" sz="1900" dirty="0" err="1">
                <a:solidFill>
                  <a:srgbClr val="000000"/>
                </a:solidFill>
                <a:latin typeface="Courier New" panose="02070309020205020404" pitchFamily="49" charset="0"/>
              </a:rPr>
              <a:t>com.sun.jersey</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groupId</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artifactId</a:t>
            </a:r>
            <a:r>
              <a:rPr lang="en-US" sz="1900" dirty="0">
                <a:solidFill>
                  <a:srgbClr val="008080"/>
                </a:solidFill>
                <a:latin typeface="Courier New" panose="02070309020205020404" pitchFamily="49" charset="0"/>
              </a:rPr>
              <a:t>&gt;</a:t>
            </a:r>
            <a:r>
              <a:rPr lang="en-US" sz="1900" dirty="0">
                <a:solidFill>
                  <a:srgbClr val="000000"/>
                </a:solidFill>
                <a:latin typeface="Courier New" panose="02070309020205020404" pitchFamily="49" charset="0"/>
              </a:rPr>
              <a:t>jersey-client</a:t>
            </a:r>
            <a:r>
              <a:rPr lang="en-US" sz="1900" dirty="0">
                <a:solidFill>
                  <a:srgbClr val="008080"/>
                </a:solidFill>
                <a:latin typeface="Courier New" panose="02070309020205020404" pitchFamily="49" charset="0"/>
              </a:rPr>
              <a:t>&lt;/</a:t>
            </a:r>
            <a:r>
              <a:rPr lang="en-US" sz="1900" dirty="0" err="1">
                <a:solidFill>
                  <a:srgbClr val="3F7F7F"/>
                </a:solidFill>
                <a:latin typeface="Courier New" panose="02070309020205020404" pitchFamily="49" charset="0"/>
              </a:rPr>
              <a:t>artifactId</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version</a:t>
            </a:r>
            <a:r>
              <a:rPr lang="en-US" sz="1900" dirty="0">
                <a:solidFill>
                  <a:srgbClr val="008080"/>
                </a:solidFill>
                <a:latin typeface="Courier New" panose="02070309020205020404" pitchFamily="49" charset="0"/>
              </a:rPr>
              <a:t>&gt;</a:t>
            </a:r>
            <a:r>
              <a:rPr lang="en-US" sz="1900" dirty="0">
                <a:solidFill>
                  <a:srgbClr val="000000"/>
                </a:solidFill>
                <a:latin typeface="Courier New" panose="02070309020205020404" pitchFamily="49" charset="0"/>
              </a:rPr>
              <a:t>1.19</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version</a:t>
            </a:r>
            <a:r>
              <a:rPr lang="en-US" sz="1900" dirty="0">
                <a:solidFill>
                  <a:srgbClr val="008080"/>
                </a:solidFill>
                <a:latin typeface="Courier New" panose="02070309020205020404" pitchFamily="49" charset="0"/>
              </a:rPr>
              <a:t>&gt;</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dependency</a:t>
            </a:r>
            <a:r>
              <a:rPr lang="en-US" sz="1900"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dependencies</a:t>
            </a:r>
            <a:r>
              <a:rPr lang="en-US" dirty="0">
                <a:solidFill>
                  <a:srgbClr val="008080"/>
                </a:solidFill>
                <a:latin typeface="Courier New" panose="02070309020205020404" pitchFamily="49" charset="0"/>
              </a:rPr>
              <a:t>&gt;</a:t>
            </a:r>
            <a:endParaRPr lang="en-US" dirty="0"/>
          </a:p>
        </p:txBody>
      </p:sp>
    </p:spTree>
    <p:extLst>
      <p:ext uri="{BB962C8B-B14F-4D97-AF65-F5344CB8AC3E}">
        <p14:creationId xmlns:p14="http://schemas.microsoft.com/office/powerpoint/2010/main" val="38323263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Default Theme</Template>
  <TotalTime>1119</TotalTime>
  <Words>2485</Words>
  <Application>Microsoft Office PowerPoint</Application>
  <PresentationFormat>Widescreen</PresentationFormat>
  <Paragraphs>347</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Courier New</vt:lpstr>
      <vt:lpstr>Raleway</vt:lpstr>
      <vt:lpstr>Trebuchet MS</vt:lpstr>
      <vt:lpstr>Wingdings 3</vt:lpstr>
      <vt:lpstr>Facet</vt:lpstr>
      <vt:lpstr>Restful Web Services  </vt:lpstr>
      <vt:lpstr>Restful Webservices?</vt:lpstr>
      <vt:lpstr>Java RESTful Web Services API  </vt:lpstr>
      <vt:lpstr>Restful Web Services Annotations </vt:lpstr>
      <vt:lpstr>****Restful and SOAP Web services </vt:lpstr>
      <vt:lpstr>REST API Implementations </vt:lpstr>
      <vt:lpstr>Let’s create Restful web services using Jersey and then RESTEasy. </vt:lpstr>
      <vt:lpstr>Jersey Restful Web Services Example </vt:lpstr>
      <vt:lpstr>Let’s add Jersey dependencies in pom.xml file.</vt:lpstr>
      <vt:lpstr>Note:</vt:lpstr>
      <vt:lpstr>configure Jersey in web.xml  Notice the value of init parameter com.sun.jersey.config.property.packages to provide package that will be scanned for web service resources and methods.</vt:lpstr>
      <vt:lpstr>REST Example Model Classes </vt:lpstr>
      <vt:lpstr>Person.java</vt:lpstr>
      <vt:lpstr>Response.java</vt:lpstr>
      <vt:lpstr>PersonService.java Based on our URI structure, below is the service interface and it’s implementation code.  </vt:lpstr>
      <vt:lpstr>PersonServiceImpl.java</vt:lpstr>
      <vt:lpstr>PowerPoint Presentation</vt:lpstr>
      <vt:lpstr>PowerPoint Presentation</vt:lpstr>
      <vt:lpstr>PowerPoint Presentation</vt:lpstr>
      <vt:lpstr>PowerPoint Presentation</vt:lpstr>
      <vt:lpstr>Restful Web Services Test </vt:lpstr>
      <vt:lpstr>getDummy</vt:lpstr>
      <vt:lpstr>add</vt:lpstr>
      <vt:lpstr>get</vt:lpstr>
      <vt:lpstr>getAll</vt:lpstr>
      <vt:lpstr>delete</vt:lpstr>
      <vt:lpstr>RESTEasy RESTful Web Services Example </vt:lpstr>
      <vt:lpstr>Add below RESTEasy dependencies in pom.xml file.</vt:lpstr>
      <vt:lpstr>Add RestEasy servlet in web.xml </vt:lpstr>
      <vt:lpstr>Note:</vt:lpstr>
      <vt:lpstr>MyApp</vt:lpstr>
      <vt:lpstr>RESTEasy Web Services Test </vt:lpstr>
      <vt:lpstr>getDummy</vt:lpstr>
      <vt:lpstr>delete</vt:lpstr>
      <vt:lpstr>Spring Boot REST Example</vt:lpstr>
      <vt:lpstr>Spring Boot REST Dependencies </vt:lpstr>
      <vt:lpstr>Import the generated maven project into Eclipse - Directory structure </vt:lpstr>
      <vt:lpstr>Issue 1: org.apache.maven.archiver.MavenArchiver.getManifest(org.apache.maven.project.MavenProject, org.apache.maven.archiver.MavenArchiveConfiguration) pom.xml /&lt;maven projectName&gt;</vt:lpstr>
      <vt:lpstr>Issue 2: project configuration is not up-to-date with pom.xml</vt:lpstr>
      <vt:lpstr>Notes</vt:lpstr>
      <vt:lpstr>We will use a java bean class for sending REST web service response. Here is the code for it. Person.java</vt:lpstr>
      <vt:lpstr>Spring REST Endpoints Configuration </vt:lpstr>
      <vt:lpstr>PersonController.java</vt:lpstr>
      <vt:lpstr>Notes</vt:lpstr>
      <vt:lpstr>Spring Boot REST Web Service Test </vt:lpstr>
      <vt:lpstr>Spring boot - change default port of embedded server </vt:lpstr>
      <vt:lpstr>Get request can be tested through browser </vt:lpstr>
      <vt:lpstr>PowerPoint Presentation</vt:lpstr>
      <vt:lpstr> Postman app for testing POST requests.</vt:lpstr>
      <vt:lpstr>Spring Boot REST JSON Request Response </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Services  </dc:title>
  <dc:creator>Arepalli, Manga Rao (US - Hyderabad)</dc:creator>
  <cp:lastModifiedBy>Arepalli, Manga Rao (US - Hyderabad)</cp:lastModifiedBy>
  <cp:revision>52</cp:revision>
  <dcterms:created xsi:type="dcterms:W3CDTF">2018-11-03T13:03:43Z</dcterms:created>
  <dcterms:modified xsi:type="dcterms:W3CDTF">2018-11-07T14:24:30Z</dcterms:modified>
</cp:coreProperties>
</file>