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85"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81" r:id="rId21"/>
    <p:sldId id="282" r:id="rId22"/>
    <p:sldId id="280" r:id="rId23"/>
    <p:sldId id="284" r:id="rId24"/>
    <p:sldId id="283" r:id="rId25"/>
    <p:sldId id="276" r:id="rId26"/>
    <p:sldId id="275" r:id="rId27"/>
    <p:sldId id="277"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068F0-EB8D-4A56-8E51-193268F1BF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D4FA60-D5F1-4160-BEF5-716A2535EBF1}">
      <dgm:prSet/>
      <dgm:spPr/>
      <dgm:t>
        <a:bodyPr/>
        <a:lstStyle/>
        <a:p>
          <a:pPr rtl="0"/>
          <a:r>
            <a:rPr lang="en-US" dirty="0" smtClean="0"/>
            <a:t>1. Implement the Listener interface and overrides its methods</a:t>
          </a:r>
          <a:endParaRPr lang="en-US" dirty="0"/>
        </a:p>
      </dgm:t>
    </dgm:pt>
    <dgm:pt modelId="{A219416B-2042-4A01-888F-6FEC731BF1D2}" type="parTrans" cxnId="{FC6A982E-9F92-4CDD-9307-10441433608C}">
      <dgm:prSet/>
      <dgm:spPr/>
      <dgm:t>
        <a:bodyPr/>
        <a:lstStyle/>
        <a:p>
          <a:endParaRPr lang="en-US"/>
        </a:p>
      </dgm:t>
    </dgm:pt>
    <dgm:pt modelId="{D0FBFCB2-C0ED-4D12-8707-CFCB165F876F}" type="sibTrans" cxnId="{FC6A982E-9F92-4CDD-9307-10441433608C}">
      <dgm:prSet/>
      <dgm:spPr/>
      <dgm:t>
        <a:bodyPr/>
        <a:lstStyle/>
        <a:p>
          <a:endParaRPr lang="en-US"/>
        </a:p>
      </dgm:t>
    </dgm:pt>
    <dgm:pt modelId="{D6D2A7A5-E584-4E5D-B676-6BF5CB22698A}">
      <dgm:prSet/>
      <dgm:spPr/>
      <dgm:t>
        <a:bodyPr/>
        <a:lstStyle/>
        <a:p>
          <a:pPr rtl="0"/>
          <a:r>
            <a:rPr lang="en-US" dirty="0" smtClean="0"/>
            <a:t>2. Register the component with the Listener</a:t>
          </a:r>
          <a:endParaRPr lang="en-US" dirty="0"/>
        </a:p>
      </dgm:t>
    </dgm:pt>
    <dgm:pt modelId="{E8FCF6D9-E16D-4BBB-9208-5EE956C67D0A}" type="parTrans" cxnId="{78E72343-9C5B-44F0-A31E-1F0D006EC57F}">
      <dgm:prSet/>
      <dgm:spPr/>
      <dgm:t>
        <a:bodyPr/>
        <a:lstStyle/>
        <a:p>
          <a:endParaRPr lang="en-US"/>
        </a:p>
      </dgm:t>
    </dgm:pt>
    <dgm:pt modelId="{3E309652-27E1-49F4-923C-E7A39E067963}" type="sibTrans" cxnId="{78E72343-9C5B-44F0-A31E-1F0D006EC57F}">
      <dgm:prSet/>
      <dgm:spPr/>
      <dgm:t>
        <a:bodyPr/>
        <a:lstStyle/>
        <a:p>
          <a:endParaRPr lang="en-US"/>
        </a:p>
      </dgm:t>
    </dgm:pt>
    <dgm:pt modelId="{C10B6C21-3614-475F-9E1C-0DE48D8F025C}" type="pres">
      <dgm:prSet presAssocID="{4FC068F0-EB8D-4A56-8E51-193268F1BF32}" presName="linear" presStyleCnt="0">
        <dgm:presLayoutVars>
          <dgm:animLvl val="lvl"/>
          <dgm:resizeHandles val="exact"/>
        </dgm:presLayoutVars>
      </dgm:prSet>
      <dgm:spPr/>
      <dgm:t>
        <a:bodyPr/>
        <a:lstStyle/>
        <a:p>
          <a:endParaRPr lang="en-US"/>
        </a:p>
      </dgm:t>
    </dgm:pt>
    <dgm:pt modelId="{B7EA1694-0152-42A9-A060-C7F7926E471D}" type="pres">
      <dgm:prSet presAssocID="{72D4FA60-D5F1-4160-BEF5-716A2535EBF1}" presName="parentText" presStyleLbl="node1" presStyleIdx="0" presStyleCnt="2">
        <dgm:presLayoutVars>
          <dgm:chMax val="0"/>
          <dgm:bulletEnabled val="1"/>
        </dgm:presLayoutVars>
      </dgm:prSet>
      <dgm:spPr/>
      <dgm:t>
        <a:bodyPr/>
        <a:lstStyle/>
        <a:p>
          <a:endParaRPr lang="en-US"/>
        </a:p>
      </dgm:t>
    </dgm:pt>
    <dgm:pt modelId="{63C1096D-A462-41B9-9783-9F913A18C0E9}" type="pres">
      <dgm:prSet presAssocID="{D0FBFCB2-C0ED-4D12-8707-CFCB165F876F}" presName="spacer" presStyleCnt="0"/>
      <dgm:spPr/>
    </dgm:pt>
    <dgm:pt modelId="{CFAE4CB9-9671-4BD0-B204-AC1B1501D364}" type="pres">
      <dgm:prSet presAssocID="{D6D2A7A5-E584-4E5D-B676-6BF5CB22698A}" presName="parentText" presStyleLbl="node1" presStyleIdx="1" presStyleCnt="2">
        <dgm:presLayoutVars>
          <dgm:chMax val="0"/>
          <dgm:bulletEnabled val="1"/>
        </dgm:presLayoutVars>
      </dgm:prSet>
      <dgm:spPr/>
      <dgm:t>
        <a:bodyPr/>
        <a:lstStyle/>
        <a:p>
          <a:endParaRPr lang="en-US"/>
        </a:p>
      </dgm:t>
    </dgm:pt>
  </dgm:ptLst>
  <dgm:cxnLst>
    <dgm:cxn modelId="{E2F98782-E31A-4577-9E74-190673B70289}" type="presOf" srcId="{D6D2A7A5-E584-4E5D-B676-6BF5CB22698A}" destId="{CFAE4CB9-9671-4BD0-B204-AC1B1501D364}" srcOrd="0" destOrd="0" presId="urn:microsoft.com/office/officeart/2005/8/layout/vList2"/>
    <dgm:cxn modelId="{667C0CFE-95EC-417C-A5A9-144CB2E23393}" type="presOf" srcId="{4FC068F0-EB8D-4A56-8E51-193268F1BF32}" destId="{C10B6C21-3614-475F-9E1C-0DE48D8F025C}" srcOrd="0" destOrd="0" presId="urn:microsoft.com/office/officeart/2005/8/layout/vList2"/>
    <dgm:cxn modelId="{50E4A225-1781-435A-B073-CBC9A37B2142}" type="presOf" srcId="{72D4FA60-D5F1-4160-BEF5-716A2535EBF1}" destId="{B7EA1694-0152-42A9-A060-C7F7926E471D}" srcOrd="0" destOrd="0" presId="urn:microsoft.com/office/officeart/2005/8/layout/vList2"/>
    <dgm:cxn modelId="{FC6A982E-9F92-4CDD-9307-10441433608C}" srcId="{4FC068F0-EB8D-4A56-8E51-193268F1BF32}" destId="{72D4FA60-D5F1-4160-BEF5-716A2535EBF1}" srcOrd="0" destOrd="0" parTransId="{A219416B-2042-4A01-888F-6FEC731BF1D2}" sibTransId="{D0FBFCB2-C0ED-4D12-8707-CFCB165F876F}"/>
    <dgm:cxn modelId="{78E72343-9C5B-44F0-A31E-1F0D006EC57F}" srcId="{4FC068F0-EB8D-4A56-8E51-193268F1BF32}" destId="{D6D2A7A5-E584-4E5D-B676-6BF5CB22698A}" srcOrd="1" destOrd="0" parTransId="{E8FCF6D9-E16D-4BBB-9208-5EE956C67D0A}" sibTransId="{3E309652-27E1-49F4-923C-E7A39E067963}"/>
    <dgm:cxn modelId="{353569FA-F8B9-4CBA-9A9E-D07A37CF1130}" type="presParOf" srcId="{C10B6C21-3614-475F-9E1C-0DE48D8F025C}" destId="{B7EA1694-0152-42A9-A060-C7F7926E471D}" srcOrd="0" destOrd="0" presId="urn:microsoft.com/office/officeart/2005/8/layout/vList2"/>
    <dgm:cxn modelId="{42FDF63C-5D22-4F61-92D9-C8C31311222A}" type="presParOf" srcId="{C10B6C21-3614-475F-9E1C-0DE48D8F025C}" destId="{63C1096D-A462-41B9-9783-9F913A18C0E9}" srcOrd="1" destOrd="0" presId="urn:microsoft.com/office/officeart/2005/8/layout/vList2"/>
    <dgm:cxn modelId="{42FADB7D-A3AB-4FB9-B918-71922AF819A2}" type="presParOf" srcId="{C10B6C21-3614-475F-9E1C-0DE48D8F025C}" destId="{CFAE4CB9-9671-4BD0-B204-AC1B1501D36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A1694-0152-42A9-A060-C7F7926E471D}">
      <dsp:nvSpPr>
        <dsp:cNvPr id="0" name=""/>
        <dsp:cNvSpPr/>
      </dsp:nvSpPr>
      <dsp:spPr>
        <a:xfrm>
          <a:off x="0" y="378436"/>
          <a:ext cx="8596668" cy="15057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dirty="0" smtClean="0"/>
            <a:t>1. Implement the Listener interface and overrides its methods</a:t>
          </a:r>
          <a:endParaRPr lang="en-US" sz="3900" kern="1200" dirty="0"/>
        </a:p>
      </dsp:txBody>
      <dsp:txXfrm>
        <a:off x="73507" y="451943"/>
        <a:ext cx="8449654" cy="1358776"/>
      </dsp:txXfrm>
    </dsp:sp>
    <dsp:sp modelId="{CFAE4CB9-9671-4BD0-B204-AC1B1501D364}">
      <dsp:nvSpPr>
        <dsp:cNvPr id="0" name=""/>
        <dsp:cNvSpPr/>
      </dsp:nvSpPr>
      <dsp:spPr>
        <a:xfrm>
          <a:off x="0" y="1996546"/>
          <a:ext cx="8596668" cy="15057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dirty="0" smtClean="0"/>
            <a:t>2. Register the component with the Listener</a:t>
          </a:r>
          <a:endParaRPr lang="en-US" sz="3900" kern="1200" dirty="0"/>
        </a:p>
      </dsp:txBody>
      <dsp:txXfrm>
        <a:off x="73507" y="2070053"/>
        <a:ext cx="8449654" cy="13587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153E8-D237-4D86-917D-0A2D479C09D3}" type="datetimeFigureOut">
              <a:rPr lang="en-US" smtClean="0"/>
              <a:t>8/3/2016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993E3-3414-4A12-B6BB-3013607C1D59}" type="slidenum">
              <a:rPr lang="en-US" smtClean="0"/>
              <a:t>‹#›</a:t>
            </a:fld>
            <a:endParaRPr lang="en-US"/>
          </a:p>
        </p:txBody>
      </p:sp>
    </p:spTree>
    <p:extLst>
      <p:ext uri="{BB962C8B-B14F-4D97-AF65-F5344CB8AC3E}">
        <p14:creationId xmlns:p14="http://schemas.microsoft.com/office/powerpoint/2010/main" val="15297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B993E3-3414-4A12-B6BB-3013607C1D59}" type="slidenum">
              <a:rPr lang="en-US" smtClean="0"/>
              <a:t>13</a:t>
            </a:fld>
            <a:endParaRPr lang="en-US"/>
          </a:p>
        </p:txBody>
      </p:sp>
    </p:spTree>
    <p:extLst>
      <p:ext uri="{BB962C8B-B14F-4D97-AF65-F5344CB8AC3E}">
        <p14:creationId xmlns:p14="http://schemas.microsoft.com/office/powerpoint/2010/main" val="131835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E7CB7-ACDF-4E6C-81D1-AAFD3E2CE868}"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348130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460CF-53EC-43A4-85DB-DEC890091B9C}"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202275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1B001-8106-4FA7-95C7-7415B2B11A7A}"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932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44F268-3306-4FCC-BBD6-1E7B7F01A58C}"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485146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AAA4B-201F-4E6A-8033-1B6F00F1B10A}"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346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9AD17-F331-4633-BBF7-5C1650F17838}"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4070875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A1477C-9FDA-471A-B27A-68E837FA0CAC}"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1783763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09307A-027A-41E6-97C0-80B701A672D7}"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322966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214616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04A86-9137-417B-84D8-3D23BB768DDB}"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130154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E0246-3EE5-414B-9D9A-D082FCDC829B}" type="datetime1">
              <a:rPr lang="en-US" smtClean="0"/>
              <a:t>8/3/2016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365110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794EBD-2816-4B52-9BE9-BB4481F7ABED}" type="datetime1">
              <a:rPr lang="en-US" smtClean="0"/>
              <a:t>8/3/2016</a:t>
            </a:fld>
            <a:endParaRPr lang="en-US"/>
          </a:p>
        </p:txBody>
      </p:sp>
      <p:sp>
        <p:nvSpPr>
          <p:cNvPr id="8" name="Footer Placeholder 7"/>
          <p:cNvSpPr>
            <a:spLocks noGrp="1"/>
          </p:cNvSpPr>
          <p:nvPr>
            <p:ph type="ftr" sz="quarter" idx="11"/>
          </p:nvPr>
        </p:nvSpPr>
        <p:spPr/>
        <p:txBody>
          <a:bodyPr/>
          <a:lstStyle/>
          <a:p>
            <a:r>
              <a:rPr lang="en-US" smtClean="0"/>
              <a:t>Presented by MangaRao</a:t>
            </a:r>
            <a:endParaRPr lang="en-US"/>
          </a:p>
        </p:txBody>
      </p:sp>
      <p:sp>
        <p:nvSpPr>
          <p:cNvPr id="9" name="Slide Number Placeholder 8"/>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324718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4F4D61-31D9-44B8-BE1D-808C72132F79}" type="datetime1">
              <a:rPr lang="en-US" smtClean="0"/>
              <a:t>8/3/2016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18288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BB697-746A-4494-8618-3E6CD7503B1C}" type="datetime1">
              <a:rPr lang="en-US" smtClean="0"/>
              <a:t>8/3/2016</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4" name="Slide Number Placeholder 3"/>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193614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73D12-4F27-49EF-A62D-66A0262737A6}" type="datetime1">
              <a:rPr lang="en-US" smtClean="0"/>
              <a:t>8/3/2016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2525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5CA87-1D4B-4242-A750-9891F61176C8}" type="datetime1">
              <a:rPr lang="en-US" smtClean="0"/>
              <a:t>8/3/2016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4301453-CDFD-4BB1-94DE-776BF8691B42}" type="slidenum">
              <a:rPr lang="en-US" smtClean="0"/>
              <a:t>‹#›</a:t>
            </a:fld>
            <a:endParaRPr lang="en-US"/>
          </a:p>
        </p:txBody>
      </p:sp>
    </p:spTree>
    <p:extLst>
      <p:ext uri="{BB962C8B-B14F-4D97-AF65-F5344CB8AC3E}">
        <p14:creationId xmlns:p14="http://schemas.microsoft.com/office/powerpoint/2010/main" val="77368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B61D50-5059-431B-9A86-80BCB8E93ADB}" type="datetime1">
              <a:rPr lang="en-US" smtClean="0"/>
              <a:t>8/3/2016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MangaRao</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301453-CDFD-4BB1-94DE-776BF8691B42}" type="slidenum">
              <a:rPr lang="en-US" smtClean="0"/>
              <a:t>‹#›</a:t>
            </a:fld>
            <a:endParaRPr lang="en-US"/>
          </a:p>
        </p:txBody>
      </p:sp>
    </p:spTree>
    <p:extLst>
      <p:ext uri="{BB962C8B-B14F-4D97-AF65-F5344CB8AC3E}">
        <p14:creationId xmlns:p14="http://schemas.microsoft.com/office/powerpoint/2010/main" val="3639234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AWT</a:t>
            </a:r>
            <a:endParaRPr lang="en-US" dirty="0"/>
          </a:p>
        </p:txBody>
      </p:sp>
      <p:sp>
        <p:nvSpPr>
          <p:cNvPr id="3" name="Subtitle 2"/>
          <p:cNvSpPr>
            <a:spLocks noGrp="1"/>
          </p:cNvSpPr>
          <p:nvPr>
            <p:ph type="subTitle" idx="1"/>
          </p:nvPr>
        </p:nvSpPr>
        <p:spPr/>
        <p:txBody>
          <a:bodyPr/>
          <a:lstStyle/>
          <a:p>
            <a:r>
              <a:rPr lang="en-US" dirty="0" smtClean="0"/>
              <a:t>Abstract Window Toolkit</a:t>
            </a:r>
            <a:endParaRPr lang="en-US" dirty="0"/>
          </a:p>
        </p:txBody>
      </p:sp>
      <p:sp>
        <p:nvSpPr>
          <p:cNvPr id="4" name="Date Placeholder 3"/>
          <p:cNvSpPr>
            <a:spLocks noGrp="1"/>
          </p:cNvSpPr>
          <p:nvPr>
            <p:ph type="dt" sz="half" idx="10"/>
          </p:nvPr>
        </p:nvSpPr>
        <p:spPr/>
        <p:txBody>
          <a:bodyPr/>
          <a:lstStyle/>
          <a:p>
            <a:fld id="{82F82C1F-A1D8-444A-8225-F6A6B99B651E}"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a:t>
            </a:fld>
            <a:endParaRPr lang="en-US"/>
          </a:p>
        </p:txBody>
      </p:sp>
    </p:spTree>
    <p:extLst>
      <p:ext uri="{BB962C8B-B14F-4D97-AF65-F5344CB8AC3E}">
        <p14:creationId xmlns:p14="http://schemas.microsoft.com/office/powerpoint/2010/main" val="2596097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AWT Example</a:t>
            </a:r>
            <a:br>
              <a:rPr lang="en-US" dirty="0"/>
            </a:br>
            <a:endParaRPr lang="en-US" dirty="0"/>
          </a:p>
        </p:txBody>
      </p:sp>
      <p:sp>
        <p:nvSpPr>
          <p:cNvPr id="3" name="Content Placeholder 2"/>
          <p:cNvSpPr>
            <a:spLocks noGrp="1"/>
          </p:cNvSpPr>
          <p:nvPr>
            <p:ph idx="1"/>
          </p:nvPr>
        </p:nvSpPr>
        <p:spPr/>
        <p:txBody>
          <a:bodyPr/>
          <a:lstStyle/>
          <a:p>
            <a:r>
              <a:rPr lang="en-US" dirty="0"/>
              <a:t>To create simple </a:t>
            </a:r>
            <a:r>
              <a:rPr lang="en-US" dirty="0" err="1"/>
              <a:t>awt</a:t>
            </a:r>
            <a:r>
              <a:rPr lang="en-US" dirty="0"/>
              <a:t> example, you need a frame. There are two ways to create a frame in AWT.</a:t>
            </a:r>
            <a:endParaRPr lang="en-US" dirty="0" smtClean="0"/>
          </a:p>
          <a:p>
            <a:r>
              <a:rPr lang="en-US" dirty="0" smtClean="0"/>
              <a:t>By </a:t>
            </a:r>
            <a:r>
              <a:rPr lang="en-US" dirty="0"/>
              <a:t>extending Frame class (inheritance)</a:t>
            </a:r>
          </a:p>
          <a:p>
            <a:r>
              <a:rPr lang="en-US" dirty="0"/>
              <a:t>By creating the object of Frame class (association)</a:t>
            </a:r>
          </a:p>
          <a:p>
            <a:endParaRPr lang="en-US" dirty="0"/>
          </a:p>
        </p:txBody>
      </p:sp>
      <p:sp>
        <p:nvSpPr>
          <p:cNvPr id="4" name="Date Placeholder 3"/>
          <p:cNvSpPr>
            <a:spLocks noGrp="1"/>
          </p:cNvSpPr>
          <p:nvPr>
            <p:ph type="dt" sz="half" idx="10"/>
          </p:nvPr>
        </p:nvSpPr>
        <p:spPr/>
        <p:txBody>
          <a:bodyPr/>
          <a:lstStyle/>
          <a:p>
            <a:fld id="{8716082B-0447-4F7C-B784-F0D9F29520F0}"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10</a:t>
            </a:fld>
            <a:endParaRPr lang="en-US"/>
          </a:p>
        </p:txBody>
      </p:sp>
    </p:spTree>
    <p:extLst>
      <p:ext uri="{BB962C8B-B14F-4D97-AF65-F5344CB8AC3E}">
        <p14:creationId xmlns:p14="http://schemas.microsoft.com/office/powerpoint/2010/main" val="59406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Frame Example</a:t>
            </a:r>
            <a:endParaRPr lang="en-US" dirty="0"/>
          </a:p>
        </p:txBody>
      </p:sp>
      <p:pic>
        <p:nvPicPr>
          <p:cNvPr id="4" name="Content Placeholder 3"/>
          <p:cNvPicPr>
            <a:picLocks noGrp="1" noChangeAspect="1"/>
          </p:cNvPicPr>
          <p:nvPr>
            <p:ph idx="1"/>
          </p:nvPr>
        </p:nvPicPr>
        <p:blipFill>
          <a:blip r:embed="rId2"/>
          <a:stretch>
            <a:fillRect/>
          </a:stretch>
        </p:blipFill>
        <p:spPr>
          <a:xfrm>
            <a:off x="3851971" y="2962018"/>
            <a:ext cx="2248095" cy="2278577"/>
          </a:xfrm>
          <a:prstGeom prst="rect">
            <a:avLst/>
          </a:prstGeom>
        </p:spPr>
      </p:pic>
      <p:sp>
        <p:nvSpPr>
          <p:cNvPr id="5" name="Date Placeholder 4"/>
          <p:cNvSpPr>
            <a:spLocks noGrp="1"/>
          </p:cNvSpPr>
          <p:nvPr>
            <p:ph type="dt" sz="half" idx="10"/>
          </p:nvPr>
        </p:nvSpPr>
        <p:spPr/>
        <p:txBody>
          <a:bodyPr/>
          <a:lstStyle/>
          <a:p>
            <a:fld id="{8BFAA62A-91C8-419E-A841-DAF89D242524}" type="datetime1">
              <a:rPr lang="en-US" smtClean="0"/>
              <a:t>8/3/2016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4301453-CDFD-4BB1-94DE-776BF8691B42}" type="slidenum">
              <a:rPr lang="en-US" smtClean="0"/>
              <a:t>11</a:t>
            </a:fld>
            <a:endParaRPr lang="en-US"/>
          </a:p>
        </p:txBody>
      </p:sp>
    </p:spTree>
    <p:extLst>
      <p:ext uri="{BB962C8B-B14F-4D97-AF65-F5344CB8AC3E}">
        <p14:creationId xmlns:p14="http://schemas.microsoft.com/office/powerpoint/2010/main" val="4146844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6552"/>
          </a:xfrm>
        </p:spPr>
        <p:txBody>
          <a:bodyPr>
            <a:normAutofit fontScale="90000"/>
          </a:bodyPr>
          <a:lstStyle/>
          <a:p>
            <a:r>
              <a:rPr lang="en-US" dirty="0" smtClean="0"/>
              <a:t>MyFrame.java</a:t>
            </a:r>
            <a:endParaRPr lang="en-US" dirty="0"/>
          </a:p>
        </p:txBody>
      </p:sp>
      <p:sp>
        <p:nvSpPr>
          <p:cNvPr id="3" name="Content Placeholder 2"/>
          <p:cNvSpPr>
            <a:spLocks noGrp="1"/>
          </p:cNvSpPr>
          <p:nvPr>
            <p:ph idx="1"/>
          </p:nvPr>
        </p:nvSpPr>
        <p:spPr>
          <a:xfrm>
            <a:off x="677334" y="1298449"/>
            <a:ext cx="9051882" cy="4742914"/>
          </a:xfrm>
        </p:spPr>
        <p:txBody>
          <a:bodyPr>
            <a:normAutofit fontScale="92500" lnSpcReduction="20000"/>
          </a:bodyPr>
          <a:lstStyle/>
          <a:p>
            <a:r>
              <a:rPr lang="en-US" b="1" dirty="0"/>
              <a:t>public class </a:t>
            </a:r>
            <a:r>
              <a:rPr lang="en-US" b="1" dirty="0" err="1"/>
              <a:t>MyFrame</a:t>
            </a:r>
            <a:r>
              <a:rPr lang="en-US" b="1" dirty="0"/>
              <a:t> extends Frame {</a:t>
            </a:r>
          </a:p>
          <a:p>
            <a:r>
              <a:rPr lang="en-US" b="1" dirty="0"/>
              <a:t>public </a:t>
            </a:r>
            <a:r>
              <a:rPr lang="en-US" b="1" dirty="0" err="1"/>
              <a:t>MyFrame</a:t>
            </a:r>
            <a:r>
              <a:rPr lang="en-US" b="1" dirty="0"/>
              <a:t>() {</a:t>
            </a:r>
          </a:p>
          <a:p>
            <a:r>
              <a:rPr lang="en-US" dirty="0" err="1"/>
              <a:t>setTitle</a:t>
            </a:r>
            <a:r>
              <a:rPr lang="en-US" dirty="0"/>
              <a:t>("My Frame"); // setting title of the frame</a:t>
            </a:r>
          </a:p>
          <a:p>
            <a:r>
              <a:rPr lang="en-US" dirty="0"/>
              <a:t>Button </a:t>
            </a:r>
            <a:r>
              <a:rPr lang="en-US" dirty="0" err="1"/>
              <a:t>button</a:t>
            </a:r>
            <a:r>
              <a:rPr lang="en-US" dirty="0"/>
              <a:t> = </a:t>
            </a:r>
            <a:r>
              <a:rPr lang="en-US" b="1" dirty="0"/>
              <a:t>new Button("Click Me");</a:t>
            </a:r>
          </a:p>
          <a:p>
            <a:r>
              <a:rPr lang="en-US" dirty="0" err="1" smtClean="0"/>
              <a:t>button.setBounds</a:t>
            </a:r>
            <a:r>
              <a:rPr lang="en-US" dirty="0" smtClean="0"/>
              <a:t>(30,100</a:t>
            </a:r>
            <a:r>
              <a:rPr lang="en-US" dirty="0"/>
              <a:t>, </a:t>
            </a:r>
            <a:r>
              <a:rPr lang="en-US" dirty="0" smtClean="0"/>
              <a:t>80, 30</a:t>
            </a:r>
            <a:r>
              <a:rPr lang="en-US" dirty="0"/>
              <a:t>); // setting position</a:t>
            </a:r>
          </a:p>
          <a:p>
            <a:r>
              <a:rPr lang="en-US" dirty="0"/>
              <a:t>add(button); // adding button to frame</a:t>
            </a:r>
          </a:p>
          <a:p>
            <a:r>
              <a:rPr lang="en-US" dirty="0" err="1"/>
              <a:t>setLayout</a:t>
            </a:r>
            <a:r>
              <a:rPr lang="en-US" dirty="0"/>
              <a:t>(</a:t>
            </a:r>
            <a:r>
              <a:rPr lang="en-US" b="1" dirty="0"/>
              <a:t>null); // no layout manager</a:t>
            </a:r>
          </a:p>
          <a:p>
            <a:r>
              <a:rPr lang="en-US" dirty="0" err="1"/>
              <a:t>setVisible</a:t>
            </a:r>
            <a:r>
              <a:rPr lang="en-US" dirty="0"/>
              <a:t>(</a:t>
            </a:r>
            <a:r>
              <a:rPr lang="en-US" b="1" dirty="0"/>
              <a:t>true); // making frame is visible, by default it is invisible</a:t>
            </a:r>
          </a:p>
          <a:p>
            <a:r>
              <a:rPr lang="en-US" dirty="0" err="1"/>
              <a:t>setSize</a:t>
            </a:r>
            <a:r>
              <a:rPr lang="en-US" dirty="0"/>
              <a:t>(300, 300); // setting size of the frame</a:t>
            </a:r>
          </a:p>
          <a:p>
            <a:r>
              <a:rPr lang="en-US" dirty="0"/>
              <a:t>}</a:t>
            </a:r>
          </a:p>
          <a:p>
            <a:r>
              <a:rPr lang="en-US" b="1" dirty="0"/>
              <a:t>public static void main(String[] </a:t>
            </a:r>
            <a:r>
              <a:rPr lang="en-US" b="1" dirty="0" err="1"/>
              <a:t>args</a:t>
            </a:r>
            <a:r>
              <a:rPr lang="en-US" b="1" dirty="0"/>
              <a:t>) {</a:t>
            </a:r>
          </a:p>
          <a:p>
            <a:r>
              <a:rPr lang="en-US" dirty="0" err="1"/>
              <a:t>MyFrame</a:t>
            </a:r>
            <a:r>
              <a:rPr lang="en-US" dirty="0"/>
              <a:t> mf = </a:t>
            </a:r>
            <a:r>
              <a:rPr lang="en-US" b="1" dirty="0"/>
              <a:t>new </a:t>
            </a:r>
            <a:r>
              <a:rPr lang="en-US" b="1" dirty="0" err="1"/>
              <a:t>MyFrame</a:t>
            </a:r>
            <a:r>
              <a:rPr lang="en-US" b="1" dirty="0"/>
              <a:t>();</a:t>
            </a:r>
          </a:p>
          <a:p>
            <a:r>
              <a:rPr lang="en-US" dirty="0" smtClean="0"/>
              <a:t>}</a:t>
            </a:r>
            <a:endParaRPr lang="en-US" dirty="0"/>
          </a:p>
          <a:p>
            <a:r>
              <a:rPr lang="en-US" dirty="0"/>
              <a:t>}</a:t>
            </a:r>
          </a:p>
        </p:txBody>
      </p:sp>
      <p:sp>
        <p:nvSpPr>
          <p:cNvPr id="4" name="Date Placeholder 3"/>
          <p:cNvSpPr>
            <a:spLocks noGrp="1"/>
          </p:cNvSpPr>
          <p:nvPr>
            <p:ph type="dt" sz="half" idx="10"/>
          </p:nvPr>
        </p:nvSpPr>
        <p:spPr/>
        <p:txBody>
          <a:bodyPr/>
          <a:lstStyle/>
          <a:p>
            <a:fld id="{CCD7C560-D06A-4B00-889B-6D9DEABB1CE4}"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12</a:t>
            </a:fld>
            <a:endParaRPr lang="en-US"/>
          </a:p>
        </p:txBody>
      </p:sp>
    </p:spTree>
    <p:extLst>
      <p:ext uri="{BB962C8B-B14F-4D97-AF65-F5344CB8AC3E}">
        <p14:creationId xmlns:p14="http://schemas.microsoft.com/office/powerpoint/2010/main" val="303908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704"/>
          </a:xfrm>
        </p:spPr>
        <p:txBody>
          <a:bodyPr/>
          <a:lstStyle/>
          <a:p>
            <a:r>
              <a:rPr lang="en-US" dirty="0" smtClean="0"/>
              <a:t>Simple Example of AWT by Association</a:t>
            </a:r>
            <a:endParaRPr lang="en-US" dirty="0"/>
          </a:p>
        </p:txBody>
      </p:sp>
      <p:sp>
        <p:nvSpPr>
          <p:cNvPr id="3" name="Content Placeholder 2"/>
          <p:cNvSpPr>
            <a:spLocks noGrp="1"/>
          </p:cNvSpPr>
          <p:nvPr>
            <p:ph idx="1"/>
          </p:nvPr>
        </p:nvSpPr>
        <p:spPr>
          <a:xfrm>
            <a:off x="677334" y="1289304"/>
            <a:ext cx="9152466" cy="5084063"/>
          </a:xfrm>
        </p:spPr>
        <p:txBody>
          <a:bodyPr>
            <a:normAutofit fontScale="77500" lnSpcReduction="20000"/>
          </a:bodyPr>
          <a:lstStyle/>
          <a:p>
            <a:r>
              <a:rPr lang="en-US" b="1" dirty="0"/>
              <a:t>public class </a:t>
            </a:r>
            <a:r>
              <a:rPr lang="en-US" b="1" dirty="0" err="1"/>
              <a:t>MyFrame</a:t>
            </a:r>
            <a:r>
              <a:rPr lang="en-US" b="1" dirty="0"/>
              <a:t> {</a:t>
            </a:r>
          </a:p>
          <a:p>
            <a:r>
              <a:rPr lang="en-US" b="1" dirty="0"/>
              <a:t>public </a:t>
            </a:r>
            <a:r>
              <a:rPr lang="en-US" b="1" dirty="0" err="1"/>
              <a:t>MyFrame</a:t>
            </a:r>
            <a:r>
              <a:rPr lang="en-US" b="1" dirty="0"/>
              <a:t>() {</a:t>
            </a:r>
          </a:p>
          <a:p>
            <a:r>
              <a:rPr lang="en-US" b="1" dirty="0">
                <a:solidFill>
                  <a:srgbClr val="7030A0"/>
                </a:solidFill>
              </a:rPr>
              <a:t>Frame f = new Frame();</a:t>
            </a:r>
          </a:p>
          <a:p>
            <a:r>
              <a:rPr lang="en-US" dirty="0" err="1"/>
              <a:t>f.setTitle</a:t>
            </a:r>
            <a:r>
              <a:rPr lang="en-US" dirty="0"/>
              <a:t>("My Frame"); // setting title of the frame</a:t>
            </a:r>
          </a:p>
          <a:p>
            <a:r>
              <a:rPr lang="en-US" dirty="0"/>
              <a:t>Button </a:t>
            </a:r>
            <a:r>
              <a:rPr lang="en-US" dirty="0" err="1"/>
              <a:t>button</a:t>
            </a:r>
            <a:r>
              <a:rPr lang="en-US" dirty="0"/>
              <a:t> = </a:t>
            </a:r>
            <a:r>
              <a:rPr lang="en-US" b="1" dirty="0"/>
              <a:t>new Button("Click Me");</a:t>
            </a:r>
          </a:p>
          <a:p>
            <a:r>
              <a:rPr lang="en-US" dirty="0" err="1"/>
              <a:t>button.setBounds</a:t>
            </a:r>
            <a:r>
              <a:rPr lang="en-US" dirty="0"/>
              <a:t>(30, 100, 80, 30); // setting position</a:t>
            </a:r>
          </a:p>
          <a:p>
            <a:r>
              <a:rPr lang="en-US" dirty="0" err="1"/>
              <a:t>f.add</a:t>
            </a:r>
            <a:r>
              <a:rPr lang="en-US" dirty="0"/>
              <a:t>(button); // adding button to frame</a:t>
            </a:r>
          </a:p>
          <a:p>
            <a:r>
              <a:rPr lang="en-US" dirty="0" err="1"/>
              <a:t>f.setLayout</a:t>
            </a:r>
            <a:r>
              <a:rPr lang="en-US" dirty="0"/>
              <a:t>(</a:t>
            </a:r>
            <a:r>
              <a:rPr lang="en-US" b="1" dirty="0"/>
              <a:t>null); // no layout manager</a:t>
            </a:r>
          </a:p>
          <a:p>
            <a:r>
              <a:rPr lang="en-US" dirty="0" err="1"/>
              <a:t>f.setVisible</a:t>
            </a:r>
            <a:r>
              <a:rPr lang="en-US" dirty="0"/>
              <a:t>(</a:t>
            </a:r>
            <a:r>
              <a:rPr lang="en-US" b="1" dirty="0"/>
              <a:t>true); // making frame is visible, by default it is invisible</a:t>
            </a:r>
          </a:p>
          <a:p>
            <a:r>
              <a:rPr lang="en-US" dirty="0" err="1"/>
              <a:t>f.setSize</a:t>
            </a:r>
            <a:r>
              <a:rPr lang="en-US" dirty="0"/>
              <a:t>(300, 300); // setting size of the frame</a:t>
            </a:r>
          </a:p>
          <a:p>
            <a:r>
              <a:rPr lang="en-US" dirty="0"/>
              <a:t>}</a:t>
            </a:r>
          </a:p>
          <a:p>
            <a:endParaRPr lang="en-US" dirty="0"/>
          </a:p>
          <a:p>
            <a:r>
              <a:rPr lang="en-US" b="1" dirty="0"/>
              <a:t>public static void main(String[] </a:t>
            </a:r>
            <a:r>
              <a:rPr lang="en-US" b="1" dirty="0" err="1"/>
              <a:t>args</a:t>
            </a:r>
            <a:r>
              <a:rPr lang="en-US" b="1" dirty="0"/>
              <a:t>) {</a:t>
            </a:r>
          </a:p>
          <a:p>
            <a:r>
              <a:rPr lang="en-US" dirty="0" err="1"/>
              <a:t>MyFrame</a:t>
            </a:r>
            <a:r>
              <a:rPr lang="en-US" dirty="0"/>
              <a:t> </a:t>
            </a:r>
            <a:r>
              <a:rPr lang="en-US" u="sng" dirty="0"/>
              <a:t>mf = </a:t>
            </a:r>
            <a:r>
              <a:rPr lang="en-US" b="1" u="sng" dirty="0"/>
              <a:t>new </a:t>
            </a:r>
            <a:r>
              <a:rPr lang="en-US" b="1" u="sng" dirty="0" err="1"/>
              <a:t>MyFrame</a:t>
            </a:r>
            <a:r>
              <a:rPr lang="en-US" b="1" u="sng" dirty="0"/>
              <a:t>();</a:t>
            </a:r>
          </a:p>
          <a:p>
            <a:r>
              <a:rPr lang="en-US" dirty="0"/>
              <a:t>Frame </a:t>
            </a:r>
            <a:r>
              <a:rPr lang="en-US" u="sng" dirty="0"/>
              <a:t>f = </a:t>
            </a:r>
            <a:r>
              <a:rPr lang="en-US" b="1" u="sng" dirty="0"/>
              <a:t>new Frame("My new Frame");</a:t>
            </a:r>
          </a:p>
          <a:p>
            <a:r>
              <a:rPr lang="en-US" dirty="0" smtClean="0"/>
              <a:t>}</a:t>
            </a:r>
            <a:endParaRPr lang="en-US" dirty="0"/>
          </a:p>
          <a:p>
            <a:r>
              <a:rPr lang="en-US" dirty="0"/>
              <a:t>}</a:t>
            </a:r>
          </a:p>
        </p:txBody>
      </p:sp>
      <p:sp>
        <p:nvSpPr>
          <p:cNvPr id="4" name="Date Placeholder 3"/>
          <p:cNvSpPr>
            <a:spLocks noGrp="1"/>
          </p:cNvSpPr>
          <p:nvPr>
            <p:ph type="dt" sz="half" idx="10"/>
          </p:nvPr>
        </p:nvSpPr>
        <p:spPr/>
        <p:txBody>
          <a:bodyPr/>
          <a:lstStyle/>
          <a:p>
            <a:fld id="{BAF0F0C1-5E31-4886-80F3-788A82C7091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13</a:t>
            </a:fld>
            <a:endParaRPr lang="en-US"/>
          </a:p>
        </p:txBody>
      </p:sp>
    </p:spTree>
    <p:extLst>
      <p:ext uri="{BB962C8B-B14F-4D97-AF65-F5344CB8AC3E}">
        <p14:creationId xmlns:p14="http://schemas.microsoft.com/office/powerpoint/2010/main" val="2326633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Handling</a:t>
            </a:r>
            <a:endParaRPr lang="en-US" dirty="0"/>
          </a:p>
        </p:txBody>
      </p:sp>
      <p:sp>
        <p:nvSpPr>
          <p:cNvPr id="3" name="Content Placeholder 2"/>
          <p:cNvSpPr>
            <a:spLocks noGrp="1"/>
          </p:cNvSpPr>
          <p:nvPr>
            <p:ph type="subTitle" idx="1"/>
          </p:nvPr>
        </p:nvSpPr>
        <p:spPr/>
        <p:txBody>
          <a:bodyPr/>
          <a:lstStyle/>
          <a:p>
            <a:r>
              <a:rPr lang="en-US" dirty="0" smtClean="0"/>
              <a:t>Event and Listener</a:t>
            </a:r>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14</a:t>
            </a:fld>
            <a:endParaRPr lang="en-US"/>
          </a:p>
        </p:txBody>
      </p:sp>
    </p:spTree>
    <p:extLst>
      <p:ext uri="{BB962C8B-B14F-4D97-AF65-F5344CB8AC3E}">
        <p14:creationId xmlns:p14="http://schemas.microsoft.com/office/powerpoint/2010/main" val="1213350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and Listener</a:t>
            </a:r>
            <a:endParaRPr lang="en-US" dirty="0"/>
          </a:p>
        </p:txBody>
      </p:sp>
      <p:sp>
        <p:nvSpPr>
          <p:cNvPr id="3" name="Content Placeholder 2"/>
          <p:cNvSpPr>
            <a:spLocks noGrp="1"/>
          </p:cNvSpPr>
          <p:nvPr>
            <p:ph idx="1"/>
          </p:nvPr>
        </p:nvSpPr>
        <p:spPr/>
        <p:txBody>
          <a:bodyPr/>
          <a:lstStyle/>
          <a:p>
            <a:r>
              <a:rPr lang="en-US"/>
              <a:t>Changing the state of an object is known as an event. For example, click on button, dragging mouse etc. The java.awt.event package provides many event classes and Listener interfaces for event handling.</a:t>
            </a:r>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15</a:t>
            </a:fld>
            <a:endParaRPr lang="en-US"/>
          </a:p>
        </p:txBody>
      </p:sp>
    </p:spTree>
    <p:extLst>
      <p:ext uri="{BB962C8B-B14F-4D97-AF65-F5344CB8AC3E}">
        <p14:creationId xmlns:p14="http://schemas.microsoft.com/office/powerpoint/2010/main" val="3228599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9120"/>
          </a:xfrm>
        </p:spPr>
        <p:txBody>
          <a:bodyPr>
            <a:normAutofit fontScale="90000"/>
          </a:bodyPr>
          <a:lstStyle/>
          <a:p>
            <a:r>
              <a:rPr lang="en-US" dirty="0"/>
              <a:t>Event classes and Listener interfaces:</a:t>
            </a:r>
            <a:br>
              <a:rPr lang="en-US" dirty="0"/>
            </a:br>
            <a:endParaRPr lang="en-US" dirty="0"/>
          </a:p>
        </p:txBody>
      </p:sp>
      <p:graphicFrame>
        <p:nvGraphicFramePr>
          <p:cNvPr id="7" name="Content Placeholder 6"/>
          <p:cNvGraphicFramePr>
            <a:graphicFrameLocks noGrp="1"/>
          </p:cNvGraphicFramePr>
          <p:nvPr>
            <p:ph idx="1"/>
          </p:nvPr>
        </p:nvGraphicFramePr>
        <p:xfrm>
          <a:off x="677863" y="1667069"/>
          <a:ext cx="8596312" cy="4225536"/>
        </p:xfrm>
        <a:graphic>
          <a:graphicData uri="http://schemas.openxmlformats.org/drawingml/2006/table">
            <a:tbl>
              <a:tblPr/>
              <a:tblGrid>
                <a:gridCol w="4298156"/>
                <a:gridCol w="4298156"/>
              </a:tblGrid>
              <a:tr h="328704">
                <a:tc>
                  <a:txBody>
                    <a:bodyPr/>
                    <a:lstStyle/>
                    <a:p>
                      <a:pPr algn="l" fontAlgn="t"/>
                      <a:r>
                        <a:rPr lang="en-US" sz="1700">
                          <a:solidFill>
                            <a:srgbClr val="000000"/>
                          </a:solidFill>
                          <a:effectLst/>
                          <a:latin typeface="times new roman" panose="02020603050405020304" pitchFamily="18" charset="0"/>
                        </a:rPr>
                        <a:t>Event Classes</a:t>
                      </a:r>
                    </a:p>
                  </a:txBody>
                  <a:tcPr marL="35729" marR="35729" marT="35729" marB="35729">
                    <a:lnL w="7620" cap="flat" cmpd="sng" algn="ctr">
                      <a:solidFill>
                        <a:srgbClr val="F04791"/>
                      </a:solidFill>
                      <a:prstDash val="solid"/>
                      <a:round/>
                      <a:headEnd type="none" w="med" len="med"/>
                      <a:tailEnd type="none" w="med" len="med"/>
                    </a:lnL>
                    <a:lnR w="7620" cap="flat" cmpd="sng" algn="ctr">
                      <a:solidFill>
                        <a:srgbClr val="F04791"/>
                      </a:solidFill>
                      <a:prstDash val="solid"/>
                      <a:round/>
                      <a:headEnd type="none" w="med" len="med"/>
                      <a:tailEnd type="none" w="med" len="med"/>
                    </a:lnR>
                    <a:lnT w="7620" cap="flat" cmpd="sng" algn="ctr">
                      <a:solidFill>
                        <a:srgbClr val="F0479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Listener Interfaces</a:t>
                      </a:r>
                    </a:p>
                  </a:txBody>
                  <a:tcPr marL="35729" marR="35729" marT="35729" marB="35729">
                    <a:lnL w="7620" cap="flat" cmpd="sng" algn="ctr">
                      <a:solidFill>
                        <a:srgbClr val="F04791"/>
                      </a:solidFill>
                      <a:prstDash val="solid"/>
                      <a:round/>
                      <a:headEnd type="none" w="med" len="med"/>
                      <a:tailEnd type="none" w="med" len="med"/>
                    </a:lnL>
                    <a:lnR w="7620" cap="flat" cmpd="sng" algn="ctr">
                      <a:solidFill>
                        <a:srgbClr val="F04791"/>
                      </a:solidFill>
                      <a:prstDash val="solid"/>
                      <a:round/>
                      <a:headEnd type="none" w="med" len="med"/>
                      <a:tailEnd type="none" w="med" len="med"/>
                    </a:lnR>
                    <a:lnT w="7620" cap="flat" cmpd="sng" algn="ctr">
                      <a:solidFill>
                        <a:srgbClr val="F0479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ActionEvent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ActionListener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85950">
                <a:tc>
                  <a:txBody>
                    <a:bodyPr/>
                    <a:lstStyle/>
                    <a:p>
                      <a:pPr fontAlgn="t"/>
                      <a:r>
                        <a:rPr lang="en-US" sz="1700" b="0" i="0">
                          <a:solidFill>
                            <a:srgbClr val="000000"/>
                          </a:solidFill>
                          <a:effectLst/>
                          <a:latin typeface="verdana" panose="020B0604030504040204" pitchFamily="34" charset="0"/>
                        </a:rPr>
                        <a:t>MouseEvent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MouseListener and MouseMotionListener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MouseWheelEvent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MouseWheelListener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28704">
                <a:tc>
                  <a:txBody>
                    <a:bodyPr/>
                    <a:lstStyle/>
                    <a:p>
                      <a:pPr fontAlgn="t"/>
                      <a:r>
                        <a:rPr lang="en-US" sz="1700" b="0" i="0">
                          <a:solidFill>
                            <a:srgbClr val="000000"/>
                          </a:solidFill>
                          <a:effectLst/>
                          <a:latin typeface="verdana" panose="020B0604030504040204" pitchFamily="34" charset="0"/>
                        </a:rPr>
                        <a:t>KeyEvent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KeyListener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ItemEvent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ItemListener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28704">
                <a:tc>
                  <a:txBody>
                    <a:bodyPr/>
                    <a:lstStyle/>
                    <a:p>
                      <a:pPr fontAlgn="t"/>
                      <a:r>
                        <a:rPr lang="en-US" sz="1700" b="0" i="0">
                          <a:solidFill>
                            <a:srgbClr val="000000"/>
                          </a:solidFill>
                          <a:effectLst/>
                          <a:latin typeface="verdana" panose="020B0604030504040204" pitchFamily="34" charset="0"/>
                        </a:rPr>
                        <a:t>TextEvent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TextListener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AdjustmentEvent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AdjustmentListener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28704">
                <a:tc>
                  <a:txBody>
                    <a:bodyPr/>
                    <a:lstStyle/>
                    <a:p>
                      <a:pPr fontAlgn="t"/>
                      <a:r>
                        <a:rPr lang="en-US" sz="1700" b="0" i="0">
                          <a:solidFill>
                            <a:srgbClr val="000000"/>
                          </a:solidFill>
                          <a:effectLst/>
                          <a:latin typeface="verdana" panose="020B0604030504040204" pitchFamily="34" charset="0"/>
                        </a:rPr>
                        <a:t>WindowEvent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WindowListener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ComponentEvent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ComponentListener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328704">
                <a:tc>
                  <a:txBody>
                    <a:bodyPr/>
                    <a:lstStyle/>
                    <a:p>
                      <a:pPr fontAlgn="t"/>
                      <a:r>
                        <a:rPr lang="en-US" sz="1700" b="0" i="0">
                          <a:solidFill>
                            <a:srgbClr val="000000"/>
                          </a:solidFill>
                          <a:effectLst/>
                          <a:latin typeface="verdana" panose="020B0604030504040204" pitchFamily="34" charset="0"/>
                        </a:rPr>
                        <a:t>ContainerEvent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ContainerListener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328704">
                <a:tc>
                  <a:txBody>
                    <a:bodyPr/>
                    <a:lstStyle/>
                    <a:p>
                      <a:pPr fontAlgn="t"/>
                      <a:r>
                        <a:rPr lang="en-US" sz="1700" b="0" i="0">
                          <a:solidFill>
                            <a:srgbClr val="000000"/>
                          </a:solidFill>
                          <a:effectLst/>
                          <a:latin typeface="verdana" panose="020B0604030504040204" pitchFamily="34" charset="0"/>
                        </a:rPr>
                        <a:t>FocusEvent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dirty="0" err="1">
                          <a:solidFill>
                            <a:srgbClr val="000000"/>
                          </a:solidFill>
                          <a:effectLst/>
                          <a:latin typeface="verdana" panose="020B0604030504040204" pitchFamily="34" charset="0"/>
                        </a:rPr>
                        <a:t>FocusListener</a:t>
                      </a:r>
                      <a:endParaRPr lang="en-US" sz="1700" b="0" i="0" dirty="0">
                        <a:solidFill>
                          <a:srgbClr val="000000"/>
                        </a:solidFill>
                        <a:effectLst/>
                        <a:latin typeface="verdana" panose="020B0604030504040204" pitchFamily="34" charset="0"/>
                      </a:endParaRP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bl>
          </a:graphicData>
        </a:graphic>
      </p:graphicFrame>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16</a:t>
            </a:fld>
            <a:endParaRPr lang="en-US"/>
          </a:p>
        </p:txBody>
      </p:sp>
    </p:spTree>
    <p:extLst>
      <p:ext uri="{BB962C8B-B14F-4D97-AF65-F5344CB8AC3E}">
        <p14:creationId xmlns:p14="http://schemas.microsoft.com/office/powerpoint/2010/main" val="4080885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3024"/>
            <a:ext cx="8596668" cy="1320800"/>
          </a:xfrm>
        </p:spPr>
        <p:txBody>
          <a:bodyPr/>
          <a:lstStyle/>
          <a:p>
            <a:r>
              <a:rPr lang="en-US"/>
              <a:t>Steps to perform Event Handling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5178569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17</a:t>
            </a:fld>
            <a:endParaRPr lang="en-US"/>
          </a:p>
        </p:txBody>
      </p:sp>
    </p:spTree>
    <p:extLst>
      <p:ext uri="{BB962C8B-B14F-4D97-AF65-F5344CB8AC3E}">
        <p14:creationId xmlns:p14="http://schemas.microsoft.com/office/powerpoint/2010/main" val="1279103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886" y="0"/>
            <a:ext cx="10130874" cy="832104"/>
          </a:xfrm>
        </p:spPr>
        <p:txBody>
          <a:bodyPr>
            <a:noAutofit/>
          </a:bodyPr>
          <a:lstStyle/>
          <a:p>
            <a:r>
              <a:rPr lang="en-US" sz="2400" dirty="0"/>
              <a:t>For registering the component with the Listener, many classes provide the registration methods. For example:</a:t>
            </a:r>
          </a:p>
        </p:txBody>
      </p:sp>
      <p:sp>
        <p:nvSpPr>
          <p:cNvPr id="3" name="Content Placeholder 2"/>
          <p:cNvSpPr>
            <a:spLocks noGrp="1"/>
          </p:cNvSpPr>
          <p:nvPr>
            <p:ph idx="1"/>
          </p:nvPr>
        </p:nvSpPr>
        <p:spPr>
          <a:xfrm>
            <a:off x="677334" y="832105"/>
            <a:ext cx="8596668" cy="5209258"/>
          </a:xfrm>
        </p:spPr>
        <p:txBody>
          <a:bodyPr>
            <a:normAutofit fontScale="85000" lnSpcReduction="20000"/>
          </a:bodyPr>
          <a:lstStyle/>
          <a:p>
            <a:endParaRPr lang="en-US" b="1" dirty="0" smtClean="0"/>
          </a:p>
          <a:p>
            <a:r>
              <a:rPr lang="en-US" b="1" dirty="0" smtClean="0"/>
              <a:t>Button</a:t>
            </a:r>
            <a:endParaRPr lang="en-US" dirty="0"/>
          </a:p>
          <a:p>
            <a:pPr lvl="1"/>
            <a:r>
              <a:rPr lang="en-US" dirty="0"/>
              <a:t>public void </a:t>
            </a:r>
            <a:r>
              <a:rPr lang="en-US" dirty="0" err="1"/>
              <a:t>addActionListener</a:t>
            </a:r>
            <a:r>
              <a:rPr lang="en-US" dirty="0"/>
              <a:t>(</a:t>
            </a:r>
            <a:r>
              <a:rPr lang="en-US" dirty="0" err="1"/>
              <a:t>ActionListener</a:t>
            </a:r>
            <a:r>
              <a:rPr lang="en-US" dirty="0"/>
              <a:t> a){}</a:t>
            </a:r>
          </a:p>
          <a:p>
            <a:r>
              <a:rPr lang="en-US" b="1" dirty="0" err="1"/>
              <a:t>MenuItem</a:t>
            </a:r>
            <a:endParaRPr lang="en-US" dirty="0"/>
          </a:p>
          <a:p>
            <a:pPr lvl="1"/>
            <a:r>
              <a:rPr lang="en-US" dirty="0"/>
              <a:t>public void </a:t>
            </a:r>
            <a:r>
              <a:rPr lang="en-US" dirty="0" err="1"/>
              <a:t>addActionListener</a:t>
            </a:r>
            <a:r>
              <a:rPr lang="en-US" dirty="0"/>
              <a:t>(</a:t>
            </a:r>
            <a:r>
              <a:rPr lang="en-US" dirty="0" err="1"/>
              <a:t>ActionListener</a:t>
            </a:r>
            <a:r>
              <a:rPr lang="en-US" dirty="0"/>
              <a:t> a){}</a:t>
            </a:r>
          </a:p>
          <a:p>
            <a:r>
              <a:rPr lang="en-US" b="1" dirty="0" err="1"/>
              <a:t>TextField</a:t>
            </a:r>
            <a:endParaRPr lang="en-US" dirty="0"/>
          </a:p>
          <a:p>
            <a:pPr lvl="1"/>
            <a:r>
              <a:rPr lang="en-US" dirty="0"/>
              <a:t>public void </a:t>
            </a:r>
            <a:r>
              <a:rPr lang="en-US" dirty="0" err="1"/>
              <a:t>addActionListener</a:t>
            </a:r>
            <a:r>
              <a:rPr lang="en-US" dirty="0"/>
              <a:t>(</a:t>
            </a:r>
            <a:r>
              <a:rPr lang="en-US" dirty="0" err="1"/>
              <a:t>ActionListener</a:t>
            </a:r>
            <a:r>
              <a:rPr lang="en-US" dirty="0"/>
              <a:t> a){}</a:t>
            </a:r>
          </a:p>
          <a:p>
            <a:pPr lvl="1"/>
            <a:r>
              <a:rPr lang="en-US" dirty="0"/>
              <a:t>public void </a:t>
            </a:r>
            <a:r>
              <a:rPr lang="en-US" dirty="0" err="1"/>
              <a:t>addTextListener</a:t>
            </a:r>
            <a:r>
              <a:rPr lang="en-US" dirty="0"/>
              <a:t>(</a:t>
            </a:r>
            <a:r>
              <a:rPr lang="en-US" dirty="0" err="1"/>
              <a:t>TextListener</a:t>
            </a:r>
            <a:r>
              <a:rPr lang="en-US" dirty="0"/>
              <a:t> a){}</a:t>
            </a:r>
          </a:p>
          <a:p>
            <a:r>
              <a:rPr lang="en-US" b="1" dirty="0" err="1"/>
              <a:t>TextArea</a:t>
            </a:r>
            <a:endParaRPr lang="en-US" dirty="0"/>
          </a:p>
          <a:p>
            <a:pPr lvl="1"/>
            <a:r>
              <a:rPr lang="en-US" dirty="0"/>
              <a:t>public void </a:t>
            </a:r>
            <a:r>
              <a:rPr lang="en-US" dirty="0" err="1"/>
              <a:t>addTextListener</a:t>
            </a:r>
            <a:r>
              <a:rPr lang="en-US" dirty="0"/>
              <a:t>(</a:t>
            </a:r>
            <a:r>
              <a:rPr lang="en-US" dirty="0" err="1"/>
              <a:t>TextListener</a:t>
            </a:r>
            <a:r>
              <a:rPr lang="en-US" dirty="0"/>
              <a:t> a){}</a:t>
            </a:r>
          </a:p>
          <a:p>
            <a:r>
              <a:rPr lang="en-US" b="1" dirty="0"/>
              <a:t>Checkbox</a:t>
            </a:r>
            <a:endParaRPr lang="en-US" dirty="0"/>
          </a:p>
          <a:p>
            <a:pPr lvl="1"/>
            <a:r>
              <a:rPr lang="en-US" dirty="0"/>
              <a:t>public void </a:t>
            </a:r>
            <a:r>
              <a:rPr lang="en-US" dirty="0" err="1"/>
              <a:t>addItemListener</a:t>
            </a:r>
            <a:r>
              <a:rPr lang="en-US" dirty="0"/>
              <a:t>(</a:t>
            </a:r>
            <a:r>
              <a:rPr lang="en-US" dirty="0" err="1"/>
              <a:t>ItemListener</a:t>
            </a:r>
            <a:r>
              <a:rPr lang="en-US" dirty="0"/>
              <a:t> a){}</a:t>
            </a:r>
          </a:p>
          <a:p>
            <a:r>
              <a:rPr lang="en-US" b="1" dirty="0"/>
              <a:t>Choice</a:t>
            </a:r>
            <a:endParaRPr lang="en-US" dirty="0"/>
          </a:p>
          <a:p>
            <a:pPr lvl="1"/>
            <a:r>
              <a:rPr lang="en-US" dirty="0"/>
              <a:t>public void </a:t>
            </a:r>
            <a:r>
              <a:rPr lang="en-US" dirty="0" err="1"/>
              <a:t>addItemListener</a:t>
            </a:r>
            <a:r>
              <a:rPr lang="en-US" dirty="0"/>
              <a:t>(</a:t>
            </a:r>
            <a:r>
              <a:rPr lang="en-US" dirty="0" err="1"/>
              <a:t>ItemListener</a:t>
            </a:r>
            <a:r>
              <a:rPr lang="en-US" dirty="0"/>
              <a:t> a){}</a:t>
            </a:r>
          </a:p>
          <a:p>
            <a:r>
              <a:rPr lang="en-US" b="1" dirty="0"/>
              <a:t>List</a:t>
            </a:r>
            <a:endParaRPr lang="en-US" dirty="0"/>
          </a:p>
          <a:p>
            <a:pPr lvl="1"/>
            <a:r>
              <a:rPr lang="en-US" dirty="0"/>
              <a:t>public void </a:t>
            </a:r>
            <a:r>
              <a:rPr lang="en-US" dirty="0" err="1"/>
              <a:t>addActionListener</a:t>
            </a:r>
            <a:r>
              <a:rPr lang="en-US" dirty="0"/>
              <a:t>(</a:t>
            </a:r>
            <a:r>
              <a:rPr lang="en-US" dirty="0" err="1"/>
              <a:t>ActionListener</a:t>
            </a:r>
            <a:r>
              <a:rPr lang="en-US" dirty="0"/>
              <a:t> a){}</a:t>
            </a:r>
          </a:p>
          <a:p>
            <a:pPr lvl="1"/>
            <a:r>
              <a:rPr lang="en-US" dirty="0"/>
              <a:t>public void </a:t>
            </a:r>
            <a:r>
              <a:rPr lang="en-US" dirty="0" err="1"/>
              <a:t>addItemListener</a:t>
            </a:r>
            <a:r>
              <a:rPr lang="en-US" dirty="0"/>
              <a:t>(</a:t>
            </a:r>
            <a:r>
              <a:rPr lang="en-US" dirty="0" err="1"/>
              <a:t>ItemListener</a:t>
            </a:r>
            <a:r>
              <a:rPr lang="en-US" dirty="0"/>
              <a:t> a){}</a:t>
            </a:r>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18</a:t>
            </a:fld>
            <a:endParaRPr lang="en-US"/>
          </a:p>
        </p:txBody>
      </p:sp>
    </p:spTree>
    <p:extLst>
      <p:ext uri="{BB962C8B-B14F-4D97-AF65-F5344CB8AC3E}">
        <p14:creationId xmlns:p14="http://schemas.microsoft.com/office/powerpoint/2010/main" val="537501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EventHandling</a:t>
            </a:r>
            <a:r>
              <a:rPr lang="en-US" dirty="0"/>
              <a:t> Codes:</a:t>
            </a:r>
            <a:br>
              <a:rPr lang="en-US" dirty="0"/>
            </a:br>
            <a:endParaRPr lang="en-US" dirty="0"/>
          </a:p>
        </p:txBody>
      </p:sp>
      <p:sp>
        <p:nvSpPr>
          <p:cNvPr id="3" name="Content Placeholder 2"/>
          <p:cNvSpPr>
            <a:spLocks noGrp="1"/>
          </p:cNvSpPr>
          <p:nvPr>
            <p:ph idx="1"/>
          </p:nvPr>
        </p:nvSpPr>
        <p:spPr/>
        <p:txBody>
          <a:bodyPr/>
          <a:lstStyle/>
          <a:p>
            <a:r>
              <a:rPr lang="en-US" dirty="0"/>
              <a:t>We can put the event handling code into one of the following places</a:t>
            </a:r>
            <a:r>
              <a:rPr lang="en-US" dirty="0" smtClean="0"/>
              <a:t>:</a:t>
            </a:r>
          </a:p>
          <a:p>
            <a:r>
              <a:rPr lang="en-US" dirty="0" smtClean="0"/>
              <a:t>1. Same </a:t>
            </a:r>
            <a:r>
              <a:rPr lang="en-US" dirty="0"/>
              <a:t>class</a:t>
            </a:r>
          </a:p>
          <a:p>
            <a:r>
              <a:rPr lang="en-US" dirty="0" smtClean="0"/>
              <a:t>2. Other </a:t>
            </a:r>
            <a:r>
              <a:rPr lang="en-US" dirty="0"/>
              <a:t>class</a:t>
            </a:r>
          </a:p>
          <a:p>
            <a:r>
              <a:rPr lang="en-US" dirty="0" smtClean="0"/>
              <a:t>3. </a:t>
            </a:r>
            <a:r>
              <a:rPr lang="en-US" dirty="0" err="1" smtClean="0"/>
              <a:t>Annonymous</a:t>
            </a:r>
            <a:r>
              <a:rPr lang="en-US" dirty="0" smtClean="0"/>
              <a:t> </a:t>
            </a:r>
            <a:r>
              <a:rPr lang="en-US" dirty="0"/>
              <a:t>class</a:t>
            </a:r>
          </a:p>
          <a:p>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19</a:t>
            </a:fld>
            <a:endParaRPr lang="en-US"/>
          </a:p>
        </p:txBody>
      </p:sp>
    </p:spTree>
    <p:extLst>
      <p:ext uri="{BB962C8B-B14F-4D97-AF65-F5344CB8AC3E}">
        <p14:creationId xmlns:p14="http://schemas.microsoft.com/office/powerpoint/2010/main" val="3185682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a:t>
            </a:r>
            <a:endParaRPr lang="en-US" dirty="0"/>
          </a:p>
        </p:txBody>
      </p:sp>
      <p:sp>
        <p:nvSpPr>
          <p:cNvPr id="3" name="Content Placeholder 2"/>
          <p:cNvSpPr>
            <a:spLocks noGrp="1"/>
          </p:cNvSpPr>
          <p:nvPr>
            <p:ph idx="1"/>
          </p:nvPr>
        </p:nvSpPr>
        <p:spPr>
          <a:xfrm>
            <a:off x="677334" y="1600201"/>
            <a:ext cx="8596668" cy="4441162"/>
          </a:xfrm>
        </p:spPr>
        <p:txBody>
          <a:bodyPr>
            <a:normAutofit lnSpcReduction="10000"/>
          </a:bodyPr>
          <a:lstStyle/>
          <a:p>
            <a:r>
              <a:rPr lang="en-US" b="1" dirty="0" smtClean="0"/>
              <a:t>AWT</a:t>
            </a:r>
            <a:r>
              <a:rPr lang="en-US" dirty="0"/>
              <a:t> (Abstract Windowing Toolkit) is </a:t>
            </a:r>
            <a:r>
              <a:rPr lang="en-US" i="1" dirty="0"/>
              <a:t>an API to develop GUI or window-based application in java</a:t>
            </a:r>
            <a:r>
              <a:rPr lang="en-US" dirty="0" smtClean="0"/>
              <a:t>.</a:t>
            </a:r>
          </a:p>
          <a:p>
            <a:r>
              <a:rPr lang="en-US" dirty="0"/>
              <a:t>Java AWT components are platform-dependent i.e. components are displayed according to the view of operating system. AWT is heavyweight i.e. its components uses the resources of system</a:t>
            </a:r>
            <a:r>
              <a:rPr lang="en-US" dirty="0" smtClean="0"/>
              <a:t>.</a:t>
            </a:r>
          </a:p>
          <a:p>
            <a:r>
              <a:rPr lang="en-US" dirty="0"/>
              <a:t>The </a:t>
            </a:r>
            <a:r>
              <a:rPr lang="en-US" dirty="0" err="1"/>
              <a:t>java.awt</a:t>
            </a:r>
            <a:r>
              <a:rPr lang="en-US" dirty="0"/>
              <a:t> package provides classes for AWT </a:t>
            </a:r>
            <a:r>
              <a:rPr lang="en-US" dirty="0" err="1"/>
              <a:t>api</a:t>
            </a:r>
            <a:r>
              <a:rPr lang="en-US" dirty="0"/>
              <a:t> such as </a:t>
            </a:r>
            <a:endParaRPr lang="en-US" dirty="0" smtClean="0"/>
          </a:p>
          <a:p>
            <a:pPr lvl="1"/>
            <a:r>
              <a:rPr lang="en-US" dirty="0" smtClean="0"/>
              <a:t>1. </a:t>
            </a:r>
            <a:r>
              <a:rPr lang="en-US" dirty="0" err="1" smtClean="0"/>
              <a:t>TextField</a:t>
            </a:r>
            <a:endParaRPr lang="en-US" dirty="0" smtClean="0"/>
          </a:p>
          <a:p>
            <a:pPr lvl="1"/>
            <a:r>
              <a:rPr lang="en-US" dirty="0" smtClean="0"/>
              <a:t>2. Label</a:t>
            </a:r>
          </a:p>
          <a:p>
            <a:pPr lvl="1"/>
            <a:r>
              <a:rPr lang="en-US" dirty="0" smtClean="0"/>
              <a:t>3. </a:t>
            </a:r>
            <a:r>
              <a:rPr lang="en-US" dirty="0" err="1" smtClean="0"/>
              <a:t>TextArea</a:t>
            </a:r>
            <a:endParaRPr lang="en-US" dirty="0" smtClean="0"/>
          </a:p>
          <a:p>
            <a:pPr lvl="1"/>
            <a:r>
              <a:rPr lang="en-US" dirty="0" smtClean="0"/>
              <a:t>4.RadioButton</a:t>
            </a:r>
          </a:p>
          <a:p>
            <a:pPr lvl="1"/>
            <a:r>
              <a:rPr lang="en-US" dirty="0" smtClean="0"/>
              <a:t>5. </a:t>
            </a:r>
            <a:r>
              <a:rPr lang="en-US" dirty="0" err="1" smtClean="0"/>
              <a:t>CheckBox</a:t>
            </a:r>
            <a:endParaRPr lang="en-US" dirty="0" smtClean="0"/>
          </a:p>
          <a:p>
            <a:pPr lvl="1"/>
            <a:r>
              <a:rPr lang="en-US" dirty="0" smtClean="0"/>
              <a:t>6. Choice</a:t>
            </a:r>
          </a:p>
          <a:p>
            <a:pPr lvl="1"/>
            <a:r>
              <a:rPr lang="en-US" dirty="0" smtClean="0"/>
              <a:t>7. List </a:t>
            </a:r>
            <a:r>
              <a:rPr lang="en-US" dirty="0"/>
              <a:t>etc.</a:t>
            </a:r>
          </a:p>
        </p:txBody>
      </p:sp>
      <p:sp>
        <p:nvSpPr>
          <p:cNvPr id="4" name="Date Placeholder 3"/>
          <p:cNvSpPr>
            <a:spLocks noGrp="1"/>
          </p:cNvSpPr>
          <p:nvPr>
            <p:ph type="dt" sz="half" idx="10"/>
          </p:nvPr>
        </p:nvSpPr>
        <p:spPr/>
        <p:txBody>
          <a:bodyPr/>
          <a:lstStyle/>
          <a:p>
            <a:fld id="{F1B9ED85-47EF-4825-B73A-A76B8A07AD6A}"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a:t>
            </a:fld>
            <a:endParaRPr lang="en-US"/>
          </a:p>
        </p:txBody>
      </p:sp>
    </p:spTree>
    <p:extLst>
      <p:ext uri="{BB962C8B-B14F-4D97-AF65-F5344CB8AC3E}">
        <p14:creationId xmlns:p14="http://schemas.microsoft.com/office/powerpoint/2010/main" val="36883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AWT Frame close?</a:t>
            </a:r>
            <a:endParaRPr lang="en-US" dirty="0"/>
          </a:p>
        </p:txBody>
      </p:sp>
      <p:sp>
        <p:nvSpPr>
          <p:cNvPr id="3" name="Content Placeholder 2"/>
          <p:cNvSpPr>
            <a:spLocks noGrp="1"/>
          </p:cNvSpPr>
          <p:nvPr>
            <p:ph idx="1"/>
          </p:nvPr>
        </p:nvSpPr>
        <p:spPr/>
        <p:txBody>
          <a:bodyPr/>
          <a:lstStyle/>
          <a:p>
            <a:r>
              <a:rPr lang="en-US" dirty="0"/>
              <a:t>AWT Frame is written using the native code i.e. C/C++ and is not given the functionality to close by default on clicking the close button. There may be several reasons for this, like if we create an application using the Frame class, and some operation is going on and accidentally the user clicked the close button. Then what happens, the application closes and any saved data will be lost unless if we code what to happen when user closes the window. So, it is not provided by default, not only in the AWT but also in the Swing, but in Swing if you can just notice, you will observe the frame disposing but the application doesn't close. The application keeps running in the background. </a:t>
            </a:r>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20</a:t>
            </a:fld>
            <a:endParaRPr lang="en-US"/>
          </a:p>
        </p:txBody>
      </p:sp>
    </p:spTree>
    <p:extLst>
      <p:ext uri="{BB962C8B-B14F-4D97-AF65-F5344CB8AC3E}">
        <p14:creationId xmlns:p14="http://schemas.microsoft.com/office/powerpoint/2010/main" val="481838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close it?</a:t>
            </a:r>
            <a:br>
              <a:rPr lang="en-US" dirty="0"/>
            </a:br>
            <a:endParaRPr lang="en-US" dirty="0"/>
          </a:p>
        </p:txBody>
      </p:sp>
      <p:sp>
        <p:nvSpPr>
          <p:cNvPr id="3" name="Content Placeholder 2"/>
          <p:cNvSpPr>
            <a:spLocks noGrp="1"/>
          </p:cNvSpPr>
          <p:nvPr>
            <p:ph idx="1"/>
          </p:nvPr>
        </p:nvSpPr>
        <p:spPr/>
        <p:txBody>
          <a:bodyPr/>
          <a:lstStyle/>
          <a:p>
            <a:r>
              <a:rPr lang="en-US" dirty="0"/>
              <a:t>Closing it is dead simple. All you need to know at first, is what action gets fired, when some operation on the Window is opened. It is obvious here, the </a:t>
            </a:r>
            <a:r>
              <a:rPr lang="en-US" dirty="0" err="1"/>
              <a:t>WindowListener</a:t>
            </a:r>
            <a:r>
              <a:rPr lang="en-US" dirty="0"/>
              <a:t> in the </a:t>
            </a:r>
            <a:r>
              <a:rPr lang="en-US" dirty="0" err="1"/>
              <a:t>java.awt.event</a:t>
            </a:r>
            <a:r>
              <a:rPr lang="en-US" dirty="0"/>
              <a:t> package (</a:t>
            </a:r>
            <a:r>
              <a:rPr lang="en-US" dirty="0" err="1"/>
              <a:t>Ofcourse</a:t>
            </a:r>
            <a:r>
              <a:rPr lang="en-US" dirty="0"/>
              <a:t>, all the AWT Event classes reside there). So it is clear </a:t>
            </a:r>
            <a:r>
              <a:rPr lang="en-US" dirty="0" err="1"/>
              <a:t>i</a:t>
            </a:r>
            <a:r>
              <a:rPr lang="en-US" dirty="0"/>
              <a:t> think so, that you will have to implement or write an anonymous inner class or do whatever you want to handle the operations on the AWT frame within your hands. So, in this example </a:t>
            </a:r>
            <a:r>
              <a:rPr lang="en-US" dirty="0" err="1"/>
              <a:t>i</a:t>
            </a:r>
            <a:r>
              <a:rPr lang="en-US" dirty="0"/>
              <a:t> will teach to just terminate (exit) the program when the close button on the Frame is clicked. </a:t>
            </a:r>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21</a:t>
            </a:fld>
            <a:endParaRPr lang="en-US"/>
          </a:p>
        </p:txBody>
      </p:sp>
    </p:spTree>
    <p:extLst>
      <p:ext uri="{BB962C8B-B14F-4D97-AF65-F5344CB8AC3E}">
        <p14:creationId xmlns:p14="http://schemas.microsoft.com/office/powerpoint/2010/main" val="3192382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to close the window</a:t>
            </a:r>
            <a:endParaRPr lang="en-US" dirty="0"/>
          </a:p>
        </p:txBody>
      </p:sp>
      <p:sp>
        <p:nvSpPr>
          <p:cNvPr id="3" name="Content Placeholder 2"/>
          <p:cNvSpPr>
            <a:spLocks noGrp="1"/>
          </p:cNvSpPr>
          <p:nvPr>
            <p:ph idx="1"/>
          </p:nvPr>
        </p:nvSpPr>
        <p:spPr/>
        <p:txBody>
          <a:bodyPr/>
          <a:lstStyle/>
          <a:p>
            <a:r>
              <a:rPr lang="en-US" dirty="0" err="1"/>
              <a:t>addWindowListener</a:t>
            </a:r>
            <a:r>
              <a:rPr lang="en-US" dirty="0"/>
              <a:t>(</a:t>
            </a:r>
            <a:r>
              <a:rPr lang="en-US" b="1" dirty="0"/>
              <a:t>new </a:t>
            </a:r>
            <a:r>
              <a:rPr lang="en-US" b="1" dirty="0" err="1"/>
              <a:t>WindowAdapter</a:t>
            </a:r>
            <a:r>
              <a:rPr lang="en-US" b="1" dirty="0"/>
              <a:t>() {</a:t>
            </a:r>
          </a:p>
          <a:p>
            <a:r>
              <a:rPr lang="en-US" dirty="0"/>
              <a:t>@Override</a:t>
            </a:r>
          </a:p>
          <a:p>
            <a:r>
              <a:rPr lang="en-US" b="1" dirty="0"/>
              <a:t>public void </a:t>
            </a:r>
            <a:r>
              <a:rPr lang="en-US" b="1" dirty="0" err="1"/>
              <a:t>windowClosing</a:t>
            </a:r>
            <a:r>
              <a:rPr lang="en-US" b="1" dirty="0"/>
              <a:t>(</a:t>
            </a:r>
            <a:r>
              <a:rPr lang="en-US" b="1" dirty="0" err="1"/>
              <a:t>WindowEvent</a:t>
            </a:r>
            <a:r>
              <a:rPr lang="en-US" b="1" dirty="0"/>
              <a:t> e) {</a:t>
            </a:r>
          </a:p>
          <a:p>
            <a:r>
              <a:rPr lang="en-US" dirty="0"/>
              <a:t>//</a:t>
            </a:r>
            <a:r>
              <a:rPr lang="en-US" dirty="0" err="1"/>
              <a:t>f.dispose</a:t>
            </a:r>
            <a:r>
              <a:rPr lang="en-US" dirty="0"/>
              <a:t>();</a:t>
            </a:r>
          </a:p>
          <a:p>
            <a:r>
              <a:rPr lang="en-US" dirty="0" err="1"/>
              <a:t>System.</a:t>
            </a:r>
            <a:r>
              <a:rPr lang="en-US" i="1" dirty="0" err="1"/>
              <a:t>exit</a:t>
            </a:r>
            <a:r>
              <a:rPr lang="en-US" i="1" dirty="0"/>
              <a:t>(0);</a:t>
            </a:r>
          </a:p>
          <a:p>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22</a:t>
            </a:fld>
            <a:endParaRPr lang="en-US"/>
          </a:p>
        </p:txBody>
      </p:sp>
    </p:spTree>
    <p:extLst>
      <p:ext uri="{BB962C8B-B14F-4D97-AF65-F5344CB8AC3E}">
        <p14:creationId xmlns:p14="http://schemas.microsoft.com/office/powerpoint/2010/main" val="3593694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206" y="0"/>
            <a:ext cx="8596668" cy="524256"/>
          </a:xfrm>
        </p:spPr>
        <p:txBody>
          <a:bodyPr>
            <a:normAutofit fontScale="90000"/>
          </a:bodyPr>
          <a:lstStyle/>
          <a:p>
            <a:r>
              <a:rPr lang="en-US" dirty="0" smtClean="0"/>
              <a:t>Example to close the frame</a:t>
            </a:r>
            <a:endParaRPr lang="en-US" dirty="0"/>
          </a:p>
        </p:txBody>
      </p:sp>
      <p:sp>
        <p:nvSpPr>
          <p:cNvPr id="3" name="Content Placeholder 2"/>
          <p:cNvSpPr>
            <a:spLocks noGrp="1"/>
          </p:cNvSpPr>
          <p:nvPr>
            <p:ph idx="1"/>
          </p:nvPr>
        </p:nvSpPr>
        <p:spPr>
          <a:xfrm>
            <a:off x="677334" y="524256"/>
            <a:ext cx="8596668" cy="6333743"/>
          </a:xfrm>
        </p:spPr>
        <p:txBody>
          <a:bodyPr>
            <a:normAutofit fontScale="92500" lnSpcReduction="20000"/>
          </a:bodyPr>
          <a:lstStyle/>
          <a:p>
            <a:r>
              <a:rPr lang="en-US" b="1" dirty="0"/>
              <a:t>public class </a:t>
            </a:r>
            <a:r>
              <a:rPr lang="en-US" b="1" dirty="0" err="1"/>
              <a:t>CloseFrame</a:t>
            </a:r>
            <a:r>
              <a:rPr lang="en-US" b="1" dirty="0"/>
              <a:t> {</a:t>
            </a:r>
          </a:p>
          <a:p>
            <a:r>
              <a:rPr lang="en-US" b="1" dirty="0"/>
              <a:t>public </a:t>
            </a:r>
            <a:r>
              <a:rPr lang="en-US" b="1" dirty="0" err="1"/>
              <a:t>CloseFrame</a:t>
            </a:r>
            <a:r>
              <a:rPr lang="en-US" b="1" dirty="0"/>
              <a:t>() {</a:t>
            </a:r>
          </a:p>
          <a:p>
            <a:r>
              <a:rPr lang="en-US" dirty="0"/>
              <a:t>Frame f = </a:t>
            </a:r>
            <a:r>
              <a:rPr lang="en-US" b="1" dirty="0"/>
              <a:t>new Frame();</a:t>
            </a:r>
          </a:p>
          <a:p>
            <a:r>
              <a:rPr lang="en-US" dirty="0" err="1"/>
              <a:t>f.setTitle</a:t>
            </a:r>
            <a:r>
              <a:rPr lang="en-US" dirty="0"/>
              <a:t>("Close Frame"); // setting title of the frame</a:t>
            </a:r>
          </a:p>
          <a:p>
            <a:r>
              <a:rPr lang="en-US" dirty="0"/>
              <a:t>Button </a:t>
            </a:r>
            <a:r>
              <a:rPr lang="en-US" dirty="0" err="1"/>
              <a:t>button</a:t>
            </a:r>
            <a:r>
              <a:rPr lang="en-US" dirty="0"/>
              <a:t> = </a:t>
            </a:r>
            <a:r>
              <a:rPr lang="en-US" b="1" dirty="0"/>
              <a:t>new Button("Click Me");</a:t>
            </a:r>
          </a:p>
          <a:p>
            <a:r>
              <a:rPr lang="en-US" dirty="0" err="1"/>
              <a:t>button.setBounds</a:t>
            </a:r>
            <a:r>
              <a:rPr lang="en-US" dirty="0"/>
              <a:t>(30, 100, 80, 30); // setting position</a:t>
            </a:r>
          </a:p>
          <a:p>
            <a:r>
              <a:rPr lang="en-US" dirty="0" err="1"/>
              <a:t>f.add</a:t>
            </a:r>
            <a:r>
              <a:rPr lang="en-US" dirty="0"/>
              <a:t>(button); // adding button to frame</a:t>
            </a:r>
          </a:p>
          <a:p>
            <a:r>
              <a:rPr lang="en-US" dirty="0" err="1"/>
              <a:t>f.setLayout</a:t>
            </a:r>
            <a:r>
              <a:rPr lang="en-US" dirty="0"/>
              <a:t>(</a:t>
            </a:r>
            <a:r>
              <a:rPr lang="en-US" b="1" dirty="0"/>
              <a:t>null); // no layout manager</a:t>
            </a:r>
          </a:p>
          <a:p>
            <a:r>
              <a:rPr lang="en-US" dirty="0" err="1"/>
              <a:t>f.setVisible</a:t>
            </a:r>
            <a:r>
              <a:rPr lang="en-US" dirty="0"/>
              <a:t>(</a:t>
            </a:r>
            <a:r>
              <a:rPr lang="en-US" b="1" dirty="0"/>
              <a:t>true); // making frame is visible, by default it is invisible</a:t>
            </a:r>
          </a:p>
          <a:p>
            <a:r>
              <a:rPr lang="en-US" dirty="0" err="1"/>
              <a:t>f.setSize</a:t>
            </a:r>
            <a:r>
              <a:rPr lang="en-US" dirty="0"/>
              <a:t>(300, 300); // setting size of the frame</a:t>
            </a:r>
          </a:p>
          <a:p>
            <a:r>
              <a:rPr lang="en-US" dirty="0" err="1">
                <a:solidFill>
                  <a:srgbClr val="FF0000"/>
                </a:solidFill>
              </a:rPr>
              <a:t>f.addWindowListener</a:t>
            </a:r>
            <a:r>
              <a:rPr lang="en-US" dirty="0">
                <a:solidFill>
                  <a:srgbClr val="FF0000"/>
                </a:solidFill>
              </a:rPr>
              <a:t>(</a:t>
            </a:r>
            <a:r>
              <a:rPr lang="en-US" b="1" dirty="0">
                <a:solidFill>
                  <a:srgbClr val="FF0000"/>
                </a:solidFill>
              </a:rPr>
              <a:t>new </a:t>
            </a:r>
            <a:r>
              <a:rPr lang="en-US" b="1" dirty="0" err="1">
                <a:solidFill>
                  <a:srgbClr val="FF0000"/>
                </a:solidFill>
              </a:rPr>
              <a:t>WindowAdapter</a:t>
            </a:r>
            <a:r>
              <a:rPr lang="en-US" b="1" dirty="0">
                <a:solidFill>
                  <a:srgbClr val="FF0000"/>
                </a:solidFill>
              </a:rPr>
              <a:t>() {</a:t>
            </a:r>
          </a:p>
          <a:p>
            <a:r>
              <a:rPr lang="en-US" b="1" dirty="0">
                <a:solidFill>
                  <a:srgbClr val="FF0000"/>
                </a:solidFill>
              </a:rPr>
              <a:t>public void </a:t>
            </a:r>
            <a:r>
              <a:rPr lang="en-US" b="1" dirty="0" err="1">
                <a:solidFill>
                  <a:srgbClr val="FF0000"/>
                </a:solidFill>
              </a:rPr>
              <a:t>windowClosing</a:t>
            </a:r>
            <a:r>
              <a:rPr lang="en-US" b="1" dirty="0">
                <a:solidFill>
                  <a:srgbClr val="FF0000"/>
                </a:solidFill>
              </a:rPr>
              <a:t>(</a:t>
            </a:r>
            <a:r>
              <a:rPr lang="en-US" b="1" dirty="0" err="1">
                <a:solidFill>
                  <a:srgbClr val="FF0000"/>
                </a:solidFill>
              </a:rPr>
              <a:t>WindowEvent</a:t>
            </a:r>
            <a:r>
              <a:rPr lang="en-US" b="1" dirty="0">
                <a:solidFill>
                  <a:srgbClr val="FF0000"/>
                </a:solidFill>
              </a:rPr>
              <a:t> e) {</a:t>
            </a:r>
          </a:p>
          <a:p>
            <a:r>
              <a:rPr lang="en-US" dirty="0">
                <a:solidFill>
                  <a:srgbClr val="FF0000"/>
                </a:solidFill>
              </a:rPr>
              <a:t>//</a:t>
            </a:r>
            <a:r>
              <a:rPr lang="en-US" dirty="0" err="1">
                <a:solidFill>
                  <a:srgbClr val="FF0000"/>
                </a:solidFill>
              </a:rPr>
              <a:t>f.dispose</a:t>
            </a:r>
            <a:r>
              <a:rPr lang="en-US" dirty="0">
                <a:solidFill>
                  <a:srgbClr val="FF0000"/>
                </a:solidFill>
              </a:rPr>
              <a:t>();</a:t>
            </a:r>
          </a:p>
          <a:p>
            <a:r>
              <a:rPr lang="en-US" dirty="0" err="1">
                <a:solidFill>
                  <a:srgbClr val="FF0000"/>
                </a:solidFill>
              </a:rPr>
              <a:t>System.</a:t>
            </a:r>
            <a:r>
              <a:rPr lang="en-US" i="1" dirty="0" err="1">
                <a:solidFill>
                  <a:srgbClr val="FF0000"/>
                </a:solidFill>
              </a:rPr>
              <a:t>exit</a:t>
            </a:r>
            <a:r>
              <a:rPr lang="en-US" i="1" dirty="0">
                <a:solidFill>
                  <a:srgbClr val="FF0000"/>
                </a:solidFill>
              </a:rPr>
              <a:t>(0);</a:t>
            </a:r>
          </a:p>
          <a:p>
            <a:r>
              <a:rPr lang="en-US" dirty="0" smtClean="0">
                <a:solidFill>
                  <a:srgbClr val="FF0000"/>
                </a:solidFill>
              </a:rPr>
              <a:t>} });}</a:t>
            </a:r>
            <a:endParaRPr lang="en-US" dirty="0">
              <a:solidFill>
                <a:srgbClr val="FF0000"/>
              </a:solidFill>
            </a:endParaRPr>
          </a:p>
          <a:p>
            <a:endParaRPr lang="en-US" dirty="0"/>
          </a:p>
          <a:p>
            <a:r>
              <a:rPr lang="en-US" b="1" dirty="0"/>
              <a:t>public static void main(String[] </a:t>
            </a:r>
            <a:r>
              <a:rPr lang="en-US" b="1" dirty="0" err="1"/>
              <a:t>args</a:t>
            </a:r>
            <a:r>
              <a:rPr lang="en-US" b="1" dirty="0"/>
              <a:t>) {</a:t>
            </a:r>
          </a:p>
          <a:p>
            <a:r>
              <a:rPr lang="en-US" b="1" dirty="0"/>
              <a:t>new </a:t>
            </a:r>
            <a:r>
              <a:rPr lang="en-US" b="1" dirty="0" err="1"/>
              <a:t>CloseFrame</a:t>
            </a:r>
            <a:r>
              <a:rPr lang="en-US" b="1" dirty="0"/>
              <a:t>();</a:t>
            </a:r>
          </a:p>
          <a:p>
            <a:r>
              <a:rPr lang="en-US" dirty="0" smtClean="0"/>
              <a:t>} }</a:t>
            </a:r>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23</a:t>
            </a:fld>
            <a:endParaRPr lang="en-US"/>
          </a:p>
        </p:txBody>
      </p:sp>
    </p:spTree>
    <p:extLst>
      <p:ext uri="{BB962C8B-B14F-4D97-AF65-F5344CB8AC3E}">
        <p14:creationId xmlns:p14="http://schemas.microsoft.com/office/powerpoint/2010/main" val="4283465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30" y="0"/>
            <a:ext cx="8596668" cy="633984"/>
          </a:xfrm>
        </p:spPr>
        <p:txBody>
          <a:bodyPr>
            <a:normAutofit fontScale="90000"/>
          </a:bodyPr>
          <a:lstStyle/>
          <a:p>
            <a:r>
              <a:rPr lang="en-US" dirty="0"/>
              <a:t>Explanation</a:t>
            </a:r>
            <a:br>
              <a:rPr lang="en-US" dirty="0"/>
            </a:br>
            <a:endParaRPr lang="en-US" dirty="0"/>
          </a:p>
        </p:txBody>
      </p:sp>
      <p:sp>
        <p:nvSpPr>
          <p:cNvPr id="3" name="Content Placeholder 2"/>
          <p:cNvSpPr>
            <a:spLocks noGrp="1"/>
          </p:cNvSpPr>
          <p:nvPr>
            <p:ph idx="1"/>
          </p:nvPr>
        </p:nvSpPr>
        <p:spPr>
          <a:xfrm>
            <a:off x="677334" y="731521"/>
            <a:ext cx="8596668" cy="5309842"/>
          </a:xfrm>
        </p:spPr>
        <p:txBody>
          <a:bodyPr>
            <a:normAutofit fontScale="92500" lnSpcReduction="20000"/>
          </a:bodyPr>
          <a:lstStyle/>
          <a:p>
            <a:r>
              <a:rPr lang="en-US" b="1" dirty="0" err="1"/>
              <a:t>WindowAdapter</a:t>
            </a:r>
            <a:r>
              <a:rPr lang="en-US" b="1" dirty="0"/>
              <a:t>: </a:t>
            </a:r>
            <a:r>
              <a:rPr lang="en-US" i="1" dirty="0"/>
              <a:t>An adapter class, simply it is an abstract class that implement the </a:t>
            </a:r>
            <a:r>
              <a:rPr lang="en-US" i="1" dirty="0" err="1"/>
              <a:t>WindowListener</a:t>
            </a:r>
            <a:r>
              <a:rPr lang="en-US" i="1" dirty="0"/>
              <a:t> interface, it's body is not provided and we have to. The use of this is, we need not implement all the abstract methods of the </a:t>
            </a:r>
            <a:r>
              <a:rPr lang="en-US" i="1" dirty="0" err="1"/>
              <a:t>WindowListener</a:t>
            </a:r>
            <a:r>
              <a:rPr lang="en-US" i="1" dirty="0"/>
              <a:t> interface, instead just a method or two depending upon our need can be implemented.</a:t>
            </a:r>
            <a:endParaRPr lang="en-US" dirty="0"/>
          </a:p>
          <a:p>
            <a:r>
              <a:rPr lang="en-US" i="1" dirty="0"/>
              <a:t/>
            </a:r>
            <a:br>
              <a:rPr lang="en-US" i="1" dirty="0"/>
            </a:br>
            <a:endParaRPr lang="en-US" dirty="0"/>
          </a:p>
          <a:p>
            <a:r>
              <a:rPr lang="en-US" b="1" dirty="0"/>
              <a:t>Why </a:t>
            </a:r>
            <a:r>
              <a:rPr lang="en-US" b="1" dirty="0" err="1"/>
              <a:t>windowClosing</a:t>
            </a:r>
            <a:r>
              <a:rPr lang="en-US" b="1" dirty="0"/>
              <a:t>(</a:t>
            </a:r>
            <a:r>
              <a:rPr lang="en-US" b="1" dirty="0" err="1"/>
              <a:t>WindowEvent</a:t>
            </a:r>
            <a:r>
              <a:rPr lang="en-US" b="1" dirty="0"/>
              <a:t> we)? </a:t>
            </a:r>
            <a:r>
              <a:rPr lang="en-US" i="1" dirty="0"/>
              <a:t>The program has to exit at the time of closing the window i.e. when the user is clicking the button. For example, if you write </a:t>
            </a:r>
            <a:r>
              <a:rPr lang="en-US" b="1" i="1" dirty="0" err="1"/>
              <a:t>windowClosed</a:t>
            </a:r>
            <a:r>
              <a:rPr lang="en-US" b="1" i="1" dirty="0"/>
              <a:t> </a:t>
            </a:r>
            <a:r>
              <a:rPr lang="en-US" i="1" dirty="0"/>
              <a:t>instead of </a:t>
            </a:r>
            <a:r>
              <a:rPr lang="en-US" b="1" i="1" dirty="0" err="1"/>
              <a:t>WindowClosing</a:t>
            </a:r>
            <a:r>
              <a:rPr lang="en-US" b="1" i="1" dirty="0"/>
              <a:t> </a:t>
            </a:r>
            <a:r>
              <a:rPr lang="en-US" i="1" dirty="0"/>
              <a:t>then the window will not be closed because it means to terminate the program after the window is closed and the window will never be closed unless you write it in </a:t>
            </a:r>
            <a:r>
              <a:rPr lang="en-US" i="1" dirty="0" err="1"/>
              <a:t>the</a:t>
            </a:r>
            <a:r>
              <a:rPr lang="en-US" b="1" i="1" dirty="0" err="1"/>
              <a:t>windowClosing</a:t>
            </a:r>
            <a:r>
              <a:rPr lang="en-US" b="1" i="1" dirty="0"/>
              <a:t>. </a:t>
            </a:r>
            <a:endParaRPr lang="en-US" dirty="0"/>
          </a:p>
          <a:p>
            <a:r>
              <a:rPr lang="en-US" b="1" i="1" dirty="0"/>
              <a:t/>
            </a:r>
            <a:br>
              <a:rPr lang="en-US" b="1" i="1" dirty="0"/>
            </a:br>
            <a:endParaRPr lang="en-US" dirty="0"/>
          </a:p>
          <a:p>
            <a:r>
              <a:rPr lang="en-US" b="1" dirty="0" err="1"/>
              <a:t>System.exit</a:t>
            </a:r>
            <a:r>
              <a:rPr lang="en-US" b="1" dirty="0"/>
              <a:t>(0): </a:t>
            </a:r>
            <a:r>
              <a:rPr lang="en-US" i="1" dirty="0"/>
              <a:t>Nothing, close the program (i.e. terminate the current running JVM) normally. The </a:t>
            </a:r>
            <a:r>
              <a:rPr lang="en-US" b="1" i="1" dirty="0"/>
              <a:t>0 </a:t>
            </a:r>
            <a:r>
              <a:rPr lang="en-US" i="1" dirty="0"/>
              <a:t>says it to terminate normally.</a:t>
            </a:r>
            <a:endParaRPr lang="en-US" dirty="0"/>
          </a:p>
          <a:p>
            <a:r>
              <a:rPr lang="en-US" i="1" dirty="0"/>
              <a:t/>
            </a:r>
            <a:br>
              <a:rPr lang="en-US" i="1" dirty="0"/>
            </a:br>
            <a:endParaRPr lang="en-US" dirty="0"/>
          </a:p>
          <a:p>
            <a:r>
              <a:rPr lang="en-US" b="1" dirty="0"/>
              <a:t>What still? </a:t>
            </a:r>
            <a:r>
              <a:rPr lang="en-US" i="1" dirty="0"/>
              <a:t>Nothing, yet one more thing, if you just want to </a:t>
            </a:r>
            <a:r>
              <a:rPr lang="en-US" b="1" i="1" dirty="0"/>
              <a:t>dispose </a:t>
            </a:r>
            <a:r>
              <a:rPr lang="en-US" i="1" dirty="0"/>
              <a:t>the frame instead of terminating the entire program, it is your wish as said earlier, if you, then </a:t>
            </a:r>
            <a:r>
              <a:rPr lang="en-US" b="1" i="1" dirty="0"/>
              <a:t>dispose() </a:t>
            </a:r>
            <a:r>
              <a:rPr lang="en-US" i="1" dirty="0"/>
              <a:t>method is for you.</a:t>
            </a:r>
            <a:endParaRPr lang="en-US" dirty="0"/>
          </a:p>
          <a:p>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24</a:t>
            </a:fld>
            <a:endParaRPr lang="en-US"/>
          </a:p>
        </p:txBody>
      </p:sp>
    </p:spTree>
    <p:extLst>
      <p:ext uri="{BB962C8B-B14F-4D97-AF65-F5344CB8AC3E}">
        <p14:creationId xmlns:p14="http://schemas.microsoft.com/office/powerpoint/2010/main" val="3557591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event handling within class</a:t>
            </a:r>
            <a:br>
              <a:rPr lang="en-US" dirty="0"/>
            </a:br>
            <a:r>
              <a:rPr lang="en-US" dirty="0"/>
              <a:t>Expected </a:t>
            </a:r>
            <a:r>
              <a:rPr lang="en-US" dirty="0" smtClean="0"/>
              <a:t>Output</a:t>
            </a:r>
            <a:endParaRPr lang="en-US" dirty="0"/>
          </a:p>
        </p:txBody>
      </p:sp>
      <p:pic>
        <p:nvPicPr>
          <p:cNvPr id="7" name="Content Placeholder 6"/>
          <p:cNvPicPr>
            <a:picLocks noGrp="1" noChangeAspect="1"/>
          </p:cNvPicPr>
          <p:nvPr>
            <p:ph idx="1"/>
          </p:nvPr>
        </p:nvPicPr>
        <p:blipFill>
          <a:blip r:embed="rId2"/>
          <a:stretch>
            <a:fillRect/>
          </a:stretch>
        </p:blipFill>
        <p:spPr>
          <a:xfrm>
            <a:off x="3832920" y="2973449"/>
            <a:ext cx="2286198" cy="2255715"/>
          </a:xfrm>
          <a:prstGeom prst="rect">
            <a:avLst/>
          </a:prstGeom>
        </p:spPr>
      </p:pic>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25</a:t>
            </a:fld>
            <a:endParaRPr lang="en-US"/>
          </a:p>
        </p:txBody>
      </p:sp>
    </p:spTree>
    <p:extLst>
      <p:ext uri="{BB962C8B-B14F-4D97-AF65-F5344CB8AC3E}">
        <p14:creationId xmlns:p14="http://schemas.microsoft.com/office/powerpoint/2010/main" val="1620280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40080"/>
          </a:xfrm>
        </p:spPr>
        <p:txBody>
          <a:bodyPr/>
          <a:lstStyle/>
          <a:p>
            <a:r>
              <a:rPr lang="en-US" dirty="0"/>
              <a:t>Example of event handling within </a:t>
            </a:r>
            <a:r>
              <a:rPr lang="en-US" dirty="0" smtClean="0"/>
              <a:t>class</a:t>
            </a:r>
            <a:endParaRPr lang="en-US" dirty="0"/>
          </a:p>
        </p:txBody>
      </p:sp>
      <p:sp>
        <p:nvSpPr>
          <p:cNvPr id="3" name="Content Placeholder 2"/>
          <p:cNvSpPr>
            <a:spLocks noGrp="1"/>
          </p:cNvSpPr>
          <p:nvPr>
            <p:ph idx="1"/>
          </p:nvPr>
        </p:nvSpPr>
        <p:spPr>
          <a:xfrm>
            <a:off x="677334" y="640080"/>
            <a:ext cx="10021146" cy="6281927"/>
          </a:xfrm>
        </p:spPr>
        <p:txBody>
          <a:bodyPr>
            <a:normAutofit fontScale="62500" lnSpcReduction="20000"/>
          </a:bodyPr>
          <a:lstStyle/>
          <a:p>
            <a:r>
              <a:rPr lang="en-US" b="1" dirty="0"/>
              <a:t>public class </a:t>
            </a:r>
            <a:r>
              <a:rPr lang="en-US" b="1" dirty="0" err="1">
                <a:solidFill>
                  <a:srgbClr val="7030A0"/>
                </a:solidFill>
              </a:rPr>
              <a:t>MyEvent</a:t>
            </a:r>
            <a:r>
              <a:rPr lang="en-US" b="1" dirty="0">
                <a:solidFill>
                  <a:srgbClr val="7030A0"/>
                </a:solidFill>
              </a:rPr>
              <a:t> extends Frame implements </a:t>
            </a:r>
            <a:r>
              <a:rPr lang="en-US" b="1" dirty="0" err="1">
                <a:solidFill>
                  <a:srgbClr val="7030A0"/>
                </a:solidFill>
              </a:rPr>
              <a:t>ActionListener</a:t>
            </a:r>
            <a:r>
              <a:rPr lang="en-US" b="1" dirty="0">
                <a:solidFill>
                  <a:srgbClr val="7030A0"/>
                </a:solidFill>
              </a:rPr>
              <a:t> </a:t>
            </a:r>
            <a:r>
              <a:rPr lang="en-US" b="1" dirty="0"/>
              <a:t>{</a:t>
            </a:r>
          </a:p>
          <a:p>
            <a:r>
              <a:rPr lang="en-US" b="1" dirty="0" err="1"/>
              <a:t>TextField</a:t>
            </a:r>
            <a:r>
              <a:rPr lang="en-US" b="1" dirty="0"/>
              <a:t> </a:t>
            </a:r>
            <a:r>
              <a:rPr lang="en-US" b="1" dirty="0" err="1"/>
              <a:t>tf</a:t>
            </a:r>
            <a:r>
              <a:rPr lang="en-US" b="1" dirty="0"/>
              <a:t>;</a:t>
            </a:r>
          </a:p>
          <a:p>
            <a:r>
              <a:rPr lang="en-US" b="1" dirty="0"/>
              <a:t>public </a:t>
            </a:r>
            <a:r>
              <a:rPr lang="en-US" b="1" dirty="0" err="1"/>
              <a:t>MyEvent</a:t>
            </a:r>
            <a:r>
              <a:rPr lang="en-US" b="1" dirty="0"/>
              <a:t>() {</a:t>
            </a:r>
          </a:p>
          <a:p>
            <a:r>
              <a:rPr lang="en-US" b="1" dirty="0" err="1"/>
              <a:t>tf</a:t>
            </a:r>
            <a:r>
              <a:rPr lang="en-US" b="1" dirty="0"/>
              <a:t> = new </a:t>
            </a:r>
            <a:r>
              <a:rPr lang="en-US" b="1" dirty="0" err="1"/>
              <a:t>TextField</a:t>
            </a:r>
            <a:r>
              <a:rPr lang="en-US" b="1" dirty="0"/>
              <a:t>("AMRSDGSD");</a:t>
            </a:r>
          </a:p>
          <a:p>
            <a:r>
              <a:rPr lang="en-US" b="1" dirty="0" err="1"/>
              <a:t>tf.setBounds</a:t>
            </a:r>
            <a:r>
              <a:rPr lang="en-US" b="1" dirty="0"/>
              <a:t>(60, 50, 170, 20);</a:t>
            </a:r>
          </a:p>
          <a:p>
            <a:r>
              <a:rPr lang="en-US" b="1" dirty="0"/>
              <a:t>Button </a:t>
            </a:r>
            <a:r>
              <a:rPr lang="en-US" b="1" dirty="0" err="1"/>
              <a:t>button</a:t>
            </a:r>
            <a:r>
              <a:rPr lang="en-US" b="1" dirty="0"/>
              <a:t> = new Button("Click Me");</a:t>
            </a:r>
          </a:p>
          <a:p>
            <a:r>
              <a:rPr lang="en-US" b="1" dirty="0" err="1"/>
              <a:t>button.setBounds</a:t>
            </a:r>
            <a:r>
              <a:rPr lang="en-US" b="1" dirty="0"/>
              <a:t>(100, 120, 80, 30);</a:t>
            </a:r>
          </a:p>
          <a:p>
            <a:r>
              <a:rPr lang="en-US" b="1" dirty="0" err="1">
                <a:solidFill>
                  <a:srgbClr val="7030A0"/>
                </a:solidFill>
              </a:rPr>
              <a:t>button.addActionListener</a:t>
            </a:r>
            <a:r>
              <a:rPr lang="en-US" b="1" dirty="0">
                <a:solidFill>
                  <a:srgbClr val="7030A0"/>
                </a:solidFill>
              </a:rPr>
              <a:t>(this);</a:t>
            </a:r>
          </a:p>
          <a:p>
            <a:r>
              <a:rPr lang="en-US" b="1" dirty="0" err="1"/>
              <a:t>setTitle</a:t>
            </a:r>
            <a:r>
              <a:rPr lang="en-US" b="1" dirty="0"/>
              <a:t>("Event Handling");</a:t>
            </a:r>
          </a:p>
          <a:p>
            <a:r>
              <a:rPr lang="en-US" b="1" dirty="0" err="1"/>
              <a:t>setLayout</a:t>
            </a:r>
            <a:r>
              <a:rPr lang="en-US" b="1" dirty="0"/>
              <a:t>(null);</a:t>
            </a:r>
          </a:p>
          <a:p>
            <a:r>
              <a:rPr lang="en-US" b="1" dirty="0"/>
              <a:t>add(button);</a:t>
            </a:r>
          </a:p>
          <a:p>
            <a:r>
              <a:rPr lang="en-US" b="1" dirty="0"/>
              <a:t>add(</a:t>
            </a:r>
            <a:r>
              <a:rPr lang="en-US" b="1" dirty="0" err="1"/>
              <a:t>tf</a:t>
            </a:r>
            <a:r>
              <a:rPr lang="en-US" b="1" dirty="0"/>
              <a:t>);</a:t>
            </a:r>
          </a:p>
          <a:p>
            <a:r>
              <a:rPr lang="en-US" b="1" dirty="0" err="1"/>
              <a:t>setSize</a:t>
            </a:r>
            <a:r>
              <a:rPr lang="en-US" b="1" dirty="0"/>
              <a:t>(300, 300);</a:t>
            </a:r>
          </a:p>
          <a:p>
            <a:r>
              <a:rPr lang="en-US" b="1" dirty="0" err="1"/>
              <a:t>setVisible</a:t>
            </a:r>
            <a:r>
              <a:rPr lang="en-US" b="1" dirty="0"/>
              <a:t>(true);</a:t>
            </a:r>
          </a:p>
          <a:p>
            <a:r>
              <a:rPr lang="en-US" b="1" dirty="0" err="1"/>
              <a:t>setBackground</a:t>
            </a:r>
            <a:r>
              <a:rPr lang="en-US" b="1" dirty="0"/>
              <a:t>(</a:t>
            </a:r>
            <a:r>
              <a:rPr lang="en-US" b="1" dirty="0" err="1"/>
              <a:t>Color.</a:t>
            </a:r>
            <a:r>
              <a:rPr lang="en-US" b="1" i="1" dirty="0" err="1"/>
              <a:t>PINK</a:t>
            </a:r>
            <a:r>
              <a:rPr lang="en-US" b="1" i="1" dirty="0"/>
              <a:t>);</a:t>
            </a:r>
          </a:p>
          <a:p>
            <a:r>
              <a:rPr lang="en-US" b="1" dirty="0"/>
              <a:t>}</a:t>
            </a:r>
          </a:p>
          <a:p>
            <a:r>
              <a:rPr lang="en-US" b="1" dirty="0">
                <a:solidFill>
                  <a:srgbClr val="7030A0"/>
                </a:solidFill>
              </a:rPr>
              <a:t>@Override</a:t>
            </a:r>
          </a:p>
          <a:p>
            <a:r>
              <a:rPr lang="en-US" b="1" dirty="0">
                <a:solidFill>
                  <a:srgbClr val="7030A0"/>
                </a:solidFill>
              </a:rPr>
              <a:t>public void </a:t>
            </a:r>
            <a:r>
              <a:rPr lang="en-US" b="1" dirty="0" err="1">
                <a:solidFill>
                  <a:srgbClr val="7030A0"/>
                </a:solidFill>
              </a:rPr>
              <a:t>actionPerformed</a:t>
            </a:r>
            <a:r>
              <a:rPr lang="en-US" b="1" dirty="0">
                <a:solidFill>
                  <a:srgbClr val="7030A0"/>
                </a:solidFill>
              </a:rPr>
              <a:t>(</a:t>
            </a:r>
            <a:r>
              <a:rPr lang="en-US" b="1" dirty="0" err="1">
                <a:solidFill>
                  <a:srgbClr val="7030A0"/>
                </a:solidFill>
              </a:rPr>
              <a:t>ActionEvent</a:t>
            </a:r>
            <a:r>
              <a:rPr lang="en-US" b="1" dirty="0">
                <a:solidFill>
                  <a:srgbClr val="7030A0"/>
                </a:solidFill>
              </a:rPr>
              <a:t> e) {</a:t>
            </a:r>
          </a:p>
          <a:p>
            <a:r>
              <a:rPr lang="en-US" b="1" dirty="0" err="1">
                <a:solidFill>
                  <a:srgbClr val="7030A0"/>
                </a:solidFill>
              </a:rPr>
              <a:t>tf.setBackground</a:t>
            </a:r>
            <a:r>
              <a:rPr lang="en-US" b="1" dirty="0">
                <a:solidFill>
                  <a:srgbClr val="7030A0"/>
                </a:solidFill>
              </a:rPr>
              <a:t>(</a:t>
            </a:r>
            <a:r>
              <a:rPr lang="en-US" b="1" dirty="0" err="1">
                <a:solidFill>
                  <a:srgbClr val="7030A0"/>
                </a:solidFill>
              </a:rPr>
              <a:t>Color.</a:t>
            </a:r>
            <a:r>
              <a:rPr lang="en-US" b="1" i="1" dirty="0" err="1">
                <a:solidFill>
                  <a:srgbClr val="7030A0"/>
                </a:solidFill>
              </a:rPr>
              <a:t>cyan</a:t>
            </a:r>
            <a:r>
              <a:rPr lang="en-US" b="1" i="1" dirty="0">
                <a:solidFill>
                  <a:srgbClr val="7030A0"/>
                </a:solidFill>
              </a:rPr>
              <a:t>);</a:t>
            </a:r>
          </a:p>
          <a:p>
            <a:r>
              <a:rPr lang="en-US" b="1" dirty="0" err="1">
                <a:solidFill>
                  <a:srgbClr val="7030A0"/>
                </a:solidFill>
              </a:rPr>
              <a:t>tf.setText</a:t>
            </a:r>
            <a:r>
              <a:rPr lang="en-US" b="1" dirty="0">
                <a:solidFill>
                  <a:srgbClr val="7030A0"/>
                </a:solidFill>
              </a:rPr>
              <a:t>("Welcome");</a:t>
            </a:r>
          </a:p>
          <a:p>
            <a:r>
              <a:rPr lang="en-US" b="1" dirty="0">
                <a:solidFill>
                  <a:srgbClr val="7030A0"/>
                </a:solidFill>
              </a:rPr>
              <a:t>}</a:t>
            </a:r>
          </a:p>
          <a:p>
            <a:r>
              <a:rPr lang="en-US" b="1" dirty="0" smtClean="0"/>
              <a:t>public </a:t>
            </a:r>
            <a:r>
              <a:rPr lang="en-US" b="1" dirty="0"/>
              <a:t>static void main(String[] </a:t>
            </a:r>
            <a:r>
              <a:rPr lang="en-US" b="1" dirty="0" err="1"/>
              <a:t>args</a:t>
            </a:r>
            <a:r>
              <a:rPr lang="en-US" b="1" dirty="0"/>
              <a:t>) {</a:t>
            </a:r>
          </a:p>
          <a:p>
            <a:r>
              <a:rPr lang="en-US" b="1" dirty="0"/>
              <a:t>new </a:t>
            </a:r>
            <a:r>
              <a:rPr lang="en-US" b="1" dirty="0" err="1"/>
              <a:t>MyEvent</a:t>
            </a:r>
            <a:r>
              <a:rPr lang="en-US" b="1" dirty="0"/>
              <a:t>();</a:t>
            </a:r>
          </a:p>
          <a:p>
            <a:r>
              <a:rPr lang="en-US" b="1" dirty="0" smtClean="0"/>
              <a:t>} }</a:t>
            </a:r>
            <a:endParaRPr lang="en-US" b="1"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26</a:t>
            </a:fld>
            <a:endParaRPr lang="en-US"/>
          </a:p>
        </p:txBody>
      </p:sp>
    </p:spTree>
    <p:extLst>
      <p:ext uri="{BB962C8B-B14F-4D97-AF65-F5344CB8AC3E}">
        <p14:creationId xmlns:p14="http://schemas.microsoft.com/office/powerpoint/2010/main" val="476433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40080"/>
          </a:xfrm>
        </p:spPr>
        <p:txBody>
          <a:bodyPr/>
          <a:lstStyle/>
          <a:p>
            <a:r>
              <a:rPr lang="en-US" dirty="0"/>
              <a:t>Example of event handling </a:t>
            </a:r>
            <a:r>
              <a:rPr lang="en-US" smtClean="0"/>
              <a:t>in outer class</a:t>
            </a:r>
            <a:endParaRPr lang="en-US" dirty="0"/>
          </a:p>
        </p:txBody>
      </p:sp>
      <p:sp>
        <p:nvSpPr>
          <p:cNvPr id="3" name="Content Placeholder 2"/>
          <p:cNvSpPr>
            <a:spLocks noGrp="1"/>
          </p:cNvSpPr>
          <p:nvPr>
            <p:ph idx="1"/>
          </p:nvPr>
        </p:nvSpPr>
        <p:spPr>
          <a:xfrm>
            <a:off x="677334" y="640080"/>
            <a:ext cx="10021146" cy="6281927"/>
          </a:xfrm>
        </p:spPr>
        <p:txBody>
          <a:bodyPr>
            <a:normAutofit fontScale="85000" lnSpcReduction="20000"/>
          </a:bodyPr>
          <a:lstStyle/>
          <a:p>
            <a:r>
              <a:rPr lang="en-US" b="1" dirty="0"/>
              <a:t>public class </a:t>
            </a:r>
            <a:r>
              <a:rPr lang="en-US" b="1" dirty="0" err="1">
                <a:solidFill>
                  <a:srgbClr val="7030A0"/>
                </a:solidFill>
              </a:rPr>
              <a:t>MyEvent</a:t>
            </a:r>
            <a:r>
              <a:rPr lang="en-US" b="1" dirty="0">
                <a:solidFill>
                  <a:srgbClr val="7030A0"/>
                </a:solidFill>
              </a:rPr>
              <a:t> extends Frame </a:t>
            </a:r>
            <a:r>
              <a:rPr lang="en-US" b="1" dirty="0"/>
              <a:t>{</a:t>
            </a:r>
          </a:p>
          <a:p>
            <a:r>
              <a:rPr lang="en-US" dirty="0" err="1"/>
              <a:t>TextField</a:t>
            </a:r>
            <a:r>
              <a:rPr lang="en-US" dirty="0"/>
              <a:t> </a:t>
            </a:r>
            <a:r>
              <a:rPr lang="en-US" dirty="0" err="1"/>
              <a:t>tf</a:t>
            </a:r>
            <a:r>
              <a:rPr lang="en-US" dirty="0"/>
              <a:t>;</a:t>
            </a:r>
          </a:p>
          <a:p>
            <a:r>
              <a:rPr lang="en-US" b="1" dirty="0"/>
              <a:t>public </a:t>
            </a:r>
            <a:r>
              <a:rPr lang="en-US" b="1" dirty="0" err="1"/>
              <a:t>MyEvent</a:t>
            </a:r>
            <a:r>
              <a:rPr lang="en-US" b="1" dirty="0"/>
              <a:t>() {</a:t>
            </a:r>
          </a:p>
          <a:p>
            <a:r>
              <a:rPr lang="en-US" dirty="0" err="1"/>
              <a:t>tf</a:t>
            </a:r>
            <a:r>
              <a:rPr lang="en-US" dirty="0"/>
              <a:t> = </a:t>
            </a:r>
            <a:r>
              <a:rPr lang="en-US" b="1" dirty="0"/>
              <a:t>new </a:t>
            </a:r>
            <a:r>
              <a:rPr lang="en-US" b="1" dirty="0" err="1"/>
              <a:t>TextField</a:t>
            </a:r>
            <a:r>
              <a:rPr lang="en-US" b="1" dirty="0"/>
              <a:t>();</a:t>
            </a:r>
          </a:p>
          <a:p>
            <a:r>
              <a:rPr lang="en-US" dirty="0" err="1"/>
              <a:t>tf.setBounds</a:t>
            </a:r>
            <a:r>
              <a:rPr lang="en-US" dirty="0"/>
              <a:t>(60, 50, 170, 20);</a:t>
            </a:r>
          </a:p>
          <a:p>
            <a:r>
              <a:rPr lang="en-US" dirty="0"/>
              <a:t>Button </a:t>
            </a:r>
            <a:r>
              <a:rPr lang="en-US" dirty="0" err="1"/>
              <a:t>button</a:t>
            </a:r>
            <a:r>
              <a:rPr lang="en-US" dirty="0"/>
              <a:t> = </a:t>
            </a:r>
            <a:r>
              <a:rPr lang="en-US" b="1" dirty="0"/>
              <a:t>new Button("Click Me");</a:t>
            </a:r>
          </a:p>
          <a:p>
            <a:r>
              <a:rPr lang="en-US" dirty="0" err="1"/>
              <a:t>button.setBounds</a:t>
            </a:r>
            <a:r>
              <a:rPr lang="en-US" dirty="0"/>
              <a:t>(100, 120, 80, 30);</a:t>
            </a:r>
          </a:p>
          <a:p>
            <a:r>
              <a:rPr lang="en-US" dirty="0" err="1">
                <a:solidFill>
                  <a:srgbClr val="7030A0"/>
                </a:solidFill>
              </a:rPr>
              <a:t>button.addActionListener</a:t>
            </a:r>
            <a:r>
              <a:rPr lang="en-US" dirty="0">
                <a:solidFill>
                  <a:srgbClr val="7030A0"/>
                </a:solidFill>
              </a:rPr>
              <a:t>(</a:t>
            </a:r>
            <a:r>
              <a:rPr lang="en-US" b="1" dirty="0">
                <a:solidFill>
                  <a:srgbClr val="7030A0"/>
                </a:solidFill>
              </a:rPr>
              <a:t>new Outer(this));</a:t>
            </a:r>
          </a:p>
          <a:p>
            <a:r>
              <a:rPr lang="en-US" dirty="0" err="1"/>
              <a:t>setTitle</a:t>
            </a:r>
            <a:r>
              <a:rPr lang="en-US" dirty="0"/>
              <a:t>("Event Handling");</a:t>
            </a:r>
          </a:p>
          <a:p>
            <a:r>
              <a:rPr lang="en-US" dirty="0" err="1"/>
              <a:t>setLayout</a:t>
            </a:r>
            <a:r>
              <a:rPr lang="en-US" dirty="0"/>
              <a:t>(</a:t>
            </a:r>
            <a:r>
              <a:rPr lang="en-US" b="1" dirty="0"/>
              <a:t>null);</a:t>
            </a:r>
          </a:p>
          <a:p>
            <a:r>
              <a:rPr lang="en-US" dirty="0"/>
              <a:t>add(button);</a:t>
            </a:r>
          </a:p>
          <a:p>
            <a:r>
              <a:rPr lang="en-US" dirty="0"/>
              <a:t>add(</a:t>
            </a:r>
            <a:r>
              <a:rPr lang="en-US" dirty="0" err="1"/>
              <a:t>tf</a:t>
            </a:r>
            <a:r>
              <a:rPr lang="en-US" dirty="0"/>
              <a:t>);</a:t>
            </a:r>
          </a:p>
          <a:p>
            <a:r>
              <a:rPr lang="en-US" dirty="0" err="1"/>
              <a:t>setSize</a:t>
            </a:r>
            <a:r>
              <a:rPr lang="en-US" dirty="0"/>
              <a:t>(300, 300);</a:t>
            </a:r>
          </a:p>
          <a:p>
            <a:r>
              <a:rPr lang="en-US" dirty="0" err="1"/>
              <a:t>setVisible</a:t>
            </a:r>
            <a:r>
              <a:rPr lang="en-US" dirty="0"/>
              <a:t>(</a:t>
            </a:r>
            <a:r>
              <a:rPr lang="en-US" b="1" dirty="0"/>
              <a:t>true);</a:t>
            </a:r>
          </a:p>
          <a:p>
            <a:r>
              <a:rPr lang="en-US" dirty="0" err="1"/>
              <a:t>setBackground</a:t>
            </a:r>
            <a:r>
              <a:rPr lang="en-US" dirty="0"/>
              <a:t>(</a:t>
            </a:r>
            <a:r>
              <a:rPr lang="en-US" dirty="0" err="1"/>
              <a:t>Color.</a:t>
            </a:r>
            <a:r>
              <a:rPr lang="en-US" b="1" i="1" dirty="0" err="1"/>
              <a:t>PINK</a:t>
            </a:r>
            <a:r>
              <a:rPr lang="en-US" b="1" i="1" dirty="0"/>
              <a:t>);</a:t>
            </a:r>
          </a:p>
          <a:p>
            <a:r>
              <a:rPr lang="en-US" dirty="0"/>
              <a:t>}</a:t>
            </a:r>
          </a:p>
          <a:p>
            <a:r>
              <a:rPr lang="en-US" b="1" dirty="0"/>
              <a:t>public static void main(String[] </a:t>
            </a:r>
            <a:r>
              <a:rPr lang="en-US" b="1" dirty="0" err="1"/>
              <a:t>args</a:t>
            </a:r>
            <a:r>
              <a:rPr lang="en-US" b="1" dirty="0"/>
              <a:t>) {</a:t>
            </a:r>
          </a:p>
          <a:p>
            <a:r>
              <a:rPr lang="en-US" b="1" dirty="0"/>
              <a:t>new </a:t>
            </a:r>
            <a:r>
              <a:rPr lang="en-US" b="1" dirty="0" err="1"/>
              <a:t>MyEvent</a:t>
            </a:r>
            <a:r>
              <a:rPr lang="en-US" b="1" dirty="0"/>
              <a:t>();</a:t>
            </a:r>
          </a:p>
          <a:p>
            <a:r>
              <a:rPr lang="en-US" dirty="0"/>
              <a:t>}</a:t>
            </a:r>
          </a:p>
          <a:p>
            <a:r>
              <a:rPr lang="en-US" dirty="0"/>
              <a:t>}</a:t>
            </a:r>
            <a:endParaRPr lang="en-US" b="1"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27</a:t>
            </a:fld>
            <a:endParaRPr lang="en-US"/>
          </a:p>
        </p:txBody>
      </p:sp>
    </p:spTree>
    <p:extLst>
      <p:ext uri="{BB962C8B-B14F-4D97-AF65-F5344CB8AC3E}">
        <p14:creationId xmlns:p14="http://schemas.microsoft.com/office/powerpoint/2010/main" val="3192177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class</a:t>
            </a:r>
            <a:endParaRPr lang="en-US" dirty="0"/>
          </a:p>
        </p:txBody>
      </p:sp>
      <p:sp>
        <p:nvSpPr>
          <p:cNvPr id="3" name="Content Placeholder 2"/>
          <p:cNvSpPr>
            <a:spLocks noGrp="1"/>
          </p:cNvSpPr>
          <p:nvPr>
            <p:ph idx="1"/>
          </p:nvPr>
        </p:nvSpPr>
        <p:spPr>
          <a:xfrm>
            <a:off x="677334" y="1472185"/>
            <a:ext cx="8596668" cy="4569178"/>
          </a:xfrm>
        </p:spPr>
        <p:txBody>
          <a:bodyPr>
            <a:normAutofit fontScale="92500" lnSpcReduction="20000"/>
          </a:bodyPr>
          <a:lstStyle/>
          <a:p>
            <a:r>
              <a:rPr lang="en-US" b="1" dirty="0"/>
              <a:t>class Outer implements </a:t>
            </a:r>
            <a:r>
              <a:rPr lang="en-US" b="1" dirty="0" err="1"/>
              <a:t>ActionListener</a:t>
            </a:r>
            <a:r>
              <a:rPr lang="en-US" b="1" dirty="0"/>
              <a:t>{</a:t>
            </a:r>
          </a:p>
          <a:p>
            <a:r>
              <a:rPr lang="en-US" dirty="0" err="1"/>
              <a:t>MyEvent</a:t>
            </a:r>
            <a:r>
              <a:rPr lang="en-US" dirty="0"/>
              <a:t> me;</a:t>
            </a:r>
          </a:p>
          <a:p>
            <a:r>
              <a:rPr lang="en-US" b="1" dirty="0"/>
              <a:t>public Outer(</a:t>
            </a:r>
            <a:r>
              <a:rPr lang="en-US" b="1" dirty="0" err="1"/>
              <a:t>MyEvent</a:t>
            </a:r>
            <a:r>
              <a:rPr lang="en-US" b="1" dirty="0"/>
              <a:t> me) {</a:t>
            </a:r>
          </a:p>
          <a:p>
            <a:r>
              <a:rPr lang="en-US" b="1" dirty="0"/>
              <a:t>this.me = me;</a:t>
            </a:r>
          </a:p>
          <a:p>
            <a:r>
              <a:rPr lang="en-US" dirty="0"/>
              <a:t>}</a:t>
            </a:r>
          </a:p>
          <a:p>
            <a:endParaRPr lang="en-US" dirty="0"/>
          </a:p>
          <a:p>
            <a:r>
              <a:rPr lang="en-US" dirty="0"/>
              <a:t>@Override</a:t>
            </a:r>
          </a:p>
          <a:p>
            <a:r>
              <a:rPr lang="en-US" b="1" dirty="0"/>
              <a:t>public void </a:t>
            </a:r>
            <a:r>
              <a:rPr lang="en-US" b="1" dirty="0" err="1"/>
              <a:t>actionPerformed</a:t>
            </a:r>
            <a:r>
              <a:rPr lang="en-US" b="1" dirty="0"/>
              <a:t>(</a:t>
            </a:r>
            <a:r>
              <a:rPr lang="en-US" b="1" dirty="0" err="1"/>
              <a:t>ActionEvent</a:t>
            </a:r>
            <a:r>
              <a:rPr lang="en-US" b="1" dirty="0"/>
              <a:t> e) {</a:t>
            </a:r>
          </a:p>
          <a:p>
            <a:r>
              <a:rPr lang="en-US" dirty="0" err="1"/>
              <a:t>me.tf.setBackground</a:t>
            </a:r>
            <a:r>
              <a:rPr lang="en-US" dirty="0"/>
              <a:t>(</a:t>
            </a:r>
            <a:r>
              <a:rPr lang="en-US" dirty="0" err="1"/>
              <a:t>Color.</a:t>
            </a:r>
            <a:r>
              <a:rPr lang="en-US" b="1" i="1" dirty="0" err="1"/>
              <a:t>green</a:t>
            </a:r>
            <a:r>
              <a:rPr lang="en-US" b="1" i="1" dirty="0"/>
              <a:t>);</a:t>
            </a:r>
          </a:p>
          <a:p>
            <a:r>
              <a:rPr lang="en-US" dirty="0" err="1"/>
              <a:t>me.tf.setText</a:t>
            </a:r>
            <a:r>
              <a:rPr lang="en-US" dirty="0"/>
              <a:t>("Welcome");</a:t>
            </a:r>
          </a:p>
          <a:p>
            <a:endParaRPr lang="en-US" dirty="0"/>
          </a:p>
          <a:p>
            <a:r>
              <a:rPr lang="en-US" dirty="0"/>
              <a:t>}</a:t>
            </a:r>
          </a:p>
          <a:p>
            <a:r>
              <a:rPr lang="en-US" dirty="0" smtClean="0"/>
              <a:t>}</a:t>
            </a:r>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28</a:t>
            </a:fld>
            <a:endParaRPr lang="en-US"/>
          </a:p>
        </p:txBody>
      </p:sp>
    </p:spTree>
    <p:extLst>
      <p:ext uri="{BB962C8B-B14F-4D97-AF65-F5344CB8AC3E}">
        <p14:creationId xmlns:p14="http://schemas.microsoft.com/office/powerpoint/2010/main" val="3404195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429768"/>
          </a:xfrm>
        </p:spPr>
        <p:txBody>
          <a:bodyPr>
            <a:normAutofit/>
          </a:bodyPr>
          <a:lstStyle/>
          <a:p>
            <a:r>
              <a:rPr lang="en-US" sz="2000" dirty="0"/>
              <a:t>Example of event handling </a:t>
            </a:r>
            <a:r>
              <a:rPr lang="en-US" sz="2000" dirty="0" smtClean="0"/>
              <a:t>with Anonymous class</a:t>
            </a:r>
            <a:endParaRPr lang="en-US" sz="2000" dirty="0"/>
          </a:p>
        </p:txBody>
      </p:sp>
      <p:sp>
        <p:nvSpPr>
          <p:cNvPr id="3" name="Content Placeholder 2"/>
          <p:cNvSpPr>
            <a:spLocks noGrp="1"/>
          </p:cNvSpPr>
          <p:nvPr>
            <p:ph idx="1"/>
          </p:nvPr>
        </p:nvSpPr>
        <p:spPr>
          <a:xfrm>
            <a:off x="677334" y="429768"/>
            <a:ext cx="10021146" cy="6492239"/>
          </a:xfrm>
        </p:spPr>
        <p:txBody>
          <a:bodyPr>
            <a:normAutofit fontScale="55000" lnSpcReduction="20000"/>
          </a:bodyPr>
          <a:lstStyle/>
          <a:p>
            <a:r>
              <a:rPr lang="en-US" b="1" dirty="0"/>
              <a:t>public </a:t>
            </a:r>
            <a:r>
              <a:rPr lang="en-US" b="1" dirty="0">
                <a:solidFill>
                  <a:srgbClr val="7030A0"/>
                </a:solidFill>
              </a:rPr>
              <a:t>class </a:t>
            </a:r>
            <a:r>
              <a:rPr lang="en-US" b="1" dirty="0" err="1">
                <a:solidFill>
                  <a:srgbClr val="7030A0"/>
                </a:solidFill>
              </a:rPr>
              <a:t>MyEvent</a:t>
            </a:r>
            <a:r>
              <a:rPr lang="en-US" b="1" dirty="0">
                <a:solidFill>
                  <a:srgbClr val="7030A0"/>
                </a:solidFill>
              </a:rPr>
              <a:t> extends Frame </a:t>
            </a:r>
            <a:r>
              <a:rPr lang="en-US" b="1" dirty="0"/>
              <a:t>{</a:t>
            </a:r>
          </a:p>
          <a:p>
            <a:r>
              <a:rPr lang="en-US" dirty="0" err="1"/>
              <a:t>TextField</a:t>
            </a:r>
            <a:r>
              <a:rPr lang="en-US" dirty="0"/>
              <a:t> </a:t>
            </a:r>
            <a:r>
              <a:rPr lang="en-US" dirty="0" err="1"/>
              <a:t>tf</a:t>
            </a:r>
            <a:r>
              <a:rPr lang="en-US" dirty="0"/>
              <a:t>;</a:t>
            </a:r>
          </a:p>
          <a:p>
            <a:r>
              <a:rPr lang="en-US" b="1" dirty="0"/>
              <a:t>public </a:t>
            </a:r>
            <a:r>
              <a:rPr lang="en-US" b="1" dirty="0" err="1"/>
              <a:t>MyEvent</a:t>
            </a:r>
            <a:r>
              <a:rPr lang="en-US" b="1" dirty="0"/>
              <a:t>() {</a:t>
            </a:r>
          </a:p>
          <a:p>
            <a:r>
              <a:rPr lang="en-US" dirty="0" err="1"/>
              <a:t>tf</a:t>
            </a:r>
            <a:r>
              <a:rPr lang="en-US" dirty="0"/>
              <a:t> = </a:t>
            </a:r>
            <a:r>
              <a:rPr lang="en-US" b="1" dirty="0"/>
              <a:t>new </a:t>
            </a:r>
            <a:r>
              <a:rPr lang="en-US" b="1" dirty="0" err="1"/>
              <a:t>TextField</a:t>
            </a:r>
            <a:r>
              <a:rPr lang="en-US" b="1" dirty="0"/>
              <a:t>();</a:t>
            </a:r>
          </a:p>
          <a:p>
            <a:r>
              <a:rPr lang="en-US" dirty="0" err="1"/>
              <a:t>tf.setBounds</a:t>
            </a:r>
            <a:r>
              <a:rPr lang="en-US" dirty="0"/>
              <a:t>(60, 50, 170, 20);</a:t>
            </a:r>
          </a:p>
          <a:p>
            <a:r>
              <a:rPr lang="en-US" dirty="0"/>
              <a:t>Button </a:t>
            </a:r>
            <a:r>
              <a:rPr lang="en-US" dirty="0" err="1"/>
              <a:t>button</a:t>
            </a:r>
            <a:r>
              <a:rPr lang="en-US" dirty="0"/>
              <a:t> = </a:t>
            </a:r>
            <a:r>
              <a:rPr lang="en-US" b="1" dirty="0"/>
              <a:t>new Button("Click Me");</a:t>
            </a:r>
          </a:p>
          <a:p>
            <a:r>
              <a:rPr lang="en-US" dirty="0" err="1"/>
              <a:t>button.setBounds</a:t>
            </a:r>
            <a:r>
              <a:rPr lang="en-US" dirty="0"/>
              <a:t>(100, 120, 80, 30);</a:t>
            </a:r>
          </a:p>
          <a:p>
            <a:r>
              <a:rPr lang="en-US" b="1" dirty="0" err="1">
                <a:solidFill>
                  <a:srgbClr val="7030A0"/>
                </a:solidFill>
              </a:rPr>
              <a:t>button.addActionListener</a:t>
            </a:r>
            <a:r>
              <a:rPr lang="en-US" b="1" dirty="0">
                <a:solidFill>
                  <a:srgbClr val="7030A0"/>
                </a:solidFill>
              </a:rPr>
              <a:t>(new </a:t>
            </a:r>
            <a:r>
              <a:rPr lang="en-US" b="1" dirty="0" err="1">
                <a:solidFill>
                  <a:srgbClr val="7030A0"/>
                </a:solidFill>
              </a:rPr>
              <a:t>ActionListener</a:t>
            </a:r>
            <a:r>
              <a:rPr lang="en-US" b="1" dirty="0">
                <a:solidFill>
                  <a:srgbClr val="7030A0"/>
                </a:solidFill>
              </a:rPr>
              <a:t>() {</a:t>
            </a:r>
          </a:p>
          <a:p>
            <a:r>
              <a:rPr lang="en-US" b="1" dirty="0">
                <a:solidFill>
                  <a:srgbClr val="7030A0"/>
                </a:solidFill>
              </a:rPr>
              <a:t>@Override</a:t>
            </a:r>
          </a:p>
          <a:p>
            <a:r>
              <a:rPr lang="en-US" b="1" dirty="0">
                <a:solidFill>
                  <a:srgbClr val="7030A0"/>
                </a:solidFill>
              </a:rPr>
              <a:t>public void </a:t>
            </a:r>
            <a:r>
              <a:rPr lang="en-US" b="1" dirty="0" err="1">
                <a:solidFill>
                  <a:srgbClr val="7030A0"/>
                </a:solidFill>
              </a:rPr>
              <a:t>actionPerformed</a:t>
            </a:r>
            <a:r>
              <a:rPr lang="en-US" b="1" dirty="0">
                <a:solidFill>
                  <a:srgbClr val="7030A0"/>
                </a:solidFill>
              </a:rPr>
              <a:t>(</a:t>
            </a:r>
            <a:r>
              <a:rPr lang="en-US" b="1" dirty="0" err="1">
                <a:solidFill>
                  <a:srgbClr val="7030A0"/>
                </a:solidFill>
              </a:rPr>
              <a:t>ActionEvent</a:t>
            </a:r>
            <a:r>
              <a:rPr lang="en-US" b="1" dirty="0">
                <a:solidFill>
                  <a:srgbClr val="7030A0"/>
                </a:solidFill>
              </a:rPr>
              <a:t> e) {</a:t>
            </a:r>
          </a:p>
          <a:p>
            <a:r>
              <a:rPr lang="en-US" b="1" dirty="0" err="1">
                <a:solidFill>
                  <a:srgbClr val="7030A0"/>
                </a:solidFill>
              </a:rPr>
              <a:t>tf.setBackground</a:t>
            </a:r>
            <a:r>
              <a:rPr lang="en-US" b="1" dirty="0">
                <a:solidFill>
                  <a:srgbClr val="7030A0"/>
                </a:solidFill>
              </a:rPr>
              <a:t>(</a:t>
            </a:r>
            <a:r>
              <a:rPr lang="en-US" b="1" dirty="0" err="1">
                <a:solidFill>
                  <a:srgbClr val="7030A0"/>
                </a:solidFill>
              </a:rPr>
              <a:t>Color.</a:t>
            </a:r>
            <a:r>
              <a:rPr lang="en-US" b="1" i="1" dirty="0" err="1">
                <a:solidFill>
                  <a:srgbClr val="7030A0"/>
                </a:solidFill>
              </a:rPr>
              <a:t>blue</a:t>
            </a:r>
            <a:r>
              <a:rPr lang="en-US" b="1" i="1" dirty="0">
                <a:solidFill>
                  <a:srgbClr val="7030A0"/>
                </a:solidFill>
              </a:rPr>
              <a:t>);</a:t>
            </a:r>
          </a:p>
          <a:p>
            <a:r>
              <a:rPr lang="en-US" b="1" dirty="0" err="1">
                <a:solidFill>
                  <a:srgbClr val="7030A0"/>
                </a:solidFill>
              </a:rPr>
              <a:t>tf.setText</a:t>
            </a:r>
            <a:r>
              <a:rPr lang="en-US" b="1" dirty="0">
                <a:solidFill>
                  <a:srgbClr val="7030A0"/>
                </a:solidFill>
              </a:rPr>
              <a:t>("Welcome");</a:t>
            </a:r>
          </a:p>
          <a:p>
            <a:r>
              <a:rPr lang="en-US" b="1" dirty="0">
                <a:solidFill>
                  <a:srgbClr val="7030A0"/>
                </a:solidFill>
              </a:rPr>
              <a:t>}</a:t>
            </a:r>
          </a:p>
          <a:p>
            <a:r>
              <a:rPr lang="en-US" b="1" dirty="0">
                <a:solidFill>
                  <a:srgbClr val="7030A0"/>
                </a:solidFill>
              </a:rPr>
              <a:t>});</a:t>
            </a:r>
          </a:p>
          <a:p>
            <a:r>
              <a:rPr lang="en-US" dirty="0" err="1"/>
              <a:t>setTitle</a:t>
            </a:r>
            <a:r>
              <a:rPr lang="en-US" dirty="0"/>
              <a:t>("Event Handling");</a:t>
            </a:r>
          </a:p>
          <a:p>
            <a:r>
              <a:rPr lang="en-US" dirty="0" err="1"/>
              <a:t>setLayout</a:t>
            </a:r>
            <a:r>
              <a:rPr lang="en-US" dirty="0"/>
              <a:t>(</a:t>
            </a:r>
            <a:r>
              <a:rPr lang="en-US" b="1" dirty="0"/>
              <a:t>null);</a:t>
            </a:r>
          </a:p>
          <a:p>
            <a:r>
              <a:rPr lang="en-US" dirty="0"/>
              <a:t>add(button);</a:t>
            </a:r>
          </a:p>
          <a:p>
            <a:r>
              <a:rPr lang="en-US" dirty="0"/>
              <a:t>add(</a:t>
            </a:r>
            <a:r>
              <a:rPr lang="en-US" dirty="0" err="1"/>
              <a:t>tf</a:t>
            </a:r>
            <a:r>
              <a:rPr lang="en-US" dirty="0"/>
              <a:t>);</a:t>
            </a:r>
          </a:p>
          <a:p>
            <a:r>
              <a:rPr lang="en-US" dirty="0" err="1"/>
              <a:t>setSize</a:t>
            </a:r>
            <a:r>
              <a:rPr lang="en-US" dirty="0"/>
              <a:t>(300, 300);</a:t>
            </a:r>
          </a:p>
          <a:p>
            <a:r>
              <a:rPr lang="en-US" dirty="0" err="1"/>
              <a:t>setVisible</a:t>
            </a:r>
            <a:r>
              <a:rPr lang="en-US" dirty="0"/>
              <a:t>(</a:t>
            </a:r>
            <a:r>
              <a:rPr lang="en-US" b="1" dirty="0"/>
              <a:t>true);</a:t>
            </a:r>
          </a:p>
          <a:p>
            <a:r>
              <a:rPr lang="en-US" dirty="0" err="1"/>
              <a:t>setBackground</a:t>
            </a:r>
            <a:r>
              <a:rPr lang="en-US" dirty="0"/>
              <a:t>(</a:t>
            </a:r>
            <a:r>
              <a:rPr lang="en-US" dirty="0" err="1"/>
              <a:t>Color.</a:t>
            </a:r>
            <a:r>
              <a:rPr lang="en-US" b="1" i="1" dirty="0" err="1"/>
              <a:t>PINK</a:t>
            </a:r>
            <a:r>
              <a:rPr lang="en-US" b="1" i="1" dirty="0"/>
              <a:t>);</a:t>
            </a:r>
          </a:p>
          <a:p>
            <a:r>
              <a:rPr lang="en-US" dirty="0"/>
              <a:t>}</a:t>
            </a:r>
          </a:p>
          <a:p>
            <a:r>
              <a:rPr lang="en-US" b="1" dirty="0"/>
              <a:t>public static void main(String[] </a:t>
            </a:r>
            <a:r>
              <a:rPr lang="en-US" b="1" dirty="0" err="1"/>
              <a:t>args</a:t>
            </a:r>
            <a:r>
              <a:rPr lang="en-US" b="1" dirty="0"/>
              <a:t>) {</a:t>
            </a:r>
          </a:p>
          <a:p>
            <a:r>
              <a:rPr lang="en-US" b="1" dirty="0"/>
              <a:t>new </a:t>
            </a:r>
            <a:r>
              <a:rPr lang="en-US" b="1" dirty="0" err="1"/>
              <a:t>MyEvent</a:t>
            </a:r>
            <a:r>
              <a:rPr lang="en-US" b="1" dirty="0"/>
              <a:t>();</a:t>
            </a:r>
          </a:p>
          <a:p>
            <a:r>
              <a:rPr lang="en-US" dirty="0"/>
              <a:t>}</a:t>
            </a:r>
          </a:p>
          <a:p>
            <a:r>
              <a:rPr lang="en-US" dirty="0"/>
              <a:t>}</a:t>
            </a:r>
          </a:p>
          <a:p>
            <a:endParaRPr lang="en-US" b="1"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29</a:t>
            </a:fld>
            <a:endParaRPr lang="en-US"/>
          </a:p>
        </p:txBody>
      </p:sp>
    </p:spTree>
    <p:extLst>
      <p:ext uri="{BB962C8B-B14F-4D97-AF65-F5344CB8AC3E}">
        <p14:creationId xmlns:p14="http://schemas.microsoft.com/office/powerpoint/2010/main" val="167490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r>
              <a:rPr lang="en-US" dirty="0" smtClean="0"/>
              <a:t>For your kind information</a:t>
            </a:r>
          </a:p>
          <a:p>
            <a:r>
              <a:rPr lang="en-US" dirty="0" smtClean="0"/>
              <a:t>To develop rich GUI applications , JavaFX is used.</a:t>
            </a:r>
          </a:p>
          <a:p>
            <a:r>
              <a:rPr lang="en-US" dirty="0" smtClean="0"/>
              <a:t>AWT and SWING are deprecated</a:t>
            </a:r>
            <a:endParaRPr lang="en-US" dirty="0"/>
          </a:p>
        </p:txBody>
      </p:sp>
      <p:sp>
        <p:nvSpPr>
          <p:cNvPr id="4" name="Date Placeholder 3"/>
          <p:cNvSpPr>
            <a:spLocks noGrp="1"/>
          </p:cNvSpPr>
          <p:nvPr>
            <p:ph type="dt" sz="half" idx="10"/>
          </p:nvPr>
        </p:nvSpPr>
        <p:spPr/>
        <p:txBody>
          <a:bodyPr/>
          <a:lstStyle/>
          <a:p>
            <a:fld id="{61FE4234-5A14-4017-A095-6B79A9D4F3BF}"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3</a:t>
            </a:fld>
            <a:endParaRPr lang="en-US"/>
          </a:p>
        </p:txBody>
      </p:sp>
    </p:spTree>
    <p:extLst>
      <p:ext uri="{BB962C8B-B14F-4D97-AF65-F5344CB8AC3E}">
        <p14:creationId xmlns:p14="http://schemas.microsoft.com/office/powerpoint/2010/main" val="289717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1792"/>
          </a:xfrm>
        </p:spPr>
        <p:txBody>
          <a:bodyPr>
            <a:normAutofit fontScale="90000"/>
          </a:bodyPr>
          <a:lstStyle/>
          <a:p>
            <a:r>
              <a:rPr lang="en-US"/>
              <a:t>AWT Hierarchy</a:t>
            </a:r>
          </a:p>
        </p:txBody>
      </p:sp>
      <p:pic>
        <p:nvPicPr>
          <p:cNvPr id="1026" name="Picture 2" descr="hierarchy of aw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2313" y="1334294"/>
            <a:ext cx="4238625" cy="50387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E63AFE9-9574-4AC1-84CF-4912C507D45C}"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4</a:t>
            </a:fld>
            <a:endParaRPr lang="en-US"/>
          </a:p>
        </p:txBody>
      </p:sp>
    </p:spTree>
    <p:extLst>
      <p:ext uri="{BB962C8B-B14F-4D97-AF65-F5344CB8AC3E}">
        <p14:creationId xmlns:p14="http://schemas.microsoft.com/office/powerpoint/2010/main" val="243035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a:t>
            </a:r>
            <a:endParaRPr lang="en-US" dirty="0"/>
          </a:p>
        </p:txBody>
      </p:sp>
      <p:sp>
        <p:nvSpPr>
          <p:cNvPr id="3" name="Content Placeholder 2"/>
          <p:cNvSpPr>
            <a:spLocks noGrp="1"/>
          </p:cNvSpPr>
          <p:nvPr>
            <p:ph idx="1"/>
          </p:nvPr>
        </p:nvSpPr>
        <p:spPr/>
        <p:txBody>
          <a:bodyPr/>
          <a:lstStyle/>
          <a:p>
            <a:r>
              <a:rPr lang="en-US" dirty="0"/>
              <a:t>The Container is a component in AWT that can contain another components like buttons, </a:t>
            </a:r>
            <a:r>
              <a:rPr lang="en-US" dirty="0" err="1"/>
              <a:t>textfields</a:t>
            </a:r>
            <a:r>
              <a:rPr lang="en-US" dirty="0"/>
              <a:t>, labels etc. The classes that extends Container class are known as container such as Frame, Dialog and Panel.</a:t>
            </a:r>
          </a:p>
        </p:txBody>
      </p:sp>
      <p:sp>
        <p:nvSpPr>
          <p:cNvPr id="4" name="Date Placeholder 3"/>
          <p:cNvSpPr>
            <a:spLocks noGrp="1"/>
          </p:cNvSpPr>
          <p:nvPr>
            <p:ph type="dt" sz="half" idx="10"/>
          </p:nvPr>
        </p:nvSpPr>
        <p:spPr/>
        <p:txBody>
          <a:bodyPr/>
          <a:lstStyle/>
          <a:p>
            <a:fld id="{5298A3E8-423D-4D80-9954-A42B8EECF605}"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5</a:t>
            </a:fld>
            <a:endParaRPr lang="en-US"/>
          </a:p>
        </p:txBody>
      </p:sp>
    </p:spTree>
    <p:extLst>
      <p:ext uri="{BB962C8B-B14F-4D97-AF65-F5344CB8AC3E}">
        <p14:creationId xmlns:p14="http://schemas.microsoft.com/office/powerpoint/2010/main" val="95951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a:t>
            </a:r>
            <a:endParaRPr lang="en-US" dirty="0"/>
          </a:p>
        </p:txBody>
      </p:sp>
      <p:sp>
        <p:nvSpPr>
          <p:cNvPr id="3" name="Content Placeholder 2"/>
          <p:cNvSpPr>
            <a:spLocks noGrp="1"/>
          </p:cNvSpPr>
          <p:nvPr>
            <p:ph idx="1"/>
          </p:nvPr>
        </p:nvSpPr>
        <p:spPr/>
        <p:txBody>
          <a:bodyPr/>
          <a:lstStyle/>
          <a:p>
            <a:r>
              <a:rPr lang="en-US" dirty="0"/>
              <a:t>The window is the container that have no borders and menu bars. You must use frame, dialog or another window for creating a window.</a:t>
            </a:r>
          </a:p>
        </p:txBody>
      </p:sp>
      <p:sp>
        <p:nvSpPr>
          <p:cNvPr id="4" name="Date Placeholder 3"/>
          <p:cNvSpPr>
            <a:spLocks noGrp="1"/>
          </p:cNvSpPr>
          <p:nvPr>
            <p:ph type="dt" sz="half" idx="10"/>
          </p:nvPr>
        </p:nvSpPr>
        <p:spPr/>
        <p:txBody>
          <a:bodyPr/>
          <a:lstStyle/>
          <a:p>
            <a:fld id="{A41347AB-7F83-48B2-B962-F5A9A5ED05B6}"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6</a:t>
            </a:fld>
            <a:endParaRPr lang="en-US"/>
          </a:p>
        </p:txBody>
      </p:sp>
    </p:spTree>
    <p:extLst>
      <p:ext uri="{BB962C8B-B14F-4D97-AF65-F5344CB8AC3E}">
        <p14:creationId xmlns:p14="http://schemas.microsoft.com/office/powerpoint/2010/main" val="330974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a:t>
            </a:r>
            <a:br>
              <a:rPr lang="en-US" dirty="0"/>
            </a:br>
            <a:endParaRPr lang="en-US" dirty="0"/>
          </a:p>
        </p:txBody>
      </p:sp>
      <p:sp>
        <p:nvSpPr>
          <p:cNvPr id="3" name="Content Placeholder 2"/>
          <p:cNvSpPr>
            <a:spLocks noGrp="1"/>
          </p:cNvSpPr>
          <p:nvPr>
            <p:ph idx="1"/>
          </p:nvPr>
        </p:nvSpPr>
        <p:spPr/>
        <p:txBody>
          <a:bodyPr/>
          <a:lstStyle/>
          <a:p>
            <a:r>
              <a:rPr lang="en-US" dirty="0"/>
              <a:t>The Panel is the container that doesn't contain title bar and menu bars. It can have other components like button, </a:t>
            </a:r>
            <a:r>
              <a:rPr lang="en-US" dirty="0" err="1"/>
              <a:t>textfield</a:t>
            </a:r>
            <a:r>
              <a:rPr lang="en-US" dirty="0"/>
              <a:t> etc.</a:t>
            </a:r>
          </a:p>
        </p:txBody>
      </p:sp>
      <p:sp>
        <p:nvSpPr>
          <p:cNvPr id="4" name="Date Placeholder 3"/>
          <p:cNvSpPr>
            <a:spLocks noGrp="1"/>
          </p:cNvSpPr>
          <p:nvPr>
            <p:ph type="dt" sz="half" idx="10"/>
          </p:nvPr>
        </p:nvSpPr>
        <p:spPr/>
        <p:txBody>
          <a:bodyPr/>
          <a:lstStyle/>
          <a:p>
            <a:fld id="{CABFCA50-07F3-4806-8227-0827F7D58CC6}"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7</a:t>
            </a:fld>
            <a:endParaRPr lang="en-US"/>
          </a:p>
        </p:txBody>
      </p:sp>
    </p:spTree>
    <p:extLst>
      <p:ext uri="{BB962C8B-B14F-4D97-AF65-F5344CB8AC3E}">
        <p14:creationId xmlns:p14="http://schemas.microsoft.com/office/powerpoint/2010/main" val="1049454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a:t>
            </a:r>
            <a:endParaRPr lang="en-US" dirty="0"/>
          </a:p>
        </p:txBody>
      </p:sp>
      <p:sp>
        <p:nvSpPr>
          <p:cNvPr id="3" name="Content Placeholder 2"/>
          <p:cNvSpPr>
            <a:spLocks noGrp="1"/>
          </p:cNvSpPr>
          <p:nvPr>
            <p:ph idx="1"/>
          </p:nvPr>
        </p:nvSpPr>
        <p:spPr/>
        <p:txBody>
          <a:bodyPr/>
          <a:lstStyle/>
          <a:p>
            <a:r>
              <a:rPr lang="en-US" dirty="0"/>
              <a:t>The Frame is the container that contain title bar and can have menu bars. It can have other components like button, </a:t>
            </a:r>
            <a:r>
              <a:rPr lang="en-US" dirty="0" err="1"/>
              <a:t>textfield</a:t>
            </a:r>
            <a:r>
              <a:rPr lang="en-US" dirty="0"/>
              <a:t> etc.</a:t>
            </a:r>
          </a:p>
        </p:txBody>
      </p:sp>
      <p:sp>
        <p:nvSpPr>
          <p:cNvPr id="4" name="Date Placeholder 3"/>
          <p:cNvSpPr>
            <a:spLocks noGrp="1"/>
          </p:cNvSpPr>
          <p:nvPr>
            <p:ph type="dt" sz="half" idx="10"/>
          </p:nvPr>
        </p:nvSpPr>
        <p:spPr/>
        <p:txBody>
          <a:bodyPr/>
          <a:lstStyle/>
          <a:p>
            <a:fld id="{F90A10C2-E37E-4E62-98A2-73864C1FA18D}" type="datetime1">
              <a:rPr lang="en-US" smtClean="0"/>
              <a:t>8/3/2016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A4301453-CDFD-4BB1-94DE-776BF8691B42}" type="slidenum">
              <a:rPr lang="en-US" smtClean="0"/>
              <a:t>8</a:t>
            </a:fld>
            <a:endParaRPr lang="en-US"/>
          </a:p>
        </p:txBody>
      </p:sp>
    </p:spTree>
    <p:extLst>
      <p:ext uri="{BB962C8B-B14F-4D97-AF65-F5344CB8AC3E}">
        <p14:creationId xmlns:p14="http://schemas.microsoft.com/office/powerpoint/2010/main" val="3106545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Methods of Component class</a:t>
            </a:r>
          </a:p>
        </p:txBody>
      </p:sp>
      <p:graphicFrame>
        <p:nvGraphicFramePr>
          <p:cNvPr id="4" name="Content Placeholder 3"/>
          <p:cNvGraphicFramePr>
            <a:graphicFrameLocks noGrp="1"/>
          </p:cNvGraphicFramePr>
          <p:nvPr>
            <p:ph idx="1"/>
          </p:nvPr>
        </p:nvGraphicFramePr>
        <p:xfrm>
          <a:off x="677863" y="2756801"/>
          <a:ext cx="8596312" cy="2689010"/>
        </p:xfrm>
        <a:graphic>
          <a:graphicData uri="http://schemas.openxmlformats.org/drawingml/2006/table">
            <a:tbl>
              <a:tblPr/>
              <a:tblGrid>
                <a:gridCol w="4298156"/>
                <a:gridCol w="4298156"/>
              </a:tblGrid>
              <a:tr h="328704">
                <a:tc>
                  <a:txBody>
                    <a:bodyPr/>
                    <a:lstStyle/>
                    <a:p>
                      <a:pPr algn="l" fontAlgn="t"/>
                      <a:r>
                        <a:rPr lang="en-US" sz="1700">
                          <a:solidFill>
                            <a:srgbClr val="000000"/>
                          </a:solidFill>
                          <a:effectLst/>
                          <a:latin typeface="times new roman" panose="02020603050405020304" pitchFamily="18" charset="0"/>
                        </a:rPr>
                        <a:t>Method</a:t>
                      </a:r>
                    </a:p>
                  </a:txBody>
                  <a:tcPr marL="35729" marR="35729" marT="35729" marB="35729">
                    <a:lnL w="7620" cap="flat" cmpd="sng" algn="ctr">
                      <a:solidFill>
                        <a:srgbClr val="181F42"/>
                      </a:solidFill>
                      <a:prstDash val="solid"/>
                      <a:round/>
                      <a:headEnd type="none" w="med" len="med"/>
                      <a:tailEnd type="none" w="med" len="med"/>
                    </a:lnL>
                    <a:lnR w="7620" cap="flat" cmpd="sng" algn="ctr">
                      <a:solidFill>
                        <a:srgbClr val="181F42"/>
                      </a:solidFill>
                      <a:prstDash val="solid"/>
                      <a:round/>
                      <a:headEnd type="none" w="med" len="med"/>
                      <a:tailEnd type="none" w="med" len="med"/>
                    </a:lnR>
                    <a:lnT w="7620" cap="flat" cmpd="sng" algn="ctr">
                      <a:solidFill>
                        <a:srgbClr val="181F4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Description</a:t>
                      </a:r>
                    </a:p>
                  </a:txBody>
                  <a:tcPr marL="35729" marR="35729" marT="35729" marB="35729">
                    <a:lnL w="7620" cap="flat" cmpd="sng" algn="ctr">
                      <a:solidFill>
                        <a:srgbClr val="181F42"/>
                      </a:solidFill>
                      <a:prstDash val="solid"/>
                      <a:round/>
                      <a:headEnd type="none" w="med" len="med"/>
                      <a:tailEnd type="none" w="med" len="med"/>
                    </a:lnL>
                    <a:lnR w="7620" cap="flat" cmpd="sng" algn="ctr">
                      <a:solidFill>
                        <a:srgbClr val="181F42"/>
                      </a:solidFill>
                      <a:prstDash val="solid"/>
                      <a:round/>
                      <a:headEnd type="none" w="med" len="med"/>
                      <a:tailEnd type="none" w="med" len="med"/>
                    </a:lnR>
                    <a:lnT w="7620" cap="flat" cmpd="sng" algn="ctr">
                      <a:solidFill>
                        <a:srgbClr val="181F4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585950">
                <a:tc>
                  <a:txBody>
                    <a:bodyPr/>
                    <a:lstStyle/>
                    <a:p>
                      <a:pPr fontAlgn="t"/>
                      <a:r>
                        <a:rPr lang="en-US" sz="1700" b="0" i="0">
                          <a:solidFill>
                            <a:srgbClr val="000000"/>
                          </a:solidFill>
                          <a:effectLst/>
                          <a:latin typeface="verdana" panose="020B0604030504040204" pitchFamily="34" charset="0"/>
                        </a:rPr>
                        <a:t>public void add(Component c)</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inserts a component on this component.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85950">
                <a:tc>
                  <a:txBody>
                    <a:bodyPr/>
                    <a:lstStyle/>
                    <a:p>
                      <a:pPr fontAlgn="t"/>
                      <a:r>
                        <a:rPr lang="en-US" sz="1700" b="0" i="0">
                          <a:solidFill>
                            <a:srgbClr val="000000"/>
                          </a:solidFill>
                          <a:effectLst/>
                          <a:latin typeface="verdana" panose="020B0604030504040204" pitchFamily="34" charset="0"/>
                        </a:rPr>
                        <a:t>public void setSize(int width,int height)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sets the size (width and height) of the component.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r h="585950">
                <a:tc>
                  <a:txBody>
                    <a:bodyPr/>
                    <a:lstStyle/>
                    <a:p>
                      <a:pPr fontAlgn="t"/>
                      <a:r>
                        <a:rPr lang="en-US" sz="1700" b="0" i="0">
                          <a:solidFill>
                            <a:srgbClr val="000000"/>
                          </a:solidFill>
                          <a:effectLst/>
                          <a:latin typeface="verdana" panose="020B0604030504040204" pitchFamily="34" charset="0"/>
                        </a:rPr>
                        <a:t>public void setLayout(LayoutManager m)</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defines the layout manager for the component.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r>
              <a:tr h="585950">
                <a:tc>
                  <a:txBody>
                    <a:bodyPr/>
                    <a:lstStyle/>
                    <a:p>
                      <a:pPr fontAlgn="t"/>
                      <a:r>
                        <a:rPr lang="en-US" sz="1700" b="0" i="0">
                          <a:solidFill>
                            <a:srgbClr val="000000"/>
                          </a:solidFill>
                          <a:effectLst/>
                          <a:latin typeface="verdana" panose="020B0604030504040204" pitchFamily="34" charset="0"/>
                        </a:rPr>
                        <a:t>public void setVisible(boolean status)</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dirty="0">
                          <a:solidFill>
                            <a:srgbClr val="000000"/>
                          </a:solidFill>
                          <a:effectLst/>
                          <a:latin typeface="verdana" panose="020B0604030504040204" pitchFamily="34" charset="0"/>
                        </a:rPr>
                        <a:t>changes the visibility of the component, by default false.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r>
            </a:tbl>
          </a:graphicData>
        </a:graphic>
      </p:graphicFrame>
      <p:sp>
        <p:nvSpPr>
          <p:cNvPr id="5" name="Date Placeholder 4"/>
          <p:cNvSpPr>
            <a:spLocks noGrp="1"/>
          </p:cNvSpPr>
          <p:nvPr>
            <p:ph type="dt" sz="half" idx="10"/>
          </p:nvPr>
        </p:nvSpPr>
        <p:spPr/>
        <p:txBody>
          <a:bodyPr/>
          <a:lstStyle/>
          <a:p>
            <a:fld id="{5F9C331C-5BF9-48F3-BE40-F1230184F3FB}" type="datetime1">
              <a:rPr lang="en-US" smtClean="0"/>
              <a:t>8/3/2016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A4301453-CDFD-4BB1-94DE-776BF8691B42}" type="slidenum">
              <a:rPr lang="en-US" smtClean="0"/>
              <a:t>9</a:t>
            </a:fld>
            <a:endParaRPr lang="en-US"/>
          </a:p>
        </p:txBody>
      </p:sp>
    </p:spTree>
    <p:extLst>
      <p:ext uri="{BB962C8B-B14F-4D97-AF65-F5344CB8AC3E}">
        <p14:creationId xmlns:p14="http://schemas.microsoft.com/office/powerpoint/2010/main" val="371712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131</TotalTime>
  <Words>1554</Words>
  <Application>Microsoft Office PowerPoint</Application>
  <PresentationFormat>Widescreen</PresentationFormat>
  <Paragraphs>347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times new roman</vt:lpstr>
      <vt:lpstr>Trebuchet MS</vt:lpstr>
      <vt:lpstr>verdana</vt:lpstr>
      <vt:lpstr>Wingdings 3</vt:lpstr>
      <vt:lpstr>Facet</vt:lpstr>
      <vt:lpstr>AWT</vt:lpstr>
      <vt:lpstr>AWT</vt:lpstr>
      <vt:lpstr>Note </vt:lpstr>
      <vt:lpstr>AWT Hierarchy</vt:lpstr>
      <vt:lpstr>Container</vt:lpstr>
      <vt:lpstr>Window</vt:lpstr>
      <vt:lpstr>Panel </vt:lpstr>
      <vt:lpstr>Frame</vt:lpstr>
      <vt:lpstr>Useful Methods of Component class</vt:lpstr>
      <vt:lpstr>AWT Example </vt:lpstr>
      <vt:lpstr>My Frame Example</vt:lpstr>
      <vt:lpstr>MyFrame.java</vt:lpstr>
      <vt:lpstr>Simple Example of AWT by Association</vt:lpstr>
      <vt:lpstr>Event Handling</vt:lpstr>
      <vt:lpstr>Event and Listener</vt:lpstr>
      <vt:lpstr>Event classes and Listener interfaces: </vt:lpstr>
      <vt:lpstr>Steps to perform Event Handling</vt:lpstr>
      <vt:lpstr>For registering the component with the Listener, many classes provide the registration methods. For example:</vt:lpstr>
      <vt:lpstr>EventHandling Codes: </vt:lpstr>
      <vt:lpstr>Why does AWT Frame close?</vt:lpstr>
      <vt:lpstr>How can we close it? </vt:lpstr>
      <vt:lpstr>Code to close the window</vt:lpstr>
      <vt:lpstr>Example to close the frame</vt:lpstr>
      <vt:lpstr>Explanation </vt:lpstr>
      <vt:lpstr>Example of event handling within class Expected Output</vt:lpstr>
      <vt:lpstr>Example of event handling within class</vt:lpstr>
      <vt:lpstr>Example of event handling in outer class</vt:lpstr>
      <vt:lpstr>Outer class</vt:lpstr>
      <vt:lpstr>Example of event handling with Anonymous class</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dc:title>
  <dc:creator>Arepalli, Manga Rao</dc:creator>
  <cp:lastModifiedBy>Arepalli, Manga Rao</cp:lastModifiedBy>
  <cp:revision>15</cp:revision>
  <dcterms:created xsi:type="dcterms:W3CDTF">2015-09-15T11:07:36Z</dcterms:created>
  <dcterms:modified xsi:type="dcterms:W3CDTF">2016-08-03T13:33:20Z</dcterms:modified>
</cp:coreProperties>
</file>