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4"/>
  </p:notesMasterIdLst>
  <p:sldIdLst>
    <p:sldId id="256" r:id="rId2"/>
    <p:sldId id="257" r:id="rId3"/>
    <p:sldId id="388" r:id="rId4"/>
    <p:sldId id="389" r:id="rId5"/>
    <p:sldId id="390" r:id="rId6"/>
    <p:sldId id="391" r:id="rId7"/>
    <p:sldId id="392" r:id="rId8"/>
    <p:sldId id="258" r:id="rId9"/>
    <p:sldId id="393" r:id="rId10"/>
    <p:sldId id="359" r:id="rId11"/>
    <p:sldId id="265" r:id="rId12"/>
    <p:sldId id="266" r:id="rId13"/>
    <p:sldId id="344" r:id="rId14"/>
    <p:sldId id="394" r:id="rId15"/>
    <p:sldId id="395" r:id="rId16"/>
    <p:sldId id="396" r:id="rId17"/>
    <p:sldId id="270" r:id="rId18"/>
    <p:sldId id="271" r:id="rId19"/>
    <p:sldId id="272" r:id="rId20"/>
    <p:sldId id="273" r:id="rId21"/>
    <p:sldId id="274" r:id="rId22"/>
    <p:sldId id="275" r:id="rId23"/>
    <p:sldId id="276" r:id="rId24"/>
    <p:sldId id="277" r:id="rId25"/>
    <p:sldId id="278" r:id="rId26"/>
    <p:sldId id="279" r:id="rId27"/>
    <p:sldId id="280" r:id="rId28"/>
    <p:sldId id="345" r:id="rId29"/>
    <p:sldId id="346" r:id="rId30"/>
    <p:sldId id="347" r:id="rId31"/>
    <p:sldId id="348" r:id="rId32"/>
    <p:sldId id="281" r:id="rId33"/>
    <p:sldId id="282" r:id="rId34"/>
    <p:sldId id="283" r:id="rId35"/>
    <p:sldId id="284" r:id="rId36"/>
    <p:sldId id="285" r:id="rId37"/>
    <p:sldId id="287" r:id="rId38"/>
    <p:sldId id="288" r:id="rId39"/>
    <p:sldId id="362" r:id="rId40"/>
    <p:sldId id="363" r:id="rId41"/>
    <p:sldId id="289" r:id="rId42"/>
    <p:sldId id="290" r:id="rId43"/>
    <p:sldId id="291" r:id="rId44"/>
    <p:sldId id="292" r:id="rId45"/>
    <p:sldId id="293" r:id="rId46"/>
    <p:sldId id="294" r:id="rId47"/>
    <p:sldId id="295" r:id="rId48"/>
    <p:sldId id="310" r:id="rId49"/>
    <p:sldId id="296" r:id="rId50"/>
    <p:sldId id="360" r:id="rId51"/>
    <p:sldId id="361" r:id="rId52"/>
    <p:sldId id="365" r:id="rId53"/>
    <p:sldId id="366" r:id="rId54"/>
    <p:sldId id="297" r:id="rId55"/>
    <p:sldId id="354" r:id="rId56"/>
    <p:sldId id="298" r:id="rId57"/>
    <p:sldId id="299" r:id="rId58"/>
    <p:sldId id="300" r:id="rId59"/>
    <p:sldId id="301" r:id="rId60"/>
    <p:sldId id="302" r:id="rId61"/>
    <p:sldId id="303" r:id="rId62"/>
    <p:sldId id="304" r:id="rId63"/>
    <p:sldId id="305" r:id="rId64"/>
    <p:sldId id="306" r:id="rId65"/>
    <p:sldId id="307" r:id="rId66"/>
    <p:sldId id="308" r:id="rId67"/>
    <p:sldId id="309" r:id="rId68"/>
    <p:sldId id="311" r:id="rId69"/>
    <p:sldId id="312" r:id="rId70"/>
    <p:sldId id="313" r:id="rId71"/>
    <p:sldId id="314" r:id="rId72"/>
    <p:sldId id="315" r:id="rId73"/>
    <p:sldId id="379" r:id="rId74"/>
    <p:sldId id="380" r:id="rId75"/>
    <p:sldId id="381" r:id="rId76"/>
    <p:sldId id="382" r:id="rId77"/>
    <p:sldId id="383" r:id="rId78"/>
    <p:sldId id="384" r:id="rId79"/>
    <p:sldId id="385" r:id="rId80"/>
    <p:sldId id="386" r:id="rId81"/>
    <p:sldId id="387" r:id="rId82"/>
    <p:sldId id="364" r:id="rId83"/>
    <p:sldId id="316" r:id="rId84"/>
    <p:sldId id="317" r:id="rId85"/>
    <p:sldId id="318" r:id="rId86"/>
    <p:sldId id="319" r:id="rId87"/>
    <p:sldId id="320" r:id="rId88"/>
    <p:sldId id="322" r:id="rId89"/>
    <p:sldId id="323" r:id="rId90"/>
    <p:sldId id="321" r:id="rId91"/>
    <p:sldId id="324" r:id="rId92"/>
    <p:sldId id="325" r:id="rId93"/>
    <p:sldId id="326" r:id="rId94"/>
    <p:sldId id="327" r:id="rId95"/>
    <p:sldId id="328" r:id="rId96"/>
    <p:sldId id="329" r:id="rId97"/>
    <p:sldId id="330" r:id="rId98"/>
    <p:sldId id="331" r:id="rId99"/>
    <p:sldId id="333" r:id="rId100"/>
    <p:sldId id="332" r:id="rId101"/>
    <p:sldId id="334" r:id="rId102"/>
    <p:sldId id="397"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355" autoAdjust="0"/>
    <p:restoredTop sz="94660"/>
  </p:normalViewPr>
  <p:slideViewPr>
    <p:cSldViewPr snapToGrid="0" showGuides="1">
      <p:cViewPr varScale="1">
        <p:scale>
          <a:sx n="64" d="100"/>
          <a:sy n="64" d="100"/>
        </p:scale>
        <p:origin x="160"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microsoft.com/office/2015/10/relationships/revisionInfo" Target="revisionInfo.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0FADD-470C-4479-9F90-6FC01AE45D03}" type="datetimeFigureOut">
              <a:rPr lang="en-US" smtClean="0"/>
              <a:t>6/22/2018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D5B50A-2796-4C94-A42A-AE24D7C0692D}" type="slidenum">
              <a:rPr lang="en-US" smtClean="0"/>
              <a:t>‹#›</a:t>
            </a:fld>
            <a:endParaRPr lang="en-US"/>
          </a:p>
        </p:txBody>
      </p:sp>
    </p:spTree>
    <p:extLst>
      <p:ext uri="{BB962C8B-B14F-4D97-AF65-F5344CB8AC3E}">
        <p14:creationId xmlns:p14="http://schemas.microsoft.com/office/powerpoint/2010/main" val="4065270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D5B50A-2796-4C94-A42A-AE24D7C0692D}" type="slidenum">
              <a:rPr lang="en-US" smtClean="0"/>
              <a:t>1</a:t>
            </a:fld>
            <a:endParaRPr lang="en-US"/>
          </a:p>
        </p:txBody>
      </p:sp>
    </p:spTree>
    <p:extLst>
      <p:ext uri="{BB962C8B-B14F-4D97-AF65-F5344CB8AC3E}">
        <p14:creationId xmlns:p14="http://schemas.microsoft.com/office/powerpoint/2010/main" val="4216132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a:t>
            </a:fld>
            <a:endParaRPr lang="en-US"/>
          </a:p>
        </p:txBody>
      </p:sp>
    </p:spTree>
    <p:extLst>
      <p:ext uri="{BB962C8B-B14F-4D97-AF65-F5344CB8AC3E}">
        <p14:creationId xmlns:p14="http://schemas.microsoft.com/office/powerpoint/2010/main" val="1446971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a:t>
            </a:fld>
            <a:endParaRPr lang="en-US"/>
          </a:p>
        </p:txBody>
      </p:sp>
    </p:spTree>
    <p:extLst>
      <p:ext uri="{BB962C8B-B14F-4D97-AF65-F5344CB8AC3E}">
        <p14:creationId xmlns:p14="http://schemas.microsoft.com/office/powerpoint/2010/main" val="3331999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51451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a:t>
            </a:fld>
            <a:endParaRPr lang="en-US"/>
          </a:p>
        </p:txBody>
      </p:sp>
    </p:spTree>
    <p:extLst>
      <p:ext uri="{BB962C8B-B14F-4D97-AF65-F5344CB8AC3E}">
        <p14:creationId xmlns:p14="http://schemas.microsoft.com/office/powerpoint/2010/main" val="3114412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58227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a:t>
            </a:fld>
            <a:endParaRPr lang="en-US"/>
          </a:p>
        </p:txBody>
      </p:sp>
    </p:spTree>
    <p:extLst>
      <p:ext uri="{BB962C8B-B14F-4D97-AF65-F5344CB8AC3E}">
        <p14:creationId xmlns:p14="http://schemas.microsoft.com/office/powerpoint/2010/main" val="3987323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a:t>
            </a:fld>
            <a:endParaRPr lang="en-US"/>
          </a:p>
        </p:txBody>
      </p:sp>
    </p:spTree>
    <p:extLst>
      <p:ext uri="{BB962C8B-B14F-4D97-AF65-F5344CB8AC3E}">
        <p14:creationId xmlns:p14="http://schemas.microsoft.com/office/powerpoint/2010/main" val="3675312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a:t>
            </a:fld>
            <a:endParaRPr lang="en-US"/>
          </a:p>
        </p:txBody>
      </p:sp>
    </p:spTree>
    <p:extLst>
      <p:ext uri="{BB962C8B-B14F-4D97-AF65-F5344CB8AC3E}">
        <p14:creationId xmlns:p14="http://schemas.microsoft.com/office/powerpoint/2010/main" val="2458554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a:t>
            </a:fld>
            <a:endParaRPr lang="en-US"/>
          </a:p>
        </p:txBody>
      </p:sp>
    </p:spTree>
    <p:extLst>
      <p:ext uri="{BB962C8B-B14F-4D97-AF65-F5344CB8AC3E}">
        <p14:creationId xmlns:p14="http://schemas.microsoft.com/office/powerpoint/2010/main" val="1357147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a:t>
            </a:fld>
            <a:endParaRPr lang="en-US"/>
          </a:p>
        </p:txBody>
      </p:sp>
    </p:spTree>
    <p:extLst>
      <p:ext uri="{BB962C8B-B14F-4D97-AF65-F5344CB8AC3E}">
        <p14:creationId xmlns:p14="http://schemas.microsoft.com/office/powerpoint/2010/main" val="982237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9/14/2015</a:t>
            </a:r>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4CF9F8EE-5254-4F48-B3A4-A233DCD989F7}" type="slidenum">
              <a:rPr lang="en-US" smtClean="0"/>
              <a:t>‹#›</a:t>
            </a:fld>
            <a:endParaRPr lang="en-US"/>
          </a:p>
        </p:txBody>
      </p:sp>
    </p:spTree>
    <p:extLst>
      <p:ext uri="{BB962C8B-B14F-4D97-AF65-F5344CB8AC3E}">
        <p14:creationId xmlns:p14="http://schemas.microsoft.com/office/powerpoint/2010/main" val="2142898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9/14/2015</a:t>
            </a:r>
          </a:p>
        </p:txBody>
      </p:sp>
      <p:sp>
        <p:nvSpPr>
          <p:cNvPr id="8" name="Footer Placeholder 7"/>
          <p:cNvSpPr>
            <a:spLocks noGrp="1"/>
          </p:cNvSpPr>
          <p:nvPr>
            <p:ph type="ftr" sz="quarter" idx="11"/>
          </p:nvPr>
        </p:nvSpPr>
        <p:spPr/>
        <p:txBody>
          <a:bodyPr/>
          <a:lstStyle/>
          <a:p>
            <a:r>
              <a:rPr lang="en-US"/>
              <a:t>Presented by MangaRao</a:t>
            </a:r>
          </a:p>
        </p:txBody>
      </p:sp>
      <p:sp>
        <p:nvSpPr>
          <p:cNvPr id="9" name="Slide Number Placeholder 8"/>
          <p:cNvSpPr>
            <a:spLocks noGrp="1"/>
          </p:cNvSpPr>
          <p:nvPr>
            <p:ph type="sldNum" sz="quarter" idx="12"/>
          </p:nvPr>
        </p:nvSpPr>
        <p:spPr/>
        <p:txBody>
          <a:bodyPr/>
          <a:lstStyle/>
          <a:p>
            <a:fld id="{4CF9F8EE-5254-4F48-B3A4-A233DCD989F7}" type="slidenum">
              <a:rPr lang="en-US" smtClean="0"/>
              <a:t>‹#›</a:t>
            </a:fld>
            <a:endParaRPr lang="en-US"/>
          </a:p>
        </p:txBody>
      </p:sp>
    </p:spTree>
    <p:extLst>
      <p:ext uri="{BB962C8B-B14F-4D97-AF65-F5344CB8AC3E}">
        <p14:creationId xmlns:p14="http://schemas.microsoft.com/office/powerpoint/2010/main" val="575363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9/14/2015</a:t>
            </a:r>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4CF9F8EE-5254-4F48-B3A4-A233DCD989F7}" type="slidenum">
              <a:rPr lang="en-US" smtClean="0"/>
              <a:t>‹#›</a:t>
            </a:fld>
            <a:endParaRPr lang="en-US"/>
          </a:p>
        </p:txBody>
      </p:sp>
    </p:spTree>
    <p:extLst>
      <p:ext uri="{BB962C8B-B14F-4D97-AF65-F5344CB8AC3E}">
        <p14:creationId xmlns:p14="http://schemas.microsoft.com/office/powerpoint/2010/main" val="3885559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9/14/2015</a:t>
            </a:r>
          </a:p>
        </p:txBody>
      </p:sp>
      <p:sp>
        <p:nvSpPr>
          <p:cNvPr id="3" name="Footer Placeholder 2"/>
          <p:cNvSpPr>
            <a:spLocks noGrp="1"/>
          </p:cNvSpPr>
          <p:nvPr>
            <p:ph type="ftr" sz="quarter" idx="11"/>
          </p:nvPr>
        </p:nvSpPr>
        <p:spPr/>
        <p:txBody>
          <a:bodyPr/>
          <a:lstStyle/>
          <a:p>
            <a:r>
              <a:rPr lang="en-US"/>
              <a:t>Presented by MangaRao</a:t>
            </a:r>
          </a:p>
        </p:txBody>
      </p:sp>
      <p:sp>
        <p:nvSpPr>
          <p:cNvPr id="4" name="Slide Number Placeholder 3"/>
          <p:cNvSpPr>
            <a:spLocks noGrp="1"/>
          </p:cNvSpPr>
          <p:nvPr>
            <p:ph type="sldNum" sz="quarter" idx="12"/>
          </p:nvPr>
        </p:nvSpPr>
        <p:spPr/>
        <p:txBody>
          <a:bodyPr/>
          <a:lstStyle/>
          <a:p>
            <a:fld id="{4CF9F8EE-5254-4F48-B3A4-A233DCD989F7}" type="slidenum">
              <a:rPr lang="en-US" smtClean="0"/>
              <a:t>‹#›</a:t>
            </a:fld>
            <a:endParaRPr lang="en-US"/>
          </a:p>
        </p:txBody>
      </p:sp>
    </p:spTree>
    <p:extLst>
      <p:ext uri="{BB962C8B-B14F-4D97-AF65-F5344CB8AC3E}">
        <p14:creationId xmlns:p14="http://schemas.microsoft.com/office/powerpoint/2010/main" val="2659722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9/14/2015</a:t>
            </a:r>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4CF9F8EE-5254-4F48-B3A4-A233DCD989F7}" type="slidenum">
              <a:rPr lang="en-US" smtClean="0"/>
              <a:t>‹#›</a:t>
            </a:fld>
            <a:endParaRPr lang="en-US"/>
          </a:p>
        </p:txBody>
      </p:sp>
    </p:spTree>
    <p:extLst>
      <p:ext uri="{BB962C8B-B14F-4D97-AF65-F5344CB8AC3E}">
        <p14:creationId xmlns:p14="http://schemas.microsoft.com/office/powerpoint/2010/main" val="1156096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9/14/2015</a:t>
            </a:r>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4CF9F8EE-5254-4F48-B3A4-A233DCD989F7}" type="slidenum">
              <a:rPr lang="en-US" smtClean="0"/>
              <a:t>‹#›</a:t>
            </a:fld>
            <a:endParaRPr lang="en-US"/>
          </a:p>
        </p:txBody>
      </p:sp>
    </p:spTree>
    <p:extLst>
      <p:ext uri="{BB962C8B-B14F-4D97-AF65-F5344CB8AC3E}">
        <p14:creationId xmlns:p14="http://schemas.microsoft.com/office/powerpoint/2010/main" val="176650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9/14/2015</a:t>
            </a: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Presented by MangaRao</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CF9F8EE-5254-4F48-B3A4-A233DCD989F7}" type="slidenum">
              <a:rPr lang="en-US" smtClean="0"/>
              <a:t>‹#›</a:t>
            </a:fld>
            <a:endParaRPr lang="en-US"/>
          </a:p>
        </p:txBody>
      </p:sp>
    </p:spTree>
    <p:extLst>
      <p:ext uri="{BB962C8B-B14F-4D97-AF65-F5344CB8AC3E}">
        <p14:creationId xmlns:p14="http://schemas.microsoft.com/office/powerpoint/2010/main" val="2562658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Collections</a:t>
            </a:r>
          </a:p>
        </p:txBody>
      </p:sp>
      <p:sp>
        <p:nvSpPr>
          <p:cNvPr id="3" name="Subtitle 2"/>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1</a:t>
            </a:fld>
            <a:endParaRPr lang="en-US"/>
          </a:p>
        </p:txBody>
      </p:sp>
    </p:spTree>
    <p:extLst>
      <p:ext uri="{BB962C8B-B14F-4D97-AF65-F5344CB8AC3E}">
        <p14:creationId xmlns:p14="http://schemas.microsoft.com/office/powerpoint/2010/main" val="3495888143"/>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Java List Interface</a:t>
            </a:r>
            <a:endParaRPr lang="en-US"/>
          </a:p>
        </p:txBody>
      </p:sp>
      <p:sp>
        <p:nvSpPr>
          <p:cNvPr id="3" name="Content Placeholder 2"/>
          <p:cNvSpPr>
            <a:spLocks noGrp="1"/>
          </p:cNvSpPr>
          <p:nvPr>
            <p:ph idx="1"/>
          </p:nvPr>
        </p:nvSpPr>
        <p:spPr/>
        <p:txBody>
          <a:bodyPr/>
          <a:lstStyle/>
          <a:p>
            <a:r>
              <a:rPr lang="en-US" dirty="0"/>
              <a:t>List Interface is the </a:t>
            </a:r>
            <a:r>
              <a:rPr lang="en-US" dirty="0" err="1"/>
              <a:t>subinterface</a:t>
            </a:r>
            <a:r>
              <a:rPr lang="en-US" dirty="0"/>
              <a:t> of </a:t>
            </a:r>
            <a:r>
              <a:rPr lang="en-US" dirty="0" err="1"/>
              <a:t>Collection.It</a:t>
            </a:r>
            <a:r>
              <a:rPr lang="en-US" dirty="0"/>
              <a:t> contains methods to insert and delete elements in index </a:t>
            </a:r>
            <a:r>
              <a:rPr lang="en-US" dirty="0" err="1"/>
              <a:t>basis.It</a:t>
            </a:r>
            <a:r>
              <a:rPr lang="en-US" dirty="0"/>
              <a:t> is a factory of </a:t>
            </a:r>
            <a:r>
              <a:rPr lang="en-US" dirty="0" err="1"/>
              <a:t>ListIterator</a:t>
            </a:r>
            <a:r>
              <a:rPr lang="en-US" dirty="0"/>
              <a:t> interface. </a:t>
            </a:r>
          </a:p>
          <a:p>
            <a:r>
              <a:rPr lang="en-US" b="1" dirty="0"/>
              <a:t>Commonly used methods of List Interface:</a:t>
            </a:r>
          </a:p>
          <a:p>
            <a:r>
              <a:rPr lang="en-US" dirty="0"/>
              <a:t>public void add(</a:t>
            </a:r>
            <a:r>
              <a:rPr lang="en-US" dirty="0" err="1"/>
              <a:t>int</a:t>
            </a:r>
            <a:r>
              <a:rPr lang="en-US" dirty="0"/>
              <a:t> </a:t>
            </a:r>
            <a:r>
              <a:rPr lang="en-US" dirty="0" err="1"/>
              <a:t>index,Object</a:t>
            </a:r>
            <a:r>
              <a:rPr lang="en-US" dirty="0"/>
              <a:t> element);</a:t>
            </a:r>
          </a:p>
          <a:p>
            <a:r>
              <a:rPr lang="en-US" dirty="0"/>
              <a:t>public </a:t>
            </a:r>
            <a:r>
              <a:rPr lang="en-US" dirty="0" err="1"/>
              <a:t>boolean</a:t>
            </a:r>
            <a:r>
              <a:rPr lang="en-US" dirty="0"/>
              <a:t> </a:t>
            </a:r>
            <a:r>
              <a:rPr lang="en-US" dirty="0" err="1"/>
              <a:t>addAll</a:t>
            </a:r>
            <a:r>
              <a:rPr lang="en-US" dirty="0"/>
              <a:t>(</a:t>
            </a:r>
            <a:r>
              <a:rPr lang="en-US" dirty="0" err="1"/>
              <a:t>int</a:t>
            </a:r>
            <a:r>
              <a:rPr lang="en-US" dirty="0"/>
              <a:t> </a:t>
            </a:r>
            <a:r>
              <a:rPr lang="en-US" dirty="0" err="1"/>
              <a:t>index,Collection</a:t>
            </a:r>
            <a:r>
              <a:rPr lang="en-US" dirty="0"/>
              <a:t> c);</a:t>
            </a:r>
          </a:p>
          <a:p>
            <a:r>
              <a:rPr lang="en-US" dirty="0"/>
              <a:t>public object get(</a:t>
            </a:r>
            <a:r>
              <a:rPr lang="en-US" dirty="0" err="1"/>
              <a:t>int</a:t>
            </a:r>
            <a:r>
              <a:rPr lang="en-US" dirty="0"/>
              <a:t> Index position); </a:t>
            </a:r>
          </a:p>
          <a:p>
            <a:r>
              <a:rPr lang="en-US" dirty="0"/>
              <a:t>public object set(</a:t>
            </a:r>
            <a:r>
              <a:rPr lang="en-US" dirty="0" err="1"/>
              <a:t>int</a:t>
            </a:r>
            <a:r>
              <a:rPr lang="en-US" dirty="0"/>
              <a:t> </a:t>
            </a:r>
            <a:r>
              <a:rPr lang="en-US" dirty="0" err="1"/>
              <a:t>index,Object</a:t>
            </a:r>
            <a:r>
              <a:rPr lang="en-US" dirty="0"/>
              <a:t> element);</a:t>
            </a:r>
          </a:p>
          <a:p>
            <a:r>
              <a:rPr lang="en-US" dirty="0"/>
              <a:t>public object remove(</a:t>
            </a:r>
            <a:r>
              <a:rPr lang="en-US" dirty="0" err="1"/>
              <a:t>int</a:t>
            </a:r>
            <a:r>
              <a:rPr lang="en-US" dirty="0"/>
              <a:t> index);</a:t>
            </a:r>
          </a:p>
          <a:p>
            <a:r>
              <a:rPr lang="en-US" dirty="0"/>
              <a:t>public </a:t>
            </a:r>
            <a:r>
              <a:rPr lang="en-US" dirty="0" err="1"/>
              <a:t>ListIterator</a:t>
            </a:r>
            <a:r>
              <a:rPr lang="en-US" dirty="0"/>
              <a:t> </a:t>
            </a:r>
            <a:r>
              <a:rPr lang="en-US" dirty="0" err="1"/>
              <a:t>listIterator</a:t>
            </a:r>
            <a:r>
              <a:rPr lang="en-US" dirty="0"/>
              <a:t>();</a:t>
            </a:r>
          </a:p>
          <a:p>
            <a:r>
              <a:rPr lang="en-US" dirty="0"/>
              <a:t>public </a:t>
            </a:r>
            <a:r>
              <a:rPr lang="en-US" dirty="0" err="1"/>
              <a:t>ListIterator</a:t>
            </a:r>
            <a:r>
              <a:rPr lang="en-US" dirty="0"/>
              <a:t> </a:t>
            </a:r>
            <a:r>
              <a:rPr lang="en-US" dirty="0" err="1"/>
              <a:t>listIterator</a:t>
            </a:r>
            <a:r>
              <a:rPr lang="en-US" dirty="0"/>
              <a:t>(</a:t>
            </a:r>
            <a:r>
              <a:rPr lang="en-US" dirty="0" err="1"/>
              <a:t>int</a:t>
            </a:r>
            <a:r>
              <a:rPr lang="en-US" dirty="0"/>
              <a:t> </a:t>
            </a:r>
            <a:r>
              <a:rPr lang="en-US" dirty="0" err="1"/>
              <a:t>i</a:t>
            </a:r>
            <a:r>
              <a:rPr lang="en-US" dirty="0"/>
              <a:t>);</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10</a:t>
            </a:fld>
            <a:endParaRPr lang="en-US"/>
          </a:p>
        </p:txBody>
      </p:sp>
    </p:spTree>
    <p:extLst>
      <p:ext uri="{BB962C8B-B14F-4D97-AF65-F5344CB8AC3E}">
        <p14:creationId xmlns:p14="http://schemas.microsoft.com/office/powerpoint/2010/main" val="185325358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NameComparator.java </a:t>
            </a:r>
          </a:p>
        </p:txBody>
      </p:sp>
      <p:sp>
        <p:nvSpPr>
          <p:cNvPr id="3" name="Content Placeholder 2"/>
          <p:cNvSpPr>
            <a:spLocks noGrp="1"/>
          </p:cNvSpPr>
          <p:nvPr>
            <p:ph idx="1"/>
          </p:nvPr>
        </p:nvSpPr>
        <p:spPr/>
        <p:txBody>
          <a:bodyPr/>
          <a:lstStyle/>
          <a:p>
            <a:r>
              <a:rPr lang="en-US" b="1" dirty="0"/>
              <a:t>import</a:t>
            </a:r>
            <a:r>
              <a:rPr lang="en-US" dirty="0"/>
              <a:t> </a:t>
            </a:r>
            <a:r>
              <a:rPr lang="en-US" dirty="0" err="1"/>
              <a:t>java.util</a:t>
            </a:r>
            <a:r>
              <a:rPr lang="en-US" dirty="0"/>
              <a:t>.*;  </a:t>
            </a:r>
          </a:p>
          <a:p>
            <a:r>
              <a:rPr lang="en-US" b="1" dirty="0"/>
              <a:t>class</a:t>
            </a:r>
            <a:r>
              <a:rPr lang="en-US" dirty="0"/>
              <a:t> </a:t>
            </a:r>
            <a:r>
              <a:rPr lang="en-US" dirty="0" err="1"/>
              <a:t>NameComparator</a:t>
            </a:r>
            <a:r>
              <a:rPr lang="en-US" dirty="0"/>
              <a:t> </a:t>
            </a:r>
            <a:r>
              <a:rPr lang="en-US" b="1" dirty="0"/>
              <a:t>implements</a:t>
            </a:r>
            <a:r>
              <a:rPr lang="en-US" dirty="0"/>
              <a:t> Comparator{  </a:t>
            </a:r>
          </a:p>
          <a:p>
            <a:r>
              <a:rPr lang="en-US" b="1" dirty="0"/>
              <a:t>public</a:t>
            </a:r>
            <a:r>
              <a:rPr lang="en-US" dirty="0"/>
              <a:t> </a:t>
            </a:r>
            <a:r>
              <a:rPr lang="en-US" b="1" dirty="0"/>
              <a:t>int</a:t>
            </a:r>
            <a:r>
              <a:rPr lang="en-US" dirty="0"/>
              <a:t> Compare(Object o1,Object o2){  </a:t>
            </a:r>
          </a:p>
          <a:p>
            <a:r>
              <a:rPr lang="en-US" dirty="0"/>
              <a:t>Student s1=(Student)o1;  </a:t>
            </a:r>
          </a:p>
          <a:p>
            <a:r>
              <a:rPr lang="en-US" dirty="0"/>
              <a:t>Student s2=(Student)o2;  </a:t>
            </a:r>
          </a:p>
          <a:p>
            <a:r>
              <a:rPr lang="en-US" dirty="0"/>
              <a:t>  </a:t>
            </a:r>
          </a:p>
          <a:p>
            <a:r>
              <a:rPr lang="en-US" b="1" dirty="0"/>
              <a:t>return</a:t>
            </a:r>
            <a:r>
              <a:rPr lang="en-US" dirty="0"/>
              <a:t> s1.name.compareTo(s2.name);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100</a:t>
            </a:fld>
            <a:endParaRPr lang="en-US"/>
          </a:p>
        </p:txBody>
      </p:sp>
    </p:spTree>
    <p:extLst>
      <p:ext uri="{BB962C8B-B14F-4D97-AF65-F5344CB8AC3E}">
        <p14:creationId xmlns:p14="http://schemas.microsoft.com/office/powerpoint/2010/main" val="279714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90550"/>
          </a:xfrm>
        </p:spPr>
        <p:txBody>
          <a:bodyPr>
            <a:normAutofit fontScale="90000"/>
          </a:bodyPr>
          <a:lstStyle/>
          <a:p>
            <a:r>
              <a:rPr lang="en-US" dirty="0"/>
              <a:t>SimpleTest.java</a:t>
            </a:r>
          </a:p>
        </p:txBody>
      </p:sp>
      <p:sp>
        <p:nvSpPr>
          <p:cNvPr id="3" name="Content Placeholder 2"/>
          <p:cNvSpPr>
            <a:spLocks noGrp="1"/>
          </p:cNvSpPr>
          <p:nvPr>
            <p:ph idx="1"/>
          </p:nvPr>
        </p:nvSpPr>
        <p:spPr>
          <a:xfrm>
            <a:off x="677333" y="781050"/>
            <a:ext cx="11066992" cy="6076949"/>
          </a:xfrm>
        </p:spPr>
        <p:txBody>
          <a:bodyPr>
            <a:normAutofit fontScale="92500" lnSpcReduction="20000"/>
          </a:bodyPr>
          <a:lstStyle/>
          <a:p>
            <a:r>
              <a:rPr lang="en-US" dirty="0" err="1"/>
              <a:t>ArrayList</a:t>
            </a:r>
            <a:r>
              <a:rPr lang="en-US" dirty="0"/>
              <a:t> al=</a:t>
            </a:r>
            <a:r>
              <a:rPr lang="en-US" b="1" dirty="0"/>
              <a:t>new</a:t>
            </a:r>
            <a:r>
              <a:rPr lang="en-US" dirty="0"/>
              <a:t> </a:t>
            </a:r>
            <a:r>
              <a:rPr lang="en-US" dirty="0" err="1"/>
              <a:t>ArrayList</a:t>
            </a:r>
            <a:r>
              <a:rPr lang="en-US" dirty="0"/>
              <a:t>();  </a:t>
            </a:r>
          </a:p>
          <a:p>
            <a:r>
              <a:rPr lang="en-US" dirty="0" err="1"/>
              <a:t>al.add</a:t>
            </a:r>
            <a:r>
              <a:rPr lang="en-US" dirty="0"/>
              <a:t>(</a:t>
            </a:r>
            <a:r>
              <a:rPr lang="en-US" b="1" dirty="0"/>
              <a:t>new</a:t>
            </a:r>
            <a:r>
              <a:rPr lang="en-US" dirty="0"/>
              <a:t> Student(101,"Vijay",23));  </a:t>
            </a:r>
          </a:p>
          <a:p>
            <a:r>
              <a:rPr lang="en-US" dirty="0" err="1"/>
              <a:t>al.add</a:t>
            </a:r>
            <a:r>
              <a:rPr lang="en-US" dirty="0"/>
              <a:t>(</a:t>
            </a:r>
            <a:r>
              <a:rPr lang="en-US" b="1" dirty="0"/>
              <a:t>new</a:t>
            </a:r>
            <a:r>
              <a:rPr lang="en-US" dirty="0"/>
              <a:t> Student(106,"Ajay",27));  </a:t>
            </a:r>
          </a:p>
          <a:p>
            <a:r>
              <a:rPr lang="en-US" dirty="0" err="1"/>
              <a:t>al.add</a:t>
            </a:r>
            <a:r>
              <a:rPr lang="en-US" dirty="0"/>
              <a:t>(</a:t>
            </a:r>
            <a:r>
              <a:rPr lang="en-US" b="1" dirty="0"/>
              <a:t>new</a:t>
            </a:r>
            <a:r>
              <a:rPr lang="en-US" dirty="0"/>
              <a:t> Student(105,"Jai",21));  </a:t>
            </a:r>
          </a:p>
          <a:p>
            <a:r>
              <a:rPr lang="en-US" dirty="0"/>
              <a:t>  </a:t>
            </a:r>
            <a:r>
              <a:rPr lang="en-US" dirty="0">
                <a:solidFill>
                  <a:srgbClr val="FF0000"/>
                </a:solidFill>
              </a:rPr>
              <a:t>System.out.println("Sorting by Name...");  </a:t>
            </a:r>
          </a:p>
          <a:p>
            <a:r>
              <a:rPr lang="en-US" dirty="0"/>
              <a:t>  </a:t>
            </a:r>
            <a:r>
              <a:rPr lang="en-US" b="1" dirty="0" err="1">
                <a:solidFill>
                  <a:srgbClr val="7030A0"/>
                </a:solidFill>
              </a:rPr>
              <a:t>Collections.sort</a:t>
            </a:r>
            <a:r>
              <a:rPr lang="en-US" b="1" dirty="0">
                <a:solidFill>
                  <a:srgbClr val="7030A0"/>
                </a:solidFill>
              </a:rPr>
              <a:t>(</a:t>
            </a:r>
            <a:r>
              <a:rPr lang="en-US" b="1" dirty="0" err="1">
                <a:solidFill>
                  <a:srgbClr val="7030A0"/>
                </a:solidFill>
              </a:rPr>
              <a:t>al,new</a:t>
            </a:r>
            <a:r>
              <a:rPr lang="en-US" b="1" dirty="0">
                <a:solidFill>
                  <a:srgbClr val="7030A0"/>
                </a:solidFill>
              </a:rPr>
              <a:t> </a:t>
            </a:r>
            <a:r>
              <a:rPr lang="en-US" b="1" dirty="0" err="1">
                <a:solidFill>
                  <a:srgbClr val="7030A0"/>
                </a:solidFill>
              </a:rPr>
              <a:t>NameComparator</a:t>
            </a:r>
            <a:r>
              <a:rPr lang="en-US" b="1" dirty="0">
                <a:solidFill>
                  <a:srgbClr val="7030A0"/>
                </a:solidFill>
              </a:rPr>
              <a:t>());  </a:t>
            </a:r>
          </a:p>
          <a:p>
            <a:r>
              <a:rPr lang="en-US" dirty="0"/>
              <a:t>Iterator </a:t>
            </a:r>
            <a:r>
              <a:rPr lang="en-US" dirty="0" err="1"/>
              <a:t>itr</a:t>
            </a:r>
            <a:r>
              <a:rPr lang="en-US" dirty="0"/>
              <a:t>=</a:t>
            </a:r>
            <a:r>
              <a:rPr lang="en-US" dirty="0" err="1"/>
              <a:t>al.iterator</a:t>
            </a:r>
            <a:r>
              <a:rPr lang="en-US" dirty="0"/>
              <a:t>();  </a:t>
            </a:r>
          </a:p>
          <a:p>
            <a:r>
              <a:rPr lang="en-US" b="1" dirty="0"/>
              <a:t>while</a:t>
            </a:r>
            <a:r>
              <a:rPr lang="en-US" dirty="0"/>
              <a:t>(</a:t>
            </a:r>
            <a:r>
              <a:rPr lang="en-US" dirty="0" err="1"/>
              <a:t>itr.hasNext</a:t>
            </a:r>
            <a:r>
              <a:rPr lang="en-US" dirty="0"/>
              <a:t>()){  </a:t>
            </a:r>
          </a:p>
          <a:p>
            <a:r>
              <a:rPr lang="en-US" dirty="0"/>
              <a:t>Student </a:t>
            </a:r>
            <a:r>
              <a:rPr lang="en-US" dirty="0" err="1"/>
              <a:t>st</a:t>
            </a:r>
            <a:r>
              <a:rPr lang="en-US" dirty="0"/>
              <a:t>=(Student)</a:t>
            </a:r>
            <a:r>
              <a:rPr lang="en-US" dirty="0" err="1"/>
              <a:t>itr.next</a:t>
            </a:r>
            <a:r>
              <a:rPr lang="en-US" dirty="0"/>
              <a:t>();  </a:t>
            </a:r>
          </a:p>
          <a:p>
            <a:r>
              <a:rPr lang="en-US" dirty="0" err="1"/>
              <a:t>System.out.println</a:t>
            </a:r>
            <a:r>
              <a:rPr lang="en-US" dirty="0"/>
              <a:t>(</a:t>
            </a:r>
            <a:r>
              <a:rPr lang="en-US" dirty="0" err="1"/>
              <a:t>st.rollno</a:t>
            </a:r>
            <a:r>
              <a:rPr lang="en-US" dirty="0"/>
              <a:t>+" "+st.name+" "+</a:t>
            </a:r>
            <a:r>
              <a:rPr lang="en-US" dirty="0" err="1"/>
              <a:t>st.age</a:t>
            </a:r>
            <a:r>
              <a:rPr lang="en-US" dirty="0"/>
              <a:t>);  </a:t>
            </a:r>
          </a:p>
          <a:p>
            <a:r>
              <a:rPr lang="en-US" dirty="0"/>
              <a:t>}  </a:t>
            </a:r>
          </a:p>
          <a:p>
            <a:r>
              <a:rPr lang="en-US" dirty="0"/>
              <a:t>  </a:t>
            </a:r>
          </a:p>
          <a:p>
            <a:r>
              <a:rPr lang="en-US" dirty="0">
                <a:solidFill>
                  <a:srgbClr val="FF0000"/>
                </a:solidFill>
              </a:rPr>
              <a:t>System.out.println("sorting by age..."); </a:t>
            </a:r>
            <a:r>
              <a:rPr lang="en-US" dirty="0"/>
              <a:t> </a:t>
            </a:r>
          </a:p>
          <a:p>
            <a:r>
              <a:rPr lang="en-US" dirty="0"/>
              <a:t>  </a:t>
            </a:r>
            <a:r>
              <a:rPr lang="en-US" b="1" dirty="0" err="1">
                <a:solidFill>
                  <a:srgbClr val="7030A0"/>
                </a:solidFill>
              </a:rPr>
              <a:t>Collections.sort</a:t>
            </a:r>
            <a:r>
              <a:rPr lang="en-US" b="1" dirty="0">
                <a:solidFill>
                  <a:srgbClr val="7030A0"/>
                </a:solidFill>
              </a:rPr>
              <a:t>(</a:t>
            </a:r>
            <a:r>
              <a:rPr lang="en-US" b="1" dirty="0" err="1">
                <a:solidFill>
                  <a:srgbClr val="7030A0"/>
                </a:solidFill>
              </a:rPr>
              <a:t>al,new</a:t>
            </a:r>
            <a:r>
              <a:rPr lang="en-US" b="1" dirty="0">
                <a:solidFill>
                  <a:srgbClr val="7030A0"/>
                </a:solidFill>
              </a:rPr>
              <a:t> </a:t>
            </a:r>
            <a:r>
              <a:rPr lang="en-US" b="1" dirty="0" err="1">
                <a:solidFill>
                  <a:srgbClr val="7030A0"/>
                </a:solidFill>
              </a:rPr>
              <a:t>AgeComparator</a:t>
            </a:r>
            <a:r>
              <a:rPr lang="en-US" b="1" dirty="0">
                <a:solidFill>
                  <a:srgbClr val="7030A0"/>
                </a:solidFill>
              </a:rPr>
              <a:t>());  </a:t>
            </a:r>
          </a:p>
          <a:p>
            <a:r>
              <a:rPr lang="en-US" dirty="0"/>
              <a:t>Iterator itr2=</a:t>
            </a:r>
            <a:r>
              <a:rPr lang="en-US" dirty="0" err="1"/>
              <a:t>al.iterator</a:t>
            </a:r>
            <a:r>
              <a:rPr lang="en-US" dirty="0"/>
              <a:t>();  </a:t>
            </a:r>
          </a:p>
          <a:p>
            <a:r>
              <a:rPr lang="en-US" b="1" dirty="0"/>
              <a:t>while</a:t>
            </a:r>
            <a:r>
              <a:rPr lang="en-US" dirty="0"/>
              <a:t>(itr2.hasNext()){  </a:t>
            </a:r>
          </a:p>
          <a:p>
            <a:r>
              <a:rPr lang="en-US" dirty="0"/>
              <a:t>Student </a:t>
            </a:r>
            <a:r>
              <a:rPr lang="en-US" dirty="0" err="1"/>
              <a:t>st</a:t>
            </a:r>
            <a:r>
              <a:rPr lang="en-US" dirty="0"/>
              <a:t>=(Student)itr2.next();  </a:t>
            </a:r>
          </a:p>
          <a:p>
            <a:r>
              <a:rPr lang="en-US" dirty="0" err="1"/>
              <a:t>System.out.println</a:t>
            </a:r>
            <a:r>
              <a:rPr lang="en-US" dirty="0"/>
              <a:t>(</a:t>
            </a:r>
            <a:r>
              <a:rPr lang="en-US" dirty="0" err="1"/>
              <a:t>st.rollno</a:t>
            </a:r>
            <a:r>
              <a:rPr lang="en-US" dirty="0"/>
              <a:t>+" "+st.name+" "+</a:t>
            </a:r>
            <a:r>
              <a:rPr lang="en-US" dirty="0" err="1"/>
              <a:t>st.age</a:t>
            </a:r>
            <a:r>
              <a:rPr lang="en-US" dirty="0"/>
              <a:t>);</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101</a:t>
            </a:fld>
            <a:endParaRPr lang="en-US"/>
          </a:p>
        </p:txBody>
      </p:sp>
    </p:spTree>
    <p:extLst>
      <p:ext uri="{BB962C8B-B14F-4D97-AF65-F5344CB8AC3E}">
        <p14:creationId xmlns:p14="http://schemas.microsoft.com/office/powerpoint/2010/main" val="11588766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55BF-5F15-40F8-BD8F-E6E9FCE9A97C}"/>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F9AB2C7-5472-4DA2-87A1-72F2FACB1F77}"/>
              </a:ext>
            </a:extLst>
          </p:cNvPr>
          <p:cNvSpPr>
            <a:spLocks noGrp="1"/>
          </p:cNvSpPr>
          <p:nvPr>
            <p:ph idx="1"/>
          </p:nvPr>
        </p:nvSpPr>
        <p:spPr/>
        <p:txBody>
          <a:bodyPr/>
          <a:lstStyle/>
          <a:p>
            <a:pPr marL="0" indent="0">
              <a:buNone/>
            </a:pPr>
            <a:endParaRPr lang="en-US"/>
          </a:p>
        </p:txBody>
      </p:sp>
      <p:sp>
        <p:nvSpPr>
          <p:cNvPr id="4" name="Date Placeholder 3">
            <a:extLst>
              <a:ext uri="{FF2B5EF4-FFF2-40B4-BE49-F238E27FC236}">
                <a16:creationId xmlns:a16="http://schemas.microsoft.com/office/drawing/2014/main" id="{5B75ED09-D47C-4034-9A75-14F08F0A227B}"/>
              </a:ext>
            </a:extLst>
          </p:cNvPr>
          <p:cNvSpPr>
            <a:spLocks noGrp="1"/>
          </p:cNvSpPr>
          <p:nvPr>
            <p:ph type="dt" sz="half" idx="10"/>
          </p:nvPr>
        </p:nvSpPr>
        <p:spPr/>
        <p:txBody>
          <a:bodyPr/>
          <a:lstStyle/>
          <a:p>
            <a:r>
              <a:rPr lang="en-US"/>
              <a:t>9/14/2015</a:t>
            </a:r>
          </a:p>
        </p:txBody>
      </p:sp>
      <p:sp>
        <p:nvSpPr>
          <p:cNvPr id="5" name="Footer Placeholder 4">
            <a:extLst>
              <a:ext uri="{FF2B5EF4-FFF2-40B4-BE49-F238E27FC236}">
                <a16:creationId xmlns:a16="http://schemas.microsoft.com/office/drawing/2014/main" id="{08B87232-9705-456C-9905-686ACBFAD5FD}"/>
              </a:ext>
            </a:extLst>
          </p:cNvPr>
          <p:cNvSpPr>
            <a:spLocks noGrp="1"/>
          </p:cNvSpPr>
          <p:nvPr>
            <p:ph type="ftr" sz="quarter" idx="11"/>
          </p:nvPr>
        </p:nvSpPr>
        <p:spPr/>
        <p:txBody>
          <a:bodyPr/>
          <a:lstStyle/>
          <a:p>
            <a:r>
              <a:rPr lang="en-US"/>
              <a:t>Presented by MangaRao</a:t>
            </a:r>
          </a:p>
        </p:txBody>
      </p:sp>
      <p:sp>
        <p:nvSpPr>
          <p:cNvPr id="6" name="Slide Number Placeholder 5">
            <a:extLst>
              <a:ext uri="{FF2B5EF4-FFF2-40B4-BE49-F238E27FC236}">
                <a16:creationId xmlns:a16="http://schemas.microsoft.com/office/drawing/2014/main" id="{A7E2359C-80AC-4F88-9A79-E118AFF75C1B}"/>
              </a:ext>
            </a:extLst>
          </p:cNvPr>
          <p:cNvSpPr>
            <a:spLocks noGrp="1"/>
          </p:cNvSpPr>
          <p:nvPr>
            <p:ph type="sldNum" sz="quarter" idx="12"/>
          </p:nvPr>
        </p:nvSpPr>
        <p:spPr/>
        <p:txBody>
          <a:bodyPr/>
          <a:lstStyle/>
          <a:p>
            <a:fld id="{4CF9F8EE-5254-4F48-B3A4-A233DCD989F7}" type="slidenum">
              <a:rPr lang="en-US" smtClean="0"/>
              <a:t>102</a:t>
            </a:fld>
            <a:endParaRPr lang="en-US"/>
          </a:p>
        </p:txBody>
      </p:sp>
    </p:spTree>
    <p:extLst>
      <p:ext uri="{BB962C8B-B14F-4D97-AF65-F5344CB8AC3E}">
        <p14:creationId xmlns:p14="http://schemas.microsoft.com/office/powerpoint/2010/main" val="1432787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Iterator interface</a:t>
            </a:r>
            <a:endParaRPr lang="en-US"/>
          </a:p>
        </p:txBody>
      </p:sp>
      <p:sp>
        <p:nvSpPr>
          <p:cNvPr id="3" name="Content Placeholder 2"/>
          <p:cNvSpPr>
            <a:spLocks noGrp="1"/>
          </p:cNvSpPr>
          <p:nvPr>
            <p:ph idx="1"/>
          </p:nvPr>
        </p:nvSpPr>
        <p:spPr/>
        <p:txBody>
          <a:bodyPr/>
          <a:lstStyle/>
          <a:p>
            <a:r>
              <a:rPr lang="en-US" dirty="0"/>
              <a:t>Iterator interface provides the facility of iterating the elements in forward direction only. </a:t>
            </a:r>
          </a:p>
          <a:p>
            <a:r>
              <a:rPr lang="en-US" b="1" dirty="0"/>
              <a:t>Methods of Iterator interface</a:t>
            </a:r>
          </a:p>
          <a:p>
            <a:r>
              <a:rPr lang="en-US" dirty="0"/>
              <a:t>There are only three methods in the Iterator interface. They are: </a:t>
            </a:r>
          </a:p>
          <a:p>
            <a:r>
              <a:rPr lang="en-US" b="1" dirty="0"/>
              <a:t>public </a:t>
            </a:r>
            <a:r>
              <a:rPr lang="en-US" b="1" dirty="0" err="1"/>
              <a:t>boolean</a:t>
            </a:r>
            <a:r>
              <a:rPr lang="en-US" b="1" dirty="0"/>
              <a:t> </a:t>
            </a:r>
            <a:r>
              <a:rPr lang="en-US" b="1" dirty="0" err="1"/>
              <a:t>hasNext</a:t>
            </a:r>
            <a:r>
              <a:rPr lang="en-US" b="1" dirty="0"/>
              <a:t>()</a:t>
            </a:r>
            <a:r>
              <a:rPr lang="en-US" dirty="0"/>
              <a:t> it returns true if iterator has more elements.</a:t>
            </a:r>
          </a:p>
          <a:p>
            <a:r>
              <a:rPr lang="en-US" b="1" dirty="0"/>
              <a:t>public object next()</a:t>
            </a:r>
            <a:r>
              <a:rPr lang="en-US" dirty="0"/>
              <a:t> it returns the element and moves the cursor pointer to the next element.</a:t>
            </a:r>
          </a:p>
          <a:p>
            <a:r>
              <a:rPr lang="en-US" b="1" dirty="0"/>
              <a:t>public void remove()</a:t>
            </a:r>
            <a:r>
              <a:rPr lang="en-US" dirty="0"/>
              <a:t> it removes the last elements returned by the iterator. It is rarely used.</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11</a:t>
            </a:fld>
            <a:endParaRPr lang="en-US"/>
          </a:p>
        </p:txBody>
      </p:sp>
    </p:spTree>
    <p:extLst>
      <p:ext uri="{BB962C8B-B14F-4D97-AF65-F5344CB8AC3E}">
        <p14:creationId xmlns:p14="http://schemas.microsoft.com/office/powerpoint/2010/main" val="2099258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a:t>
            </a:r>
            <a:r>
              <a:rPr lang="en-US" b="1" dirty="0" err="1"/>
              <a:t>ArrayList</a:t>
            </a:r>
            <a:r>
              <a:rPr lang="en-US" b="1" dirty="0"/>
              <a:t> class</a:t>
            </a:r>
            <a:endParaRPr lang="en-US" dirty="0"/>
          </a:p>
        </p:txBody>
      </p:sp>
      <p:sp>
        <p:nvSpPr>
          <p:cNvPr id="3" name="Content Placeholder 2"/>
          <p:cNvSpPr>
            <a:spLocks noGrp="1"/>
          </p:cNvSpPr>
          <p:nvPr>
            <p:ph idx="1"/>
          </p:nvPr>
        </p:nvSpPr>
        <p:spPr/>
        <p:txBody>
          <a:bodyPr/>
          <a:lstStyle/>
          <a:p>
            <a:r>
              <a:rPr lang="en-US" dirty="0"/>
              <a:t>Java </a:t>
            </a:r>
            <a:r>
              <a:rPr lang="en-US" dirty="0" err="1"/>
              <a:t>ArrayList</a:t>
            </a:r>
            <a:r>
              <a:rPr lang="en-US" dirty="0"/>
              <a:t> class uses a dynamic array for storing the </a:t>
            </a:r>
            <a:r>
              <a:rPr lang="en-US" dirty="0" err="1"/>
              <a:t>elements.It</a:t>
            </a:r>
            <a:r>
              <a:rPr lang="en-US" dirty="0"/>
              <a:t> extends </a:t>
            </a:r>
            <a:r>
              <a:rPr lang="en-US" dirty="0" err="1"/>
              <a:t>AbstractList</a:t>
            </a:r>
            <a:r>
              <a:rPr lang="en-US" dirty="0"/>
              <a:t> class and implements List interface.</a:t>
            </a:r>
          </a:p>
          <a:p>
            <a:r>
              <a:rPr lang="en-US" dirty="0"/>
              <a:t>Java </a:t>
            </a:r>
            <a:r>
              <a:rPr lang="en-US" dirty="0" err="1"/>
              <a:t>ArrayList</a:t>
            </a:r>
            <a:r>
              <a:rPr lang="en-US" dirty="0"/>
              <a:t> class can contain duplicate elements.</a:t>
            </a:r>
          </a:p>
          <a:p>
            <a:r>
              <a:rPr lang="en-US" dirty="0"/>
              <a:t>Java </a:t>
            </a:r>
            <a:r>
              <a:rPr lang="en-US" dirty="0" err="1"/>
              <a:t>ArrayList</a:t>
            </a:r>
            <a:r>
              <a:rPr lang="en-US" dirty="0"/>
              <a:t> class maintains insertion order.</a:t>
            </a:r>
          </a:p>
          <a:p>
            <a:r>
              <a:rPr lang="en-US" dirty="0"/>
              <a:t>Java </a:t>
            </a:r>
            <a:r>
              <a:rPr lang="en-US" dirty="0" err="1"/>
              <a:t>ArrayList</a:t>
            </a:r>
            <a:r>
              <a:rPr lang="en-US" dirty="0"/>
              <a:t> class is non synchronized.</a:t>
            </a:r>
          </a:p>
          <a:p>
            <a:r>
              <a:rPr lang="en-US" dirty="0"/>
              <a:t>Java </a:t>
            </a:r>
            <a:r>
              <a:rPr lang="en-US" dirty="0" err="1"/>
              <a:t>ArrayList</a:t>
            </a:r>
            <a:r>
              <a:rPr lang="en-US" dirty="0"/>
              <a:t> allows random access because array works at the index basis.</a:t>
            </a:r>
          </a:p>
          <a:p>
            <a:r>
              <a:rPr lang="en-US" dirty="0"/>
              <a:t>In Java </a:t>
            </a:r>
            <a:r>
              <a:rPr lang="en-US" dirty="0" err="1"/>
              <a:t>ArrayList</a:t>
            </a:r>
            <a:r>
              <a:rPr lang="en-US" dirty="0"/>
              <a:t> class, manipulation is slow because a lot of shifting needs to be occurred if any element is removed from the array list.</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12</a:t>
            </a:fld>
            <a:endParaRPr lang="en-US"/>
          </a:p>
        </p:txBody>
      </p:sp>
    </p:spTree>
    <p:extLst>
      <p:ext uri="{BB962C8B-B14F-4D97-AF65-F5344CB8AC3E}">
        <p14:creationId xmlns:p14="http://schemas.microsoft.com/office/powerpoint/2010/main" val="340522977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834" y="0"/>
            <a:ext cx="8596668" cy="1247775"/>
          </a:xfrm>
        </p:spPr>
        <p:txBody>
          <a:bodyPr/>
          <a:lstStyle/>
          <a:p>
            <a:r>
              <a:rPr lang="en-US" b="1"/>
              <a:t>Example of Java ArrayList class with generics</a:t>
            </a:r>
            <a:endParaRPr lang="en-US"/>
          </a:p>
        </p:txBody>
      </p:sp>
      <p:sp>
        <p:nvSpPr>
          <p:cNvPr id="3" name="Content Placeholder 2"/>
          <p:cNvSpPr>
            <a:spLocks noGrp="1"/>
          </p:cNvSpPr>
          <p:nvPr>
            <p:ph idx="1"/>
          </p:nvPr>
        </p:nvSpPr>
        <p:spPr>
          <a:xfrm>
            <a:off x="677334" y="1343025"/>
            <a:ext cx="8904816" cy="4698337"/>
          </a:xfrm>
        </p:spPr>
        <p:txBody>
          <a:bodyPr>
            <a:normAutofit fontScale="85000" lnSpcReduction="20000"/>
          </a:bodyPr>
          <a:lstStyle/>
          <a:p>
            <a:r>
              <a:rPr lang="en-US" b="1" dirty="0"/>
              <a:t>public class </a:t>
            </a:r>
            <a:r>
              <a:rPr lang="en-US" b="1" dirty="0" err="1"/>
              <a:t>ArrayListTest</a:t>
            </a:r>
            <a:r>
              <a:rPr lang="en-US" b="1" dirty="0"/>
              <a:t> {</a:t>
            </a:r>
          </a:p>
          <a:p>
            <a:r>
              <a:rPr lang="en-US" b="1" dirty="0"/>
              <a:t>public static void main(String[] </a:t>
            </a:r>
            <a:r>
              <a:rPr lang="en-US" b="1" dirty="0" err="1"/>
              <a:t>args</a:t>
            </a:r>
            <a:r>
              <a:rPr lang="en-US" b="1" dirty="0"/>
              <a:t>) {</a:t>
            </a:r>
          </a:p>
          <a:p>
            <a:r>
              <a:rPr lang="en-US" dirty="0" err="1"/>
              <a:t>ArrayList</a:t>
            </a:r>
            <a:r>
              <a:rPr lang="en-US" dirty="0"/>
              <a:t> al = </a:t>
            </a:r>
            <a:r>
              <a:rPr lang="en-US" b="1" dirty="0"/>
              <a:t>new </a:t>
            </a:r>
            <a:r>
              <a:rPr lang="en-US" b="1" dirty="0" err="1"/>
              <a:t>ArrayList</a:t>
            </a:r>
            <a:r>
              <a:rPr lang="en-US" b="1" dirty="0"/>
              <a:t>();</a:t>
            </a:r>
          </a:p>
          <a:p>
            <a:r>
              <a:rPr lang="nn-NO" dirty="0"/>
              <a:t>al.add("Mounika"); //add string value</a:t>
            </a:r>
          </a:p>
          <a:p>
            <a:r>
              <a:rPr lang="en-US" dirty="0" err="1"/>
              <a:t>al.add</a:t>
            </a:r>
            <a:r>
              <a:rPr lang="en-US" dirty="0"/>
              <a:t>(101); //add integer value</a:t>
            </a:r>
          </a:p>
          <a:p>
            <a:r>
              <a:rPr lang="en-US" dirty="0" err="1"/>
              <a:t>al.add</a:t>
            </a:r>
            <a:r>
              <a:rPr lang="en-US" dirty="0"/>
              <a:t>(123.33); //add double value</a:t>
            </a:r>
          </a:p>
          <a:p>
            <a:r>
              <a:rPr lang="en-US" dirty="0" err="1"/>
              <a:t>al.add</a:t>
            </a:r>
            <a:r>
              <a:rPr lang="en-US" dirty="0"/>
              <a:t>('c'); //add character value</a:t>
            </a:r>
          </a:p>
          <a:p>
            <a:r>
              <a:rPr lang="en-US" dirty="0" err="1"/>
              <a:t>al.add</a:t>
            </a:r>
            <a:r>
              <a:rPr lang="en-US" dirty="0"/>
              <a:t>(</a:t>
            </a:r>
            <a:r>
              <a:rPr lang="en-US" b="1" dirty="0"/>
              <a:t>true); //add </a:t>
            </a:r>
            <a:r>
              <a:rPr lang="en-US" b="1" dirty="0" err="1"/>
              <a:t>boolean</a:t>
            </a:r>
            <a:r>
              <a:rPr lang="en-US" b="1" dirty="0"/>
              <a:t> value</a:t>
            </a:r>
          </a:p>
          <a:p>
            <a:endParaRPr lang="en-US" dirty="0"/>
          </a:p>
          <a:p>
            <a:r>
              <a:rPr lang="en-US" dirty="0"/>
              <a:t>Iterator </a:t>
            </a:r>
            <a:r>
              <a:rPr lang="en-US" dirty="0" err="1"/>
              <a:t>iterator</a:t>
            </a:r>
            <a:r>
              <a:rPr lang="en-US" dirty="0"/>
              <a:t> = </a:t>
            </a:r>
            <a:r>
              <a:rPr lang="en-US" dirty="0" err="1"/>
              <a:t>al.iterator</a:t>
            </a:r>
            <a:r>
              <a:rPr lang="en-US" dirty="0"/>
              <a:t>();</a:t>
            </a:r>
          </a:p>
          <a:p>
            <a:r>
              <a:rPr lang="en-US" b="1" dirty="0"/>
              <a:t>while(</a:t>
            </a:r>
            <a:r>
              <a:rPr lang="en-US" b="1" dirty="0" err="1"/>
              <a:t>iterator.hasNext</a:t>
            </a:r>
            <a:r>
              <a:rPr lang="en-US" b="1" dirty="0"/>
              <a:t>()){</a:t>
            </a:r>
          </a:p>
          <a:p>
            <a:r>
              <a:rPr lang="en-US" dirty="0"/>
              <a:t>System.</a:t>
            </a:r>
            <a:r>
              <a:rPr lang="en-US" b="1" i="1" dirty="0"/>
              <a:t>out.println(</a:t>
            </a:r>
            <a:r>
              <a:rPr lang="en-US" b="1" i="1" dirty="0" err="1"/>
              <a:t>iterator.next</a:t>
            </a:r>
            <a:r>
              <a:rPr lang="en-US" b="1" i="1" dirty="0"/>
              <a:t>());</a:t>
            </a:r>
          </a:p>
          <a:p>
            <a:r>
              <a:rPr lang="en-US" dirty="0"/>
              <a:t>}</a:t>
            </a:r>
          </a:p>
          <a:p>
            <a:r>
              <a:rPr lang="en-US" dirty="0"/>
              <a:t>}</a:t>
            </a:r>
          </a:p>
          <a:p>
            <a:r>
              <a:rPr lang="en-US" dirty="0"/>
              <a:t>}</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13</a:t>
            </a:fld>
            <a:endParaRPr lang="en-US"/>
          </a:p>
        </p:txBody>
      </p:sp>
    </p:spTree>
    <p:extLst>
      <p:ext uri="{BB962C8B-B14F-4D97-AF65-F5344CB8AC3E}">
        <p14:creationId xmlns:p14="http://schemas.microsoft.com/office/powerpoint/2010/main" val="2874821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Non-generic Vs Generic Collection</a:t>
            </a:r>
            <a:endParaRPr lang="en-US" dirty="0"/>
          </a:p>
        </p:txBody>
      </p:sp>
      <p:sp>
        <p:nvSpPr>
          <p:cNvPr id="3" name="Content Placeholder 2"/>
          <p:cNvSpPr>
            <a:spLocks noGrp="1"/>
          </p:cNvSpPr>
          <p:nvPr>
            <p:ph idx="1"/>
          </p:nvPr>
        </p:nvSpPr>
        <p:spPr/>
        <p:txBody>
          <a:bodyPr/>
          <a:lstStyle/>
          <a:p>
            <a:r>
              <a:rPr lang="en-US" dirty="0"/>
              <a:t>Java collection framework was non-generic before JDK 1.5. Since 1.5, it is generic.</a:t>
            </a:r>
          </a:p>
          <a:p>
            <a:r>
              <a:rPr lang="en-US" dirty="0"/>
              <a:t>Java new generic collection allows you to have only one type of object in collection. Now it is type safe so typecasting is not required at run time.</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14</a:t>
            </a:fld>
            <a:endParaRPr lang="en-US"/>
          </a:p>
        </p:txBody>
      </p:sp>
    </p:spTree>
    <p:extLst>
      <p:ext uri="{BB962C8B-B14F-4D97-AF65-F5344CB8AC3E}">
        <p14:creationId xmlns:p14="http://schemas.microsoft.com/office/powerpoint/2010/main" val="205125525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old non-generic example of creating java collection.</a:t>
            </a:r>
          </a:p>
        </p:txBody>
      </p:sp>
      <p:sp>
        <p:nvSpPr>
          <p:cNvPr id="3" name="Content Placeholder 2"/>
          <p:cNvSpPr>
            <a:spLocks noGrp="1"/>
          </p:cNvSpPr>
          <p:nvPr>
            <p:ph idx="1"/>
          </p:nvPr>
        </p:nvSpPr>
        <p:spPr/>
        <p:txBody>
          <a:bodyPr/>
          <a:lstStyle/>
          <a:p>
            <a:r>
              <a:rPr lang="en-US" dirty="0" err="1"/>
              <a:t>ArrayList</a:t>
            </a:r>
            <a:r>
              <a:rPr lang="en-US" dirty="0"/>
              <a:t> al=new </a:t>
            </a:r>
            <a:r>
              <a:rPr lang="en-US" dirty="0" err="1"/>
              <a:t>ArrayList</a:t>
            </a:r>
            <a:r>
              <a:rPr lang="en-US" dirty="0"/>
              <a:t>();//creating old non-generic </a:t>
            </a:r>
            <a:r>
              <a:rPr lang="en-US" dirty="0" err="1"/>
              <a:t>arraylist</a:t>
            </a:r>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15</a:t>
            </a:fld>
            <a:endParaRPr lang="en-US"/>
          </a:p>
        </p:txBody>
      </p:sp>
    </p:spTree>
    <p:extLst>
      <p:ext uri="{BB962C8B-B14F-4D97-AF65-F5344CB8AC3E}">
        <p14:creationId xmlns:p14="http://schemas.microsoft.com/office/powerpoint/2010/main" val="33201887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generic example of creating java collection.</a:t>
            </a:r>
          </a:p>
        </p:txBody>
      </p:sp>
      <p:sp>
        <p:nvSpPr>
          <p:cNvPr id="3" name="Content Placeholder 2"/>
          <p:cNvSpPr>
            <a:spLocks noGrp="1"/>
          </p:cNvSpPr>
          <p:nvPr>
            <p:ph idx="1"/>
          </p:nvPr>
        </p:nvSpPr>
        <p:spPr/>
        <p:txBody>
          <a:bodyPr/>
          <a:lstStyle/>
          <a:p>
            <a:r>
              <a:rPr lang="en-US" dirty="0" err="1"/>
              <a:t>ArrayList</a:t>
            </a:r>
            <a:r>
              <a:rPr lang="en-US" dirty="0"/>
              <a:t>&lt;String&gt; al=new </a:t>
            </a:r>
            <a:r>
              <a:rPr lang="en-US" dirty="0" err="1"/>
              <a:t>ArrayList</a:t>
            </a:r>
            <a:r>
              <a:rPr lang="en-US" dirty="0"/>
              <a:t>&lt;String&gt;();//creating new generic </a:t>
            </a:r>
            <a:r>
              <a:rPr lang="en-US" dirty="0" err="1"/>
              <a:t>arraylist</a:t>
            </a:r>
            <a:r>
              <a:rPr lang="en-US" dirty="0"/>
              <a:t>  </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16</a:t>
            </a:fld>
            <a:endParaRPr lang="en-US"/>
          </a:p>
        </p:txBody>
      </p:sp>
    </p:spTree>
    <p:extLst>
      <p:ext uri="{BB962C8B-B14F-4D97-AF65-F5344CB8AC3E}">
        <p14:creationId xmlns:p14="http://schemas.microsoft.com/office/powerpoint/2010/main" val="223760684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667" y="155575"/>
            <a:ext cx="8596668" cy="711200"/>
          </a:xfrm>
        </p:spPr>
        <p:txBody>
          <a:bodyPr>
            <a:normAutofit/>
          </a:bodyPr>
          <a:lstStyle/>
          <a:p>
            <a:r>
              <a:rPr lang="en-US" sz="2800" b="1" dirty="0"/>
              <a:t>Example of Java </a:t>
            </a:r>
            <a:r>
              <a:rPr lang="en-US" sz="2800" b="1" dirty="0" err="1"/>
              <a:t>ArrayList</a:t>
            </a:r>
            <a:r>
              <a:rPr lang="en-US" sz="2800" b="1" dirty="0"/>
              <a:t> class with generics</a:t>
            </a:r>
            <a:endParaRPr lang="en-US" sz="2800" dirty="0"/>
          </a:p>
        </p:txBody>
      </p:sp>
      <p:sp>
        <p:nvSpPr>
          <p:cNvPr id="3" name="Content Placeholder 2"/>
          <p:cNvSpPr>
            <a:spLocks noGrp="1"/>
          </p:cNvSpPr>
          <p:nvPr>
            <p:ph idx="1"/>
          </p:nvPr>
        </p:nvSpPr>
        <p:spPr>
          <a:xfrm>
            <a:off x="677334" y="1238251"/>
            <a:ext cx="8981016" cy="5619750"/>
          </a:xfrm>
        </p:spPr>
        <p:txBody>
          <a:bodyPr>
            <a:noAutofit/>
          </a:bodyPr>
          <a:lstStyle/>
          <a:p>
            <a:r>
              <a:rPr lang="en-US" sz="1050" dirty="0"/>
              <a:t>import </a:t>
            </a:r>
            <a:r>
              <a:rPr lang="en-US" sz="1050" dirty="0" err="1"/>
              <a:t>java.util</a:t>
            </a:r>
            <a:r>
              <a:rPr lang="en-US" sz="1050" dirty="0"/>
              <a:t>.*;  </a:t>
            </a:r>
          </a:p>
          <a:p>
            <a:r>
              <a:rPr lang="en-US" sz="1050" dirty="0"/>
              <a:t>class TestCollection1{  </a:t>
            </a:r>
          </a:p>
          <a:p>
            <a:r>
              <a:rPr lang="en-US" sz="1050" dirty="0"/>
              <a:t> public static void main(String </a:t>
            </a:r>
            <a:r>
              <a:rPr lang="en-US" sz="1050" dirty="0" err="1"/>
              <a:t>args</a:t>
            </a:r>
            <a:r>
              <a:rPr lang="en-US" sz="1050" dirty="0"/>
              <a:t>[]){  </a:t>
            </a:r>
          </a:p>
          <a:p>
            <a:r>
              <a:rPr lang="en-US" sz="1050" dirty="0"/>
              <a:t>   </a:t>
            </a:r>
          </a:p>
          <a:p>
            <a:r>
              <a:rPr lang="en-US" sz="1050" dirty="0"/>
              <a:t>  </a:t>
            </a:r>
            <a:r>
              <a:rPr lang="en-US" sz="1050" dirty="0" err="1"/>
              <a:t>ArrayList</a:t>
            </a:r>
            <a:r>
              <a:rPr lang="en-US" sz="1050" dirty="0"/>
              <a:t>&lt;String&gt; al=new </a:t>
            </a:r>
            <a:r>
              <a:rPr lang="en-US" sz="1050" dirty="0" err="1"/>
              <a:t>ArrayList</a:t>
            </a:r>
            <a:r>
              <a:rPr lang="en-US" sz="1050" dirty="0"/>
              <a:t>&lt;String&gt;();//creating </a:t>
            </a:r>
            <a:r>
              <a:rPr lang="en-US" sz="1050" dirty="0" err="1"/>
              <a:t>arraylist</a:t>
            </a:r>
            <a:r>
              <a:rPr lang="en-US" sz="1050" dirty="0"/>
              <a:t>  </a:t>
            </a:r>
          </a:p>
          <a:p>
            <a:r>
              <a:rPr lang="en-US" sz="1050" dirty="0"/>
              <a:t>  </a:t>
            </a:r>
            <a:r>
              <a:rPr lang="en-US" sz="1050" dirty="0" err="1"/>
              <a:t>al.add</a:t>
            </a:r>
            <a:r>
              <a:rPr lang="en-US" sz="1050" dirty="0"/>
              <a:t>("Ravi");//adding object in </a:t>
            </a:r>
            <a:r>
              <a:rPr lang="en-US" sz="1050" dirty="0" err="1"/>
              <a:t>arraylist</a:t>
            </a:r>
            <a:r>
              <a:rPr lang="en-US" sz="1050" dirty="0"/>
              <a:t>  </a:t>
            </a:r>
          </a:p>
          <a:p>
            <a:r>
              <a:rPr lang="en-US" sz="1050" dirty="0"/>
              <a:t>  </a:t>
            </a:r>
            <a:r>
              <a:rPr lang="en-US" sz="1050" dirty="0" err="1"/>
              <a:t>al.add</a:t>
            </a:r>
            <a:r>
              <a:rPr lang="en-US" sz="1050" dirty="0"/>
              <a:t>("Vijay");  </a:t>
            </a:r>
          </a:p>
          <a:p>
            <a:r>
              <a:rPr lang="en-US" sz="1050" dirty="0"/>
              <a:t>  </a:t>
            </a:r>
            <a:r>
              <a:rPr lang="en-US" sz="1050" dirty="0" err="1"/>
              <a:t>al.add</a:t>
            </a:r>
            <a:r>
              <a:rPr lang="en-US" sz="1050" dirty="0"/>
              <a:t>("Ravi");  </a:t>
            </a:r>
          </a:p>
          <a:p>
            <a:r>
              <a:rPr lang="en-US" sz="1050" dirty="0"/>
              <a:t>  </a:t>
            </a:r>
            <a:r>
              <a:rPr lang="en-US" sz="1050" dirty="0" err="1"/>
              <a:t>al.add</a:t>
            </a:r>
            <a:r>
              <a:rPr lang="en-US" sz="1050" dirty="0"/>
              <a:t>("Ajay");  </a:t>
            </a:r>
          </a:p>
          <a:p>
            <a:r>
              <a:rPr lang="en-US" sz="1050" dirty="0"/>
              <a:t>  </a:t>
            </a:r>
          </a:p>
          <a:p>
            <a:r>
              <a:rPr lang="en-US" sz="1050" dirty="0"/>
              <a:t>  Iterator </a:t>
            </a:r>
            <a:r>
              <a:rPr lang="en-US" sz="1050" dirty="0" err="1"/>
              <a:t>itr</a:t>
            </a:r>
            <a:r>
              <a:rPr lang="en-US" sz="1050" dirty="0"/>
              <a:t>=</a:t>
            </a:r>
            <a:r>
              <a:rPr lang="en-US" sz="1050" dirty="0" err="1"/>
              <a:t>al.iterator</a:t>
            </a:r>
            <a:r>
              <a:rPr lang="en-US" sz="1050" dirty="0"/>
              <a:t>();//getting Iterator from </a:t>
            </a:r>
            <a:r>
              <a:rPr lang="en-US" sz="1050" dirty="0" err="1"/>
              <a:t>arraylist</a:t>
            </a:r>
            <a:r>
              <a:rPr lang="en-US" sz="1050" dirty="0"/>
              <a:t> to traverse elements  </a:t>
            </a:r>
          </a:p>
          <a:p>
            <a:r>
              <a:rPr lang="en-US" sz="1050" dirty="0"/>
              <a:t>  while(</a:t>
            </a:r>
            <a:r>
              <a:rPr lang="en-US" sz="1050" dirty="0" err="1"/>
              <a:t>itr.hasNext</a:t>
            </a:r>
            <a:r>
              <a:rPr lang="en-US" sz="1050" dirty="0"/>
              <a:t>()){  </a:t>
            </a:r>
          </a:p>
          <a:p>
            <a:r>
              <a:rPr lang="en-US" sz="1050" dirty="0"/>
              <a:t>   </a:t>
            </a:r>
            <a:r>
              <a:rPr lang="en-US" sz="1050" dirty="0" err="1"/>
              <a:t>System.out.println</a:t>
            </a:r>
            <a:r>
              <a:rPr lang="en-US" sz="1050" dirty="0"/>
              <a:t>(</a:t>
            </a:r>
            <a:r>
              <a:rPr lang="en-US" sz="1050" dirty="0" err="1"/>
              <a:t>itr.next</a:t>
            </a:r>
            <a:r>
              <a:rPr lang="en-US" sz="1050" dirty="0"/>
              <a:t>());  </a:t>
            </a:r>
          </a:p>
          <a:p>
            <a:r>
              <a:rPr lang="en-US" sz="1050" dirty="0"/>
              <a:t>  }  </a:t>
            </a:r>
          </a:p>
          <a:p>
            <a:r>
              <a:rPr lang="en-US" sz="1050" dirty="0"/>
              <a:t> }  </a:t>
            </a:r>
          </a:p>
          <a:p>
            <a:r>
              <a:rPr lang="en-US" sz="1050" dirty="0"/>
              <a:t>}  </a:t>
            </a:r>
          </a:p>
          <a:p>
            <a:endParaRPr lang="en-US" sz="1050"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17</a:t>
            </a:fld>
            <a:endParaRPr lang="en-US"/>
          </a:p>
        </p:txBody>
      </p:sp>
    </p:spTree>
    <p:extLst>
      <p:ext uri="{BB962C8B-B14F-4D97-AF65-F5344CB8AC3E}">
        <p14:creationId xmlns:p14="http://schemas.microsoft.com/office/powerpoint/2010/main" val="384496769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animEffect transition="in" filter="fade">
                                      <p:cBhvr>
                                        <p:cTn id="91" dur="1000"/>
                                        <p:tgtEl>
                                          <p:spTgt spid="3">
                                            <p:txEl>
                                              <p:pRg st="12" end="12"/>
                                            </p:txEl>
                                          </p:spTgt>
                                        </p:tgtEl>
                                      </p:cBhvr>
                                    </p:animEffect>
                                    <p:anim calcmode="lin" valueType="num">
                                      <p:cBhvr>
                                        <p:cTn id="9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
                                            <p:txEl>
                                              <p:pRg st="13" end="13"/>
                                            </p:txEl>
                                          </p:spTgt>
                                        </p:tgtEl>
                                        <p:attrNameLst>
                                          <p:attrName>style.visibility</p:attrName>
                                        </p:attrNameLst>
                                      </p:cBhvr>
                                      <p:to>
                                        <p:strVal val="visible"/>
                                      </p:to>
                                    </p:set>
                                    <p:animEffect transition="in" filter="fade">
                                      <p:cBhvr>
                                        <p:cTn id="98" dur="1000"/>
                                        <p:tgtEl>
                                          <p:spTgt spid="3">
                                            <p:txEl>
                                              <p:pRg st="13" end="13"/>
                                            </p:txEl>
                                          </p:spTgt>
                                        </p:tgtEl>
                                      </p:cBhvr>
                                    </p:animEffect>
                                    <p:anim calcmode="lin" valueType="num">
                                      <p:cBhvr>
                                        <p:cTn id="99"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3">
                                            <p:txEl>
                                              <p:pRg st="14" end="14"/>
                                            </p:txEl>
                                          </p:spTgt>
                                        </p:tgtEl>
                                        <p:attrNameLst>
                                          <p:attrName>style.visibility</p:attrName>
                                        </p:attrNameLst>
                                      </p:cBhvr>
                                      <p:to>
                                        <p:strVal val="visible"/>
                                      </p:to>
                                    </p:set>
                                    <p:animEffect transition="in" filter="fade">
                                      <p:cBhvr>
                                        <p:cTn id="105" dur="1000"/>
                                        <p:tgtEl>
                                          <p:spTgt spid="3">
                                            <p:txEl>
                                              <p:pRg st="14" end="14"/>
                                            </p:txEl>
                                          </p:spTgt>
                                        </p:tgtEl>
                                      </p:cBhvr>
                                    </p:animEffect>
                                    <p:anim calcmode="lin" valueType="num">
                                      <p:cBhvr>
                                        <p:cTn id="106"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07"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3">
                                            <p:txEl>
                                              <p:pRg st="15" end="15"/>
                                            </p:txEl>
                                          </p:spTgt>
                                        </p:tgtEl>
                                        <p:attrNameLst>
                                          <p:attrName>style.visibility</p:attrName>
                                        </p:attrNameLst>
                                      </p:cBhvr>
                                      <p:to>
                                        <p:strVal val="visible"/>
                                      </p:to>
                                    </p:set>
                                    <p:animEffect transition="in" filter="fade">
                                      <p:cBhvr>
                                        <p:cTn id="112" dur="1000"/>
                                        <p:tgtEl>
                                          <p:spTgt spid="3">
                                            <p:txEl>
                                              <p:pRg st="15" end="15"/>
                                            </p:txEl>
                                          </p:spTgt>
                                        </p:tgtEl>
                                      </p:cBhvr>
                                    </p:animEffect>
                                    <p:anim calcmode="lin" valueType="num">
                                      <p:cBhvr>
                                        <p:cTn id="11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114"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Ravi </a:t>
            </a:r>
          </a:p>
          <a:p>
            <a:r>
              <a:rPr lang="en-US" dirty="0"/>
              <a:t>Vijay </a:t>
            </a:r>
          </a:p>
          <a:p>
            <a:r>
              <a:rPr lang="en-US" dirty="0"/>
              <a:t>Ravi </a:t>
            </a:r>
          </a:p>
          <a:p>
            <a:r>
              <a:rPr lang="en-US" dirty="0"/>
              <a:t>Ajay</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18</a:t>
            </a:fld>
            <a:endParaRPr lang="en-US"/>
          </a:p>
        </p:txBody>
      </p:sp>
    </p:spTree>
    <p:extLst>
      <p:ext uri="{BB962C8B-B14F-4D97-AF65-F5344CB8AC3E}">
        <p14:creationId xmlns:p14="http://schemas.microsoft.com/office/powerpoint/2010/main" val="96155810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Two ways to iterate the elements of collection in java</a:t>
            </a:r>
            <a:endParaRPr lang="en-US" dirty="0"/>
          </a:p>
        </p:txBody>
      </p:sp>
      <p:sp>
        <p:nvSpPr>
          <p:cNvPr id="3" name="Content Placeholder 2"/>
          <p:cNvSpPr>
            <a:spLocks noGrp="1"/>
          </p:cNvSpPr>
          <p:nvPr>
            <p:ph idx="1"/>
          </p:nvPr>
        </p:nvSpPr>
        <p:spPr/>
        <p:txBody>
          <a:bodyPr/>
          <a:lstStyle/>
          <a:p>
            <a:r>
              <a:rPr lang="en-US" dirty="0"/>
              <a:t>By Iterator interface.</a:t>
            </a:r>
          </a:p>
          <a:p>
            <a:r>
              <a:rPr lang="en-US" dirty="0"/>
              <a:t>By for-each loop.</a:t>
            </a:r>
          </a:p>
          <a:p>
            <a:endParaRPr lang="en-US" dirty="0"/>
          </a:p>
          <a:p>
            <a:r>
              <a:rPr lang="en-US" dirty="0"/>
              <a:t>In the above example, we have seen traversing </a:t>
            </a:r>
            <a:r>
              <a:rPr lang="en-US" dirty="0" err="1"/>
              <a:t>ArrayList</a:t>
            </a:r>
            <a:r>
              <a:rPr lang="en-US" dirty="0"/>
              <a:t> by Iterator. Let's see the example to traverse </a:t>
            </a:r>
            <a:r>
              <a:rPr lang="en-US" dirty="0" err="1"/>
              <a:t>ArrayList</a:t>
            </a:r>
            <a:r>
              <a:rPr lang="en-US" dirty="0"/>
              <a:t> elements using for-each loop.</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19</a:t>
            </a:fld>
            <a:endParaRPr lang="en-US"/>
          </a:p>
        </p:txBody>
      </p:sp>
    </p:spTree>
    <p:extLst>
      <p:ext uri="{BB962C8B-B14F-4D97-AF65-F5344CB8AC3E}">
        <p14:creationId xmlns:p14="http://schemas.microsoft.com/office/powerpoint/2010/main" val="19111587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Collections in Java</a:t>
            </a:r>
            <a:endParaRPr lang="en-US" dirty="0"/>
          </a:p>
        </p:txBody>
      </p:sp>
      <p:sp>
        <p:nvSpPr>
          <p:cNvPr id="3" name="Content Placeholder 2"/>
          <p:cNvSpPr>
            <a:spLocks noGrp="1"/>
          </p:cNvSpPr>
          <p:nvPr>
            <p:ph idx="1"/>
          </p:nvPr>
        </p:nvSpPr>
        <p:spPr/>
        <p:txBody>
          <a:bodyPr/>
          <a:lstStyle/>
          <a:p>
            <a:r>
              <a:rPr lang="en-US" b="1" dirty="0"/>
              <a:t>Collections in java</a:t>
            </a:r>
            <a:r>
              <a:rPr lang="en-US" dirty="0"/>
              <a:t> is a framework that provides an architecture to store and manipulate the group of objects.</a:t>
            </a:r>
          </a:p>
          <a:p>
            <a:r>
              <a:rPr lang="en-US" dirty="0"/>
              <a:t>All the operations that you perform on a data such as searching, sorting, insertion, manipulation, deletion etc. can be performed by Java Collections. </a:t>
            </a:r>
          </a:p>
          <a:p>
            <a:r>
              <a:rPr lang="en-US" dirty="0"/>
              <a:t>Java Collection simply means a single unit of objects</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2</a:t>
            </a:fld>
            <a:endParaRPr lang="en-US"/>
          </a:p>
        </p:txBody>
      </p:sp>
    </p:spTree>
    <p:extLst>
      <p:ext uri="{BB962C8B-B14F-4D97-AF65-F5344CB8AC3E}">
        <p14:creationId xmlns:p14="http://schemas.microsoft.com/office/powerpoint/2010/main" val="20903139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Iterating the elements of Collection by for-each loop</a:t>
            </a:r>
            <a:endParaRPr lang="en-US" dirty="0"/>
          </a:p>
        </p:txBody>
      </p:sp>
      <p:sp>
        <p:nvSpPr>
          <p:cNvPr id="3" name="Content Placeholder 2"/>
          <p:cNvSpPr>
            <a:spLocks noGrp="1"/>
          </p:cNvSpPr>
          <p:nvPr>
            <p:ph idx="1"/>
          </p:nvPr>
        </p:nvSpPr>
        <p:spPr/>
        <p:txBody>
          <a:bodyPr>
            <a:normAutofit fontScale="85000" lnSpcReduction="20000"/>
          </a:bodyPr>
          <a:lstStyle/>
          <a:p>
            <a:pPr lvl="0"/>
            <a:r>
              <a:rPr lang="en-US" b="1" dirty="0"/>
              <a:t>import</a:t>
            </a:r>
            <a:r>
              <a:rPr lang="en-US" dirty="0"/>
              <a:t> </a:t>
            </a:r>
            <a:r>
              <a:rPr lang="en-US" dirty="0" err="1"/>
              <a:t>java.util</a:t>
            </a:r>
            <a:r>
              <a:rPr lang="en-US" dirty="0"/>
              <a:t>.*;  </a:t>
            </a:r>
          </a:p>
          <a:p>
            <a:pPr lvl="0"/>
            <a:r>
              <a:rPr lang="en-US" b="1" dirty="0"/>
              <a:t>class</a:t>
            </a:r>
            <a:r>
              <a:rPr lang="en-US" dirty="0"/>
              <a:t> TestCollection2{  </a:t>
            </a:r>
          </a:p>
          <a:p>
            <a:pPr lvl="0"/>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0"/>
            <a:r>
              <a:rPr lang="en-US" dirty="0"/>
              <a:t>  </a:t>
            </a:r>
            <a:r>
              <a:rPr lang="en-US" dirty="0" err="1"/>
              <a:t>ArrayList</a:t>
            </a:r>
            <a:r>
              <a:rPr lang="en-US" dirty="0"/>
              <a:t>&lt;String&gt; al=</a:t>
            </a:r>
            <a:r>
              <a:rPr lang="en-US" b="1" dirty="0"/>
              <a:t>new</a:t>
            </a:r>
            <a:r>
              <a:rPr lang="en-US" dirty="0"/>
              <a:t> </a:t>
            </a:r>
            <a:r>
              <a:rPr lang="en-US" dirty="0" err="1"/>
              <a:t>ArrayList</a:t>
            </a:r>
            <a:r>
              <a:rPr lang="en-US" dirty="0"/>
              <a:t>&lt;String&gt;();  </a:t>
            </a:r>
          </a:p>
          <a:p>
            <a:pPr lvl="0"/>
            <a:r>
              <a:rPr lang="en-US" dirty="0"/>
              <a:t>  </a:t>
            </a:r>
            <a:r>
              <a:rPr lang="en-US" dirty="0" err="1"/>
              <a:t>al.add</a:t>
            </a:r>
            <a:r>
              <a:rPr lang="en-US" dirty="0"/>
              <a:t>("Ravi");  </a:t>
            </a:r>
          </a:p>
          <a:p>
            <a:pPr lvl="0"/>
            <a:r>
              <a:rPr lang="en-US" dirty="0"/>
              <a:t>  </a:t>
            </a:r>
            <a:r>
              <a:rPr lang="en-US" dirty="0" err="1"/>
              <a:t>al.add</a:t>
            </a:r>
            <a:r>
              <a:rPr lang="en-US" dirty="0"/>
              <a:t>("Vijay");  </a:t>
            </a:r>
          </a:p>
          <a:p>
            <a:pPr lvl="0"/>
            <a:r>
              <a:rPr lang="en-US" dirty="0"/>
              <a:t>  </a:t>
            </a:r>
            <a:r>
              <a:rPr lang="en-US" dirty="0" err="1"/>
              <a:t>al.add</a:t>
            </a:r>
            <a:r>
              <a:rPr lang="en-US" dirty="0"/>
              <a:t>("Ravi");  </a:t>
            </a:r>
          </a:p>
          <a:p>
            <a:pPr lvl="0"/>
            <a:r>
              <a:rPr lang="en-US" dirty="0"/>
              <a:t>  </a:t>
            </a:r>
            <a:r>
              <a:rPr lang="en-US" dirty="0" err="1"/>
              <a:t>al.add</a:t>
            </a:r>
            <a:r>
              <a:rPr lang="en-US" dirty="0"/>
              <a:t>("Ajay");  </a:t>
            </a:r>
          </a:p>
          <a:p>
            <a:pPr lvl="0"/>
            <a:r>
              <a:rPr lang="en-US" dirty="0"/>
              <a:t>  </a:t>
            </a:r>
            <a:r>
              <a:rPr lang="en-US" b="1" dirty="0"/>
              <a:t>for</a:t>
            </a:r>
            <a:r>
              <a:rPr lang="en-US" dirty="0"/>
              <a:t>(String </a:t>
            </a:r>
            <a:r>
              <a:rPr lang="en-US" dirty="0" err="1"/>
              <a:t>obj:al</a:t>
            </a:r>
            <a:r>
              <a:rPr lang="en-US" dirty="0"/>
              <a:t>)  </a:t>
            </a:r>
          </a:p>
          <a:p>
            <a:pPr lvl="0"/>
            <a:r>
              <a:rPr lang="en-US" dirty="0"/>
              <a:t>    </a:t>
            </a:r>
            <a:r>
              <a:rPr lang="en-US" dirty="0" err="1"/>
              <a:t>System.out.println</a:t>
            </a:r>
            <a:r>
              <a:rPr lang="en-US" dirty="0"/>
              <a:t>(</a:t>
            </a:r>
            <a:r>
              <a:rPr lang="en-US" dirty="0" err="1"/>
              <a:t>obj</a:t>
            </a:r>
            <a:r>
              <a:rPr lang="en-US" dirty="0"/>
              <a:t>);  </a:t>
            </a:r>
          </a:p>
          <a:p>
            <a:pPr lvl="0"/>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20</a:t>
            </a:fld>
            <a:endParaRPr lang="en-US"/>
          </a:p>
        </p:txBody>
      </p:sp>
    </p:spTree>
    <p:extLst>
      <p:ext uri="{BB962C8B-B14F-4D97-AF65-F5344CB8AC3E}">
        <p14:creationId xmlns:p14="http://schemas.microsoft.com/office/powerpoint/2010/main" val="152966820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User-defined class objects in Java </a:t>
            </a:r>
            <a:r>
              <a:rPr lang="en-US" b="1" dirty="0" err="1"/>
              <a:t>ArrayList</a:t>
            </a:r>
            <a:endParaRPr lang="en-US" dirty="0"/>
          </a:p>
        </p:txBody>
      </p:sp>
      <p:sp>
        <p:nvSpPr>
          <p:cNvPr id="3" name="Content Placeholder 2"/>
          <p:cNvSpPr>
            <a:spLocks noGrp="1"/>
          </p:cNvSpPr>
          <p:nvPr>
            <p:ph idx="1"/>
          </p:nvPr>
        </p:nvSpPr>
        <p:spPr/>
        <p:txBody>
          <a:bodyPr>
            <a:normAutofit lnSpcReduction="10000"/>
          </a:bodyPr>
          <a:lstStyle/>
          <a:p>
            <a:r>
              <a:rPr lang="en-US" dirty="0"/>
              <a:t>class Student{  </a:t>
            </a:r>
          </a:p>
          <a:p>
            <a:r>
              <a:rPr lang="en-US" dirty="0"/>
              <a:t>  </a:t>
            </a:r>
            <a:r>
              <a:rPr lang="en-US" dirty="0" err="1"/>
              <a:t>int</a:t>
            </a:r>
            <a:r>
              <a:rPr lang="en-US" dirty="0"/>
              <a:t> </a:t>
            </a:r>
            <a:r>
              <a:rPr lang="en-US" dirty="0" err="1"/>
              <a:t>rollno</a:t>
            </a:r>
            <a:r>
              <a:rPr lang="en-US" dirty="0"/>
              <a:t>;  </a:t>
            </a:r>
          </a:p>
          <a:p>
            <a:r>
              <a:rPr lang="en-US" dirty="0"/>
              <a:t>  String name;  </a:t>
            </a:r>
          </a:p>
          <a:p>
            <a:r>
              <a:rPr lang="en-US" dirty="0"/>
              <a:t>  </a:t>
            </a:r>
            <a:r>
              <a:rPr lang="en-US" dirty="0" err="1"/>
              <a:t>int</a:t>
            </a:r>
            <a:r>
              <a:rPr lang="en-US" dirty="0"/>
              <a:t> age;  </a:t>
            </a:r>
          </a:p>
          <a:p>
            <a:r>
              <a:rPr lang="en-US" dirty="0"/>
              <a:t>  Student(</a:t>
            </a:r>
            <a:r>
              <a:rPr lang="en-US" dirty="0" err="1"/>
              <a:t>int</a:t>
            </a:r>
            <a:r>
              <a:rPr lang="en-US" dirty="0"/>
              <a:t> </a:t>
            </a:r>
            <a:r>
              <a:rPr lang="en-US" dirty="0" err="1"/>
              <a:t>rollno,String</a:t>
            </a:r>
            <a:r>
              <a:rPr lang="en-US" dirty="0"/>
              <a:t> </a:t>
            </a:r>
            <a:r>
              <a:rPr lang="en-US" dirty="0" err="1"/>
              <a:t>name,int</a:t>
            </a:r>
            <a:r>
              <a:rPr lang="en-US" dirty="0"/>
              <a:t> age){  </a:t>
            </a:r>
          </a:p>
          <a:p>
            <a:r>
              <a:rPr lang="en-US" dirty="0"/>
              <a:t>   </a:t>
            </a:r>
            <a:r>
              <a:rPr lang="en-US" dirty="0" err="1"/>
              <a:t>this.rollno</a:t>
            </a:r>
            <a:r>
              <a:rPr lang="en-US" dirty="0"/>
              <a:t>=</a:t>
            </a:r>
            <a:r>
              <a:rPr lang="en-US" dirty="0" err="1"/>
              <a:t>rollno</a:t>
            </a:r>
            <a:r>
              <a:rPr lang="en-US" dirty="0"/>
              <a:t>;  </a:t>
            </a:r>
          </a:p>
          <a:p>
            <a:r>
              <a:rPr lang="en-US" dirty="0"/>
              <a:t>   this.name=name;  </a:t>
            </a:r>
          </a:p>
          <a:p>
            <a:r>
              <a:rPr lang="en-US" dirty="0"/>
              <a:t>   </a:t>
            </a:r>
            <a:r>
              <a:rPr lang="en-US" dirty="0" err="1"/>
              <a:t>this.age</a:t>
            </a:r>
            <a:r>
              <a:rPr lang="en-US" dirty="0"/>
              <a:t>=age;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21</a:t>
            </a:fld>
            <a:endParaRPr lang="en-US"/>
          </a:p>
        </p:txBody>
      </p:sp>
    </p:spTree>
    <p:extLst>
      <p:ext uri="{BB962C8B-B14F-4D97-AF65-F5344CB8AC3E}">
        <p14:creationId xmlns:p14="http://schemas.microsoft.com/office/powerpoint/2010/main" val="192772985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763059" y="0"/>
            <a:ext cx="8596668" cy="685800"/>
          </a:xfrm>
        </p:spPr>
        <p:txBody>
          <a:bodyPr/>
          <a:lstStyle/>
          <a:p>
            <a:r>
              <a:rPr lang="en-US" dirty="0"/>
              <a:t>TestCollection.java</a:t>
            </a:r>
          </a:p>
        </p:txBody>
      </p:sp>
      <p:sp>
        <p:nvSpPr>
          <p:cNvPr id="11" name="Content Placeholder 10"/>
          <p:cNvSpPr>
            <a:spLocks noGrp="1"/>
          </p:cNvSpPr>
          <p:nvPr>
            <p:ph idx="1"/>
          </p:nvPr>
        </p:nvSpPr>
        <p:spPr>
          <a:xfrm>
            <a:off x="677333" y="685801"/>
            <a:ext cx="9447741" cy="5355562"/>
          </a:xfrm>
        </p:spPr>
        <p:txBody>
          <a:bodyPr>
            <a:normAutofit fontScale="62500" lnSpcReduction="20000"/>
          </a:bodyPr>
          <a:lstStyle/>
          <a:p>
            <a:endParaRPr lang="en-US" dirty="0"/>
          </a:p>
          <a:p>
            <a:r>
              <a:rPr lang="en-US" dirty="0"/>
              <a:t>public class </a:t>
            </a:r>
            <a:r>
              <a:rPr lang="en-US" dirty="0" err="1"/>
              <a:t>TestColllection</a:t>
            </a:r>
            <a:r>
              <a:rPr lang="en-US" dirty="0"/>
              <a:t>{</a:t>
            </a:r>
          </a:p>
          <a:p>
            <a:r>
              <a:rPr lang="en-US" b="1" dirty="0"/>
              <a:t>public static void main(String[] </a:t>
            </a:r>
            <a:r>
              <a:rPr lang="en-US" b="1" dirty="0" err="1"/>
              <a:t>args</a:t>
            </a:r>
            <a:r>
              <a:rPr lang="en-US" b="1" dirty="0"/>
              <a:t>) {</a:t>
            </a:r>
          </a:p>
          <a:p>
            <a:r>
              <a:rPr lang="en-US" dirty="0"/>
              <a:t>Student s1 = </a:t>
            </a:r>
            <a:r>
              <a:rPr lang="en-US" b="1" dirty="0"/>
              <a:t>new Student(103, "</a:t>
            </a:r>
            <a:r>
              <a:rPr lang="en-US" b="1" dirty="0" err="1"/>
              <a:t>Tharun</a:t>
            </a:r>
            <a:r>
              <a:rPr lang="en-US" b="1" dirty="0"/>
              <a:t>", 23);</a:t>
            </a:r>
          </a:p>
          <a:p>
            <a:r>
              <a:rPr lang="en-US" dirty="0"/>
              <a:t>Student s2 = </a:t>
            </a:r>
            <a:r>
              <a:rPr lang="en-US" b="1" dirty="0"/>
              <a:t>new Student(102, "</a:t>
            </a:r>
            <a:r>
              <a:rPr lang="en-US" b="1" dirty="0" err="1"/>
              <a:t>Akhil</a:t>
            </a:r>
            <a:r>
              <a:rPr lang="en-US" b="1" dirty="0"/>
              <a:t>", 21);</a:t>
            </a:r>
          </a:p>
          <a:p>
            <a:r>
              <a:rPr lang="en-US" dirty="0"/>
              <a:t>Student s3 = </a:t>
            </a:r>
            <a:r>
              <a:rPr lang="en-US" b="1" dirty="0"/>
              <a:t>new Student(101, "Sameer", 22);</a:t>
            </a:r>
          </a:p>
          <a:p>
            <a:endParaRPr lang="en-US" dirty="0"/>
          </a:p>
          <a:p>
            <a:r>
              <a:rPr lang="en-US" dirty="0" err="1"/>
              <a:t>ArrayList</a:t>
            </a:r>
            <a:r>
              <a:rPr lang="en-US" dirty="0"/>
              <a:t>&lt;Student&gt; </a:t>
            </a:r>
            <a:r>
              <a:rPr lang="en-US" dirty="0" err="1"/>
              <a:t>studentsList</a:t>
            </a:r>
            <a:r>
              <a:rPr lang="en-US" dirty="0"/>
              <a:t> = </a:t>
            </a:r>
            <a:r>
              <a:rPr lang="en-US" b="1" dirty="0"/>
              <a:t>new </a:t>
            </a:r>
            <a:r>
              <a:rPr lang="en-US" b="1" dirty="0" err="1"/>
              <a:t>ArrayList</a:t>
            </a:r>
            <a:r>
              <a:rPr lang="en-US" b="1" dirty="0"/>
              <a:t>&lt;Student&gt;();</a:t>
            </a:r>
          </a:p>
          <a:p>
            <a:r>
              <a:rPr lang="en-US" dirty="0" err="1"/>
              <a:t>studentsList.add</a:t>
            </a:r>
            <a:r>
              <a:rPr lang="en-US" dirty="0"/>
              <a:t>(s1);</a:t>
            </a:r>
          </a:p>
          <a:p>
            <a:r>
              <a:rPr lang="en-US" dirty="0" err="1"/>
              <a:t>studentsList.add</a:t>
            </a:r>
            <a:r>
              <a:rPr lang="en-US" dirty="0"/>
              <a:t>(s2);</a:t>
            </a:r>
          </a:p>
          <a:p>
            <a:r>
              <a:rPr lang="en-US" dirty="0" err="1"/>
              <a:t>studentsList.add</a:t>
            </a:r>
            <a:r>
              <a:rPr lang="en-US" dirty="0"/>
              <a:t>(s3);</a:t>
            </a:r>
          </a:p>
          <a:p>
            <a:endParaRPr lang="en-US" dirty="0"/>
          </a:p>
          <a:p>
            <a:r>
              <a:rPr lang="en-US" dirty="0"/>
              <a:t>Iterator&lt;Student&gt; </a:t>
            </a:r>
            <a:r>
              <a:rPr lang="en-US" dirty="0" err="1"/>
              <a:t>studentIterator</a:t>
            </a:r>
            <a:r>
              <a:rPr lang="en-US" dirty="0"/>
              <a:t> = </a:t>
            </a:r>
            <a:r>
              <a:rPr lang="en-US" dirty="0" err="1"/>
              <a:t>studentsList.iterator</a:t>
            </a:r>
            <a:r>
              <a:rPr lang="en-US" dirty="0"/>
              <a:t>();</a:t>
            </a:r>
          </a:p>
          <a:p>
            <a:r>
              <a:rPr lang="en-US" b="1" dirty="0"/>
              <a:t>while(</a:t>
            </a:r>
            <a:r>
              <a:rPr lang="en-US" b="1" dirty="0" err="1"/>
              <a:t>studentIterator.hasNext</a:t>
            </a:r>
            <a:r>
              <a:rPr lang="en-US" b="1" dirty="0"/>
              <a:t>()){</a:t>
            </a:r>
          </a:p>
          <a:p>
            <a:r>
              <a:rPr lang="en-US" dirty="0"/>
              <a:t>Student </a:t>
            </a:r>
            <a:r>
              <a:rPr lang="en-US" dirty="0" err="1"/>
              <a:t>student</a:t>
            </a:r>
            <a:r>
              <a:rPr lang="en-US" dirty="0"/>
              <a:t> = </a:t>
            </a:r>
            <a:r>
              <a:rPr lang="en-US" dirty="0" err="1"/>
              <a:t>studentIterator.next</a:t>
            </a:r>
            <a:r>
              <a:rPr lang="en-US" dirty="0"/>
              <a:t>();</a:t>
            </a:r>
          </a:p>
          <a:p>
            <a:r>
              <a:rPr lang="en-US" dirty="0"/>
              <a:t>System.</a:t>
            </a:r>
            <a:r>
              <a:rPr lang="en-US" b="1" i="1" dirty="0"/>
              <a:t>out.println(student.id+" "+student.name+" "+</a:t>
            </a:r>
            <a:r>
              <a:rPr lang="en-US" b="1" i="1" dirty="0" err="1"/>
              <a:t>student.age</a:t>
            </a:r>
            <a:r>
              <a:rPr lang="en-US" b="1" i="1" dirty="0"/>
              <a:t>);</a:t>
            </a:r>
          </a:p>
          <a:p>
            <a:r>
              <a:rPr lang="en-US" dirty="0"/>
              <a:t>}</a:t>
            </a:r>
          </a:p>
          <a:p>
            <a:endParaRPr lang="en-US" dirty="0"/>
          </a:p>
          <a:p>
            <a:r>
              <a:rPr lang="en-US" dirty="0"/>
              <a:t>}</a:t>
            </a:r>
          </a:p>
          <a:p>
            <a:r>
              <a:rPr lang="en-US" dirty="0"/>
              <a:t>}</a:t>
            </a:r>
          </a:p>
          <a:p>
            <a:endParaRPr lang="en-US" dirty="0"/>
          </a:p>
          <a:p>
            <a:endParaRPr lang="en-US" dirty="0"/>
          </a:p>
        </p:txBody>
      </p:sp>
      <p:sp>
        <p:nvSpPr>
          <p:cNvPr id="2" name="Date Placeholder 1"/>
          <p:cNvSpPr>
            <a:spLocks noGrp="1"/>
          </p:cNvSpPr>
          <p:nvPr>
            <p:ph type="dt" sz="half" idx="10"/>
          </p:nvPr>
        </p:nvSpPr>
        <p:spPr/>
        <p:txBody>
          <a:bodyPr/>
          <a:lstStyle/>
          <a:p>
            <a:r>
              <a:rPr lang="en-US"/>
              <a:t>9/14/2015</a:t>
            </a:r>
          </a:p>
        </p:txBody>
      </p:sp>
      <p:sp>
        <p:nvSpPr>
          <p:cNvPr id="3" name="Footer Placeholder 2"/>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4CF9F8EE-5254-4F48-B3A4-A233DCD989F7}" type="slidenum">
              <a:rPr lang="en-US" smtClean="0"/>
              <a:t>22</a:t>
            </a:fld>
            <a:endParaRPr lang="en-US"/>
          </a:p>
        </p:txBody>
      </p:sp>
    </p:spTree>
    <p:extLst>
      <p:ext uri="{BB962C8B-B14F-4D97-AF65-F5344CB8AC3E}">
        <p14:creationId xmlns:p14="http://schemas.microsoft.com/office/powerpoint/2010/main" val="1831114589"/>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Output	</a:t>
            </a:r>
          </a:p>
        </p:txBody>
      </p:sp>
      <p:sp>
        <p:nvSpPr>
          <p:cNvPr id="5" name="Content Placeholder 4"/>
          <p:cNvSpPr>
            <a:spLocks noGrp="1"/>
          </p:cNvSpPr>
          <p:nvPr>
            <p:ph idx="1"/>
          </p:nvPr>
        </p:nvSpPr>
        <p:spPr/>
        <p:txBody>
          <a:bodyPr/>
          <a:lstStyle/>
          <a:p>
            <a:r>
              <a:rPr lang="fi-FI" dirty="0"/>
              <a:t>101 Sonoo 23 </a:t>
            </a:r>
          </a:p>
          <a:p>
            <a:r>
              <a:rPr lang="fi-FI" dirty="0"/>
              <a:t>102 Ravi 21 </a:t>
            </a:r>
          </a:p>
          <a:p>
            <a:r>
              <a:rPr lang="fi-FI" dirty="0"/>
              <a:t>103 Hanumat 25</a:t>
            </a:r>
            <a:endParaRPr lang="en-US" dirty="0"/>
          </a:p>
        </p:txBody>
      </p:sp>
      <p:sp>
        <p:nvSpPr>
          <p:cNvPr id="2" name="Date Placeholder 1"/>
          <p:cNvSpPr>
            <a:spLocks noGrp="1"/>
          </p:cNvSpPr>
          <p:nvPr>
            <p:ph type="dt" sz="half" idx="10"/>
          </p:nvPr>
        </p:nvSpPr>
        <p:spPr/>
        <p:txBody>
          <a:bodyPr/>
          <a:lstStyle/>
          <a:p>
            <a:r>
              <a:rPr lang="en-US"/>
              <a:t>9/14/2015</a:t>
            </a:r>
          </a:p>
        </p:txBody>
      </p:sp>
      <p:sp>
        <p:nvSpPr>
          <p:cNvPr id="3" name="Footer Placeholder 2"/>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23</a:t>
            </a:fld>
            <a:endParaRPr lang="en-US"/>
          </a:p>
        </p:txBody>
      </p:sp>
    </p:spTree>
    <p:extLst>
      <p:ext uri="{BB962C8B-B14F-4D97-AF65-F5344CB8AC3E}">
        <p14:creationId xmlns:p14="http://schemas.microsoft.com/office/powerpoint/2010/main" val="62625565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76656"/>
          </a:xfrm>
        </p:spPr>
        <p:txBody>
          <a:bodyPr/>
          <a:lstStyle/>
          <a:p>
            <a:r>
              <a:rPr lang="en-US" dirty="0"/>
              <a:t>Example of </a:t>
            </a:r>
            <a:r>
              <a:rPr lang="en-US" dirty="0" err="1"/>
              <a:t>addAll</a:t>
            </a:r>
            <a:r>
              <a:rPr lang="en-US" dirty="0"/>
              <a:t>()</a:t>
            </a:r>
          </a:p>
        </p:txBody>
      </p:sp>
      <p:sp>
        <p:nvSpPr>
          <p:cNvPr id="3" name="Content Placeholder 2"/>
          <p:cNvSpPr>
            <a:spLocks noGrp="1"/>
          </p:cNvSpPr>
          <p:nvPr>
            <p:ph idx="1"/>
          </p:nvPr>
        </p:nvSpPr>
        <p:spPr>
          <a:xfrm>
            <a:off x="677334" y="676656"/>
            <a:ext cx="10935546" cy="6181344"/>
          </a:xfrm>
        </p:spPr>
        <p:txBody>
          <a:bodyPr>
            <a:normAutofit lnSpcReduction="10000"/>
          </a:bodyPr>
          <a:lstStyle/>
          <a:p>
            <a:r>
              <a:rPr lang="en-US" b="1" dirty="0">
                <a:solidFill>
                  <a:srgbClr val="7F0055"/>
                </a:solidFill>
                <a:latin typeface="Consolas" panose="020B0609020204030204" pitchFamily="49" charset="0"/>
              </a:rPr>
              <a:t>import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java.util.ArrayList</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AddAllDemo</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u="sng" dirty="0" err="1">
                <a:solidFill>
                  <a:srgbClr val="000000"/>
                </a:solidFill>
                <a:latin typeface="Consolas" panose="020B0609020204030204" pitchFamily="49" charset="0"/>
              </a:rPr>
              <a:t>ArrayList</a:t>
            </a:r>
            <a:r>
              <a:rPr lang="en-US" u="sng" dirty="0">
                <a:solidFill>
                  <a:srgbClr val="000000"/>
                </a:solidFill>
                <a:latin typeface="Consolas" panose="020B0609020204030204" pitchFamily="49" charset="0"/>
              </a:rPr>
              <a:t> </a:t>
            </a:r>
            <a:r>
              <a:rPr lang="en-US" u="sng" dirty="0">
                <a:solidFill>
                  <a:srgbClr val="6A3E3E"/>
                </a:solidFill>
                <a:latin typeface="Consolas" panose="020B0609020204030204" pitchFamily="49" charset="0"/>
              </a:rPr>
              <a:t>al1</a:t>
            </a:r>
            <a:r>
              <a:rPr lang="en-US" u="sng" dirty="0">
                <a:solidFill>
                  <a:srgbClr val="000000"/>
                </a:solidFill>
                <a:latin typeface="Consolas" panose="020B0609020204030204" pitchFamily="49" charset="0"/>
              </a:rPr>
              <a:t> = </a:t>
            </a:r>
            <a:r>
              <a:rPr lang="en-US" b="1" u="sng" dirty="0">
                <a:solidFill>
                  <a:srgbClr val="7F0055"/>
                </a:solidFill>
                <a:latin typeface="Consolas" panose="020B0609020204030204" pitchFamily="49" charset="0"/>
              </a:rPr>
              <a:t>new</a:t>
            </a:r>
            <a:r>
              <a:rPr lang="en-US" b="1" u="sng" dirty="0">
                <a:solidFill>
                  <a:srgbClr val="000000"/>
                </a:solidFill>
                <a:latin typeface="Consolas" panose="020B0609020204030204" pitchFamily="49" charset="0"/>
              </a:rPr>
              <a:t> </a:t>
            </a:r>
            <a:r>
              <a:rPr lang="en-US" b="1" u="sng" dirty="0" err="1">
                <a:solidFill>
                  <a:srgbClr val="000000"/>
                </a:solidFill>
                <a:latin typeface="Consolas" panose="020B0609020204030204" pitchFamily="49" charset="0"/>
              </a:rPr>
              <a:t>ArrayList</a:t>
            </a:r>
            <a:r>
              <a:rPr lang="en-US" b="1" u="sng" dirty="0">
                <a:solidFill>
                  <a:srgbClr val="000000"/>
                </a:solidFill>
                <a:latin typeface="Consolas" panose="020B0609020204030204" pitchFamily="49" charset="0"/>
              </a:rPr>
              <a:t>&lt;&gt;();</a:t>
            </a:r>
          </a:p>
          <a:p>
            <a:r>
              <a:rPr lang="en-US" u="sng" dirty="0">
                <a:solidFill>
                  <a:srgbClr val="6A3E3E"/>
                </a:solidFill>
                <a:latin typeface="Consolas" panose="020B0609020204030204" pitchFamily="49" charset="0"/>
              </a:rPr>
              <a:t>al1</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"NTR"</a:t>
            </a:r>
            <a:r>
              <a:rPr lang="en-US" u="sng" dirty="0">
                <a:solidFill>
                  <a:srgbClr val="000000"/>
                </a:solidFill>
                <a:latin typeface="Consolas" panose="020B0609020204030204" pitchFamily="49" charset="0"/>
              </a:rPr>
              <a:t>);</a:t>
            </a:r>
          </a:p>
          <a:p>
            <a:r>
              <a:rPr lang="en-US" u="sng" dirty="0">
                <a:solidFill>
                  <a:srgbClr val="6A3E3E"/>
                </a:solidFill>
                <a:latin typeface="Consolas" panose="020B0609020204030204" pitchFamily="49" charset="0"/>
              </a:rPr>
              <a:t>al1</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"ANR"</a:t>
            </a:r>
            <a:r>
              <a:rPr lang="en-US" u="sng" dirty="0">
                <a:solidFill>
                  <a:srgbClr val="000000"/>
                </a:solidFill>
                <a:latin typeface="Consolas" panose="020B0609020204030204" pitchFamily="49" charset="0"/>
              </a:rPr>
              <a:t>);</a:t>
            </a:r>
          </a:p>
          <a:p>
            <a:r>
              <a:rPr lang="en-US" u="sng" dirty="0">
                <a:solidFill>
                  <a:srgbClr val="6A3E3E"/>
                </a:solidFill>
                <a:latin typeface="Consolas" panose="020B0609020204030204" pitchFamily="49" charset="0"/>
              </a:rPr>
              <a:t>al1</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"Jr. NTR"</a:t>
            </a:r>
            <a:r>
              <a:rPr lang="en-US" u="sng" dirty="0">
                <a:solidFill>
                  <a:srgbClr val="000000"/>
                </a:solidFill>
                <a:latin typeface="Consolas" panose="020B0609020204030204" pitchFamily="49" charset="0"/>
              </a:rPr>
              <a:t>);</a:t>
            </a:r>
          </a:p>
          <a:p>
            <a:r>
              <a:rPr lang="en-US" u="sng" dirty="0" err="1">
                <a:solidFill>
                  <a:srgbClr val="000000"/>
                </a:solidFill>
                <a:latin typeface="Consolas" panose="020B0609020204030204" pitchFamily="49" charset="0"/>
              </a:rPr>
              <a:t>ArrayList</a:t>
            </a:r>
            <a:r>
              <a:rPr lang="en-US" u="sng" dirty="0">
                <a:solidFill>
                  <a:srgbClr val="000000"/>
                </a:solidFill>
                <a:latin typeface="Consolas" panose="020B0609020204030204" pitchFamily="49" charset="0"/>
              </a:rPr>
              <a:t> </a:t>
            </a:r>
            <a:r>
              <a:rPr lang="en-US" u="sng" dirty="0">
                <a:solidFill>
                  <a:srgbClr val="6A3E3E"/>
                </a:solidFill>
                <a:latin typeface="Consolas" panose="020B0609020204030204" pitchFamily="49" charset="0"/>
              </a:rPr>
              <a:t>al2</a:t>
            </a:r>
            <a:r>
              <a:rPr lang="en-US" u="sng" dirty="0">
                <a:solidFill>
                  <a:srgbClr val="000000"/>
                </a:solidFill>
                <a:latin typeface="Consolas" panose="020B0609020204030204" pitchFamily="49" charset="0"/>
              </a:rPr>
              <a:t> = </a:t>
            </a:r>
            <a:r>
              <a:rPr lang="en-US" b="1" u="sng" dirty="0">
                <a:solidFill>
                  <a:srgbClr val="7F0055"/>
                </a:solidFill>
                <a:latin typeface="Consolas" panose="020B0609020204030204" pitchFamily="49" charset="0"/>
              </a:rPr>
              <a:t>new</a:t>
            </a:r>
            <a:r>
              <a:rPr lang="en-US" b="1" u="sng" dirty="0">
                <a:solidFill>
                  <a:srgbClr val="000000"/>
                </a:solidFill>
                <a:latin typeface="Consolas" panose="020B0609020204030204" pitchFamily="49" charset="0"/>
              </a:rPr>
              <a:t> </a:t>
            </a:r>
            <a:r>
              <a:rPr lang="en-US" b="1" u="sng" dirty="0" err="1">
                <a:solidFill>
                  <a:srgbClr val="000000"/>
                </a:solidFill>
                <a:latin typeface="Consolas" panose="020B0609020204030204" pitchFamily="49" charset="0"/>
              </a:rPr>
              <a:t>ArrayList</a:t>
            </a:r>
            <a:r>
              <a:rPr lang="en-US" b="1" u="sng" dirty="0">
                <a:solidFill>
                  <a:srgbClr val="000000"/>
                </a:solidFill>
                <a:latin typeface="Consolas" panose="020B0609020204030204" pitchFamily="49" charset="0"/>
              </a:rPr>
              <a:t>();</a:t>
            </a:r>
          </a:p>
          <a:p>
            <a:r>
              <a:rPr lang="en-US" u="sng" dirty="0">
                <a:solidFill>
                  <a:srgbClr val="6A3E3E"/>
                </a:solidFill>
                <a:latin typeface="Consolas" panose="020B0609020204030204" pitchFamily="49" charset="0"/>
              </a:rPr>
              <a:t>al2</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"KCR"</a:t>
            </a:r>
            <a:r>
              <a:rPr lang="en-US" u="sng" dirty="0">
                <a:solidFill>
                  <a:srgbClr val="000000"/>
                </a:solidFill>
                <a:latin typeface="Consolas" panose="020B0609020204030204" pitchFamily="49" charset="0"/>
              </a:rPr>
              <a:t>);</a:t>
            </a:r>
          </a:p>
          <a:p>
            <a:r>
              <a:rPr lang="en-US" u="sng" dirty="0">
                <a:solidFill>
                  <a:srgbClr val="6A3E3E"/>
                </a:solidFill>
                <a:latin typeface="Consolas" panose="020B0609020204030204" pitchFamily="49" charset="0"/>
              </a:rPr>
              <a:t>al2</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"KTR"</a:t>
            </a:r>
            <a:r>
              <a:rPr lang="en-US" u="sng" dirty="0">
                <a:solidFill>
                  <a:srgbClr val="000000"/>
                </a:solidFill>
                <a:latin typeface="Consolas" panose="020B0609020204030204" pitchFamily="49" charset="0"/>
              </a:rPr>
              <a:t>);</a:t>
            </a:r>
          </a:p>
          <a:p>
            <a:r>
              <a:rPr lang="en-US" u="sng" dirty="0">
                <a:solidFill>
                  <a:srgbClr val="6A3E3E"/>
                </a:solidFill>
                <a:latin typeface="Consolas" panose="020B0609020204030204" pitchFamily="49" charset="0"/>
              </a:rPr>
              <a:t>al2</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a:t>
            </a:r>
            <a:r>
              <a:rPr lang="en-US" u="sng" dirty="0" err="1">
                <a:solidFill>
                  <a:srgbClr val="2A00FF"/>
                </a:solidFill>
                <a:latin typeface="Consolas" panose="020B0609020204030204" pitchFamily="49" charset="0"/>
              </a:rPr>
              <a:t>Kavitha</a:t>
            </a:r>
            <a:r>
              <a:rPr lang="en-US" u="sng" dirty="0">
                <a:solidFill>
                  <a:srgbClr val="2A00FF"/>
                </a:solidFill>
                <a:latin typeface="Consolas" panose="020B0609020204030204" pitchFamily="49" charset="0"/>
              </a:rPr>
              <a:t>"</a:t>
            </a:r>
            <a:r>
              <a:rPr lang="en-US" u="sng" dirty="0">
                <a:solidFill>
                  <a:srgbClr val="000000"/>
                </a:solidFill>
                <a:latin typeface="Consolas" panose="020B0609020204030204" pitchFamily="49" charset="0"/>
              </a:rPr>
              <a:t>);</a:t>
            </a:r>
          </a:p>
          <a:p>
            <a:r>
              <a:rPr lang="en-US" u="sng" dirty="0">
                <a:solidFill>
                  <a:srgbClr val="FF0000"/>
                </a:solidFill>
                <a:latin typeface="Consolas" panose="020B0609020204030204" pitchFamily="49" charset="0"/>
              </a:rPr>
              <a:t>al1.addAll(al2);</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al1</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000000"/>
                </a:solidFill>
                <a:latin typeface="Consolas" panose="020B0609020204030204" pitchFamily="49" charset="0"/>
              </a:rPr>
              <a:t>}</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24</a:t>
            </a:fld>
            <a:endParaRPr lang="en-US"/>
          </a:p>
        </p:txBody>
      </p:sp>
    </p:spTree>
    <p:extLst>
      <p:ext uri="{BB962C8B-B14F-4D97-AF65-F5344CB8AC3E}">
        <p14:creationId xmlns:p14="http://schemas.microsoft.com/office/powerpoint/2010/main" val="375902605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5" end="15"/>
                                            </p:txEl>
                                          </p:spTgt>
                                        </p:tgtEl>
                                        <p:attrNameLst>
                                          <p:attrName>style.visibility</p:attrName>
                                        </p:attrNameLst>
                                      </p:cBhvr>
                                      <p:to>
                                        <p:strVal val="visible"/>
                                      </p:to>
                                    </p:set>
                                    <p:anim calcmode="lin" valueType="num">
                                      <p:cBhvr additive="base">
                                        <p:cTn id="9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30175"/>
            <a:ext cx="8596668" cy="711200"/>
          </a:xfrm>
        </p:spPr>
        <p:txBody>
          <a:bodyPr/>
          <a:lstStyle/>
          <a:p>
            <a:r>
              <a:rPr lang="en-US" dirty="0"/>
              <a:t>Example of </a:t>
            </a:r>
            <a:r>
              <a:rPr lang="en-US" dirty="0" err="1"/>
              <a:t>removeAll</a:t>
            </a:r>
            <a:r>
              <a:rPr lang="en-US" dirty="0"/>
              <a:t>()</a:t>
            </a:r>
          </a:p>
        </p:txBody>
      </p:sp>
      <p:sp>
        <p:nvSpPr>
          <p:cNvPr id="3" name="Content Placeholder 2"/>
          <p:cNvSpPr>
            <a:spLocks noGrp="1"/>
          </p:cNvSpPr>
          <p:nvPr>
            <p:ph idx="1"/>
          </p:nvPr>
        </p:nvSpPr>
        <p:spPr>
          <a:xfrm>
            <a:off x="677333" y="819151"/>
            <a:ext cx="9628717" cy="6038850"/>
          </a:xfrm>
        </p:spPr>
        <p:txBody>
          <a:bodyPr>
            <a:normAutofit lnSpcReduction="10000"/>
          </a:bodyPr>
          <a:lstStyle/>
          <a:p>
            <a:pPr lvl="0">
              <a:buClr>
                <a:srgbClr val="92278F"/>
              </a:buClr>
            </a:pPr>
            <a:r>
              <a:rPr lang="en-US" b="1" dirty="0">
                <a:solidFill>
                  <a:srgbClr val="7F0055"/>
                </a:solidFill>
                <a:latin typeface="Consolas" panose="020B0609020204030204" pitchFamily="49" charset="0"/>
              </a:rPr>
              <a:t>import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java.util.ArrayList</a:t>
            </a:r>
            <a:r>
              <a:rPr lang="en-US" b="1" dirty="0">
                <a:solidFill>
                  <a:srgbClr val="000000"/>
                </a:solidFill>
                <a:latin typeface="Consolas" panose="020B0609020204030204" pitchFamily="49" charset="0"/>
              </a:rPr>
              <a:t>;</a:t>
            </a:r>
          </a:p>
          <a:p>
            <a:pPr lvl="0">
              <a:buClr>
                <a:srgbClr val="92278F"/>
              </a:buClr>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AddAllDemo</a:t>
            </a:r>
            <a:r>
              <a:rPr lang="en-US" b="1" dirty="0">
                <a:solidFill>
                  <a:srgbClr val="000000"/>
                </a:solidFill>
                <a:latin typeface="Consolas" panose="020B0609020204030204" pitchFamily="49" charset="0"/>
              </a:rPr>
              <a:t> {</a:t>
            </a:r>
          </a:p>
          <a:p>
            <a:pPr lvl="0">
              <a:buClr>
                <a:srgbClr val="92278F"/>
              </a:buClr>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pPr lvl="0">
              <a:buClr>
                <a:srgbClr val="92278F"/>
              </a:buClr>
            </a:pPr>
            <a:r>
              <a:rPr lang="en-US" u="sng" dirty="0" err="1">
                <a:solidFill>
                  <a:srgbClr val="000000"/>
                </a:solidFill>
                <a:latin typeface="Consolas" panose="020B0609020204030204" pitchFamily="49" charset="0"/>
              </a:rPr>
              <a:t>ArrayList</a:t>
            </a:r>
            <a:r>
              <a:rPr lang="en-US" u="sng" dirty="0">
                <a:solidFill>
                  <a:srgbClr val="000000"/>
                </a:solidFill>
                <a:latin typeface="Consolas" panose="020B0609020204030204" pitchFamily="49" charset="0"/>
              </a:rPr>
              <a:t> </a:t>
            </a:r>
            <a:r>
              <a:rPr lang="en-US" u="sng" dirty="0">
                <a:solidFill>
                  <a:srgbClr val="6A3E3E"/>
                </a:solidFill>
                <a:latin typeface="Consolas" panose="020B0609020204030204" pitchFamily="49" charset="0"/>
              </a:rPr>
              <a:t>al1</a:t>
            </a:r>
            <a:r>
              <a:rPr lang="en-US" u="sng" dirty="0">
                <a:solidFill>
                  <a:srgbClr val="000000"/>
                </a:solidFill>
                <a:latin typeface="Consolas" panose="020B0609020204030204" pitchFamily="49" charset="0"/>
              </a:rPr>
              <a:t> = </a:t>
            </a:r>
            <a:r>
              <a:rPr lang="en-US" b="1" u="sng" dirty="0">
                <a:solidFill>
                  <a:srgbClr val="7F0055"/>
                </a:solidFill>
                <a:latin typeface="Consolas" panose="020B0609020204030204" pitchFamily="49" charset="0"/>
              </a:rPr>
              <a:t>new</a:t>
            </a:r>
            <a:r>
              <a:rPr lang="en-US" b="1" u="sng" dirty="0">
                <a:solidFill>
                  <a:srgbClr val="000000"/>
                </a:solidFill>
                <a:latin typeface="Consolas" panose="020B0609020204030204" pitchFamily="49" charset="0"/>
              </a:rPr>
              <a:t> </a:t>
            </a:r>
            <a:r>
              <a:rPr lang="en-US" b="1" u="sng" dirty="0" err="1">
                <a:solidFill>
                  <a:srgbClr val="000000"/>
                </a:solidFill>
                <a:latin typeface="Consolas" panose="020B0609020204030204" pitchFamily="49" charset="0"/>
              </a:rPr>
              <a:t>ArrayList</a:t>
            </a:r>
            <a:r>
              <a:rPr lang="en-US" b="1" u="sng" dirty="0">
                <a:solidFill>
                  <a:srgbClr val="000000"/>
                </a:solidFill>
                <a:latin typeface="Consolas" panose="020B0609020204030204" pitchFamily="49" charset="0"/>
              </a:rPr>
              <a:t>&lt;&gt;();</a:t>
            </a:r>
          </a:p>
          <a:p>
            <a:pPr lvl="0">
              <a:buClr>
                <a:srgbClr val="92278F"/>
              </a:buClr>
            </a:pPr>
            <a:r>
              <a:rPr lang="en-US" u="sng" dirty="0">
                <a:solidFill>
                  <a:srgbClr val="6A3E3E"/>
                </a:solidFill>
                <a:latin typeface="Consolas" panose="020B0609020204030204" pitchFamily="49" charset="0"/>
              </a:rPr>
              <a:t>al1</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"NTR"</a:t>
            </a:r>
            <a:r>
              <a:rPr lang="en-US" u="sng" dirty="0">
                <a:solidFill>
                  <a:srgbClr val="000000"/>
                </a:solidFill>
                <a:latin typeface="Consolas" panose="020B0609020204030204" pitchFamily="49" charset="0"/>
              </a:rPr>
              <a:t>);</a:t>
            </a:r>
          </a:p>
          <a:p>
            <a:pPr lvl="0">
              <a:buClr>
                <a:srgbClr val="92278F"/>
              </a:buClr>
            </a:pPr>
            <a:r>
              <a:rPr lang="en-US" u="sng" dirty="0">
                <a:solidFill>
                  <a:srgbClr val="6A3E3E"/>
                </a:solidFill>
                <a:latin typeface="Consolas" panose="020B0609020204030204" pitchFamily="49" charset="0"/>
              </a:rPr>
              <a:t>al1</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"ANR"</a:t>
            </a:r>
            <a:r>
              <a:rPr lang="en-US" u="sng" dirty="0">
                <a:solidFill>
                  <a:srgbClr val="000000"/>
                </a:solidFill>
                <a:latin typeface="Consolas" panose="020B0609020204030204" pitchFamily="49" charset="0"/>
              </a:rPr>
              <a:t>);</a:t>
            </a:r>
          </a:p>
          <a:p>
            <a:pPr lvl="0">
              <a:buClr>
                <a:srgbClr val="92278F"/>
              </a:buClr>
            </a:pPr>
            <a:r>
              <a:rPr lang="en-US" u="sng" dirty="0">
                <a:solidFill>
                  <a:srgbClr val="6A3E3E"/>
                </a:solidFill>
                <a:latin typeface="Consolas" panose="020B0609020204030204" pitchFamily="49" charset="0"/>
              </a:rPr>
              <a:t>al1</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"Jr. NTR"</a:t>
            </a:r>
            <a:r>
              <a:rPr lang="en-US" u="sng" dirty="0">
                <a:solidFill>
                  <a:srgbClr val="000000"/>
                </a:solidFill>
                <a:latin typeface="Consolas" panose="020B0609020204030204" pitchFamily="49" charset="0"/>
              </a:rPr>
              <a:t>);</a:t>
            </a:r>
          </a:p>
          <a:p>
            <a:pPr lvl="0">
              <a:buClr>
                <a:srgbClr val="92278F"/>
              </a:buClr>
            </a:pPr>
            <a:r>
              <a:rPr lang="en-US" u="sng" dirty="0" err="1">
                <a:solidFill>
                  <a:srgbClr val="000000"/>
                </a:solidFill>
                <a:latin typeface="Consolas" panose="020B0609020204030204" pitchFamily="49" charset="0"/>
              </a:rPr>
              <a:t>ArrayList</a:t>
            </a:r>
            <a:r>
              <a:rPr lang="en-US" u="sng" dirty="0">
                <a:solidFill>
                  <a:srgbClr val="000000"/>
                </a:solidFill>
                <a:latin typeface="Consolas" panose="020B0609020204030204" pitchFamily="49" charset="0"/>
              </a:rPr>
              <a:t> </a:t>
            </a:r>
            <a:r>
              <a:rPr lang="en-US" u="sng" dirty="0">
                <a:solidFill>
                  <a:srgbClr val="6A3E3E"/>
                </a:solidFill>
                <a:latin typeface="Consolas" panose="020B0609020204030204" pitchFamily="49" charset="0"/>
              </a:rPr>
              <a:t>al2</a:t>
            </a:r>
            <a:r>
              <a:rPr lang="en-US" u="sng" dirty="0">
                <a:solidFill>
                  <a:srgbClr val="000000"/>
                </a:solidFill>
                <a:latin typeface="Consolas" panose="020B0609020204030204" pitchFamily="49" charset="0"/>
              </a:rPr>
              <a:t> = </a:t>
            </a:r>
            <a:r>
              <a:rPr lang="en-US" b="1" u="sng" dirty="0">
                <a:solidFill>
                  <a:srgbClr val="7F0055"/>
                </a:solidFill>
                <a:latin typeface="Consolas" panose="020B0609020204030204" pitchFamily="49" charset="0"/>
              </a:rPr>
              <a:t>new</a:t>
            </a:r>
            <a:r>
              <a:rPr lang="en-US" b="1" u="sng" dirty="0">
                <a:solidFill>
                  <a:srgbClr val="000000"/>
                </a:solidFill>
                <a:latin typeface="Consolas" panose="020B0609020204030204" pitchFamily="49" charset="0"/>
              </a:rPr>
              <a:t> </a:t>
            </a:r>
            <a:r>
              <a:rPr lang="en-US" b="1" u="sng" dirty="0" err="1">
                <a:solidFill>
                  <a:srgbClr val="000000"/>
                </a:solidFill>
                <a:latin typeface="Consolas" panose="020B0609020204030204" pitchFamily="49" charset="0"/>
              </a:rPr>
              <a:t>ArrayList</a:t>
            </a:r>
            <a:r>
              <a:rPr lang="en-US" b="1" u="sng" dirty="0">
                <a:solidFill>
                  <a:srgbClr val="000000"/>
                </a:solidFill>
                <a:latin typeface="Consolas" panose="020B0609020204030204" pitchFamily="49" charset="0"/>
              </a:rPr>
              <a:t>();</a:t>
            </a:r>
          </a:p>
          <a:p>
            <a:pPr lvl="0">
              <a:buClr>
                <a:srgbClr val="92278F"/>
              </a:buClr>
            </a:pPr>
            <a:r>
              <a:rPr lang="en-US" u="sng" dirty="0">
                <a:solidFill>
                  <a:srgbClr val="6A3E3E"/>
                </a:solidFill>
                <a:latin typeface="Consolas" panose="020B0609020204030204" pitchFamily="49" charset="0"/>
              </a:rPr>
              <a:t>al2</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"KCR"</a:t>
            </a:r>
            <a:r>
              <a:rPr lang="en-US" u="sng" dirty="0">
                <a:solidFill>
                  <a:srgbClr val="000000"/>
                </a:solidFill>
                <a:latin typeface="Consolas" panose="020B0609020204030204" pitchFamily="49" charset="0"/>
              </a:rPr>
              <a:t>);</a:t>
            </a:r>
          </a:p>
          <a:p>
            <a:pPr lvl="0">
              <a:buClr>
                <a:srgbClr val="92278F"/>
              </a:buClr>
            </a:pPr>
            <a:r>
              <a:rPr lang="en-US" u="sng" dirty="0">
                <a:solidFill>
                  <a:srgbClr val="6A3E3E"/>
                </a:solidFill>
                <a:latin typeface="Consolas" panose="020B0609020204030204" pitchFamily="49" charset="0"/>
              </a:rPr>
              <a:t>al2</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"KTR"</a:t>
            </a:r>
            <a:r>
              <a:rPr lang="en-US" u="sng" dirty="0">
                <a:solidFill>
                  <a:srgbClr val="000000"/>
                </a:solidFill>
                <a:latin typeface="Consolas" panose="020B0609020204030204" pitchFamily="49" charset="0"/>
              </a:rPr>
              <a:t>);</a:t>
            </a:r>
          </a:p>
          <a:p>
            <a:pPr lvl="0">
              <a:buClr>
                <a:srgbClr val="92278F"/>
              </a:buClr>
            </a:pPr>
            <a:r>
              <a:rPr lang="en-US" u="sng" dirty="0">
                <a:solidFill>
                  <a:srgbClr val="6A3E3E"/>
                </a:solidFill>
                <a:latin typeface="Consolas" panose="020B0609020204030204" pitchFamily="49" charset="0"/>
              </a:rPr>
              <a:t>al2</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a:t>
            </a:r>
            <a:r>
              <a:rPr lang="en-US" u="sng" dirty="0" err="1">
                <a:solidFill>
                  <a:srgbClr val="2A00FF"/>
                </a:solidFill>
                <a:latin typeface="Consolas" panose="020B0609020204030204" pitchFamily="49" charset="0"/>
              </a:rPr>
              <a:t>Kavitha</a:t>
            </a:r>
            <a:r>
              <a:rPr lang="en-US" u="sng" dirty="0">
                <a:solidFill>
                  <a:srgbClr val="2A00FF"/>
                </a:solidFill>
                <a:latin typeface="Consolas" panose="020B0609020204030204" pitchFamily="49" charset="0"/>
              </a:rPr>
              <a:t>"</a:t>
            </a:r>
            <a:r>
              <a:rPr lang="en-US" u="sng" dirty="0">
                <a:solidFill>
                  <a:srgbClr val="000000"/>
                </a:solidFill>
                <a:latin typeface="Consolas" panose="020B0609020204030204" pitchFamily="49" charset="0"/>
              </a:rPr>
              <a:t>);</a:t>
            </a:r>
          </a:p>
          <a:p>
            <a:pPr lvl="0">
              <a:buClr>
                <a:srgbClr val="92278F"/>
              </a:buClr>
            </a:pPr>
            <a:r>
              <a:rPr lang="en-US" u="sng" dirty="0">
                <a:solidFill>
                  <a:srgbClr val="FF0000"/>
                </a:solidFill>
                <a:latin typeface="Consolas" panose="020B0609020204030204" pitchFamily="49" charset="0"/>
              </a:rPr>
              <a:t>al1.removeAll(al2);</a:t>
            </a:r>
          </a:p>
          <a:p>
            <a:pPr lvl="0">
              <a:buClr>
                <a:srgbClr val="92278F"/>
              </a:buClr>
            </a:pP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al1</a:t>
            </a:r>
            <a:r>
              <a:rPr lang="en-US" b="1" i="1" dirty="0">
                <a:solidFill>
                  <a:srgbClr val="000000"/>
                </a:solidFill>
                <a:latin typeface="Consolas" panose="020B0609020204030204" pitchFamily="49" charset="0"/>
              </a:rPr>
              <a:t>);</a:t>
            </a:r>
          </a:p>
          <a:p>
            <a:pPr lvl="0">
              <a:buClr>
                <a:srgbClr val="92278F"/>
              </a:buClr>
            </a:pPr>
            <a:r>
              <a:rPr lang="en-US" dirty="0">
                <a:solidFill>
                  <a:srgbClr val="000000"/>
                </a:solidFill>
                <a:latin typeface="Consolas" panose="020B0609020204030204" pitchFamily="49" charset="0"/>
              </a:rPr>
              <a:t>}</a:t>
            </a:r>
          </a:p>
          <a:p>
            <a:pPr lvl="0">
              <a:buClr>
                <a:srgbClr val="92278F"/>
              </a:buClr>
            </a:pPr>
            <a:endParaRPr lang="en-US" dirty="0">
              <a:solidFill>
                <a:prstClr val="black">
                  <a:lumMod val="75000"/>
                  <a:lumOff val="25000"/>
                </a:prstClr>
              </a:solidFill>
              <a:latin typeface="Consolas" panose="020B0609020204030204" pitchFamily="49" charset="0"/>
            </a:endParaRPr>
          </a:p>
          <a:p>
            <a:pPr lvl="0">
              <a:buClr>
                <a:srgbClr val="92278F"/>
              </a:buClr>
            </a:pPr>
            <a:r>
              <a:rPr lang="en-US" dirty="0">
                <a:solidFill>
                  <a:srgbClr val="000000"/>
                </a:solidFill>
                <a:latin typeface="Consolas" panose="020B0609020204030204" pitchFamily="49" charset="0"/>
              </a:rPr>
              <a:t>}</a:t>
            </a:r>
          </a:p>
          <a:p>
            <a:pPr lvl="0">
              <a:buClr>
                <a:srgbClr val="92278F"/>
              </a:buClr>
            </a:pPr>
            <a:endParaRPr lang="en-US" dirty="0">
              <a:solidFill>
                <a:prstClr val="black">
                  <a:lumMod val="75000"/>
                  <a:lumOff val="25000"/>
                </a:prstClr>
              </a:solidFill>
            </a:endParaRP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25</a:t>
            </a:fld>
            <a:endParaRPr lang="en-US"/>
          </a:p>
        </p:txBody>
      </p:sp>
    </p:spTree>
    <p:extLst>
      <p:ext uri="{BB962C8B-B14F-4D97-AF65-F5344CB8AC3E}">
        <p14:creationId xmlns:p14="http://schemas.microsoft.com/office/powerpoint/2010/main" val="134227397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5" end="15"/>
                                            </p:txEl>
                                          </p:spTgt>
                                        </p:tgtEl>
                                        <p:attrNameLst>
                                          <p:attrName>style.visibility</p:attrName>
                                        </p:attrNameLst>
                                      </p:cBhvr>
                                      <p:to>
                                        <p:strVal val="visible"/>
                                      </p:to>
                                    </p:set>
                                    <p:anim calcmode="lin" valueType="num">
                                      <p:cBhvr additive="base">
                                        <p:cTn id="9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03504"/>
          </a:xfrm>
        </p:spPr>
        <p:txBody>
          <a:bodyPr>
            <a:normAutofit fontScale="90000"/>
          </a:bodyPr>
          <a:lstStyle/>
          <a:p>
            <a:r>
              <a:rPr lang="en-US" b="1" dirty="0"/>
              <a:t>Example of </a:t>
            </a:r>
            <a:r>
              <a:rPr lang="en-US" b="1" dirty="0" err="1"/>
              <a:t>retainAll</a:t>
            </a:r>
            <a:r>
              <a:rPr lang="en-US" b="1" dirty="0"/>
              <a:t>() method</a:t>
            </a:r>
            <a:endParaRPr lang="en-US" dirty="0"/>
          </a:p>
        </p:txBody>
      </p:sp>
      <p:sp>
        <p:nvSpPr>
          <p:cNvPr id="3" name="Content Placeholder 2"/>
          <p:cNvSpPr>
            <a:spLocks noGrp="1"/>
          </p:cNvSpPr>
          <p:nvPr>
            <p:ph idx="1"/>
          </p:nvPr>
        </p:nvSpPr>
        <p:spPr>
          <a:xfrm>
            <a:off x="677334" y="603504"/>
            <a:ext cx="11100138" cy="6089903"/>
          </a:xfrm>
        </p:spPr>
        <p:txBody>
          <a:bodyPr>
            <a:normAutofit lnSpcReduction="10000"/>
          </a:bodyPr>
          <a:lstStyle/>
          <a:p>
            <a:pPr lvl="0">
              <a:buClr>
                <a:srgbClr val="92278F"/>
              </a:buClr>
            </a:pPr>
            <a:r>
              <a:rPr lang="en-US" b="1" dirty="0">
                <a:solidFill>
                  <a:srgbClr val="7F0055"/>
                </a:solidFill>
                <a:latin typeface="Consolas" panose="020B0609020204030204" pitchFamily="49" charset="0"/>
              </a:rPr>
              <a:t>import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java.util.ArrayList</a:t>
            </a:r>
            <a:r>
              <a:rPr lang="en-US" b="1" dirty="0">
                <a:solidFill>
                  <a:srgbClr val="000000"/>
                </a:solidFill>
                <a:latin typeface="Consolas" panose="020B0609020204030204" pitchFamily="49" charset="0"/>
              </a:rPr>
              <a:t>;</a:t>
            </a:r>
          </a:p>
          <a:p>
            <a:pPr lvl="0">
              <a:buClr>
                <a:srgbClr val="92278F"/>
              </a:buClr>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AddAllDemo</a:t>
            </a:r>
            <a:r>
              <a:rPr lang="en-US" b="1" dirty="0">
                <a:solidFill>
                  <a:srgbClr val="000000"/>
                </a:solidFill>
                <a:latin typeface="Consolas" panose="020B0609020204030204" pitchFamily="49" charset="0"/>
              </a:rPr>
              <a:t> {</a:t>
            </a:r>
          </a:p>
          <a:p>
            <a:pPr lvl="0">
              <a:buClr>
                <a:srgbClr val="92278F"/>
              </a:buClr>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pPr lvl="0">
              <a:buClr>
                <a:srgbClr val="92278F"/>
              </a:buClr>
            </a:pPr>
            <a:r>
              <a:rPr lang="en-US" u="sng" dirty="0" err="1">
                <a:solidFill>
                  <a:srgbClr val="000000"/>
                </a:solidFill>
                <a:latin typeface="Consolas" panose="020B0609020204030204" pitchFamily="49" charset="0"/>
              </a:rPr>
              <a:t>ArrayList</a:t>
            </a:r>
            <a:r>
              <a:rPr lang="en-US" u="sng" dirty="0">
                <a:solidFill>
                  <a:srgbClr val="000000"/>
                </a:solidFill>
                <a:latin typeface="Consolas" panose="020B0609020204030204" pitchFamily="49" charset="0"/>
              </a:rPr>
              <a:t> </a:t>
            </a:r>
            <a:r>
              <a:rPr lang="en-US" u="sng" dirty="0">
                <a:solidFill>
                  <a:srgbClr val="6A3E3E"/>
                </a:solidFill>
                <a:latin typeface="Consolas" panose="020B0609020204030204" pitchFamily="49" charset="0"/>
              </a:rPr>
              <a:t>al1</a:t>
            </a:r>
            <a:r>
              <a:rPr lang="en-US" u="sng" dirty="0">
                <a:solidFill>
                  <a:srgbClr val="000000"/>
                </a:solidFill>
                <a:latin typeface="Consolas" panose="020B0609020204030204" pitchFamily="49" charset="0"/>
              </a:rPr>
              <a:t> = </a:t>
            </a:r>
            <a:r>
              <a:rPr lang="en-US" b="1" u="sng" dirty="0">
                <a:solidFill>
                  <a:srgbClr val="7F0055"/>
                </a:solidFill>
                <a:latin typeface="Consolas" panose="020B0609020204030204" pitchFamily="49" charset="0"/>
              </a:rPr>
              <a:t>new</a:t>
            </a:r>
            <a:r>
              <a:rPr lang="en-US" b="1" u="sng" dirty="0">
                <a:solidFill>
                  <a:srgbClr val="000000"/>
                </a:solidFill>
                <a:latin typeface="Consolas" panose="020B0609020204030204" pitchFamily="49" charset="0"/>
              </a:rPr>
              <a:t> </a:t>
            </a:r>
            <a:r>
              <a:rPr lang="en-US" b="1" u="sng" dirty="0" err="1">
                <a:solidFill>
                  <a:srgbClr val="000000"/>
                </a:solidFill>
                <a:latin typeface="Consolas" panose="020B0609020204030204" pitchFamily="49" charset="0"/>
              </a:rPr>
              <a:t>ArrayList</a:t>
            </a:r>
            <a:r>
              <a:rPr lang="en-US" b="1" u="sng" dirty="0">
                <a:solidFill>
                  <a:srgbClr val="000000"/>
                </a:solidFill>
                <a:latin typeface="Consolas" panose="020B0609020204030204" pitchFamily="49" charset="0"/>
              </a:rPr>
              <a:t>&lt;&gt;();</a:t>
            </a:r>
          </a:p>
          <a:p>
            <a:pPr lvl="0">
              <a:buClr>
                <a:srgbClr val="92278F"/>
              </a:buClr>
            </a:pPr>
            <a:r>
              <a:rPr lang="en-US" u="sng" dirty="0">
                <a:solidFill>
                  <a:srgbClr val="6A3E3E"/>
                </a:solidFill>
                <a:latin typeface="Consolas" panose="020B0609020204030204" pitchFamily="49" charset="0"/>
              </a:rPr>
              <a:t>al1</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"NTR"</a:t>
            </a:r>
            <a:r>
              <a:rPr lang="en-US" u="sng" dirty="0">
                <a:solidFill>
                  <a:srgbClr val="000000"/>
                </a:solidFill>
                <a:latin typeface="Consolas" panose="020B0609020204030204" pitchFamily="49" charset="0"/>
              </a:rPr>
              <a:t>);</a:t>
            </a:r>
          </a:p>
          <a:p>
            <a:pPr lvl="0">
              <a:buClr>
                <a:srgbClr val="92278F"/>
              </a:buClr>
            </a:pPr>
            <a:r>
              <a:rPr lang="en-US" u="sng" dirty="0">
                <a:solidFill>
                  <a:srgbClr val="6A3E3E"/>
                </a:solidFill>
                <a:latin typeface="Consolas" panose="020B0609020204030204" pitchFamily="49" charset="0"/>
              </a:rPr>
              <a:t>al1</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"ANR"</a:t>
            </a:r>
            <a:r>
              <a:rPr lang="en-US" u="sng" dirty="0">
                <a:solidFill>
                  <a:srgbClr val="000000"/>
                </a:solidFill>
                <a:latin typeface="Consolas" panose="020B0609020204030204" pitchFamily="49" charset="0"/>
              </a:rPr>
              <a:t>);</a:t>
            </a:r>
          </a:p>
          <a:p>
            <a:pPr lvl="0">
              <a:buClr>
                <a:srgbClr val="92278F"/>
              </a:buClr>
            </a:pPr>
            <a:r>
              <a:rPr lang="en-US" u="sng" dirty="0">
                <a:solidFill>
                  <a:srgbClr val="6A3E3E"/>
                </a:solidFill>
                <a:latin typeface="Consolas" panose="020B0609020204030204" pitchFamily="49" charset="0"/>
              </a:rPr>
              <a:t>al1</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"Jr. NTR"</a:t>
            </a:r>
            <a:r>
              <a:rPr lang="en-US" u="sng" dirty="0">
                <a:solidFill>
                  <a:srgbClr val="000000"/>
                </a:solidFill>
                <a:latin typeface="Consolas" panose="020B0609020204030204" pitchFamily="49" charset="0"/>
              </a:rPr>
              <a:t>);</a:t>
            </a:r>
          </a:p>
          <a:p>
            <a:pPr lvl="0">
              <a:buClr>
                <a:srgbClr val="92278F"/>
              </a:buClr>
            </a:pPr>
            <a:r>
              <a:rPr lang="en-US" u="sng" dirty="0" err="1">
                <a:solidFill>
                  <a:srgbClr val="000000"/>
                </a:solidFill>
                <a:latin typeface="Consolas" panose="020B0609020204030204" pitchFamily="49" charset="0"/>
              </a:rPr>
              <a:t>ArrayList</a:t>
            </a:r>
            <a:r>
              <a:rPr lang="en-US" u="sng" dirty="0">
                <a:solidFill>
                  <a:srgbClr val="000000"/>
                </a:solidFill>
                <a:latin typeface="Consolas" panose="020B0609020204030204" pitchFamily="49" charset="0"/>
              </a:rPr>
              <a:t> </a:t>
            </a:r>
            <a:r>
              <a:rPr lang="en-US" u="sng" dirty="0">
                <a:solidFill>
                  <a:srgbClr val="6A3E3E"/>
                </a:solidFill>
                <a:latin typeface="Consolas" panose="020B0609020204030204" pitchFamily="49" charset="0"/>
              </a:rPr>
              <a:t>al2</a:t>
            </a:r>
            <a:r>
              <a:rPr lang="en-US" u="sng" dirty="0">
                <a:solidFill>
                  <a:srgbClr val="000000"/>
                </a:solidFill>
                <a:latin typeface="Consolas" panose="020B0609020204030204" pitchFamily="49" charset="0"/>
              </a:rPr>
              <a:t> = </a:t>
            </a:r>
            <a:r>
              <a:rPr lang="en-US" b="1" u="sng" dirty="0">
                <a:solidFill>
                  <a:srgbClr val="7F0055"/>
                </a:solidFill>
                <a:latin typeface="Consolas" panose="020B0609020204030204" pitchFamily="49" charset="0"/>
              </a:rPr>
              <a:t>new</a:t>
            </a:r>
            <a:r>
              <a:rPr lang="en-US" b="1" u="sng" dirty="0">
                <a:solidFill>
                  <a:srgbClr val="000000"/>
                </a:solidFill>
                <a:latin typeface="Consolas" panose="020B0609020204030204" pitchFamily="49" charset="0"/>
              </a:rPr>
              <a:t> </a:t>
            </a:r>
            <a:r>
              <a:rPr lang="en-US" b="1" u="sng" dirty="0" err="1">
                <a:solidFill>
                  <a:srgbClr val="000000"/>
                </a:solidFill>
                <a:latin typeface="Consolas" panose="020B0609020204030204" pitchFamily="49" charset="0"/>
              </a:rPr>
              <a:t>ArrayList</a:t>
            </a:r>
            <a:r>
              <a:rPr lang="en-US" b="1" u="sng" dirty="0">
                <a:solidFill>
                  <a:srgbClr val="000000"/>
                </a:solidFill>
                <a:latin typeface="Consolas" panose="020B0609020204030204" pitchFamily="49" charset="0"/>
              </a:rPr>
              <a:t>();</a:t>
            </a:r>
          </a:p>
          <a:p>
            <a:pPr lvl="0">
              <a:buClr>
                <a:srgbClr val="92278F"/>
              </a:buClr>
            </a:pPr>
            <a:r>
              <a:rPr lang="en-US" u="sng" dirty="0">
                <a:solidFill>
                  <a:srgbClr val="6A3E3E"/>
                </a:solidFill>
                <a:latin typeface="Consolas" panose="020B0609020204030204" pitchFamily="49" charset="0"/>
              </a:rPr>
              <a:t>al2</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"KCR"</a:t>
            </a:r>
            <a:r>
              <a:rPr lang="en-US" u="sng" dirty="0">
                <a:solidFill>
                  <a:srgbClr val="000000"/>
                </a:solidFill>
                <a:latin typeface="Consolas" panose="020B0609020204030204" pitchFamily="49" charset="0"/>
              </a:rPr>
              <a:t>);</a:t>
            </a:r>
          </a:p>
          <a:p>
            <a:pPr lvl="0">
              <a:buClr>
                <a:srgbClr val="92278F"/>
              </a:buClr>
            </a:pPr>
            <a:r>
              <a:rPr lang="en-US" u="sng" dirty="0">
                <a:solidFill>
                  <a:srgbClr val="6A3E3E"/>
                </a:solidFill>
                <a:latin typeface="Consolas" panose="020B0609020204030204" pitchFamily="49" charset="0"/>
              </a:rPr>
              <a:t>al2</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"KTR"</a:t>
            </a:r>
            <a:r>
              <a:rPr lang="en-US" u="sng" dirty="0">
                <a:solidFill>
                  <a:srgbClr val="000000"/>
                </a:solidFill>
                <a:latin typeface="Consolas" panose="020B0609020204030204" pitchFamily="49" charset="0"/>
              </a:rPr>
              <a:t>);</a:t>
            </a:r>
          </a:p>
          <a:p>
            <a:pPr lvl="0">
              <a:buClr>
                <a:srgbClr val="92278F"/>
              </a:buClr>
            </a:pPr>
            <a:r>
              <a:rPr lang="en-US" u="sng" dirty="0">
                <a:solidFill>
                  <a:srgbClr val="6A3E3E"/>
                </a:solidFill>
                <a:latin typeface="Consolas" panose="020B0609020204030204" pitchFamily="49" charset="0"/>
              </a:rPr>
              <a:t>al2</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a:t>
            </a:r>
            <a:r>
              <a:rPr lang="en-US" u="sng" dirty="0" err="1">
                <a:solidFill>
                  <a:srgbClr val="2A00FF"/>
                </a:solidFill>
                <a:latin typeface="Consolas" panose="020B0609020204030204" pitchFamily="49" charset="0"/>
              </a:rPr>
              <a:t>Kavitha</a:t>
            </a:r>
            <a:r>
              <a:rPr lang="en-US" u="sng" dirty="0">
                <a:solidFill>
                  <a:srgbClr val="2A00FF"/>
                </a:solidFill>
                <a:latin typeface="Consolas" panose="020B0609020204030204" pitchFamily="49" charset="0"/>
              </a:rPr>
              <a:t>"</a:t>
            </a:r>
            <a:r>
              <a:rPr lang="en-US" u="sng" dirty="0">
                <a:solidFill>
                  <a:srgbClr val="000000"/>
                </a:solidFill>
                <a:latin typeface="Consolas" panose="020B0609020204030204" pitchFamily="49" charset="0"/>
              </a:rPr>
              <a:t>);</a:t>
            </a:r>
          </a:p>
          <a:p>
            <a:pPr lvl="0">
              <a:buClr>
                <a:srgbClr val="92278F"/>
              </a:buClr>
            </a:pPr>
            <a:r>
              <a:rPr lang="en-US" u="sng" dirty="0">
                <a:solidFill>
                  <a:srgbClr val="FF0000"/>
                </a:solidFill>
                <a:latin typeface="Consolas" panose="020B0609020204030204" pitchFamily="49" charset="0"/>
              </a:rPr>
              <a:t>al1.retainAll(al2);</a:t>
            </a:r>
          </a:p>
          <a:p>
            <a:pPr lvl="0">
              <a:buClr>
                <a:srgbClr val="92278F"/>
              </a:buClr>
            </a:pP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al1</a:t>
            </a:r>
            <a:r>
              <a:rPr lang="en-US" b="1" i="1" dirty="0">
                <a:solidFill>
                  <a:srgbClr val="000000"/>
                </a:solidFill>
                <a:latin typeface="Consolas" panose="020B0609020204030204" pitchFamily="49" charset="0"/>
              </a:rPr>
              <a:t>);</a:t>
            </a:r>
          </a:p>
          <a:p>
            <a:pPr lvl="0">
              <a:buClr>
                <a:srgbClr val="92278F"/>
              </a:buClr>
            </a:pPr>
            <a:r>
              <a:rPr lang="en-US" dirty="0">
                <a:solidFill>
                  <a:srgbClr val="000000"/>
                </a:solidFill>
                <a:latin typeface="Consolas" panose="020B0609020204030204" pitchFamily="49" charset="0"/>
              </a:rPr>
              <a:t>}</a:t>
            </a:r>
          </a:p>
          <a:p>
            <a:pPr lvl="0">
              <a:buClr>
                <a:srgbClr val="92278F"/>
              </a:buClr>
            </a:pPr>
            <a:endParaRPr lang="en-US" dirty="0">
              <a:solidFill>
                <a:prstClr val="black">
                  <a:lumMod val="75000"/>
                  <a:lumOff val="25000"/>
                </a:prstClr>
              </a:solidFill>
              <a:latin typeface="Consolas" panose="020B0609020204030204" pitchFamily="49" charset="0"/>
            </a:endParaRPr>
          </a:p>
          <a:p>
            <a:pPr lvl="0">
              <a:buClr>
                <a:srgbClr val="92278F"/>
              </a:buClr>
            </a:pPr>
            <a:r>
              <a:rPr lang="en-US" dirty="0">
                <a:solidFill>
                  <a:srgbClr val="000000"/>
                </a:solidFill>
                <a:latin typeface="Consolas" panose="020B0609020204030204" pitchFamily="49" charset="0"/>
              </a:rPr>
              <a:t>}</a:t>
            </a:r>
          </a:p>
          <a:p>
            <a:pPr lvl="0">
              <a:buClr>
                <a:srgbClr val="92278F"/>
              </a:buClr>
            </a:pPr>
            <a:endParaRPr lang="en-US" dirty="0">
              <a:solidFill>
                <a:prstClr val="black">
                  <a:lumMod val="75000"/>
                  <a:lumOff val="25000"/>
                </a:prstClr>
              </a:solidFill>
            </a:endParaRP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26</a:t>
            </a:fld>
            <a:endParaRPr lang="en-US"/>
          </a:p>
        </p:txBody>
      </p:sp>
    </p:spTree>
    <p:extLst>
      <p:ext uri="{BB962C8B-B14F-4D97-AF65-F5344CB8AC3E}">
        <p14:creationId xmlns:p14="http://schemas.microsoft.com/office/powerpoint/2010/main" val="17632237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5" end="15"/>
                                            </p:txEl>
                                          </p:spTgt>
                                        </p:tgtEl>
                                        <p:attrNameLst>
                                          <p:attrName>style.visibility</p:attrName>
                                        </p:attrNameLst>
                                      </p:cBhvr>
                                      <p:to>
                                        <p:strVal val="visible"/>
                                      </p:to>
                                    </p:set>
                                    <p:anim calcmode="lin" valueType="num">
                                      <p:cBhvr additive="base">
                                        <p:cTn id="9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iterating the elements after retaining the elements of al2... Ravi</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27</a:t>
            </a:fld>
            <a:endParaRPr lang="en-US"/>
          </a:p>
        </p:txBody>
      </p:sp>
    </p:spTree>
    <p:extLst>
      <p:ext uri="{BB962C8B-B14F-4D97-AF65-F5344CB8AC3E}">
        <p14:creationId xmlns:p14="http://schemas.microsoft.com/office/powerpoint/2010/main" val="177440813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a:t>
            </a:r>
          </a:p>
        </p:txBody>
      </p:sp>
      <p:sp>
        <p:nvSpPr>
          <p:cNvPr id="3" name="Content Placeholder 2"/>
          <p:cNvSpPr>
            <a:spLocks noGrp="1"/>
          </p:cNvSpPr>
          <p:nvPr>
            <p:ph idx="1"/>
          </p:nvPr>
        </p:nvSpPr>
        <p:spPr/>
        <p:txBody>
          <a:bodyPr/>
          <a:lstStyle/>
          <a:p>
            <a:r>
              <a:rPr lang="en-US" dirty="0"/>
              <a:t>Vector is a legacy class.</a:t>
            </a:r>
          </a:p>
          <a:p>
            <a:r>
              <a:rPr lang="en-US" dirty="0"/>
              <a:t>Vector is synchronized class</a:t>
            </a:r>
          </a:p>
          <a:p>
            <a:r>
              <a:rPr lang="en-US" dirty="0"/>
              <a:t>Vector uses </a:t>
            </a:r>
            <a:r>
              <a:rPr lang="en-US" b="1" dirty="0"/>
              <a:t>Enumeration</a:t>
            </a:r>
            <a:r>
              <a:rPr lang="en-US" dirty="0"/>
              <a:t> interface to traverse the elements. But it can use Iterator also.</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28</a:t>
            </a:fld>
            <a:endParaRPr lang="en-US"/>
          </a:p>
        </p:txBody>
      </p:sp>
    </p:spTree>
    <p:extLst>
      <p:ext uri="{BB962C8B-B14F-4D97-AF65-F5344CB8AC3E}">
        <p14:creationId xmlns:p14="http://schemas.microsoft.com/office/powerpoint/2010/main" val="53370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7225"/>
          </a:xfrm>
        </p:spPr>
        <p:txBody>
          <a:bodyPr/>
          <a:lstStyle/>
          <a:p>
            <a:r>
              <a:rPr lang="en-US" dirty="0"/>
              <a:t>Example of Vector</a:t>
            </a:r>
          </a:p>
        </p:txBody>
      </p:sp>
      <p:sp>
        <p:nvSpPr>
          <p:cNvPr id="3" name="Content Placeholder 2"/>
          <p:cNvSpPr>
            <a:spLocks noGrp="1"/>
          </p:cNvSpPr>
          <p:nvPr>
            <p:ph idx="1"/>
          </p:nvPr>
        </p:nvSpPr>
        <p:spPr>
          <a:xfrm>
            <a:off x="677334" y="657225"/>
            <a:ext cx="9342966" cy="5384137"/>
          </a:xfrm>
        </p:spPr>
        <p:txBody>
          <a:bodyPr>
            <a:normAutofit fontScale="77500" lnSpcReduction="20000"/>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VectorTest</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Vector&lt;String&gt; </a:t>
            </a:r>
            <a:r>
              <a:rPr lang="en-US" dirty="0">
                <a:solidFill>
                  <a:srgbClr val="6A3E3E"/>
                </a:solidFill>
                <a:latin typeface="Courier New" panose="02070309020205020404" pitchFamily="49" charset="0"/>
              </a:rPr>
              <a:t>v</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Vector&lt;&gt;(10);</a:t>
            </a:r>
          </a:p>
          <a:p>
            <a:r>
              <a:rPr lang="en-US" dirty="0" err="1">
                <a:solidFill>
                  <a:srgbClr val="6A3E3E"/>
                </a:solidFill>
                <a:latin typeface="Courier New" panose="02070309020205020404" pitchFamily="49" charset="0"/>
              </a:rPr>
              <a:t>v</a:t>
            </a:r>
            <a:r>
              <a:rPr lang="en-US" dirty="0" err="1">
                <a:solidFill>
                  <a:srgbClr val="000000"/>
                </a:solidFill>
                <a:latin typeface="Courier New" panose="02070309020205020404" pitchFamily="49" charset="0"/>
              </a:rPr>
              <a:t>.add</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"Ajay"</a:t>
            </a:r>
            <a:r>
              <a:rPr lang="en-US"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v</a:t>
            </a:r>
            <a:r>
              <a:rPr lang="en-US" dirty="0" err="1">
                <a:solidFill>
                  <a:srgbClr val="000000"/>
                </a:solidFill>
                <a:latin typeface="Courier New" panose="02070309020205020404" pitchFamily="49" charset="0"/>
              </a:rPr>
              <a:t>.add</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"Rakesh"</a:t>
            </a:r>
            <a:r>
              <a:rPr lang="en-US"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v</a:t>
            </a:r>
            <a:r>
              <a:rPr lang="en-US" dirty="0" err="1">
                <a:solidFill>
                  <a:srgbClr val="000000"/>
                </a:solidFill>
                <a:latin typeface="Courier New" panose="02070309020205020404" pitchFamily="49" charset="0"/>
              </a:rPr>
              <a:t>.add</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"Jhansi"</a:t>
            </a:r>
            <a:r>
              <a:rPr lang="en-US"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v</a:t>
            </a:r>
            <a:r>
              <a:rPr lang="en-US" dirty="0" err="1">
                <a:solidFill>
                  <a:srgbClr val="000000"/>
                </a:solidFill>
                <a:latin typeface="Courier New" panose="02070309020205020404" pitchFamily="49" charset="0"/>
              </a:rPr>
              <a:t>.add</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"Bindu"</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6A3E3E"/>
                </a:solidFill>
                <a:latin typeface="Courier New" panose="02070309020205020404" pitchFamily="49" charset="0"/>
              </a:rPr>
              <a:t>v</a:t>
            </a:r>
            <a:r>
              <a:rPr lang="en-US" b="1" i="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"using Enumeration"</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Enumeration&lt;String&gt; </a:t>
            </a:r>
            <a:r>
              <a:rPr lang="en-US" dirty="0">
                <a:solidFill>
                  <a:srgbClr val="6A3E3E"/>
                </a:solidFill>
                <a:latin typeface="Courier New" panose="02070309020205020404" pitchFamily="49" charset="0"/>
              </a:rPr>
              <a:t>e</a:t>
            </a:r>
            <a:r>
              <a:rPr lang="en-US" dirty="0">
                <a:solidFill>
                  <a:srgbClr val="000000"/>
                </a:solidFill>
                <a:latin typeface="Courier New" panose="02070309020205020404" pitchFamily="49" charset="0"/>
              </a:rPr>
              <a:t> = </a:t>
            </a:r>
            <a:r>
              <a:rPr lang="en-US" dirty="0" err="1">
                <a:solidFill>
                  <a:srgbClr val="6A3E3E"/>
                </a:solidFill>
                <a:latin typeface="Courier New" panose="02070309020205020404" pitchFamily="49" charset="0"/>
              </a:rPr>
              <a:t>v</a:t>
            </a:r>
            <a:r>
              <a:rPr lang="en-US" dirty="0" err="1">
                <a:solidFill>
                  <a:srgbClr val="000000"/>
                </a:solidFill>
                <a:latin typeface="Courier New" panose="02070309020205020404" pitchFamily="49" charset="0"/>
              </a:rPr>
              <a:t>.elements</a:t>
            </a:r>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while</a:t>
            </a:r>
            <a:r>
              <a:rPr lang="en-US" b="1" dirty="0">
                <a:solidFill>
                  <a:srgbClr val="000000"/>
                </a:solidFill>
                <a:latin typeface="Courier New" panose="02070309020205020404" pitchFamily="49" charset="0"/>
              </a:rPr>
              <a:t> (</a:t>
            </a:r>
            <a:r>
              <a:rPr lang="en-US" b="1" dirty="0" err="1">
                <a:solidFill>
                  <a:srgbClr val="6A3E3E"/>
                </a:solidFill>
                <a:latin typeface="Courier New" panose="02070309020205020404" pitchFamily="49" charset="0"/>
              </a:rPr>
              <a:t>e</a:t>
            </a:r>
            <a:r>
              <a:rPr lang="en-US" b="1" dirty="0" err="1">
                <a:solidFill>
                  <a:srgbClr val="000000"/>
                </a:solidFill>
                <a:latin typeface="Courier New" panose="02070309020205020404" pitchFamily="49" charset="0"/>
              </a:rPr>
              <a:t>.hasMoreElements</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e</a:t>
            </a:r>
            <a:r>
              <a:rPr lang="en-US" b="1" i="1" dirty="0" err="1">
                <a:solidFill>
                  <a:srgbClr val="000000"/>
                </a:solidFill>
                <a:latin typeface="Courier New" panose="02070309020205020404" pitchFamily="49" charset="0"/>
              </a:rPr>
              <a:t>.nextElement</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"using iterator"</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Iterator&lt;String&gt; </a:t>
            </a:r>
            <a:r>
              <a:rPr lang="en-US" dirty="0">
                <a:solidFill>
                  <a:srgbClr val="6A3E3E"/>
                </a:solidFill>
                <a:latin typeface="Courier New" panose="02070309020205020404" pitchFamily="49" charset="0"/>
              </a:rPr>
              <a:t>iterator</a:t>
            </a:r>
            <a:r>
              <a:rPr lang="en-US" dirty="0">
                <a:solidFill>
                  <a:srgbClr val="000000"/>
                </a:solidFill>
                <a:latin typeface="Courier New" panose="02070309020205020404" pitchFamily="49" charset="0"/>
              </a:rPr>
              <a:t> = </a:t>
            </a:r>
            <a:r>
              <a:rPr lang="en-US" dirty="0" err="1">
                <a:solidFill>
                  <a:srgbClr val="6A3E3E"/>
                </a:solidFill>
                <a:latin typeface="Courier New" panose="02070309020205020404" pitchFamily="49" charset="0"/>
              </a:rPr>
              <a:t>v</a:t>
            </a:r>
            <a:r>
              <a:rPr lang="en-US" dirty="0" err="1">
                <a:solidFill>
                  <a:srgbClr val="000000"/>
                </a:solidFill>
                <a:latin typeface="Courier New" panose="02070309020205020404" pitchFamily="49" charset="0"/>
              </a:rPr>
              <a:t>.iterator</a:t>
            </a:r>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while</a:t>
            </a:r>
            <a:r>
              <a:rPr lang="en-US" b="1" dirty="0">
                <a:solidFill>
                  <a:srgbClr val="000000"/>
                </a:solidFill>
                <a:latin typeface="Courier New" panose="02070309020205020404" pitchFamily="49" charset="0"/>
              </a:rPr>
              <a:t> (</a:t>
            </a:r>
            <a:r>
              <a:rPr lang="en-US" b="1" dirty="0" err="1">
                <a:solidFill>
                  <a:srgbClr val="6A3E3E"/>
                </a:solidFill>
                <a:latin typeface="Courier New" panose="02070309020205020404" pitchFamily="49" charset="0"/>
              </a:rPr>
              <a:t>iterator</a:t>
            </a:r>
            <a:r>
              <a:rPr lang="en-US" b="1" dirty="0" err="1">
                <a:solidFill>
                  <a:srgbClr val="000000"/>
                </a:solidFill>
                <a:latin typeface="Courier New" panose="02070309020205020404" pitchFamily="49" charset="0"/>
              </a:rPr>
              <a:t>.hasNext</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iterator</a:t>
            </a:r>
            <a:r>
              <a:rPr lang="en-US" b="1" i="1" dirty="0" err="1">
                <a:solidFill>
                  <a:srgbClr val="000000"/>
                </a:solidFill>
                <a:latin typeface="Courier New" panose="02070309020205020404" pitchFamily="49" charset="0"/>
              </a:rPr>
              <a:t>.next</a:t>
            </a:r>
            <a:r>
              <a:rPr lang="en-US" b="1" i="1" dirty="0">
                <a:solidFill>
                  <a:srgbClr val="000000"/>
                </a:solidFill>
                <a:latin typeface="Courier New" panose="02070309020205020404" pitchFamily="49" charset="0"/>
              </a:rPr>
              <a:t>());</a:t>
            </a:r>
          </a:p>
          <a:p>
            <a:r>
              <a:rPr lang="en-US">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29</a:t>
            </a:fld>
            <a:endParaRPr lang="en-US"/>
          </a:p>
        </p:txBody>
      </p:sp>
    </p:spTree>
    <p:extLst>
      <p:ext uri="{BB962C8B-B14F-4D97-AF65-F5344CB8AC3E}">
        <p14:creationId xmlns:p14="http://schemas.microsoft.com/office/powerpoint/2010/main" val="3409239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What is Collection in java</a:t>
            </a:r>
            <a:endParaRPr lang="en-US"/>
          </a:p>
        </p:txBody>
      </p:sp>
      <p:sp>
        <p:nvSpPr>
          <p:cNvPr id="3" name="Content Placeholder 2"/>
          <p:cNvSpPr>
            <a:spLocks noGrp="1"/>
          </p:cNvSpPr>
          <p:nvPr>
            <p:ph idx="1"/>
          </p:nvPr>
        </p:nvSpPr>
        <p:spPr/>
        <p:txBody>
          <a:bodyPr/>
          <a:lstStyle/>
          <a:p>
            <a:r>
              <a:rPr lang="en-US" dirty="0"/>
              <a:t>Collection represents a single unit of objects i.e. a group. </a:t>
            </a:r>
          </a:p>
          <a:p>
            <a:r>
              <a:rPr lang="en-US" dirty="0"/>
              <a:t>Group of different type of objects</a:t>
            </a:r>
          </a:p>
          <a:p>
            <a:r>
              <a:rPr lang="en-US" dirty="0"/>
              <a:t>In Arrays we can store only similar type of elements</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3</a:t>
            </a:fld>
            <a:endParaRPr lang="en-US"/>
          </a:p>
        </p:txBody>
      </p:sp>
    </p:spTree>
    <p:extLst>
      <p:ext uri="{BB962C8B-B14F-4D97-AF65-F5344CB8AC3E}">
        <p14:creationId xmlns:p14="http://schemas.microsoft.com/office/powerpoint/2010/main" val="296890887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and </a:t>
            </a:r>
            <a:r>
              <a:rPr lang="en-US" dirty="0" err="1"/>
              <a:t>ArrayList</a:t>
            </a:r>
            <a:endParaRPr lang="en-US" dirty="0"/>
          </a:p>
        </p:txBody>
      </p:sp>
      <p:sp>
        <p:nvSpPr>
          <p:cNvPr id="3" name="Content Placeholder 2"/>
          <p:cNvSpPr>
            <a:spLocks noGrp="1"/>
          </p:cNvSpPr>
          <p:nvPr>
            <p:ph idx="1"/>
          </p:nvPr>
        </p:nvSpPr>
        <p:spPr/>
        <p:txBody>
          <a:bodyPr/>
          <a:lstStyle/>
          <a:p>
            <a:r>
              <a:rPr lang="en-US" dirty="0" err="1"/>
              <a:t>ArrayList</a:t>
            </a:r>
            <a:r>
              <a:rPr lang="en-US" dirty="0"/>
              <a:t> and Vector both implements List interface and maintains insertion order.</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30</a:t>
            </a:fld>
            <a:endParaRPr lang="en-US"/>
          </a:p>
        </p:txBody>
      </p:sp>
    </p:spTree>
    <p:extLst>
      <p:ext uri="{BB962C8B-B14F-4D97-AF65-F5344CB8AC3E}">
        <p14:creationId xmlns:p14="http://schemas.microsoft.com/office/powerpoint/2010/main" val="1612126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***Difference between </a:t>
            </a:r>
            <a:r>
              <a:rPr lang="en-US" sz="2800" dirty="0" err="1"/>
              <a:t>ArrayList</a:t>
            </a:r>
            <a:r>
              <a:rPr lang="en-US" sz="2800" dirty="0"/>
              <a:t> and Vector</a:t>
            </a:r>
          </a:p>
        </p:txBody>
      </p:sp>
      <p:graphicFrame>
        <p:nvGraphicFramePr>
          <p:cNvPr id="7" name="Content Placeholder 6"/>
          <p:cNvGraphicFramePr>
            <a:graphicFrameLocks noGrp="1"/>
          </p:cNvGraphicFramePr>
          <p:nvPr>
            <p:ph idx="1"/>
          </p:nvPr>
        </p:nvGraphicFramePr>
        <p:xfrm>
          <a:off x="677863" y="2178352"/>
          <a:ext cx="8596312" cy="3845909"/>
        </p:xfrm>
        <a:graphic>
          <a:graphicData uri="http://schemas.openxmlformats.org/drawingml/2006/table">
            <a:tbl>
              <a:tblPr/>
              <a:tblGrid>
                <a:gridCol w="4298156">
                  <a:extLst>
                    <a:ext uri="{9D8B030D-6E8A-4147-A177-3AD203B41FA5}">
                      <a16:colId xmlns:a16="http://schemas.microsoft.com/office/drawing/2014/main" val="20000"/>
                    </a:ext>
                  </a:extLst>
                </a:gridCol>
                <a:gridCol w="4298156">
                  <a:extLst>
                    <a:ext uri="{9D8B030D-6E8A-4147-A177-3AD203B41FA5}">
                      <a16:colId xmlns:a16="http://schemas.microsoft.com/office/drawing/2014/main" val="20001"/>
                    </a:ext>
                  </a:extLst>
                </a:gridCol>
              </a:tblGrid>
              <a:tr h="294853">
                <a:tc>
                  <a:txBody>
                    <a:bodyPr/>
                    <a:lstStyle/>
                    <a:p>
                      <a:pPr algn="l" fontAlgn="t"/>
                      <a:r>
                        <a:rPr lang="en-US" sz="1500">
                          <a:solidFill>
                            <a:srgbClr val="000000"/>
                          </a:solidFill>
                          <a:effectLst/>
                          <a:latin typeface="times new roman" panose="02020603050405020304" pitchFamily="18" charset="0"/>
                        </a:rPr>
                        <a:t>ArrayList</a:t>
                      </a:r>
                    </a:p>
                  </a:txBody>
                  <a:tcPr marL="32049" marR="32049" marT="32049" marB="32049">
                    <a:lnL w="7620" cap="flat" cmpd="sng" algn="ctr">
                      <a:solidFill>
                        <a:srgbClr val="981681"/>
                      </a:solidFill>
                      <a:prstDash val="solid"/>
                      <a:round/>
                      <a:headEnd type="none" w="med" len="med"/>
                      <a:tailEnd type="none" w="med" len="med"/>
                    </a:lnL>
                    <a:lnR w="7620" cap="flat" cmpd="sng" algn="ctr">
                      <a:solidFill>
                        <a:srgbClr val="981681"/>
                      </a:solidFill>
                      <a:prstDash val="solid"/>
                      <a:round/>
                      <a:headEnd type="none" w="med" len="med"/>
                      <a:tailEnd type="none" w="med" len="med"/>
                    </a:lnR>
                    <a:lnT w="7620" cap="flat" cmpd="sng" algn="ctr">
                      <a:solidFill>
                        <a:srgbClr val="981681"/>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500">
                          <a:solidFill>
                            <a:srgbClr val="000000"/>
                          </a:solidFill>
                          <a:effectLst/>
                          <a:latin typeface="times new roman" panose="02020603050405020304" pitchFamily="18" charset="0"/>
                        </a:rPr>
                        <a:t>Vector</a:t>
                      </a:r>
                    </a:p>
                  </a:txBody>
                  <a:tcPr marL="32049" marR="32049" marT="32049" marB="32049">
                    <a:lnL w="7620" cap="flat" cmpd="sng" algn="ctr">
                      <a:solidFill>
                        <a:srgbClr val="981681"/>
                      </a:solidFill>
                      <a:prstDash val="solid"/>
                      <a:round/>
                      <a:headEnd type="none" w="med" len="med"/>
                      <a:tailEnd type="none" w="med" len="med"/>
                    </a:lnL>
                    <a:lnR w="7620" cap="flat" cmpd="sng" algn="ctr">
                      <a:solidFill>
                        <a:srgbClr val="981681"/>
                      </a:solidFill>
                      <a:prstDash val="solid"/>
                      <a:round/>
                      <a:headEnd type="none" w="med" len="med"/>
                      <a:tailEnd type="none" w="med" len="med"/>
                    </a:lnR>
                    <a:lnT w="7620" cap="flat" cmpd="sng" algn="ctr">
                      <a:solidFill>
                        <a:srgbClr val="981681"/>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294853">
                <a:tc>
                  <a:txBody>
                    <a:bodyPr/>
                    <a:lstStyle/>
                    <a:p>
                      <a:pPr fontAlgn="t"/>
                      <a:r>
                        <a:rPr lang="en-US" sz="1500" b="0" i="0">
                          <a:solidFill>
                            <a:srgbClr val="000000"/>
                          </a:solidFill>
                          <a:effectLst/>
                          <a:latin typeface="verdana" panose="020B0604030504040204" pitchFamily="34" charset="0"/>
                        </a:rPr>
                        <a:t>1) ArrayList is </a:t>
                      </a:r>
                      <a:r>
                        <a:rPr lang="en-US" sz="1500" b="1" i="0">
                          <a:solidFill>
                            <a:srgbClr val="000000"/>
                          </a:solidFill>
                          <a:effectLst/>
                          <a:latin typeface="verdana" panose="020B0604030504040204" pitchFamily="34" charset="0"/>
                        </a:rPr>
                        <a:t>not synchronized</a:t>
                      </a:r>
                      <a:r>
                        <a:rPr lang="en-US" sz="1500" b="0" i="0">
                          <a:solidFill>
                            <a:srgbClr val="000000"/>
                          </a:solidFill>
                          <a:effectLst/>
                          <a:latin typeface="verdana" panose="020B0604030504040204" pitchFamily="34" charset="0"/>
                        </a:rPr>
                        <a:t>.</a:t>
                      </a:r>
                    </a:p>
                  </a:txBody>
                  <a:tcPr marL="32049" marR="32049" marT="32049" marB="3204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500" b="0" i="0">
                          <a:solidFill>
                            <a:srgbClr val="000000"/>
                          </a:solidFill>
                          <a:effectLst/>
                          <a:latin typeface="verdana" panose="020B0604030504040204" pitchFamily="34" charset="0"/>
                        </a:rPr>
                        <a:t>Vector is </a:t>
                      </a:r>
                      <a:r>
                        <a:rPr lang="en-US" sz="1500" b="1" i="0">
                          <a:solidFill>
                            <a:srgbClr val="000000"/>
                          </a:solidFill>
                          <a:effectLst/>
                          <a:latin typeface="verdana" panose="020B0604030504040204" pitchFamily="34" charset="0"/>
                        </a:rPr>
                        <a:t>synchronized</a:t>
                      </a:r>
                      <a:r>
                        <a:rPr lang="en-US" sz="1500" b="0" i="0">
                          <a:solidFill>
                            <a:srgbClr val="000000"/>
                          </a:solidFill>
                          <a:effectLst/>
                          <a:latin typeface="verdana" panose="020B0604030504040204" pitchFamily="34" charset="0"/>
                        </a:rPr>
                        <a:t>.</a:t>
                      </a:r>
                    </a:p>
                  </a:txBody>
                  <a:tcPr marL="32049" marR="32049" marT="32049" marB="3204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56362">
                <a:tc>
                  <a:txBody>
                    <a:bodyPr/>
                    <a:lstStyle/>
                    <a:p>
                      <a:pPr fontAlgn="t"/>
                      <a:r>
                        <a:rPr lang="en-US" sz="1500" b="0" i="0">
                          <a:solidFill>
                            <a:srgbClr val="000000"/>
                          </a:solidFill>
                          <a:effectLst/>
                          <a:latin typeface="verdana" panose="020B0604030504040204" pitchFamily="34" charset="0"/>
                        </a:rPr>
                        <a:t>2) ArrayList </a:t>
                      </a:r>
                      <a:r>
                        <a:rPr lang="en-US" sz="1500" b="1" i="0">
                          <a:solidFill>
                            <a:srgbClr val="000000"/>
                          </a:solidFill>
                          <a:effectLst/>
                          <a:latin typeface="verdana" panose="020B0604030504040204" pitchFamily="34" charset="0"/>
                        </a:rPr>
                        <a:t>increments 50%</a:t>
                      </a:r>
                      <a:r>
                        <a:rPr lang="en-US" sz="1500" b="0" i="0">
                          <a:solidFill>
                            <a:srgbClr val="000000"/>
                          </a:solidFill>
                          <a:effectLst/>
                          <a:latin typeface="verdana" panose="020B0604030504040204" pitchFamily="34" charset="0"/>
                        </a:rPr>
                        <a:t> of current array size if number of element exceeds from its capacity.</a:t>
                      </a:r>
                    </a:p>
                  </a:txBody>
                  <a:tcPr marL="32049" marR="32049" marT="32049" marB="3204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500" b="0" i="0">
                          <a:solidFill>
                            <a:srgbClr val="000000"/>
                          </a:solidFill>
                          <a:effectLst/>
                          <a:latin typeface="verdana" panose="020B0604030504040204" pitchFamily="34" charset="0"/>
                        </a:rPr>
                        <a:t>Vector </a:t>
                      </a:r>
                      <a:r>
                        <a:rPr lang="en-US" sz="1500" b="1" i="0">
                          <a:solidFill>
                            <a:srgbClr val="000000"/>
                          </a:solidFill>
                          <a:effectLst/>
                          <a:latin typeface="verdana" panose="020B0604030504040204" pitchFamily="34" charset="0"/>
                        </a:rPr>
                        <a:t>increments 100%</a:t>
                      </a:r>
                      <a:r>
                        <a:rPr lang="en-US" sz="1500" b="0" i="0">
                          <a:solidFill>
                            <a:srgbClr val="000000"/>
                          </a:solidFill>
                          <a:effectLst/>
                          <a:latin typeface="verdana" panose="020B0604030504040204" pitchFamily="34" charset="0"/>
                        </a:rPr>
                        <a:t> means doubles the array size if total number of element exceeds than its capacity.</a:t>
                      </a:r>
                    </a:p>
                  </a:txBody>
                  <a:tcPr marL="32049" marR="32049" marT="32049" marB="3204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525608">
                <a:tc>
                  <a:txBody>
                    <a:bodyPr/>
                    <a:lstStyle/>
                    <a:p>
                      <a:pPr fontAlgn="t"/>
                      <a:r>
                        <a:rPr lang="en-US" sz="1500" b="0" i="0">
                          <a:solidFill>
                            <a:srgbClr val="000000"/>
                          </a:solidFill>
                          <a:effectLst/>
                          <a:latin typeface="verdana" panose="020B0604030504040204" pitchFamily="34" charset="0"/>
                        </a:rPr>
                        <a:t>3) ArrayList is </a:t>
                      </a:r>
                      <a:r>
                        <a:rPr lang="en-US" sz="1500" b="1" i="0">
                          <a:solidFill>
                            <a:srgbClr val="000000"/>
                          </a:solidFill>
                          <a:effectLst/>
                          <a:latin typeface="verdana" panose="020B0604030504040204" pitchFamily="34" charset="0"/>
                        </a:rPr>
                        <a:t>not a legacy</a:t>
                      </a:r>
                      <a:r>
                        <a:rPr lang="en-US" sz="1500" b="0" i="0">
                          <a:solidFill>
                            <a:srgbClr val="000000"/>
                          </a:solidFill>
                          <a:effectLst/>
                          <a:latin typeface="verdana" panose="020B0604030504040204" pitchFamily="34" charset="0"/>
                        </a:rPr>
                        <a:t> class, it is introduced in JDK 1.2.</a:t>
                      </a:r>
                    </a:p>
                  </a:txBody>
                  <a:tcPr marL="32049" marR="32049" marT="32049" marB="3204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500" b="0" i="0">
                          <a:solidFill>
                            <a:srgbClr val="000000"/>
                          </a:solidFill>
                          <a:effectLst/>
                          <a:latin typeface="verdana" panose="020B0604030504040204" pitchFamily="34" charset="0"/>
                        </a:rPr>
                        <a:t>Vector is a </a:t>
                      </a:r>
                      <a:r>
                        <a:rPr lang="en-US" sz="1500" b="1" i="0">
                          <a:solidFill>
                            <a:srgbClr val="000000"/>
                          </a:solidFill>
                          <a:effectLst/>
                          <a:latin typeface="verdana" panose="020B0604030504040204" pitchFamily="34" charset="0"/>
                        </a:rPr>
                        <a:t>legacy</a:t>
                      </a:r>
                      <a:r>
                        <a:rPr lang="en-US" sz="1500" b="0" i="0">
                          <a:solidFill>
                            <a:srgbClr val="000000"/>
                          </a:solidFill>
                          <a:effectLst/>
                          <a:latin typeface="verdana" panose="020B0604030504040204" pitchFamily="34" charset="0"/>
                        </a:rPr>
                        <a:t> class.</a:t>
                      </a:r>
                    </a:p>
                  </a:txBody>
                  <a:tcPr marL="32049" marR="32049" marT="32049" marB="3204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217871">
                <a:tc>
                  <a:txBody>
                    <a:bodyPr/>
                    <a:lstStyle/>
                    <a:p>
                      <a:pPr fontAlgn="t"/>
                      <a:r>
                        <a:rPr lang="en-US" sz="1500" b="0" i="0">
                          <a:solidFill>
                            <a:srgbClr val="000000"/>
                          </a:solidFill>
                          <a:effectLst/>
                          <a:latin typeface="verdana" panose="020B0604030504040204" pitchFamily="34" charset="0"/>
                        </a:rPr>
                        <a:t>4) ArrayList is </a:t>
                      </a:r>
                      <a:r>
                        <a:rPr lang="en-US" sz="1500" b="1" i="0">
                          <a:solidFill>
                            <a:srgbClr val="000000"/>
                          </a:solidFill>
                          <a:effectLst/>
                          <a:latin typeface="verdana" panose="020B0604030504040204" pitchFamily="34" charset="0"/>
                        </a:rPr>
                        <a:t>fast</a:t>
                      </a:r>
                      <a:r>
                        <a:rPr lang="en-US" sz="1500" b="0" i="0">
                          <a:solidFill>
                            <a:srgbClr val="000000"/>
                          </a:solidFill>
                          <a:effectLst/>
                          <a:latin typeface="verdana" panose="020B0604030504040204" pitchFamily="34" charset="0"/>
                        </a:rPr>
                        <a:t> because it is non-synchronized.</a:t>
                      </a:r>
                    </a:p>
                  </a:txBody>
                  <a:tcPr marL="32049" marR="32049" marT="32049" marB="3204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500" b="0" i="0">
                          <a:solidFill>
                            <a:srgbClr val="000000"/>
                          </a:solidFill>
                          <a:effectLst/>
                          <a:latin typeface="verdana" panose="020B0604030504040204" pitchFamily="34" charset="0"/>
                        </a:rPr>
                        <a:t>Vector is </a:t>
                      </a:r>
                      <a:r>
                        <a:rPr lang="en-US" sz="1500" b="1" i="0">
                          <a:solidFill>
                            <a:srgbClr val="000000"/>
                          </a:solidFill>
                          <a:effectLst/>
                          <a:latin typeface="verdana" panose="020B0604030504040204" pitchFamily="34" charset="0"/>
                        </a:rPr>
                        <a:t>slow</a:t>
                      </a:r>
                      <a:r>
                        <a:rPr lang="en-US" sz="1500" b="0" i="0">
                          <a:solidFill>
                            <a:srgbClr val="000000"/>
                          </a:solidFill>
                          <a:effectLst/>
                          <a:latin typeface="verdana" panose="020B0604030504040204" pitchFamily="34" charset="0"/>
                        </a:rPr>
                        <a:t> because it is synchronized i.e. in multithreading environment, it will hold the other threads in runnable or non-runnable state until current thread releases the lock of object.</a:t>
                      </a:r>
                    </a:p>
                  </a:txBody>
                  <a:tcPr marL="32049" marR="32049" marT="32049" marB="3204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756362">
                <a:tc>
                  <a:txBody>
                    <a:bodyPr/>
                    <a:lstStyle/>
                    <a:p>
                      <a:pPr fontAlgn="t"/>
                      <a:r>
                        <a:rPr lang="en-US" sz="1500" b="0" i="0">
                          <a:solidFill>
                            <a:srgbClr val="000000"/>
                          </a:solidFill>
                          <a:effectLst/>
                          <a:latin typeface="verdana" panose="020B0604030504040204" pitchFamily="34" charset="0"/>
                        </a:rPr>
                        <a:t>5) ArrayList uses </a:t>
                      </a:r>
                      <a:r>
                        <a:rPr lang="en-US" sz="1500" b="1" i="0">
                          <a:solidFill>
                            <a:srgbClr val="000000"/>
                          </a:solidFill>
                          <a:effectLst/>
                          <a:latin typeface="verdana" panose="020B0604030504040204" pitchFamily="34" charset="0"/>
                        </a:rPr>
                        <a:t>Iterator</a:t>
                      </a:r>
                      <a:r>
                        <a:rPr lang="en-US" sz="1500" b="0" i="0">
                          <a:solidFill>
                            <a:srgbClr val="000000"/>
                          </a:solidFill>
                          <a:effectLst/>
                          <a:latin typeface="verdana" panose="020B0604030504040204" pitchFamily="34" charset="0"/>
                        </a:rPr>
                        <a:t> interface to traverse the elements.</a:t>
                      </a:r>
                    </a:p>
                  </a:txBody>
                  <a:tcPr marL="32049" marR="32049" marT="32049" marB="3204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500" b="0" i="0" dirty="0">
                          <a:solidFill>
                            <a:srgbClr val="000000"/>
                          </a:solidFill>
                          <a:effectLst/>
                          <a:latin typeface="verdana" panose="020B0604030504040204" pitchFamily="34" charset="0"/>
                        </a:rPr>
                        <a:t>Vector uses </a:t>
                      </a:r>
                      <a:r>
                        <a:rPr lang="en-US" sz="1500" b="1" i="0" dirty="0">
                          <a:solidFill>
                            <a:srgbClr val="000000"/>
                          </a:solidFill>
                          <a:effectLst/>
                          <a:latin typeface="verdana" panose="020B0604030504040204" pitchFamily="34" charset="0"/>
                        </a:rPr>
                        <a:t>Enumeration</a:t>
                      </a:r>
                      <a:r>
                        <a:rPr lang="en-US" sz="1500" b="0" i="0" dirty="0">
                          <a:solidFill>
                            <a:srgbClr val="000000"/>
                          </a:solidFill>
                          <a:effectLst/>
                          <a:latin typeface="verdana" panose="020B0604030504040204" pitchFamily="34" charset="0"/>
                        </a:rPr>
                        <a:t> interface to traverse the elements. But it can use Iterator also.</a:t>
                      </a:r>
                    </a:p>
                  </a:txBody>
                  <a:tcPr marL="32049" marR="32049" marT="32049" marB="3204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31</a:t>
            </a:fld>
            <a:endParaRPr lang="en-US"/>
          </a:p>
        </p:txBody>
      </p:sp>
    </p:spTree>
    <p:extLst>
      <p:ext uri="{BB962C8B-B14F-4D97-AF65-F5344CB8AC3E}">
        <p14:creationId xmlns:p14="http://schemas.microsoft.com/office/powerpoint/2010/main" val="3492119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Java LinkedList Example</a:t>
            </a:r>
            <a:endParaRPr lang="en-US"/>
          </a:p>
        </p:txBody>
      </p:sp>
      <p:sp>
        <p:nvSpPr>
          <p:cNvPr id="3" name="Content Placeholder 2"/>
          <p:cNvSpPr>
            <a:spLocks noGrp="1"/>
          </p:cNvSpPr>
          <p:nvPr>
            <p:ph idx="1"/>
          </p:nvPr>
        </p:nvSpPr>
        <p:spPr/>
        <p:txBody>
          <a:bodyPr/>
          <a:lstStyle/>
          <a:p>
            <a:r>
              <a:rPr lang="en-US" dirty="0"/>
              <a:t>Java </a:t>
            </a:r>
            <a:r>
              <a:rPr lang="en-US" dirty="0" err="1"/>
              <a:t>LinkedList</a:t>
            </a:r>
            <a:r>
              <a:rPr lang="en-US" dirty="0"/>
              <a:t> class uses doubly linked list to store the elements. It extends the </a:t>
            </a:r>
            <a:r>
              <a:rPr lang="en-US" dirty="0" err="1"/>
              <a:t>AbstractList</a:t>
            </a:r>
            <a:r>
              <a:rPr lang="en-US" dirty="0"/>
              <a:t> class and implements List and </a:t>
            </a:r>
            <a:r>
              <a:rPr lang="en-US" dirty="0" err="1"/>
              <a:t>Deque</a:t>
            </a:r>
            <a:r>
              <a:rPr lang="en-US" dirty="0"/>
              <a:t> interfaces.</a:t>
            </a:r>
          </a:p>
          <a:p>
            <a:r>
              <a:rPr lang="en-US" dirty="0"/>
              <a:t>Java </a:t>
            </a:r>
            <a:r>
              <a:rPr lang="en-US" dirty="0" err="1"/>
              <a:t>LinkedList</a:t>
            </a:r>
            <a:r>
              <a:rPr lang="en-US" dirty="0"/>
              <a:t> class can contain duplicate elements.</a:t>
            </a:r>
          </a:p>
          <a:p>
            <a:r>
              <a:rPr lang="en-US" dirty="0"/>
              <a:t>Java </a:t>
            </a:r>
            <a:r>
              <a:rPr lang="en-US" dirty="0" err="1"/>
              <a:t>LinkedList</a:t>
            </a:r>
            <a:r>
              <a:rPr lang="en-US" dirty="0"/>
              <a:t> class maintains insertion order.</a:t>
            </a:r>
          </a:p>
          <a:p>
            <a:r>
              <a:rPr lang="en-US" dirty="0"/>
              <a:t>Java </a:t>
            </a:r>
            <a:r>
              <a:rPr lang="en-US" dirty="0" err="1"/>
              <a:t>LinkedList</a:t>
            </a:r>
            <a:r>
              <a:rPr lang="en-US" dirty="0"/>
              <a:t> class is non synchronized.</a:t>
            </a:r>
          </a:p>
          <a:p>
            <a:r>
              <a:rPr lang="en-US" dirty="0"/>
              <a:t>In Java </a:t>
            </a:r>
            <a:r>
              <a:rPr lang="en-US" dirty="0" err="1"/>
              <a:t>LinkedList</a:t>
            </a:r>
            <a:r>
              <a:rPr lang="en-US" dirty="0"/>
              <a:t> class, manipulation is fast because no shifting needs to be occurred.</a:t>
            </a:r>
          </a:p>
          <a:p>
            <a:r>
              <a:rPr lang="en-US" dirty="0"/>
              <a:t>Java </a:t>
            </a:r>
            <a:r>
              <a:rPr lang="en-US" dirty="0" err="1"/>
              <a:t>LinkedList</a:t>
            </a:r>
            <a:r>
              <a:rPr lang="en-US" dirty="0"/>
              <a:t> class can be used as list, stack or queue.</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32</a:t>
            </a:fld>
            <a:endParaRPr lang="en-US"/>
          </a:p>
        </p:txBody>
      </p:sp>
    </p:spTree>
    <p:extLst>
      <p:ext uri="{BB962C8B-B14F-4D97-AF65-F5344CB8AC3E}">
        <p14:creationId xmlns:p14="http://schemas.microsoft.com/office/powerpoint/2010/main" val="357843769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structure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1919" y="3529806"/>
            <a:ext cx="4648200" cy="1143000"/>
          </a:xfrm>
        </p:spPr>
      </p:pic>
      <p:sp>
        <p:nvSpPr>
          <p:cNvPr id="3" name="Date Placeholder 2"/>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33</a:t>
            </a:fld>
            <a:endParaRPr lang="en-US"/>
          </a:p>
        </p:txBody>
      </p:sp>
    </p:spTree>
    <p:extLst>
      <p:ext uri="{BB962C8B-B14F-4D97-AF65-F5344CB8AC3E}">
        <p14:creationId xmlns:p14="http://schemas.microsoft.com/office/powerpoint/2010/main" val="85351092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21792"/>
          </a:xfrm>
        </p:spPr>
        <p:txBody>
          <a:bodyPr>
            <a:normAutofit fontScale="90000"/>
          </a:bodyPr>
          <a:lstStyle/>
          <a:p>
            <a:r>
              <a:rPr lang="en-US" dirty="0"/>
              <a:t>Java </a:t>
            </a:r>
            <a:r>
              <a:rPr lang="en-US" dirty="0" err="1"/>
              <a:t>Linkedlist</a:t>
            </a:r>
            <a:r>
              <a:rPr lang="en-US" dirty="0"/>
              <a:t> Example:	</a:t>
            </a:r>
          </a:p>
        </p:txBody>
      </p:sp>
      <p:sp>
        <p:nvSpPr>
          <p:cNvPr id="3" name="Content Placeholder 2"/>
          <p:cNvSpPr>
            <a:spLocks noGrp="1"/>
          </p:cNvSpPr>
          <p:nvPr>
            <p:ph idx="1"/>
          </p:nvPr>
        </p:nvSpPr>
        <p:spPr>
          <a:xfrm>
            <a:off x="677334" y="768096"/>
            <a:ext cx="9765114" cy="6089903"/>
          </a:xfrm>
        </p:spPr>
        <p:txBody>
          <a:bodyPr>
            <a:normAutofit fontScale="92500" lnSpcReduction="10000"/>
          </a:bodyPr>
          <a:lstStyle/>
          <a:p>
            <a:r>
              <a:rPr lang="en-US" dirty="0"/>
              <a:t>import </a:t>
            </a:r>
            <a:r>
              <a:rPr lang="en-US" dirty="0" err="1"/>
              <a:t>java.util</a:t>
            </a:r>
            <a:r>
              <a:rPr lang="en-US" dirty="0"/>
              <a:t>.*;  </a:t>
            </a:r>
          </a:p>
          <a:p>
            <a:r>
              <a:rPr lang="en-US" dirty="0"/>
              <a:t>public class TestCollection7{  </a:t>
            </a:r>
          </a:p>
          <a:p>
            <a:r>
              <a:rPr lang="en-US" dirty="0"/>
              <a:t> public static void main(String </a:t>
            </a:r>
            <a:r>
              <a:rPr lang="en-US" dirty="0" err="1"/>
              <a:t>args</a:t>
            </a:r>
            <a:r>
              <a:rPr lang="en-US" dirty="0"/>
              <a:t>[]){  </a:t>
            </a:r>
          </a:p>
          <a:p>
            <a:r>
              <a:rPr lang="en-US" dirty="0"/>
              <a:t>   </a:t>
            </a:r>
          </a:p>
          <a:p>
            <a:r>
              <a:rPr lang="en-US" dirty="0"/>
              <a:t>  </a:t>
            </a:r>
            <a:r>
              <a:rPr lang="en-US" dirty="0" err="1"/>
              <a:t>LinkedList</a:t>
            </a:r>
            <a:r>
              <a:rPr lang="en-US" dirty="0"/>
              <a:t>&lt;String&gt; al=new </a:t>
            </a:r>
            <a:r>
              <a:rPr lang="en-US" dirty="0" err="1"/>
              <a:t>LinkedList</a:t>
            </a:r>
            <a:r>
              <a:rPr lang="en-US" dirty="0"/>
              <a:t>&lt;String&gt;();  </a:t>
            </a:r>
          </a:p>
          <a:p>
            <a:r>
              <a:rPr lang="en-US" dirty="0"/>
              <a:t>  </a:t>
            </a:r>
            <a:r>
              <a:rPr lang="en-US" dirty="0" err="1"/>
              <a:t>al.add</a:t>
            </a:r>
            <a:r>
              <a:rPr lang="en-US" dirty="0"/>
              <a:t>("Ravi");  </a:t>
            </a:r>
          </a:p>
          <a:p>
            <a:r>
              <a:rPr lang="en-US" dirty="0"/>
              <a:t>  </a:t>
            </a:r>
            <a:r>
              <a:rPr lang="en-US" dirty="0" err="1"/>
              <a:t>al.add</a:t>
            </a:r>
            <a:r>
              <a:rPr lang="en-US" dirty="0"/>
              <a:t>("Vijay");  </a:t>
            </a:r>
          </a:p>
          <a:p>
            <a:r>
              <a:rPr lang="en-US" dirty="0"/>
              <a:t>  </a:t>
            </a:r>
            <a:r>
              <a:rPr lang="en-US" dirty="0" err="1"/>
              <a:t>al.add</a:t>
            </a:r>
            <a:r>
              <a:rPr lang="en-US" dirty="0"/>
              <a:t>("Ravi");  </a:t>
            </a:r>
          </a:p>
          <a:p>
            <a:r>
              <a:rPr lang="en-US" dirty="0"/>
              <a:t>  </a:t>
            </a:r>
            <a:r>
              <a:rPr lang="en-US" dirty="0" err="1"/>
              <a:t>al.add</a:t>
            </a:r>
            <a:r>
              <a:rPr lang="en-US" dirty="0"/>
              <a:t>("Ajay");  </a:t>
            </a:r>
          </a:p>
          <a:p>
            <a:r>
              <a:rPr lang="en-US" dirty="0"/>
              <a:t>  </a:t>
            </a:r>
          </a:p>
          <a:p>
            <a:r>
              <a:rPr lang="en-US" dirty="0"/>
              <a:t>  Iterator&lt;String&gt; </a:t>
            </a:r>
            <a:r>
              <a:rPr lang="en-US" dirty="0" err="1"/>
              <a:t>itr</a:t>
            </a:r>
            <a:r>
              <a:rPr lang="en-US" dirty="0"/>
              <a:t>=</a:t>
            </a:r>
            <a:r>
              <a:rPr lang="en-US" dirty="0" err="1"/>
              <a:t>al.iterator</a:t>
            </a:r>
            <a:r>
              <a:rPr lang="en-US" dirty="0"/>
              <a:t>();  </a:t>
            </a:r>
          </a:p>
          <a:p>
            <a:r>
              <a:rPr lang="en-US" dirty="0"/>
              <a:t>  while(</a:t>
            </a:r>
            <a:r>
              <a:rPr lang="en-US" dirty="0" err="1"/>
              <a:t>itr.hasNext</a:t>
            </a:r>
            <a:r>
              <a:rPr lang="en-US" dirty="0"/>
              <a:t>()){  </a:t>
            </a:r>
          </a:p>
          <a:p>
            <a:r>
              <a:rPr lang="en-US" dirty="0"/>
              <a:t>   </a:t>
            </a:r>
            <a:r>
              <a:rPr lang="en-US" dirty="0" err="1"/>
              <a:t>System.out.println</a:t>
            </a:r>
            <a:r>
              <a:rPr lang="en-US" dirty="0"/>
              <a:t>(</a:t>
            </a:r>
            <a:r>
              <a:rPr lang="en-US" dirty="0" err="1"/>
              <a:t>itr.next</a:t>
            </a:r>
            <a:r>
              <a:rPr lang="en-US" dirty="0"/>
              <a:t>());  </a:t>
            </a:r>
          </a:p>
          <a:p>
            <a:r>
              <a:rPr lang="en-US" dirty="0"/>
              <a:t>  }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34</a:t>
            </a:fld>
            <a:endParaRPr lang="en-US"/>
          </a:p>
        </p:txBody>
      </p:sp>
    </p:spTree>
    <p:extLst>
      <p:ext uri="{BB962C8B-B14F-4D97-AF65-F5344CB8AC3E}">
        <p14:creationId xmlns:p14="http://schemas.microsoft.com/office/powerpoint/2010/main" val="3738159217"/>
      </p:ext>
    </p:extLst>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Difference between </a:t>
            </a:r>
            <a:r>
              <a:rPr lang="en-US" b="1" dirty="0" err="1"/>
              <a:t>ArrayList</a:t>
            </a:r>
            <a:r>
              <a:rPr lang="en-US" b="1" dirty="0"/>
              <a:t> and </a:t>
            </a:r>
            <a:r>
              <a:rPr lang="en-US" b="1" dirty="0" err="1"/>
              <a:t>LinkedList</a:t>
            </a:r>
            <a:endParaRPr lang="en-US" dirty="0"/>
          </a:p>
        </p:txBody>
      </p:sp>
      <p:sp>
        <p:nvSpPr>
          <p:cNvPr id="3" name="Content Placeholder 2"/>
          <p:cNvSpPr>
            <a:spLocks noGrp="1"/>
          </p:cNvSpPr>
          <p:nvPr>
            <p:ph idx="1"/>
          </p:nvPr>
        </p:nvSpPr>
        <p:spPr/>
        <p:txBody>
          <a:bodyPr/>
          <a:lstStyle/>
          <a:p>
            <a:r>
              <a:rPr lang="en-US" dirty="0" err="1"/>
              <a:t>ArrayList</a:t>
            </a:r>
            <a:r>
              <a:rPr lang="en-US" dirty="0"/>
              <a:t> and </a:t>
            </a:r>
            <a:r>
              <a:rPr lang="en-US" dirty="0" err="1"/>
              <a:t>LinkedList</a:t>
            </a:r>
            <a:r>
              <a:rPr lang="en-US" dirty="0"/>
              <a:t> both implements List interface and maintains insertion order. Both are non synchronized classes.</a:t>
            </a:r>
          </a:p>
          <a:p>
            <a:r>
              <a:rPr lang="en-US" dirty="0"/>
              <a:t>But there are many differences between </a:t>
            </a:r>
            <a:r>
              <a:rPr lang="en-US" dirty="0" err="1"/>
              <a:t>ArrayList</a:t>
            </a:r>
            <a:r>
              <a:rPr lang="en-US" dirty="0"/>
              <a:t> and </a:t>
            </a:r>
            <a:r>
              <a:rPr lang="en-US" dirty="0" err="1"/>
              <a:t>LinkedList</a:t>
            </a:r>
            <a:r>
              <a:rPr lang="en-US" dirty="0"/>
              <a:t> classes that are given below</a:t>
            </a:r>
          </a:p>
          <a:p>
            <a:endParaRPr lang="en-US" dirty="0"/>
          </a:p>
        </p:txBody>
      </p:sp>
      <p:pic>
        <p:nvPicPr>
          <p:cNvPr id="4" name="Picture 3"/>
          <p:cNvPicPr>
            <a:picLocks noChangeAspect="1"/>
          </p:cNvPicPr>
          <p:nvPr/>
        </p:nvPicPr>
        <p:blipFill>
          <a:blip r:embed="rId2"/>
          <a:stretch>
            <a:fillRect/>
          </a:stretch>
        </p:blipFill>
        <p:spPr>
          <a:xfrm>
            <a:off x="1007729" y="3880779"/>
            <a:ext cx="9152413" cy="2004234"/>
          </a:xfrm>
          <a:prstGeom prst="rect">
            <a:avLst/>
          </a:prstGeom>
        </p:spPr>
      </p:pic>
      <p:sp>
        <p:nvSpPr>
          <p:cNvPr id="5" name="Date Placeholder 4"/>
          <p:cNvSpPr>
            <a:spLocks noGrp="1"/>
          </p:cNvSpPr>
          <p:nvPr>
            <p:ph type="dt" sz="half" idx="10"/>
          </p:nvPr>
        </p:nvSpPr>
        <p:spPr/>
        <p:txBody>
          <a:bodyPr/>
          <a:lstStyle/>
          <a:p>
            <a:r>
              <a:rPr lang="en-US"/>
              <a:t>9/14/2015</a:t>
            </a:r>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4CF9F8EE-5254-4F48-B3A4-A233DCD989F7}" type="slidenum">
              <a:rPr lang="en-US" smtClean="0"/>
              <a:t>35</a:t>
            </a:fld>
            <a:endParaRPr lang="en-US"/>
          </a:p>
        </p:txBody>
      </p:sp>
    </p:spTree>
    <p:extLst>
      <p:ext uri="{BB962C8B-B14F-4D97-AF65-F5344CB8AC3E}">
        <p14:creationId xmlns:p14="http://schemas.microsoft.com/office/powerpoint/2010/main" val="35459885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534" y="0"/>
            <a:ext cx="8596668" cy="428625"/>
          </a:xfrm>
        </p:spPr>
        <p:txBody>
          <a:bodyPr>
            <a:normAutofit fontScale="90000"/>
          </a:bodyPr>
          <a:lstStyle/>
          <a:p>
            <a:r>
              <a:rPr lang="en-US" sz="2800" b="1" dirty="0"/>
              <a:t>Example of </a:t>
            </a:r>
            <a:r>
              <a:rPr lang="en-US" sz="2800" b="1" dirty="0" err="1"/>
              <a:t>ArrayList</a:t>
            </a:r>
            <a:r>
              <a:rPr lang="en-US" sz="2800" b="1" dirty="0"/>
              <a:t> and </a:t>
            </a:r>
            <a:r>
              <a:rPr lang="en-US" sz="2800" b="1" dirty="0" err="1"/>
              <a:t>LinkedList</a:t>
            </a:r>
            <a:r>
              <a:rPr lang="en-US" sz="2800" b="1" dirty="0"/>
              <a:t> in Java</a:t>
            </a:r>
            <a:endParaRPr lang="en-US" sz="2800" dirty="0"/>
          </a:p>
        </p:txBody>
      </p:sp>
      <p:sp>
        <p:nvSpPr>
          <p:cNvPr id="6" name="Content Placeholder 5"/>
          <p:cNvSpPr>
            <a:spLocks noGrp="1"/>
          </p:cNvSpPr>
          <p:nvPr>
            <p:ph idx="1"/>
          </p:nvPr>
        </p:nvSpPr>
        <p:spPr>
          <a:xfrm>
            <a:off x="677333" y="428625"/>
            <a:ext cx="9733491" cy="5612737"/>
          </a:xfrm>
        </p:spPr>
        <p:txBody>
          <a:bodyPr>
            <a:normAutofit fontScale="85000" lnSpcReduction="20000"/>
          </a:bodyPr>
          <a:lstStyle/>
          <a:p>
            <a:r>
              <a:rPr lang="en-US" dirty="0"/>
              <a:t>import </a:t>
            </a:r>
            <a:r>
              <a:rPr lang="en-US" dirty="0" err="1"/>
              <a:t>java.util</a:t>
            </a:r>
            <a:r>
              <a:rPr lang="en-US" dirty="0"/>
              <a:t>.*;    </a:t>
            </a:r>
          </a:p>
          <a:p>
            <a:r>
              <a:rPr lang="en-US" dirty="0"/>
              <a:t>class </a:t>
            </a:r>
            <a:r>
              <a:rPr lang="en-US" dirty="0" err="1"/>
              <a:t>TestArrayLinked</a:t>
            </a:r>
            <a:r>
              <a:rPr lang="en-US" dirty="0"/>
              <a:t>{    </a:t>
            </a:r>
          </a:p>
          <a:p>
            <a:r>
              <a:rPr lang="en-US" dirty="0"/>
              <a:t> public static void main(String </a:t>
            </a:r>
            <a:r>
              <a:rPr lang="en-US" dirty="0" err="1"/>
              <a:t>args</a:t>
            </a:r>
            <a:r>
              <a:rPr lang="en-US" dirty="0"/>
              <a:t>[]){    </a:t>
            </a:r>
          </a:p>
          <a:p>
            <a:r>
              <a:rPr lang="en-US" dirty="0"/>
              <a:t>       List&lt;String&gt; al=new </a:t>
            </a:r>
            <a:r>
              <a:rPr lang="en-US" dirty="0" err="1"/>
              <a:t>ArrayList</a:t>
            </a:r>
            <a:r>
              <a:rPr lang="en-US" dirty="0"/>
              <a:t>&lt;String&gt;();//creating </a:t>
            </a:r>
            <a:r>
              <a:rPr lang="en-US" dirty="0" err="1"/>
              <a:t>arraylist</a:t>
            </a:r>
            <a:r>
              <a:rPr lang="en-US" dirty="0"/>
              <a:t>    </a:t>
            </a:r>
          </a:p>
          <a:p>
            <a:r>
              <a:rPr lang="en-US" dirty="0"/>
              <a:t>  </a:t>
            </a:r>
            <a:r>
              <a:rPr lang="en-US" dirty="0" err="1"/>
              <a:t>al.add</a:t>
            </a:r>
            <a:r>
              <a:rPr lang="en-US" dirty="0"/>
              <a:t>("Ravi");//adding object in </a:t>
            </a:r>
            <a:r>
              <a:rPr lang="en-US" dirty="0" err="1"/>
              <a:t>arraylist</a:t>
            </a:r>
            <a:r>
              <a:rPr lang="en-US" dirty="0"/>
              <a:t>    </a:t>
            </a:r>
          </a:p>
          <a:p>
            <a:r>
              <a:rPr lang="en-US" dirty="0"/>
              <a:t>  </a:t>
            </a:r>
            <a:r>
              <a:rPr lang="en-US" dirty="0" err="1"/>
              <a:t>al.add</a:t>
            </a:r>
            <a:r>
              <a:rPr lang="en-US" dirty="0"/>
              <a:t>("Vijay");    </a:t>
            </a:r>
          </a:p>
          <a:p>
            <a:r>
              <a:rPr lang="en-US" dirty="0"/>
              <a:t>  </a:t>
            </a:r>
            <a:r>
              <a:rPr lang="en-US" dirty="0" err="1"/>
              <a:t>al.add</a:t>
            </a:r>
            <a:r>
              <a:rPr lang="en-US" dirty="0"/>
              <a:t>("Ravi");    </a:t>
            </a:r>
          </a:p>
          <a:p>
            <a:r>
              <a:rPr lang="en-US" dirty="0"/>
              <a:t>  </a:t>
            </a:r>
            <a:r>
              <a:rPr lang="en-US" dirty="0" err="1"/>
              <a:t>al.add</a:t>
            </a:r>
            <a:r>
              <a:rPr lang="en-US" dirty="0"/>
              <a:t>("Ajay");    </a:t>
            </a:r>
          </a:p>
          <a:p>
            <a:r>
              <a:rPr lang="en-US" dirty="0"/>
              <a:t>     List&lt;String&gt; al2=new </a:t>
            </a:r>
            <a:r>
              <a:rPr lang="en-US" dirty="0" err="1"/>
              <a:t>LinkedList</a:t>
            </a:r>
            <a:r>
              <a:rPr lang="en-US" dirty="0"/>
              <a:t>&lt;String&gt;();//creating </a:t>
            </a:r>
            <a:r>
              <a:rPr lang="en-US" dirty="0" err="1"/>
              <a:t>linkedlist</a:t>
            </a:r>
            <a:r>
              <a:rPr lang="en-US" dirty="0"/>
              <a:t>    </a:t>
            </a:r>
          </a:p>
          <a:p>
            <a:r>
              <a:rPr lang="en-US" dirty="0"/>
              <a:t>  al2.add("James");//adding object in </a:t>
            </a:r>
            <a:r>
              <a:rPr lang="en-US" dirty="0" err="1"/>
              <a:t>linkedlist</a:t>
            </a:r>
            <a:r>
              <a:rPr lang="en-US" dirty="0"/>
              <a:t>    </a:t>
            </a:r>
          </a:p>
          <a:p>
            <a:r>
              <a:rPr lang="en-US" dirty="0"/>
              <a:t>  al2.add("Serena");    </a:t>
            </a:r>
          </a:p>
          <a:p>
            <a:r>
              <a:rPr lang="en-US" dirty="0"/>
              <a:t>  al2.add("Swati");    </a:t>
            </a:r>
          </a:p>
          <a:p>
            <a:r>
              <a:rPr lang="en-US" dirty="0"/>
              <a:t>  al2.add("</a:t>
            </a:r>
            <a:r>
              <a:rPr lang="en-US" dirty="0" err="1"/>
              <a:t>Junaid</a:t>
            </a:r>
            <a:r>
              <a:rPr lang="en-US" dirty="0"/>
              <a:t>");    </a:t>
            </a:r>
          </a:p>
          <a:p>
            <a:endParaRPr lang="en-US" dirty="0"/>
          </a:p>
          <a:p>
            <a:r>
              <a:rPr lang="en-US" dirty="0"/>
              <a:t>  System.out.println("</a:t>
            </a:r>
            <a:r>
              <a:rPr lang="en-US" dirty="0" err="1"/>
              <a:t>arraylist</a:t>
            </a:r>
            <a:r>
              <a:rPr lang="en-US" dirty="0"/>
              <a:t>: "+al);  </a:t>
            </a:r>
          </a:p>
          <a:p>
            <a:r>
              <a:rPr lang="en-US" dirty="0"/>
              <a:t>  System.out.println("</a:t>
            </a:r>
            <a:r>
              <a:rPr lang="en-US" dirty="0" err="1"/>
              <a:t>linkedlist</a:t>
            </a:r>
            <a:r>
              <a:rPr lang="en-US" dirty="0"/>
              <a:t>: "+al2);  </a:t>
            </a:r>
          </a:p>
          <a:p>
            <a:r>
              <a:rPr lang="en-US" dirty="0"/>
              <a:t> }    </a:t>
            </a:r>
          </a:p>
          <a:p>
            <a:r>
              <a:rPr lang="en-US" dirty="0"/>
              <a:t>}    </a:t>
            </a:r>
          </a:p>
          <a:p>
            <a:endParaRPr lang="en-US" dirty="0"/>
          </a:p>
        </p:txBody>
      </p:sp>
      <p:sp>
        <p:nvSpPr>
          <p:cNvPr id="3" name="Date Placeholder 2"/>
          <p:cNvSpPr>
            <a:spLocks noGrp="1"/>
          </p:cNvSpPr>
          <p:nvPr>
            <p:ph type="dt" sz="half" idx="10"/>
          </p:nvPr>
        </p:nvSpPr>
        <p:spPr/>
        <p:txBody>
          <a:bodyPr/>
          <a:lstStyle/>
          <a:p>
            <a:r>
              <a:rPr lang="en-US"/>
              <a:t>9/14/2015</a:t>
            </a:r>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4CF9F8EE-5254-4F48-B3A4-A233DCD989F7}" type="slidenum">
              <a:rPr lang="en-US" smtClean="0"/>
              <a:t>36</a:t>
            </a:fld>
            <a:endParaRPr lang="en-US"/>
          </a:p>
        </p:txBody>
      </p:sp>
    </p:spTree>
    <p:extLst>
      <p:ext uri="{BB962C8B-B14F-4D97-AF65-F5344CB8AC3E}">
        <p14:creationId xmlns:p14="http://schemas.microsoft.com/office/powerpoint/2010/main" val="1275958411"/>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Java ListIterator Interface</a:t>
            </a:r>
            <a:endParaRPr lang="en-US"/>
          </a:p>
        </p:txBody>
      </p:sp>
      <p:sp>
        <p:nvSpPr>
          <p:cNvPr id="3" name="Content Placeholder 2"/>
          <p:cNvSpPr>
            <a:spLocks noGrp="1"/>
          </p:cNvSpPr>
          <p:nvPr>
            <p:ph idx="1"/>
          </p:nvPr>
        </p:nvSpPr>
        <p:spPr/>
        <p:txBody>
          <a:bodyPr/>
          <a:lstStyle/>
          <a:p>
            <a:r>
              <a:rPr lang="en-US" dirty="0" err="1"/>
              <a:t>ListIterator</a:t>
            </a:r>
            <a:r>
              <a:rPr lang="en-US" dirty="0"/>
              <a:t> Interface is used to traverse the element in backward and forward direction. </a:t>
            </a:r>
          </a:p>
          <a:p>
            <a:r>
              <a:rPr lang="en-US" b="1" dirty="0"/>
              <a:t>Commonly used methods of </a:t>
            </a:r>
            <a:r>
              <a:rPr lang="en-US" b="1" dirty="0" err="1"/>
              <a:t>ListIterator</a:t>
            </a:r>
            <a:r>
              <a:rPr lang="en-US" b="1" dirty="0"/>
              <a:t> Interface:</a:t>
            </a:r>
          </a:p>
          <a:p>
            <a:r>
              <a:rPr lang="en-US" dirty="0"/>
              <a:t>public </a:t>
            </a:r>
            <a:r>
              <a:rPr lang="en-US" dirty="0" err="1"/>
              <a:t>boolean</a:t>
            </a:r>
            <a:r>
              <a:rPr lang="en-US" dirty="0"/>
              <a:t> </a:t>
            </a:r>
            <a:r>
              <a:rPr lang="en-US" dirty="0" err="1"/>
              <a:t>hasNext</a:t>
            </a:r>
            <a:r>
              <a:rPr lang="en-US" dirty="0"/>
              <a:t>();</a:t>
            </a:r>
          </a:p>
          <a:p>
            <a:r>
              <a:rPr lang="en-US" dirty="0"/>
              <a:t>public Object next();</a:t>
            </a:r>
          </a:p>
          <a:p>
            <a:r>
              <a:rPr lang="en-US" dirty="0"/>
              <a:t>public </a:t>
            </a:r>
            <a:r>
              <a:rPr lang="en-US" dirty="0" err="1"/>
              <a:t>boolean</a:t>
            </a:r>
            <a:r>
              <a:rPr lang="en-US" dirty="0"/>
              <a:t> </a:t>
            </a:r>
            <a:r>
              <a:rPr lang="en-US" dirty="0" err="1"/>
              <a:t>hasPrevious</a:t>
            </a:r>
            <a:r>
              <a:rPr lang="en-US" dirty="0"/>
              <a:t>();</a:t>
            </a:r>
          </a:p>
          <a:p>
            <a:r>
              <a:rPr lang="en-US" dirty="0"/>
              <a:t>public Object previous();</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37</a:t>
            </a:fld>
            <a:endParaRPr lang="en-US"/>
          </a:p>
        </p:txBody>
      </p:sp>
    </p:spTree>
    <p:extLst>
      <p:ext uri="{BB962C8B-B14F-4D97-AF65-F5344CB8AC3E}">
        <p14:creationId xmlns:p14="http://schemas.microsoft.com/office/powerpoint/2010/main" val="4487043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a:t>
            </a:r>
            <a:r>
              <a:rPr lang="en-US" b="1" dirty="0" err="1"/>
              <a:t>ListIterator</a:t>
            </a:r>
            <a:r>
              <a:rPr lang="en-US" b="1" dirty="0"/>
              <a:t> Interface:</a:t>
            </a:r>
            <a:endParaRPr lang="en-US" dirty="0"/>
          </a:p>
        </p:txBody>
      </p:sp>
      <p:sp>
        <p:nvSpPr>
          <p:cNvPr id="3" name="Content Placeholder 2"/>
          <p:cNvSpPr>
            <a:spLocks noGrp="1"/>
          </p:cNvSpPr>
          <p:nvPr>
            <p:ph idx="1"/>
          </p:nvPr>
        </p:nvSpPr>
        <p:spPr>
          <a:xfrm>
            <a:off x="677334" y="1261872"/>
            <a:ext cx="8596668" cy="5596127"/>
          </a:xfrm>
        </p:spPr>
        <p:txBody>
          <a:bodyPr>
            <a:normAutofit fontScale="85000" lnSpcReduction="20000"/>
          </a:bodyPr>
          <a:lstStyle/>
          <a:p>
            <a:r>
              <a:rPr lang="en-US" dirty="0"/>
              <a:t>public static void main(String </a:t>
            </a:r>
            <a:r>
              <a:rPr lang="en-US" dirty="0" err="1"/>
              <a:t>args</a:t>
            </a:r>
            <a:r>
              <a:rPr lang="en-US" dirty="0"/>
              <a:t>[]){  </a:t>
            </a:r>
          </a:p>
          <a:p>
            <a:r>
              <a:rPr lang="en-US" dirty="0"/>
              <a:t>  </a:t>
            </a:r>
            <a:r>
              <a:rPr lang="en-US" dirty="0" err="1"/>
              <a:t>ArrayList</a:t>
            </a:r>
            <a:r>
              <a:rPr lang="en-US" dirty="0"/>
              <a:t>&lt;String&gt; al=new </a:t>
            </a:r>
            <a:r>
              <a:rPr lang="en-US" dirty="0" err="1"/>
              <a:t>ArrayList</a:t>
            </a:r>
            <a:r>
              <a:rPr lang="en-US" dirty="0"/>
              <a:t>&lt;String&gt;();  </a:t>
            </a:r>
          </a:p>
          <a:p>
            <a:r>
              <a:rPr lang="en-US" dirty="0" err="1"/>
              <a:t>al.add</a:t>
            </a:r>
            <a:r>
              <a:rPr lang="en-US" dirty="0"/>
              <a:t>("Amit");  </a:t>
            </a:r>
          </a:p>
          <a:p>
            <a:r>
              <a:rPr lang="en-US" dirty="0" err="1"/>
              <a:t>al.add</a:t>
            </a:r>
            <a:r>
              <a:rPr lang="en-US" dirty="0"/>
              <a:t>("Vijay");  </a:t>
            </a:r>
          </a:p>
          <a:p>
            <a:r>
              <a:rPr lang="en-US" dirty="0" err="1"/>
              <a:t>al.add</a:t>
            </a:r>
            <a:r>
              <a:rPr lang="en-US" dirty="0"/>
              <a:t>("Kumar");  </a:t>
            </a:r>
          </a:p>
          <a:p>
            <a:r>
              <a:rPr lang="en-US" dirty="0" err="1"/>
              <a:t>al.add</a:t>
            </a:r>
            <a:r>
              <a:rPr lang="en-US" dirty="0"/>
              <a:t>(1,"Sachin");  </a:t>
            </a:r>
          </a:p>
          <a:p>
            <a:r>
              <a:rPr lang="en-US" dirty="0"/>
              <a:t>  System.out.println("element at 2nd position: "+</a:t>
            </a:r>
            <a:r>
              <a:rPr lang="en-US" dirty="0" err="1"/>
              <a:t>al.get</a:t>
            </a:r>
            <a:r>
              <a:rPr lang="en-US" dirty="0"/>
              <a:t>(2));  </a:t>
            </a:r>
          </a:p>
          <a:p>
            <a:r>
              <a:rPr lang="en-US" dirty="0"/>
              <a:t>  Iterator&lt;String&gt; </a:t>
            </a:r>
            <a:r>
              <a:rPr lang="en-US" dirty="0" err="1"/>
              <a:t>itr</a:t>
            </a:r>
            <a:r>
              <a:rPr lang="en-US" dirty="0"/>
              <a:t>=</a:t>
            </a:r>
            <a:r>
              <a:rPr lang="en-US" dirty="0" err="1"/>
              <a:t>al.listIterator</a:t>
            </a:r>
            <a:r>
              <a:rPr lang="en-US" dirty="0"/>
              <a:t>();  </a:t>
            </a:r>
          </a:p>
          <a:p>
            <a:r>
              <a:rPr lang="en-US" dirty="0"/>
              <a:t>  System.out.println("traversing elements in forward direction...");  </a:t>
            </a:r>
          </a:p>
          <a:p>
            <a:r>
              <a:rPr lang="en-US" dirty="0"/>
              <a:t>while(</a:t>
            </a:r>
            <a:r>
              <a:rPr lang="en-US" dirty="0" err="1"/>
              <a:t>itr.hasNext</a:t>
            </a:r>
            <a:r>
              <a:rPr lang="en-US" dirty="0"/>
              <a:t>()){  </a:t>
            </a:r>
          </a:p>
          <a:p>
            <a:r>
              <a:rPr lang="en-US" dirty="0" err="1"/>
              <a:t>System.out.println</a:t>
            </a:r>
            <a:r>
              <a:rPr lang="en-US" dirty="0"/>
              <a:t>(</a:t>
            </a:r>
            <a:r>
              <a:rPr lang="en-US" dirty="0" err="1"/>
              <a:t>itr.next</a:t>
            </a:r>
            <a:r>
              <a:rPr lang="en-US" dirty="0"/>
              <a:t>());  </a:t>
            </a:r>
          </a:p>
          <a:p>
            <a:r>
              <a:rPr lang="en-US" dirty="0"/>
              <a:t> }  </a:t>
            </a:r>
          </a:p>
          <a:p>
            <a:r>
              <a:rPr lang="en-US" dirty="0"/>
              <a:t>System.out.println("traversing elements in backward direction...");  </a:t>
            </a:r>
          </a:p>
          <a:p>
            <a:r>
              <a:rPr lang="en-US" dirty="0"/>
              <a:t>while(</a:t>
            </a:r>
            <a:r>
              <a:rPr lang="en-US" dirty="0" err="1"/>
              <a:t>itr.hasPrevious</a:t>
            </a:r>
            <a:r>
              <a:rPr lang="en-US" dirty="0"/>
              <a:t>()){  </a:t>
            </a:r>
          </a:p>
          <a:p>
            <a:r>
              <a:rPr lang="en-US" dirty="0" err="1"/>
              <a:t>System.out.println</a:t>
            </a:r>
            <a:r>
              <a:rPr lang="en-US" dirty="0"/>
              <a:t>(</a:t>
            </a:r>
            <a:r>
              <a:rPr lang="en-US" dirty="0" err="1"/>
              <a:t>itr.previous</a:t>
            </a:r>
            <a:r>
              <a:rPr lang="en-US" dirty="0"/>
              <a:t>());  </a:t>
            </a:r>
          </a:p>
          <a:p>
            <a:r>
              <a:rPr lang="en-US" dirty="0"/>
              <a:t> }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38</a:t>
            </a:fld>
            <a:endParaRPr lang="en-US"/>
          </a:p>
        </p:txBody>
      </p:sp>
    </p:spTree>
    <p:extLst>
      <p:ext uri="{BB962C8B-B14F-4D97-AF65-F5344CB8AC3E}">
        <p14:creationId xmlns:p14="http://schemas.microsoft.com/office/powerpoint/2010/main" val="2868437766"/>
      </p:ext>
    </p:extLst>
  </p:cSld>
  <p:clrMapOvr>
    <a:masterClrMapping/>
  </p:clrMapOvr>
  <p:transition spd="slow">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Iterator and </a:t>
            </a:r>
            <a:r>
              <a:rPr lang="en-US" dirty="0" err="1"/>
              <a:t>ListIterator</a:t>
            </a:r>
            <a:endParaRPr lang="en-US" dirty="0"/>
          </a:p>
        </p:txBody>
      </p:sp>
      <p:sp>
        <p:nvSpPr>
          <p:cNvPr id="7" name="Text Placeholder 6"/>
          <p:cNvSpPr>
            <a:spLocks noGrp="1"/>
          </p:cNvSpPr>
          <p:nvPr>
            <p:ph type="body" idx="1"/>
          </p:nvPr>
        </p:nvSpPr>
        <p:spPr/>
        <p:txBody>
          <a:bodyPr/>
          <a:lstStyle/>
          <a:p>
            <a:r>
              <a:rPr lang="en-US" dirty="0"/>
              <a:t>Iterator			</a:t>
            </a:r>
          </a:p>
        </p:txBody>
      </p:sp>
      <p:sp>
        <p:nvSpPr>
          <p:cNvPr id="8" name="Content Placeholder 7"/>
          <p:cNvSpPr>
            <a:spLocks noGrp="1"/>
          </p:cNvSpPr>
          <p:nvPr>
            <p:ph sz="half" idx="2"/>
          </p:nvPr>
        </p:nvSpPr>
        <p:spPr/>
        <p:txBody>
          <a:bodyPr/>
          <a:lstStyle/>
          <a:p>
            <a:r>
              <a:rPr lang="en-US" dirty="0"/>
              <a:t>Traverse collection elements in forward direction only</a:t>
            </a:r>
          </a:p>
        </p:txBody>
      </p:sp>
      <p:sp>
        <p:nvSpPr>
          <p:cNvPr id="9" name="Text Placeholder 8"/>
          <p:cNvSpPr>
            <a:spLocks noGrp="1"/>
          </p:cNvSpPr>
          <p:nvPr>
            <p:ph type="body" sz="quarter" idx="3"/>
          </p:nvPr>
        </p:nvSpPr>
        <p:spPr/>
        <p:txBody>
          <a:bodyPr/>
          <a:lstStyle/>
          <a:p>
            <a:r>
              <a:rPr lang="en-US" dirty="0"/>
              <a:t>List Iterator</a:t>
            </a:r>
          </a:p>
        </p:txBody>
      </p:sp>
      <p:sp>
        <p:nvSpPr>
          <p:cNvPr id="10" name="Content Placeholder 9"/>
          <p:cNvSpPr>
            <a:spLocks noGrp="1"/>
          </p:cNvSpPr>
          <p:nvPr>
            <p:ph sz="quarter" idx="4"/>
          </p:nvPr>
        </p:nvSpPr>
        <p:spPr/>
        <p:txBody>
          <a:bodyPr/>
          <a:lstStyle/>
          <a:p>
            <a:r>
              <a:rPr lang="en-US" dirty="0"/>
              <a:t>Traverse collection elements in forward and backward direction also.</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39</a:t>
            </a:fld>
            <a:endParaRPr lang="en-US"/>
          </a:p>
        </p:txBody>
      </p:sp>
    </p:spTree>
    <p:extLst>
      <p:ext uri="{BB962C8B-B14F-4D97-AF65-F5344CB8AC3E}">
        <p14:creationId xmlns:p14="http://schemas.microsoft.com/office/powerpoint/2010/main" val="4276787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What is framework in java</a:t>
            </a:r>
            <a:endParaRPr lang="en-US"/>
          </a:p>
        </p:txBody>
      </p:sp>
      <p:sp>
        <p:nvSpPr>
          <p:cNvPr id="3" name="Content Placeholder 2"/>
          <p:cNvSpPr>
            <a:spLocks noGrp="1"/>
          </p:cNvSpPr>
          <p:nvPr>
            <p:ph idx="1"/>
          </p:nvPr>
        </p:nvSpPr>
        <p:spPr/>
        <p:txBody>
          <a:bodyPr/>
          <a:lstStyle/>
          <a:p>
            <a:r>
              <a:rPr lang="en-US" dirty="0"/>
              <a:t>provides readymade architecture.</a:t>
            </a:r>
          </a:p>
          <a:p>
            <a:r>
              <a:rPr lang="en-US" dirty="0"/>
              <a:t>represents set of classes and interface.</a:t>
            </a:r>
          </a:p>
          <a:p>
            <a:r>
              <a:rPr lang="en-US" dirty="0"/>
              <a:t>Semi finished application</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4</a:t>
            </a:fld>
            <a:endParaRPr lang="en-US"/>
          </a:p>
        </p:txBody>
      </p:sp>
    </p:spTree>
    <p:extLst>
      <p:ext uri="{BB962C8B-B14F-4D97-AF65-F5344CB8AC3E}">
        <p14:creationId xmlns:p14="http://schemas.microsoft.com/office/powerpoint/2010/main" val="13466410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Set interface</a:t>
            </a:r>
          </a:p>
        </p:txBody>
      </p:sp>
      <p:sp>
        <p:nvSpPr>
          <p:cNvPr id="11" name="Content Placeholder 10"/>
          <p:cNvSpPr>
            <a:spLocks noGrp="1"/>
          </p:cNvSpPr>
          <p:nvPr>
            <p:ph idx="1"/>
          </p:nvPr>
        </p:nvSpPr>
        <p:spPr/>
        <p:txBody>
          <a:bodyPr/>
          <a:lstStyle/>
          <a:p>
            <a:r>
              <a:rPr lang="en-US" dirty="0"/>
              <a:t>Implemented classes</a:t>
            </a:r>
          </a:p>
          <a:p>
            <a:pPr lvl="1"/>
            <a:r>
              <a:rPr lang="en-US" dirty="0" err="1"/>
              <a:t>Hashset</a:t>
            </a:r>
            <a:endParaRPr lang="en-US" dirty="0"/>
          </a:p>
          <a:p>
            <a:pPr lvl="1"/>
            <a:r>
              <a:rPr lang="en-US" dirty="0" err="1"/>
              <a:t>LinkedHashset</a:t>
            </a:r>
            <a:endParaRPr lang="en-US" dirty="0"/>
          </a:p>
          <a:p>
            <a:pPr lvl="1"/>
            <a:r>
              <a:rPr lang="en-US" dirty="0" err="1"/>
              <a:t>Treeset</a:t>
            </a:r>
            <a:endParaRPr lang="en-US" dirty="0"/>
          </a:p>
          <a:p>
            <a:endParaRPr lang="en-US" dirty="0"/>
          </a:p>
          <a:p>
            <a:endParaRPr lang="en-US" dirty="0"/>
          </a:p>
        </p:txBody>
      </p:sp>
      <p:sp>
        <p:nvSpPr>
          <p:cNvPr id="7" name="Date Placeholder 6"/>
          <p:cNvSpPr>
            <a:spLocks noGrp="1"/>
          </p:cNvSpPr>
          <p:nvPr>
            <p:ph type="dt" sz="half" idx="10"/>
          </p:nvPr>
        </p:nvSpPr>
        <p:spPr/>
        <p:txBody>
          <a:bodyPr/>
          <a:lstStyle/>
          <a:p>
            <a:r>
              <a:rPr lang="en-US"/>
              <a:t>9/14/2015</a:t>
            </a:r>
          </a:p>
        </p:txBody>
      </p:sp>
      <p:sp>
        <p:nvSpPr>
          <p:cNvPr id="8" name="Footer Placeholder 7"/>
          <p:cNvSpPr>
            <a:spLocks noGrp="1"/>
          </p:cNvSpPr>
          <p:nvPr>
            <p:ph type="ftr" sz="quarter" idx="11"/>
          </p:nvPr>
        </p:nvSpPr>
        <p:spPr/>
        <p:txBody>
          <a:bodyPr/>
          <a:lstStyle/>
          <a:p>
            <a:r>
              <a:rPr lang="en-US"/>
              <a:t>Presented by MangaRao</a:t>
            </a:r>
          </a:p>
        </p:txBody>
      </p:sp>
      <p:sp>
        <p:nvSpPr>
          <p:cNvPr id="9" name="Slide Number Placeholder 8"/>
          <p:cNvSpPr>
            <a:spLocks noGrp="1"/>
          </p:cNvSpPr>
          <p:nvPr>
            <p:ph type="sldNum" sz="quarter" idx="12"/>
          </p:nvPr>
        </p:nvSpPr>
        <p:spPr/>
        <p:txBody>
          <a:bodyPr/>
          <a:lstStyle/>
          <a:p>
            <a:fld id="{4CF9F8EE-5254-4F48-B3A4-A233DCD989F7}" type="slidenum">
              <a:rPr lang="en-US" smtClean="0"/>
              <a:t>40</a:t>
            </a:fld>
            <a:endParaRPr lang="en-US"/>
          </a:p>
        </p:txBody>
      </p:sp>
    </p:spTree>
    <p:extLst>
      <p:ext uri="{BB962C8B-B14F-4D97-AF65-F5344CB8AC3E}">
        <p14:creationId xmlns:p14="http://schemas.microsoft.com/office/powerpoint/2010/main" val="19416675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Java HashSet class</a:t>
            </a:r>
            <a:endParaRPr lang="en-US"/>
          </a:p>
        </p:txBody>
      </p:sp>
      <p:sp>
        <p:nvSpPr>
          <p:cNvPr id="3" name="Content Placeholder 2"/>
          <p:cNvSpPr>
            <a:spLocks noGrp="1"/>
          </p:cNvSpPr>
          <p:nvPr>
            <p:ph idx="1"/>
          </p:nvPr>
        </p:nvSpPr>
        <p:spPr/>
        <p:txBody>
          <a:bodyPr/>
          <a:lstStyle/>
          <a:p>
            <a:r>
              <a:rPr lang="en-US" dirty="0"/>
              <a:t>uses </a:t>
            </a:r>
            <a:r>
              <a:rPr lang="en-US" dirty="0" err="1"/>
              <a:t>hashtable</a:t>
            </a:r>
            <a:r>
              <a:rPr lang="en-US" dirty="0"/>
              <a:t> to store the </a:t>
            </a:r>
            <a:r>
              <a:rPr lang="en-US" dirty="0" err="1"/>
              <a:t>elements.It</a:t>
            </a:r>
            <a:r>
              <a:rPr lang="en-US" dirty="0"/>
              <a:t> extends </a:t>
            </a:r>
            <a:r>
              <a:rPr lang="en-US" dirty="0" err="1"/>
              <a:t>AbstractSet</a:t>
            </a:r>
            <a:r>
              <a:rPr lang="en-US" dirty="0"/>
              <a:t> class and implements Set interface.</a:t>
            </a:r>
          </a:p>
          <a:p>
            <a:r>
              <a:rPr lang="en-US" dirty="0"/>
              <a:t>contains unique elements only.</a:t>
            </a:r>
          </a:p>
          <a:p>
            <a:r>
              <a:rPr lang="en-US" b="1" dirty="0"/>
              <a:t>Difference between List and Set:</a:t>
            </a:r>
          </a:p>
          <a:p>
            <a:r>
              <a:rPr lang="en-US" dirty="0"/>
              <a:t>List can contain duplicate elements whereas Set contains unique elements only.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41</a:t>
            </a:fld>
            <a:endParaRPr lang="en-US"/>
          </a:p>
        </p:txBody>
      </p:sp>
    </p:spTree>
    <p:extLst>
      <p:ext uri="{BB962C8B-B14F-4D97-AF65-F5344CB8AC3E}">
        <p14:creationId xmlns:p14="http://schemas.microsoft.com/office/powerpoint/2010/main" val="3120943415"/>
      </p:ext>
    </p:extLst>
  </p:cSld>
  <p:clrMapOvr>
    <a:masterClrMapping/>
  </p:clrMapOvr>
  <p:transition spd="slow">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Hierarchy of HashSet class</a:t>
            </a:r>
            <a:endParaRPr lang="en-US"/>
          </a:p>
        </p:txBody>
      </p:sp>
      <p:pic>
        <p:nvPicPr>
          <p:cNvPr id="4" name="Content Placeholder 3"/>
          <p:cNvPicPr>
            <a:picLocks noGrp="1" noChangeAspect="1"/>
          </p:cNvPicPr>
          <p:nvPr>
            <p:ph idx="1"/>
          </p:nvPr>
        </p:nvPicPr>
        <p:blipFill>
          <a:blip r:embed="rId2"/>
          <a:stretch>
            <a:fillRect/>
          </a:stretch>
        </p:blipFill>
        <p:spPr>
          <a:xfrm>
            <a:off x="4110970" y="2160588"/>
            <a:ext cx="1730097" cy="3881437"/>
          </a:xfrm>
          <a:prstGeom prst="rect">
            <a:avLst/>
          </a:prstGeom>
        </p:spPr>
      </p:pic>
      <p:sp>
        <p:nvSpPr>
          <p:cNvPr id="3" name="Date Placeholder 2"/>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42</a:t>
            </a:fld>
            <a:endParaRPr lang="en-US"/>
          </a:p>
        </p:txBody>
      </p:sp>
    </p:spTree>
    <p:extLst>
      <p:ext uri="{BB962C8B-B14F-4D97-AF65-F5344CB8AC3E}">
        <p14:creationId xmlns:p14="http://schemas.microsoft.com/office/powerpoint/2010/main" val="4212301071"/>
      </p:ext>
    </p:extLst>
  </p:cSld>
  <p:clrMapOvr>
    <a:masterClrMapping/>
  </p:clrMapOvr>
  <p:transition spd="slow">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a:t>
            </a:r>
            <a:r>
              <a:rPr lang="en-US" b="1" dirty="0" err="1"/>
              <a:t>HashSet</a:t>
            </a:r>
            <a:r>
              <a:rPr lang="en-US" b="1" dirty="0"/>
              <a:t> class</a:t>
            </a:r>
            <a:endParaRPr lang="en-US" dirty="0"/>
          </a:p>
        </p:txBody>
      </p:sp>
      <p:sp>
        <p:nvSpPr>
          <p:cNvPr id="3" name="Content Placeholder 2"/>
          <p:cNvSpPr>
            <a:spLocks noGrp="1"/>
          </p:cNvSpPr>
          <p:nvPr>
            <p:ph idx="1"/>
          </p:nvPr>
        </p:nvSpPr>
        <p:spPr>
          <a:xfrm>
            <a:off x="677333" y="1428750"/>
            <a:ext cx="8800042" cy="5181599"/>
          </a:xfrm>
        </p:spPr>
        <p:txBody>
          <a:bodyPr>
            <a:normAutofit fontScale="92500" lnSpcReduction="20000"/>
          </a:bodyPr>
          <a:lstStyle/>
          <a:p>
            <a:r>
              <a:rPr lang="en-US" dirty="0"/>
              <a:t>class </a:t>
            </a:r>
            <a:r>
              <a:rPr lang="en-US" dirty="0" err="1"/>
              <a:t>TestCollection</a:t>
            </a:r>
            <a:r>
              <a:rPr lang="en-US" dirty="0"/>
              <a:t>{  </a:t>
            </a:r>
          </a:p>
          <a:p>
            <a:r>
              <a:rPr lang="en-US" dirty="0"/>
              <a:t> public static void main(String </a:t>
            </a:r>
            <a:r>
              <a:rPr lang="en-US" dirty="0" err="1"/>
              <a:t>args</a:t>
            </a:r>
            <a:r>
              <a:rPr lang="en-US" dirty="0"/>
              <a:t>[]){  </a:t>
            </a:r>
          </a:p>
          <a:p>
            <a:r>
              <a:rPr lang="en-US" dirty="0"/>
              <a:t>   </a:t>
            </a:r>
          </a:p>
          <a:p>
            <a:r>
              <a:rPr lang="en-US" dirty="0"/>
              <a:t>  </a:t>
            </a:r>
            <a:r>
              <a:rPr lang="en-US" dirty="0" err="1"/>
              <a:t>HashSet</a:t>
            </a:r>
            <a:r>
              <a:rPr lang="en-US" dirty="0"/>
              <a:t>&lt;String&gt; al=new </a:t>
            </a:r>
            <a:r>
              <a:rPr lang="en-US" dirty="0" err="1"/>
              <a:t>HashSet</a:t>
            </a:r>
            <a:r>
              <a:rPr lang="en-US" dirty="0"/>
              <a:t>&lt;String&gt;();  </a:t>
            </a:r>
          </a:p>
          <a:p>
            <a:r>
              <a:rPr lang="en-US" dirty="0"/>
              <a:t>  </a:t>
            </a:r>
            <a:r>
              <a:rPr lang="en-US" dirty="0" err="1"/>
              <a:t>al.add</a:t>
            </a:r>
            <a:r>
              <a:rPr lang="en-US" dirty="0"/>
              <a:t>("Ravi");  </a:t>
            </a:r>
          </a:p>
          <a:p>
            <a:r>
              <a:rPr lang="en-US" dirty="0"/>
              <a:t>  </a:t>
            </a:r>
            <a:r>
              <a:rPr lang="en-US" dirty="0" err="1"/>
              <a:t>al.add</a:t>
            </a:r>
            <a:r>
              <a:rPr lang="en-US" dirty="0"/>
              <a:t>("Vijay");  </a:t>
            </a:r>
          </a:p>
          <a:p>
            <a:r>
              <a:rPr lang="en-US" dirty="0"/>
              <a:t>  </a:t>
            </a:r>
            <a:r>
              <a:rPr lang="en-US" dirty="0" err="1"/>
              <a:t>al.add</a:t>
            </a:r>
            <a:r>
              <a:rPr lang="en-US" dirty="0"/>
              <a:t>("Ravi");  </a:t>
            </a:r>
          </a:p>
          <a:p>
            <a:r>
              <a:rPr lang="en-US" dirty="0"/>
              <a:t>  </a:t>
            </a:r>
            <a:r>
              <a:rPr lang="en-US" dirty="0" err="1"/>
              <a:t>al.add</a:t>
            </a:r>
            <a:r>
              <a:rPr lang="en-US" dirty="0"/>
              <a:t>("Ajay");  </a:t>
            </a:r>
          </a:p>
          <a:p>
            <a:r>
              <a:rPr lang="en-US" dirty="0"/>
              <a:t>  </a:t>
            </a:r>
          </a:p>
          <a:p>
            <a:r>
              <a:rPr lang="en-US" dirty="0"/>
              <a:t>  Iterator&lt;String&gt; </a:t>
            </a:r>
            <a:r>
              <a:rPr lang="en-US" dirty="0" err="1"/>
              <a:t>itr</a:t>
            </a:r>
            <a:r>
              <a:rPr lang="en-US" dirty="0"/>
              <a:t>=</a:t>
            </a:r>
            <a:r>
              <a:rPr lang="en-US" dirty="0" err="1"/>
              <a:t>al.iterator</a:t>
            </a:r>
            <a:r>
              <a:rPr lang="en-US" dirty="0"/>
              <a:t>();  </a:t>
            </a:r>
          </a:p>
          <a:p>
            <a:r>
              <a:rPr lang="en-US" dirty="0"/>
              <a:t>  while(</a:t>
            </a:r>
            <a:r>
              <a:rPr lang="en-US" dirty="0" err="1"/>
              <a:t>itr.hasNext</a:t>
            </a:r>
            <a:r>
              <a:rPr lang="en-US" dirty="0"/>
              <a:t>()){  </a:t>
            </a:r>
          </a:p>
          <a:p>
            <a:r>
              <a:rPr lang="en-US" dirty="0"/>
              <a:t>   </a:t>
            </a:r>
            <a:r>
              <a:rPr lang="en-US" dirty="0" err="1"/>
              <a:t>System.out.println</a:t>
            </a:r>
            <a:r>
              <a:rPr lang="en-US" dirty="0"/>
              <a:t>(</a:t>
            </a:r>
            <a:r>
              <a:rPr lang="en-US" dirty="0" err="1"/>
              <a:t>itr.next</a:t>
            </a:r>
            <a:r>
              <a:rPr lang="en-US" dirty="0"/>
              <a:t>());  </a:t>
            </a:r>
          </a:p>
          <a:p>
            <a:r>
              <a:rPr lang="en-US" dirty="0"/>
              <a:t>  }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43</a:t>
            </a:fld>
            <a:endParaRPr lang="en-US"/>
          </a:p>
        </p:txBody>
      </p:sp>
    </p:spTree>
    <p:extLst>
      <p:ext uri="{BB962C8B-B14F-4D97-AF65-F5344CB8AC3E}">
        <p14:creationId xmlns:p14="http://schemas.microsoft.com/office/powerpoint/2010/main" val="1184649940"/>
      </p:ext>
    </p:extLst>
  </p:cSld>
  <p:clrMapOvr>
    <a:masterClrMapping/>
  </p:clrMapOvr>
  <p:transition spd="slow">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a:t>
            </a:r>
            <a:r>
              <a:rPr lang="en-US" b="1" dirty="0" err="1"/>
              <a:t>LinkedHashSet</a:t>
            </a:r>
            <a:r>
              <a:rPr lang="en-US" b="1" dirty="0"/>
              <a:t> class:</a:t>
            </a:r>
            <a:endParaRPr lang="en-US" dirty="0"/>
          </a:p>
        </p:txBody>
      </p:sp>
      <p:sp>
        <p:nvSpPr>
          <p:cNvPr id="3" name="Content Placeholder 2"/>
          <p:cNvSpPr>
            <a:spLocks noGrp="1"/>
          </p:cNvSpPr>
          <p:nvPr>
            <p:ph idx="1"/>
          </p:nvPr>
        </p:nvSpPr>
        <p:spPr/>
        <p:txBody>
          <a:bodyPr/>
          <a:lstStyle/>
          <a:p>
            <a:r>
              <a:rPr lang="en-US" dirty="0"/>
              <a:t>contains unique elements only like </a:t>
            </a:r>
            <a:r>
              <a:rPr lang="en-US" dirty="0" err="1"/>
              <a:t>HashSet</a:t>
            </a:r>
            <a:r>
              <a:rPr lang="en-US" dirty="0"/>
              <a:t>. It extends </a:t>
            </a:r>
            <a:r>
              <a:rPr lang="en-US" dirty="0" err="1"/>
              <a:t>HashSet</a:t>
            </a:r>
            <a:r>
              <a:rPr lang="en-US" dirty="0"/>
              <a:t> class and implements Set interface.</a:t>
            </a:r>
          </a:p>
          <a:p>
            <a:r>
              <a:rPr lang="en-US" dirty="0"/>
              <a:t>maintains insertion order.</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44</a:t>
            </a:fld>
            <a:endParaRPr lang="en-US"/>
          </a:p>
        </p:txBody>
      </p:sp>
    </p:spTree>
    <p:extLst>
      <p:ext uri="{BB962C8B-B14F-4D97-AF65-F5344CB8AC3E}">
        <p14:creationId xmlns:p14="http://schemas.microsoft.com/office/powerpoint/2010/main" val="4094518806"/>
      </p:ext>
    </p:extLst>
  </p:cSld>
  <p:clrMapOvr>
    <a:masterClrMapping/>
  </p:clrMapOvr>
  <p:transition spd="slow">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Hierarchy of </a:t>
            </a:r>
            <a:r>
              <a:rPr lang="en-US" b="1" dirty="0" err="1"/>
              <a:t>LinkedHashSet</a:t>
            </a:r>
            <a:r>
              <a:rPr lang="en-US" b="1" dirty="0"/>
              <a:t> class:</a:t>
            </a:r>
            <a:endParaRPr lang="en-US" dirty="0"/>
          </a:p>
        </p:txBody>
      </p:sp>
      <p:pic>
        <p:nvPicPr>
          <p:cNvPr id="4" name="Content Placeholder 3"/>
          <p:cNvPicPr>
            <a:picLocks noGrp="1" noChangeAspect="1"/>
          </p:cNvPicPr>
          <p:nvPr>
            <p:ph idx="1"/>
          </p:nvPr>
        </p:nvPicPr>
        <p:blipFill>
          <a:blip r:embed="rId2"/>
          <a:stretch>
            <a:fillRect/>
          </a:stretch>
        </p:blipFill>
        <p:spPr>
          <a:xfrm>
            <a:off x="4153396" y="2160588"/>
            <a:ext cx="1645245" cy="3881437"/>
          </a:xfrm>
          <a:prstGeom prst="rect">
            <a:avLst/>
          </a:prstGeom>
        </p:spPr>
      </p:pic>
      <p:sp>
        <p:nvSpPr>
          <p:cNvPr id="3" name="Date Placeholder 2"/>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45</a:t>
            </a:fld>
            <a:endParaRPr lang="en-US"/>
          </a:p>
        </p:txBody>
      </p:sp>
    </p:spTree>
    <p:extLst>
      <p:ext uri="{BB962C8B-B14F-4D97-AF65-F5344CB8AC3E}">
        <p14:creationId xmlns:p14="http://schemas.microsoft.com/office/powerpoint/2010/main" val="3351610531"/>
      </p:ext>
    </p:extLst>
  </p:cSld>
  <p:clrMapOvr>
    <a:masterClrMapping/>
  </p:clrMapOvr>
  <p:transition spd="slow">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Example of LinkedHashSet class:</a:t>
            </a:r>
            <a:endParaRPr lang="en-US"/>
          </a:p>
        </p:txBody>
      </p:sp>
      <p:sp>
        <p:nvSpPr>
          <p:cNvPr id="3" name="Content Placeholder 2"/>
          <p:cNvSpPr>
            <a:spLocks noGrp="1"/>
          </p:cNvSpPr>
          <p:nvPr>
            <p:ph idx="1"/>
          </p:nvPr>
        </p:nvSpPr>
        <p:spPr>
          <a:xfrm>
            <a:off x="677333" y="1543050"/>
            <a:ext cx="8971492" cy="5314949"/>
          </a:xfrm>
        </p:spPr>
        <p:txBody>
          <a:bodyPr>
            <a:normAutofit fontScale="92500" lnSpcReduction="20000"/>
          </a:bodyPr>
          <a:lstStyle/>
          <a:p>
            <a:r>
              <a:rPr lang="en-US" dirty="0"/>
              <a:t>class TestCollection10{  </a:t>
            </a:r>
          </a:p>
          <a:p>
            <a:r>
              <a:rPr lang="en-US" dirty="0"/>
              <a:t> public static void main(String </a:t>
            </a:r>
            <a:r>
              <a:rPr lang="en-US" dirty="0" err="1"/>
              <a:t>args</a:t>
            </a:r>
            <a:r>
              <a:rPr lang="en-US" dirty="0"/>
              <a:t>[]){  </a:t>
            </a:r>
          </a:p>
          <a:p>
            <a:r>
              <a:rPr lang="en-US" dirty="0"/>
              <a:t>   </a:t>
            </a:r>
          </a:p>
          <a:p>
            <a:r>
              <a:rPr lang="en-US" dirty="0"/>
              <a:t>  </a:t>
            </a:r>
            <a:r>
              <a:rPr lang="en-US" dirty="0" err="1"/>
              <a:t>LinkedHashSet</a:t>
            </a:r>
            <a:r>
              <a:rPr lang="en-US" dirty="0"/>
              <a:t>&lt;String&gt; al=new </a:t>
            </a:r>
            <a:r>
              <a:rPr lang="en-US" dirty="0" err="1"/>
              <a:t>LinkedHashSet</a:t>
            </a:r>
            <a:r>
              <a:rPr lang="en-US" dirty="0"/>
              <a:t>&lt;String&gt;();  </a:t>
            </a:r>
          </a:p>
          <a:p>
            <a:r>
              <a:rPr lang="en-US" dirty="0"/>
              <a:t>  </a:t>
            </a:r>
            <a:r>
              <a:rPr lang="en-US" dirty="0" err="1"/>
              <a:t>al.add</a:t>
            </a:r>
            <a:r>
              <a:rPr lang="en-US" dirty="0"/>
              <a:t>("Ravi");  </a:t>
            </a:r>
          </a:p>
          <a:p>
            <a:r>
              <a:rPr lang="en-US" dirty="0"/>
              <a:t>  </a:t>
            </a:r>
            <a:r>
              <a:rPr lang="en-US" dirty="0" err="1"/>
              <a:t>al.add</a:t>
            </a:r>
            <a:r>
              <a:rPr lang="en-US" dirty="0"/>
              <a:t>("Vijay");  </a:t>
            </a:r>
          </a:p>
          <a:p>
            <a:r>
              <a:rPr lang="en-US" dirty="0"/>
              <a:t>  </a:t>
            </a:r>
            <a:r>
              <a:rPr lang="en-US" dirty="0" err="1"/>
              <a:t>al.add</a:t>
            </a:r>
            <a:r>
              <a:rPr lang="en-US" dirty="0"/>
              <a:t>("Ravi");  </a:t>
            </a:r>
          </a:p>
          <a:p>
            <a:r>
              <a:rPr lang="en-US" dirty="0"/>
              <a:t>  </a:t>
            </a:r>
            <a:r>
              <a:rPr lang="en-US" dirty="0" err="1"/>
              <a:t>al.add</a:t>
            </a:r>
            <a:r>
              <a:rPr lang="en-US" dirty="0"/>
              <a:t>("Ajay");  </a:t>
            </a:r>
          </a:p>
          <a:p>
            <a:r>
              <a:rPr lang="en-US" dirty="0"/>
              <a:t>  </a:t>
            </a:r>
          </a:p>
          <a:p>
            <a:r>
              <a:rPr lang="en-US" dirty="0"/>
              <a:t>  Iterator&lt;String&gt; </a:t>
            </a:r>
            <a:r>
              <a:rPr lang="en-US" dirty="0" err="1"/>
              <a:t>itr</a:t>
            </a:r>
            <a:r>
              <a:rPr lang="en-US" dirty="0"/>
              <a:t>=</a:t>
            </a:r>
            <a:r>
              <a:rPr lang="en-US" dirty="0" err="1"/>
              <a:t>al.iterator</a:t>
            </a:r>
            <a:r>
              <a:rPr lang="en-US" dirty="0"/>
              <a:t>();  </a:t>
            </a:r>
          </a:p>
          <a:p>
            <a:r>
              <a:rPr lang="en-US" dirty="0"/>
              <a:t>  while(</a:t>
            </a:r>
            <a:r>
              <a:rPr lang="en-US" dirty="0" err="1"/>
              <a:t>itr.hasNext</a:t>
            </a:r>
            <a:r>
              <a:rPr lang="en-US" dirty="0"/>
              <a:t>()){  </a:t>
            </a:r>
          </a:p>
          <a:p>
            <a:r>
              <a:rPr lang="en-US" dirty="0"/>
              <a:t>   </a:t>
            </a:r>
            <a:r>
              <a:rPr lang="en-US" dirty="0" err="1"/>
              <a:t>System.out.println</a:t>
            </a:r>
            <a:r>
              <a:rPr lang="en-US" dirty="0"/>
              <a:t>(</a:t>
            </a:r>
            <a:r>
              <a:rPr lang="en-US" dirty="0" err="1"/>
              <a:t>itr.next</a:t>
            </a:r>
            <a:r>
              <a:rPr lang="en-US" dirty="0"/>
              <a:t>());  </a:t>
            </a:r>
          </a:p>
          <a:p>
            <a:r>
              <a:rPr lang="en-US" dirty="0"/>
              <a:t>  }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46</a:t>
            </a:fld>
            <a:endParaRPr lang="en-US"/>
          </a:p>
        </p:txBody>
      </p:sp>
    </p:spTree>
    <p:extLst>
      <p:ext uri="{BB962C8B-B14F-4D97-AF65-F5344CB8AC3E}">
        <p14:creationId xmlns:p14="http://schemas.microsoft.com/office/powerpoint/2010/main" val="2121052434"/>
      </p:ext>
    </p:extLst>
  </p:cSld>
  <p:clrMapOvr>
    <a:masterClrMapping/>
  </p:clrMapOvr>
  <p:transition spd="slow">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TreeSet class</a:t>
            </a:r>
            <a:endParaRPr lang="en-US" dirty="0"/>
          </a:p>
        </p:txBody>
      </p:sp>
      <p:sp>
        <p:nvSpPr>
          <p:cNvPr id="3" name="Content Placeholder 2"/>
          <p:cNvSpPr>
            <a:spLocks noGrp="1"/>
          </p:cNvSpPr>
          <p:nvPr>
            <p:ph idx="1"/>
          </p:nvPr>
        </p:nvSpPr>
        <p:spPr/>
        <p:txBody>
          <a:bodyPr/>
          <a:lstStyle/>
          <a:p>
            <a:r>
              <a:rPr lang="en-US" dirty="0"/>
              <a:t>contains unique elements only like </a:t>
            </a:r>
            <a:r>
              <a:rPr lang="en-US" dirty="0" err="1"/>
              <a:t>HashSet</a:t>
            </a:r>
            <a:r>
              <a:rPr lang="en-US" dirty="0"/>
              <a:t>. The TreeSet class implements </a:t>
            </a:r>
            <a:r>
              <a:rPr lang="en-US" dirty="0" err="1"/>
              <a:t>NavigableSet</a:t>
            </a:r>
            <a:r>
              <a:rPr lang="en-US" dirty="0"/>
              <a:t> interface that extends the </a:t>
            </a:r>
            <a:r>
              <a:rPr lang="en-US" dirty="0" err="1"/>
              <a:t>SortedSet</a:t>
            </a:r>
            <a:r>
              <a:rPr lang="en-US" dirty="0"/>
              <a:t> interface.</a:t>
            </a:r>
          </a:p>
          <a:p>
            <a:r>
              <a:rPr lang="en-US" dirty="0"/>
              <a:t>maintains ascending order.</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47</a:t>
            </a:fld>
            <a:endParaRPr lang="en-US"/>
          </a:p>
        </p:txBody>
      </p:sp>
    </p:spTree>
    <p:extLst>
      <p:ext uri="{BB962C8B-B14F-4D97-AF65-F5344CB8AC3E}">
        <p14:creationId xmlns:p14="http://schemas.microsoft.com/office/powerpoint/2010/main" val="4094129436"/>
      </p:ext>
    </p:extLst>
  </p:cSld>
  <p:clrMapOvr>
    <a:masterClrMapping/>
  </p:clrMapOvr>
  <p:transition spd="slow">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TreeSet Hierarchy</a:t>
            </a:r>
          </a:p>
        </p:txBody>
      </p:sp>
      <p:pic>
        <p:nvPicPr>
          <p:cNvPr id="4" name="Content Placeholder 3"/>
          <p:cNvPicPr>
            <a:picLocks noGrp="1" noChangeAspect="1"/>
          </p:cNvPicPr>
          <p:nvPr>
            <p:ph idx="1"/>
          </p:nvPr>
        </p:nvPicPr>
        <p:blipFill>
          <a:blip r:embed="rId2"/>
          <a:stretch>
            <a:fillRect/>
          </a:stretch>
        </p:blipFill>
        <p:spPr>
          <a:xfrm>
            <a:off x="4212119" y="2160588"/>
            <a:ext cx="1527800" cy="3881437"/>
          </a:xfrm>
          <a:prstGeom prst="rect">
            <a:avLst/>
          </a:prstGeom>
        </p:spPr>
      </p:pic>
      <p:sp>
        <p:nvSpPr>
          <p:cNvPr id="3" name="Date Placeholder 2"/>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48</a:t>
            </a:fld>
            <a:endParaRPr lang="en-US"/>
          </a:p>
        </p:txBody>
      </p:sp>
    </p:spTree>
    <p:extLst>
      <p:ext uri="{BB962C8B-B14F-4D97-AF65-F5344CB8AC3E}">
        <p14:creationId xmlns:p14="http://schemas.microsoft.com/office/powerpoint/2010/main" val="11443626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TreeSet class:</a:t>
            </a:r>
            <a:endParaRPr lang="en-US" dirty="0"/>
          </a:p>
        </p:txBody>
      </p:sp>
      <p:sp>
        <p:nvSpPr>
          <p:cNvPr id="3" name="Content Placeholder 2"/>
          <p:cNvSpPr>
            <a:spLocks noGrp="1"/>
          </p:cNvSpPr>
          <p:nvPr>
            <p:ph idx="1"/>
          </p:nvPr>
        </p:nvSpPr>
        <p:spPr>
          <a:xfrm>
            <a:off x="677333" y="1543050"/>
            <a:ext cx="9466792" cy="5410199"/>
          </a:xfrm>
        </p:spPr>
        <p:txBody>
          <a:bodyPr>
            <a:normAutofit fontScale="85000" lnSpcReduction="20000"/>
          </a:bodyPr>
          <a:lstStyle/>
          <a:p>
            <a:r>
              <a:rPr lang="en-US" dirty="0"/>
              <a:t>import </a:t>
            </a:r>
            <a:r>
              <a:rPr lang="en-US" dirty="0" err="1"/>
              <a:t>java.util</a:t>
            </a:r>
            <a:r>
              <a:rPr lang="en-US" dirty="0"/>
              <a:t>.*;  </a:t>
            </a:r>
          </a:p>
          <a:p>
            <a:r>
              <a:rPr lang="en-US" dirty="0"/>
              <a:t>class TestCollection11{  </a:t>
            </a:r>
          </a:p>
          <a:p>
            <a:r>
              <a:rPr lang="en-US" dirty="0"/>
              <a:t> public static void main(String </a:t>
            </a:r>
            <a:r>
              <a:rPr lang="en-US" dirty="0" err="1"/>
              <a:t>args</a:t>
            </a:r>
            <a:r>
              <a:rPr lang="en-US" dirty="0"/>
              <a:t>[]){  </a:t>
            </a:r>
          </a:p>
          <a:p>
            <a:r>
              <a:rPr lang="en-US" dirty="0"/>
              <a:t>   </a:t>
            </a:r>
          </a:p>
          <a:p>
            <a:r>
              <a:rPr lang="en-US" dirty="0"/>
              <a:t>  </a:t>
            </a:r>
            <a:r>
              <a:rPr lang="en-US" dirty="0" err="1"/>
              <a:t>TreeSet</a:t>
            </a:r>
            <a:r>
              <a:rPr lang="en-US" dirty="0"/>
              <a:t>&lt;String&gt; al=new </a:t>
            </a:r>
            <a:r>
              <a:rPr lang="en-US" dirty="0" err="1"/>
              <a:t>TreeSet</a:t>
            </a:r>
            <a:r>
              <a:rPr lang="en-US" dirty="0"/>
              <a:t>&lt;String&gt;();  </a:t>
            </a:r>
          </a:p>
          <a:p>
            <a:r>
              <a:rPr lang="en-US" dirty="0"/>
              <a:t>  </a:t>
            </a:r>
            <a:r>
              <a:rPr lang="en-US" dirty="0" err="1"/>
              <a:t>al.add</a:t>
            </a:r>
            <a:r>
              <a:rPr lang="en-US" dirty="0"/>
              <a:t>("Ravi");  </a:t>
            </a:r>
          </a:p>
          <a:p>
            <a:r>
              <a:rPr lang="en-US" dirty="0"/>
              <a:t>  </a:t>
            </a:r>
            <a:r>
              <a:rPr lang="en-US" dirty="0" err="1"/>
              <a:t>al.add</a:t>
            </a:r>
            <a:r>
              <a:rPr lang="en-US" dirty="0"/>
              <a:t>("Vijay");  </a:t>
            </a:r>
          </a:p>
          <a:p>
            <a:r>
              <a:rPr lang="en-US" dirty="0"/>
              <a:t>  </a:t>
            </a:r>
            <a:r>
              <a:rPr lang="en-US" dirty="0" err="1"/>
              <a:t>al.add</a:t>
            </a:r>
            <a:r>
              <a:rPr lang="en-US" dirty="0"/>
              <a:t>("Ravi");  </a:t>
            </a:r>
          </a:p>
          <a:p>
            <a:r>
              <a:rPr lang="en-US" dirty="0"/>
              <a:t> </a:t>
            </a:r>
            <a:r>
              <a:rPr lang="en-US" dirty="0" err="1"/>
              <a:t>al.add</a:t>
            </a:r>
            <a:r>
              <a:rPr lang="en-US" dirty="0"/>
              <a:t>(“AAJY");  </a:t>
            </a:r>
          </a:p>
          <a:p>
            <a:r>
              <a:rPr lang="en-US" dirty="0"/>
              <a:t>  </a:t>
            </a:r>
            <a:r>
              <a:rPr lang="en-US" dirty="0" err="1"/>
              <a:t>al.add</a:t>
            </a:r>
            <a:r>
              <a:rPr lang="en-US" dirty="0"/>
              <a:t>("Ajay");  </a:t>
            </a:r>
          </a:p>
          <a:p>
            <a:r>
              <a:rPr lang="en-US" dirty="0"/>
              <a:t>  </a:t>
            </a:r>
          </a:p>
          <a:p>
            <a:r>
              <a:rPr lang="en-US" dirty="0"/>
              <a:t>  Iterator&lt;String&gt; </a:t>
            </a:r>
            <a:r>
              <a:rPr lang="en-US" dirty="0" err="1"/>
              <a:t>itr</a:t>
            </a:r>
            <a:r>
              <a:rPr lang="en-US" dirty="0"/>
              <a:t>=</a:t>
            </a:r>
            <a:r>
              <a:rPr lang="en-US" dirty="0" err="1"/>
              <a:t>al.iterator</a:t>
            </a:r>
            <a:r>
              <a:rPr lang="en-US" dirty="0"/>
              <a:t>();  </a:t>
            </a:r>
          </a:p>
          <a:p>
            <a:r>
              <a:rPr lang="en-US" dirty="0"/>
              <a:t>  while(</a:t>
            </a:r>
            <a:r>
              <a:rPr lang="en-US" dirty="0" err="1"/>
              <a:t>itr.hasNext</a:t>
            </a:r>
            <a:r>
              <a:rPr lang="en-US" dirty="0"/>
              <a:t>()){  </a:t>
            </a:r>
          </a:p>
          <a:p>
            <a:r>
              <a:rPr lang="en-US" dirty="0"/>
              <a:t>   </a:t>
            </a:r>
            <a:r>
              <a:rPr lang="en-US" dirty="0" err="1"/>
              <a:t>System.out.println</a:t>
            </a:r>
            <a:r>
              <a:rPr lang="en-US" dirty="0"/>
              <a:t>(</a:t>
            </a:r>
            <a:r>
              <a:rPr lang="en-US" dirty="0" err="1"/>
              <a:t>itr.next</a:t>
            </a:r>
            <a:r>
              <a:rPr lang="en-US" dirty="0"/>
              <a:t>());  </a:t>
            </a:r>
          </a:p>
          <a:p>
            <a:r>
              <a:rPr lang="en-US" dirty="0"/>
              <a:t>  }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49</a:t>
            </a:fld>
            <a:endParaRPr lang="en-US"/>
          </a:p>
        </p:txBody>
      </p:sp>
    </p:spTree>
    <p:extLst>
      <p:ext uri="{BB962C8B-B14F-4D97-AF65-F5344CB8AC3E}">
        <p14:creationId xmlns:p14="http://schemas.microsoft.com/office/powerpoint/2010/main" val="2461485484"/>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Collection framework</a:t>
            </a:r>
          </a:p>
        </p:txBody>
      </p:sp>
      <p:sp>
        <p:nvSpPr>
          <p:cNvPr id="3" name="Content Placeholder 2"/>
          <p:cNvSpPr>
            <a:spLocks noGrp="1"/>
          </p:cNvSpPr>
          <p:nvPr>
            <p:ph idx="1"/>
          </p:nvPr>
        </p:nvSpPr>
        <p:spPr/>
        <p:txBody>
          <a:bodyPr/>
          <a:lstStyle/>
          <a:p>
            <a:r>
              <a:rPr lang="en-US" dirty="0"/>
              <a:t>Collection framework represents a unified architecture for storing and manipulating group of objects. It has:</a:t>
            </a:r>
          </a:p>
          <a:p>
            <a:r>
              <a:rPr lang="en-US" dirty="0"/>
              <a:t>Interfaces and its implementations i.e. classes</a:t>
            </a:r>
          </a:p>
          <a:p>
            <a:r>
              <a:rPr lang="en-US" dirty="0"/>
              <a:t>Algorithm</a:t>
            </a:r>
          </a:p>
          <a:p>
            <a:r>
              <a:rPr lang="en-US" dirty="0"/>
              <a:t>The </a:t>
            </a:r>
            <a:r>
              <a:rPr lang="en-US" b="1" dirty="0" err="1"/>
              <a:t>java.util</a:t>
            </a:r>
            <a:r>
              <a:rPr lang="en-US" dirty="0"/>
              <a:t> package contains all the classes and interfaces for Collection framework.</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5</a:t>
            </a:fld>
            <a:endParaRPr lang="en-US"/>
          </a:p>
        </p:txBody>
      </p:sp>
    </p:spTree>
    <p:extLst>
      <p:ext uri="{BB962C8B-B14F-4D97-AF65-F5344CB8AC3E}">
        <p14:creationId xmlns:p14="http://schemas.microsoft.com/office/powerpoint/2010/main" val="6726477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t>
            </a:r>
            <a:r>
              <a:rPr lang="en-US" dirty="0"/>
              <a:t>Guess the output</a:t>
            </a:r>
          </a:p>
        </p:txBody>
      </p:sp>
      <p:sp>
        <p:nvSpPr>
          <p:cNvPr id="3" name="Content Placeholder 2"/>
          <p:cNvSpPr>
            <a:spLocks noGrp="1"/>
          </p:cNvSpPr>
          <p:nvPr>
            <p:ph idx="1"/>
          </p:nvPr>
        </p:nvSpPr>
        <p:spPr/>
        <p:txBody>
          <a:bodyPr>
            <a:normAutofit/>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TreesetDemo</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TreeSet </a:t>
            </a:r>
            <a:r>
              <a:rPr lang="en-US" dirty="0" err="1">
                <a:solidFill>
                  <a:srgbClr val="6A3E3E"/>
                </a:solidFill>
                <a:latin typeface="Courier New" panose="02070309020205020404" pitchFamily="49" charset="0"/>
              </a:rPr>
              <a:t>ts</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TreeSet();</a:t>
            </a:r>
          </a:p>
          <a:p>
            <a:r>
              <a:rPr lang="en-US" dirty="0" err="1">
                <a:solidFill>
                  <a:srgbClr val="6A3E3E"/>
                </a:solidFill>
                <a:latin typeface="Courier New" panose="02070309020205020404" pitchFamily="49" charset="0"/>
              </a:rPr>
              <a:t>ts</a:t>
            </a:r>
            <a:r>
              <a:rPr lang="en-US" dirty="0" err="1">
                <a:solidFill>
                  <a:srgbClr val="000000"/>
                </a:solidFill>
                <a:latin typeface="Courier New" panose="02070309020205020404" pitchFamily="49" charset="0"/>
              </a:rPr>
              <a:t>.add</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"AMR"</a:t>
            </a:r>
            <a:r>
              <a:rPr lang="en-US"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ts</a:t>
            </a:r>
            <a:r>
              <a:rPr lang="en-US" dirty="0" err="1">
                <a:solidFill>
                  <a:srgbClr val="000000"/>
                </a:solidFill>
                <a:latin typeface="Courier New" panose="02070309020205020404" pitchFamily="49" charset="0"/>
              </a:rPr>
              <a:t>.add</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"NTR"</a:t>
            </a:r>
            <a:r>
              <a:rPr lang="en-US"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ts</a:t>
            </a:r>
            <a:r>
              <a:rPr lang="en-US" dirty="0" err="1">
                <a:solidFill>
                  <a:srgbClr val="000000"/>
                </a:solidFill>
                <a:latin typeface="Courier New" panose="02070309020205020404" pitchFamily="49" charset="0"/>
              </a:rPr>
              <a:t>.add</a:t>
            </a:r>
            <a:r>
              <a:rPr lang="en-US" dirty="0">
                <a:solidFill>
                  <a:srgbClr val="000000"/>
                </a:solidFill>
                <a:latin typeface="Courier New" panose="02070309020205020404" pitchFamily="49" charset="0"/>
              </a:rPr>
              <a:t>(</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StringBuffer</a:t>
            </a:r>
            <a:r>
              <a:rPr lang="en-US" b="1" dirty="0">
                <a:solidFill>
                  <a:srgbClr val="000000"/>
                </a:solidFill>
                <a:latin typeface="Courier New" panose="02070309020205020404" pitchFamily="49" charset="0"/>
              </a:rPr>
              <a:t>(</a:t>
            </a:r>
            <a:r>
              <a:rPr lang="en-US" b="1" dirty="0">
                <a:solidFill>
                  <a:srgbClr val="2A00FF"/>
                </a:solidFill>
                <a:latin typeface="Courier New" panose="02070309020205020404" pitchFamily="49" charset="0"/>
              </a:rPr>
              <a:t>"ANR"</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ts</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latin typeface="Courier New" panose="02070309020205020404" pitchFamily="49" charset="0"/>
            </a:endParaRPr>
          </a:p>
          <a:p>
            <a:r>
              <a:rPr lang="en-US" dirty="0">
                <a:solidFill>
                  <a:srgbClr val="000000"/>
                </a:solidFill>
                <a:latin typeface="Courier New" panose="02070309020205020404" pitchFamily="49" charset="0"/>
              </a:rPr>
              <a:t>}</a:t>
            </a:r>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50</a:t>
            </a:fld>
            <a:endParaRPr lang="en-US"/>
          </a:p>
        </p:txBody>
      </p:sp>
    </p:spTree>
    <p:extLst>
      <p:ext uri="{BB962C8B-B14F-4D97-AF65-F5344CB8AC3E}">
        <p14:creationId xmlns:p14="http://schemas.microsoft.com/office/powerpoint/2010/main" val="22547459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sp>
        <p:nvSpPr>
          <p:cNvPr id="3" name="Content Placeholder 2"/>
          <p:cNvSpPr>
            <a:spLocks noGrp="1"/>
          </p:cNvSpPr>
          <p:nvPr>
            <p:ph idx="1"/>
          </p:nvPr>
        </p:nvSpPr>
        <p:spPr/>
        <p:txBody>
          <a:bodyPr/>
          <a:lstStyle/>
          <a:p>
            <a:r>
              <a:rPr lang="en-US" dirty="0">
                <a:solidFill>
                  <a:srgbClr val="FF0000"/>
                </a:solidFill>
                <a:latin typeface="Courier New" panose="02070309020205020404" pitchFamily="49" charset="0"/>
              </a:rPr>
              <a:t>Exception in thread "main" </a:t>
            </a:r>
            <a:r>
              <a:rPr lang="en-US" u="sng" dirty="0" err="1">
                <a:solidFill>
                  <a:srgbClr val="0066CC"/>
                </a:solidFill>
                <a:latin typeface="Courier New" panose="02070309020205020404" pitchFamily="49" charset="0"/>
              </a:rPr>
              <a:t>java.lang.ClassCastException</a:t>
            </a:r>
            <a:r>
              <a:rPr lang="en-US" u="sng" dirty="0">
                <a:solidFill>
                  <a:srgbClr val="FF0000"/>
                </a:solidFill>
                <a:latin typeface="Courier New" panose="02070309020205020404" pitchFamily="49" charset="0"/>
              </a:rPr>
              <a:t>: </a:t>
            </a:r>
            <a:r>
              <a:rPr lang="en-US" u="sng" dirty="0" err="1">
                <a:solidFill>
                  <a:srgbClr val="FF0000"/>
                </a:solidFill>
                <a:latin typeface="Courier New" panose="02070309020205020404" pitchFamily="49" charset="0"/>
              </a:rPr>
              <a:t>java.lang.StringBuffer</a:t>
            </a:r>
            <a:r>
              <a:rPr lang="en-US" u="sng" dirty="0">
                <a:solidFill>
                  <a:srgbClr val="FF0000"/>
                </a:solidFill>
                <a:latin typeface="Courier New" panose="02070309020205020404" pitchFamily="49" charset="0"/>
              </a:rPr>
              <a:t> cannot be cast to </a:t>
            </a:r>
            <a:r>
              <a:rPr lang="en-US" u="sng" dirty="0" err="1">
                <a:solidFill>
                  <a:srgbClr val="FF0000"/>
                </a:solidFill>
                <a:latin typeface="Courier New" panose="02070309020205020404" pitchFamily="49" charset="0"/>
              </a:rPr>
              <a:t>java.lang.Comparable</a:t>
            </a:r>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51</a:t>
            </a:fld>
            <a:endParaRPr lang="en-US"/>
          </a:p>
        </p:txBody>
      </p:sp>
    </p:spTree>
    <p:extLst>
      <p:ext uri="{BB962C8B-B14F-4D97-AF65-F5344CB8AC3E}">
        <p14:creationId xmlns:p14="http://schemas.microsoft.com/office/powerpoint/2010/main" val="5913370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t>
            </a:r>
            <a:r>
              <a:rPr lang="en-US" dirty="0"/>
              <a:t>Guess the output</a:t>
            </a:r>
          </a:p>
        </p:txBody>
      </p:sp>
      <p:sp>
        <p:nvSpPr>
          <p:cNvPr id="3" name="Content Placeholder 2"/>
          <p:cNvSpPr>
            <a:spLocks noGrp="1"/>
          </p:cNvSpPr>
          <p:nvPr>
            <p:ph idx="1"/>
          </p:nvPr>
        </p:nvSpPr>
        <p:spPr/>
        <p:txBody>
          <a:bodyPr>
            <a:normAutofit/>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TreesetDemo</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TreeSet </a:t>
            </a:r>
            <a:r>
              <a:rPr lang="en-US" dirty="0" err="1">
                <a:solidFill>
                  <a:srgbClr val="6A3E3E"/>
                </a:solidFill>
                <a:latin typeface="Courier New" panose="02070309020205020404" pitchFamily="49" charset="0"/>
              </a:rPr>
              <a:t>ts</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TreeSet();</a:t>
            </a:r>
          </a:p>
          <a:p>
            <a:r>
              <a:rPr lang="en-US" dirty="0" err="1">
                <a:solidFill>
                  <a:srgbClr val="6A3E3E"/>
                </a:solidFill>
                <a:latin typeface="Courier New" panose="02070309020205020404" pitchFamily="49" charset="0"/>
              </a:rPr>
              <a:t>ts</a:t>
            </a:r>
            <a:r>
              <a:rPr lang="en-US" dirty="0" err="1">
                <a:solidFill>
                  <a:srgbClr val="000000"/>
                </a:solidFill>
                <a:latin typeface="Courier New" panose="02070309020205020404" pitchFamily="49" charset="0"/>
              </a:rPr>
              <a:t>.add</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"AMR"</a:t>
            </a:r>
            <a:r>
              <a:rPr lang="en-US"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ts</a:t>
            </a:r>
            <a:r>
              <a:rPr lang="en-US" dirty="0" err="1">
                <a:solidFill>
                  <a:srgbClr val="000000"/>
                </a:solidFill>
                <a:latin typeface="Courier New" panose="02070309020205020404" pitchFamily="49" charset="0"/>
              </a:rPr>
              <a:t>.add</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"NTR"</a:t>
            </a:r>
            <a:r>
              <a:rPr lang="en-US"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ts</a:t>
            </a:r>
            <a:r>
              <a:rPr lang="en-US" dirty="0" err="1">
                <a:solidFill>
                  <a:srgbClr val="000000"/>
                </a:solidFill>
                <a:latin typeface="Courier New" panose="02070309020205020404" pitchFamily="49" charset="0"/>
              </a:rPr>
              <a:t>.add</a:t>
            </a:r>
            <a:r>
              <a:rPr lang="en-US" dirty="0">
                <a:solidFill>
                  <a:srgbClr val="000000"/>
                </a:solidFill>
                <a:latin typeface="Courier New" panose="02070309020205020404" pitchFamily="49" charset="0"/>
              </a:rPr>
              <a:t>(</a:t>
            </a:r>
            <a:r>
              <a:rPr lang="en-US" b="1" dirty="0">
                <a:solidFill>
                  <a:srgbClr val="7F0055"/>
                </a:solidFill>
                <a:latin typeface="Courier New" panose="02070309020205020404" pitchFamily="49" charset="0"/>
              </a:rPr>
              <a:t>null</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ts</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latin typeface="Courier New" panose="02070309020205020404" pitchFamily="49" charset="0"/>
            </a:endParaRPr>
          </a:p>
          <a:p>
            <a:r>
              <a:rPr lang="en-US" dirty="0">
                <a:solidFill>
                  <a:srgbClr val="000000"/>
                </a:solidFill>
                <a:latin typeface="Courier New" panose="02070309020205020404" pitchFamily="49" charset="0"/>
              </a:rPr>
              <a:t>}</a:t>
            </a:r>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52</a:t>
            </a:fld>
            <a:endParaRPr lang="en-US"/>
          </a:p>
        </p:txBody>
      </p:sp>
    </p:spTree>
    <p:extLst>
      <p:ext uri="{BB962C8B-B14F-4D97-AF65-F5344CB8AC3E}">
        <p14:creationId xmlns:p14="http://schemas.microsoft.com/office/powerpoint/2010/main" val="34659759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endParaRPr lang="en-US" dirty="0"/>
          </a:p>
        </p:txBody>
      </p:sp>
      <p:sp>
        <p:nvSpPr>
          <p:cNvPr id="3" name="Content Placeholder 2"/>
          <p:cNvSpPr>
            <a:spLocks noGrp="1"/>
          </p:cNvSpPr>
          <p:nvPr>
            <p:ph idx="1"/>
          </p:nvPr>
        </p:nvSpPr>
        <p:spPr/>
        <p:txBody>
          <a:bodyPr/>
          <a:lstStyle/>
          <a:p>
            <a:r>
              <a:rPr lang="en-US" dirty="0" err="1"/>
              <a:t>Nullpointer</a:t>
            </a:r>
            <a:r>
              <a:rPr lang="en-US" dirty="0"/>
              <a:t> Exception</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53</a:t>
            </a:fld>
            <a:endParaRPr lang="en-US"/>
          </a:p>
        </p:txBody>
      </p:sp>
    </p:spTree>
    <p:extLst>
      <p:ext uri="{BB962C8B-B14F-4D97-AF65-F5344CB8AC3E}">
        <p14:creationId xmlns:p14="http://schemas.microsoft.com/office/powerpoint/2010/main" val="9742883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Map Interface</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map contains values based on the key i.e. key and value </a:t>
            </a:r>
            <a:r>
              <a:rPr lang="en-US" dirty="0" err="1"/>
              <a:t>pair.Each</a:t>
            </a:r>
            <a:r>
              <a:rPr lang="en-US" dirty="0"/>
              <a:t> pair is known as an </a:t>
            </a:r>
            <a:r>
              <a:rPr lang="en-US" dirty="0" err="1"/>
              <a:t>entry.Map</a:t>
            </a:r>
            <a:r>
              <a:rPr lang="en-US" dirty="0"/>
              <a:t> contains only unique elements. </a:t>
            </a:r>
          </a:p>
          <a:p>
            <a:r>
              <a:rPr lang="en-US" b="1" dirty="0"/>
              <a:t>Commonly used methods of Map interface:</a:t>
            </a:r>
          </a:p>
          <a:p>
            <a:pPr lvl="1"/>
            <a:r>
              <a:rPr lang="en-US" b="1" dirty="0"/>
              <a:t>public Object put(object </a:t>
            </a:r>
            <a:r>
              <a:rPr lang="en-US" b="1" dirty="0" err="1"/>
              <a:t>key,Object</a:t>
            </a:r>
            <a:r>
              <a:rPr lang="en-US" b="1" dirty="0"/>
              <a:t> value):</a:t>
            </a:r>
            <a:r>
              <a:rPr lang="en-US" dirty="0"/>
              <a:t> is used to insert an entry in this map.</a:t>
            </a:r>
          </a:p>
          <a:p>
            <a:pPr lvl="1"/>
            <a:r>
              <a:rPr lang="en-US" b="1" dirty="0"/>
              <a:t>public void </a:t>
            </a:r>
            <a:r>
              <a:rPr lang="en-US" b="1" dirty="0" err="1"/>
              <a:t>putAll</a:t>
            </a:r>
            <a:r>
              <a:rPr lang="en-US" b="1" dirty="0"/>
              <a:t>(Map map):</a:t>
            </a:r>
            <a:r>
              <a:rPr lang="en-US" dirty="0"/>
              <a:t>is used to insert the specified map in this map.</a:t>
            </a:r>
          </a:p>
          <a:p>
            <a:pPr lvl="1"/>
            <a:r>
              <a:rPr lang="en-US" b="1" dirty="0"/>
              <a:t>public Object remove(object key):</a:t>
            </a:r>
            <a:r>
              <a:rPr lang="en-US" dirty="0"/>
              <a:t>is used to delete an entry for the specified key.</a:t>
            </a:r>
          </a:p>
          <a:p>
            <a:pPr lvl="1"/>
            <a:r>
              <a:rPr lang="en-US" b="1" dirty="0"/>
              <a:t>public Object get(Object key):</a:t>
            </a:r>
            <a:r>
              <a:rPr lang="en-US" dirty="0"/>
              <a:t>is used to return the value for the specified key.</a:t>
            </a:r>
          </a:p>
          <a:p>
            <a:pPr lvl="1"/>
            <a:r>
              <a:rPr lang="en-US" b="1" dirty="0"/>
              <a:t>public </a:t>
            </a:r>
            <a:r>
              <a:rPr lang="en-US" b="1" dirty="0" err="1"/>
              <a:t>boolean</a:t>
            </a:r>
            <a:r>
              <a:rPr lang="en-US" b="1" dirty="0"/>
              <a:t> </a:t>
            </a:r>
            <a:r>
              <a:rPr lang="en-US" b="1" dirty="0" err="1"/>
              <a:t>containsKey</a:t>
            </a:r>
            <a:r>
              <a:rPr lang="en-US" b="1" dirty="0"/>
              <a:t>(Object key):</a:t>
            </a:r>
            <a:r>
              <a:rPr lang="en-US" dirty="0"/>
              <a:t>is used to search the specified key from this map.</a:t>
            </a:r>
          </a:p>
          <a:p>
            <a:pPr lvl="1"/>
            <a:r>
              <a:rPr lang="en-US" b="1" dirty="0"/>
              <a:t>public </a:t>
            </a:r>
            <a:r>
              <a:rPr lang="en-US" b="1" dirty="0" err="1"/>
              <a:t>boolean</a:t>
            </a:r>
            <a:r>
              <a:rPr lang="en-US" b="1" dirty="0"/>
              <a:t> </a:t>
            </a:r>
            <a:r>
              <a:rPr lang="en-US" b="1" dirty="0" err="1"/>
              <a:t>containsValue</a:t>
            </a:r>
            <a:r>
              <a:rPr lang="en-US" b="1" dirty="0"/>
              <a:t>(Object value):</a:t>
            </a:r>
            <a:r>
              <a:rPr lang="en-US" dirty="0"/>
              <a:t>is used to search the specified value from this map.</a:t>
            </a:r>
          </a:p>
          <a:p>
            <a:pPr lvl="1"/>
            <a:r>
              <a:rPr lang="en-US" b="1" dirty="0"/>
              <a:t>public Set </a:t>
            </a:r>
            <a:r>
              <a:rPr lang="en-US" b="1" dirty="0" err="1"/>
              <a:t>keySet</a:t>
            </a:r>
            <a:r>
              <a:rPr lang="en-US" b="1" dirty="0"/>
              <a:t>():</a:t>
            </a:r>
            <a:r>
              <a:rPr lang="en-US" dirty="0"/>
              <a:t>returns the Set view containing all the keys.</a:t>
            </a:r>
          </a:p>
          <a:p>
            <a:pPr lvl="1"/>
            <a:r>
              <a:rPr lang="en-US" b="1" dirty="0"/>
              <a:t>public Set </a:t>
            </a:r>
            <a:r>
              <a:rPr lang="en-US" b="1" dirty="0" err="1"/>
              <a:t>entrySet</a:t>
            </a:r>
            <a:r>
              <a:rPr lang="en-US" b="1" dirty="0"/>
              <a:t>():</a:t>
            </a:r>
            <a:r>
              <a:rPr lang="en-US" dirty="0"/>
              <a:t>returns the Set view containing all the keys and values.</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54</a:t>
            </a:fld>
            <a:endParaRPr lang="en-US"/>
          </a:p>
        </p:txBody>
      </p:sp>
    </p:spTree>
    <p:extLst>
      <p:ext uri="{BB962C8B-B14F-4D97-AF65-F5344CB8AC3E}">
        <p14:creationId xmlns:p14="http://schemas.microsoft.com/office/powerpoint/2010/main" val="105194387"/>
      </p:ext>
    </p:extLst>
  </p:cSld>
  <p:clrMapOvr>
    <a:masterClrMapping/>
  </p:clrMapOvr>
  <p:transition spd="slow">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Hierarchy of </a:t>
            </a:r>
            <a:r>
              <a:rPr lang="en-US"/>
              <a:t>Map interface</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55</a:t>
            </a:fld>
            <a:endParaRPr lang="en-US"/>
          </a:p>
        </p:txBody>
      </p:sp>
      <p:pic>
        <p:nvPicPr>
          <p:cNvPr id="3074" name="Picture 2" descr="http://www.programcreek.com/wp-content/uploads/2009/02/MapClassHierarchy-600x354.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8519" y="2415381"/>
            <a:ext cx="5715000"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7618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Entry</a:t>
            </a:r>
            <a:endParaRPr lang="en-US"/>
          </a:p>
        </p:txBody>
      </p:sp>
      <p:sp>
        <p:nvSpPr>
          <p:cNvPr id="3" name="Content Placeholder 2"/>
          <p:cNvSpPr>
            <a:spLocks noGrp="1"/>
          </p:cNvSpPr>
          <p:nvPr>
            <p:ph idx="1"/>
          </p:nvPr>
        </p:nvSpPr>
        <p:spPr/>
        <p:txBody>
          <a:bodyPr/>
          <a:lstStyle/>
          <a:p>
            <a:r>
              <a:rPr lang="en-US" dirty="0"/>
              <a:t>Entry is the </a:t>
            </a:r>
            <a:r>
              <a:rPr lang="en-US" dirty="0" err="1"/>
              <a:t>subinterface</a:t>
            </a:r>
            <a:r>
              <a:rPr lang="en-US" dirty="0"/>
              <a:t> of </a:t>
            </a:r>
            <a:r>
              <a:rPr lang="en-US" dirty="0" err="1"/>
              <a:t>Map.So</a:t>
            </a:r>
            <a:r>
              <a:rPr lang="en-US" dirty="0"/>
              <a:t> we will access it by </a:t>
            </a:r>
            <a:r>
              <a:rPr lang="en-US" dirty="0" err="1"/>
              <a:t>Map.Entry</a:t>
            </a:r>
            <a:r>
              <a:rPr lang="en-US" dirty="0"/>
              <a:t> </a:t>
            </a:r>
            <a:r>
              <a:rPr lang="en-US" dirty="0" err="1"/>
              <a:t>name.It</a:t>
            </a:r>
            <a:r>
              <a:rPr lang="en-US" dirty="0"/>
              <a:t> provides methods to get key and value. </a:t>
            </a:r>
          </a:p>
          <a:p>
            <a:r>
              <a:rPr lang="en-US" b="1" dirty="0"/>
              <a:t>Methods of Entry interface:</a:t>
            </a:r>
          </a:p>
          <a:p>
            <a:pPr lvl="1"/>
            <a:r>
              <a:rPr lang="en-US" b="1" dirty="0"/>
              <a:t>public Object </a:t>
            </a:r>
            <a:r>
              <a:rPr lang="en-US" b="1" dirty="0" err="1"/>
              <a:t>getKey</a:t>
            </a:r>
            <a:r>
              <a:rPr lang="en-US" b="1" dirty="0"/>
              <a:t>():</a:t>
            </a:r>
            <a:r>
              <a:rPr lang="en-US" dirty="0"/>
              <a:t> is used to obtain key.</a:t>
            </a:r>
          </a:p>
          <a:p>
            <a:pPr lvl="1"/>
            <a:r>
              <a:rPr lang="en-US" b="1" dirty="0"/>
              <a:t>public Object </a:t>
            </a:r>
            <a:r>
              <a:rPr lang="en-US" b="1" dirty="0" err="1"/>
              <a:t>getValue</a:t>
            </a:r>
            <a:r>
              <a:rPr lang="en-US" b="1" dirty="0"/>
              <a:t>():</a:t>
            </a:r>
            <a:r>
              <a:rPr lang="en-US" dirty="0"/>
              <a:t>is used to obtain value.</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56</a:t>
            </a:fld>
            <a:endParaRPr lang="en-US"/>
          </a:p>
        </p:txBody>
      </p:sp>
    </p:spTree>
    <p:extLst>
      <p:ext uri="{BB962C8B-B14F-4D97-AF65-F5344CB8AC3E}">
        <p14:creationId xmlns:p14="http://schemas.microsoft.com/office/powerpoint/2010/main" val="1583798271"/>
      </p:ext>
    </p:extLst>
  </p:cSld>
  <p:clrMapOvr>
    <a:masterClrMapping/>
  </p:clrMapOvr>
  <p:transition spd="slow">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Java HashMap class</a:t>
            </a:r>
            <a:endParaRPr lang="en-US"/>
          </a:p>
        </p:txBody>
      </p:sp>
      <p:sp>
        <p:nvSpPr>
          <p:cNvPr id="3" name="Content Placeholder 2"/>
          <p:cNvSpPr>
            <a:spLocks noGrp="1"/>
          </p:cNvSpPr>
          <p:nvPr>
            <p:ph idx="1"/>
          </p:nvPr>
        </p:nvSpPr>
        <p:spPr/>
        <p:txBody>
          <a:bodyPr/>
          <a:lstStyle/>
          <a:p>
            <a:r>
              <a:rPr lang="en-US" dirty="0"/>
              <a:t>A </a:t>
            </a:r>
            <a:r>
              <a:rPr lang="en-US" dirty="0" err="1"/>
              <a:t>HashMap</a:t>
            </a:r>
            <a:r>
              <a:rPr lang="en-US" dirty="0"/>
              <a:t> contains values based on the key. It implements the Map interface and extends </a:t>
            </a:r>
            <a:r>
              <a:rPr lang="en-US" dirty="0" err="1"/>
              <a:t>AbstractMap</a:t>
            </a:r>
            <a:r>
              <a:rPr lang="en-US" dirty="0"/>
              <a:t> class.</a:t>
            </a:r>
          </a:p>
          <a:p>
            <a:r>
              <a:rPr lang="en-US" dirty="0"/>
              <a:t>It contains only unique elements.</a:t>
            </a:r>
          </a:p>
          <a:p>
            <a:r>
              <a:rPr lang="en-US" dirty="0"/>
              <a:t>It may have one null key and multiple null values.</a:t>
            </a:r>
          </a:p>
          <a:p>
            <a:r>
              <a:rPr lang="en-US" dirty="0"/>
              <a:t>It maintains no order.</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57</a:t>
            </a:fld>
            <a:endParaRPr lang="en-US"/>
          </a:p>
        </p:txBody>
      </p:sp>
    </p:spTree>
    <p:extLst>
      <p:ext uri="{BB962C8B-B14F-4D97-AF65-F5344CB8AC3E}">
        <p14:creationId xmlns:p14="http://schemas.microsoft.com/office/powerpoint/2010/main" val="2916486025"/>
      </p:ext>
    </p:extLst>
  </p:cSld>
  <p:clrMapOvr>
    <a:masterClrMapping/>
  </p:clrMapOvr>
  <p:transition spd="slow">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Hierarchy of </a:t>
            </a:r>
            <a:r>
              <a:rPr lang="en-US" b="1" dirty="0" err="1"/>
              <a:t>HashMap</a:t>
            </a:r>
            <a:r>
              <a:rPr lang="en-US" b="1" dirty="0"/>
              <a:t> class:</a:t>
            </a:r>
            <a:endParaRPr lang="en-US" dirty="0"/>
          </a:p>
        </p:txBody>
      </p:sp>
      <p:pic>
        <p:nvPicPr>
          <p:cNvPr id="4" name="Content Placeholder 3"/>
          <p:cNvPicPr>
            <a:picLocks noGrp="1" noChangeAspect="1"/>
          </p:cNvPicPr>
          <p:nvPr>
            <p:ph idx="1"/>
          </p:nvPr>
        </p:nvPicPr>
        <p:blipFill>
          <a:blip r:embed="rId2"/>
          <a:stretch>
            <a:fillRect/>
          </a:stretch>
        </p:blipFill>
        <p:spPr>
          <a:xfrm>
            <a:off x="3638593" y="2923914"/>
            <a:ext cx="2674852" cy="2354784"/>
          </a:xfrm>
          <a:prstGeom prst="rect">
            <a:avLst/>
          </a:prstGeom>
        </p:spPr>
      </p:pic>
      <p:sp>
        <p:nvSpPr>
          <p:cNvPr id="3" name="Date Placeholder 2"/>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58</a:t>
            </a:fld>
            <a:endParaRPr lang="en-US"/>
          </a:p>
        </p:txBody>
      </p:sp>
    </p:spTree>
    <p:extLst>
      <p:ext uri="{BB962C8B-B14F-4D97-AF65-F5344CB8AC3E}">
        <p14:creationId xmlns:p14="http://schemas.microsoft.com/office/powerpoint/2010/main" val="2903546711"/>
      </p:ext>
    </p:extLst>
  </p:cSld>
  <p:clrMapOvr>
    <a:masterClrMapping/>
  </p:clrMapOvr>
  <p:transition spd="slow">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a:t>
            </a:r>
            <a:r>
              <a:rPr lang="en-US" b="1" dirty="0" err="1"/>
              <a:t>HashMap</a:t>
            </a:r>
            <a:r>
              <a:rPr lang="en-US" b="1" dirty="0"/>
              <a:t> class:</a:t>
            </a:r>
            <a:endParaRPr lang="en-US" dirty="0"/>
          </a:p>
        </p:txBody>
      </p:sp>
      <p:sp>
        <p:nvSpPr>
          <p:cNvPr id="3" name="Content Placeholder 2"/>
          <p:cNvSpPr>
            <a:spLocks noGrp="1"/>
          </p:cNvSpPr>
          <p:nvPr>
            <p:ph idx="1"/>
          </p:nvPr>
        </p:nvSpPr>
        <p:spPr>
          <a:xfrm>
            <a:off x="677333" y="1343025"/>
            <a:ext cx="9219142" cy="5438775"/>
          </a:xfrm>
        </p:spPr>
        <p:txBody>
          <a:bodyPr>
            <a:normAutofit fontScale="92500" lnSpcReduction="10000"/>
          </a:bodyPr>
          <a:lstStyle/>
          <a:p>
            <a:r>
              <a:rPr lang="en-US" dirty="0"/>
              <a:t>import </a:t>
            </a:r>
            <a:r>
              <a:rPr lang="en-US" dirty="0" err="1"/>
              <a:t>java.util</a:t>
            </a:r>
            <a:r>
              <a:rPr lang="en-US" dirty="0"/>
              <a:t>.*;  </a:t>
            </a:r>
          </a:p>
          <a:p>
            <a:r>
              <a:rPr lang="en-US" dirty="0"/>
              <a:t>class TestCollection13{  </a:t>
            </a:r>
          </a:p>
          <a:p>
            <a:r>
              <a:rPr lang="en-US" dirty="0"/>
              <a:t> public static void main(String </a:t>
            </a:r>
            <a:r>
              <a:rPr lang="en-US" dirty="0" err="1"/>
              <a:t>args</a:t>
            </a:r>
            <a:r>
              <a:rPr lang="en-US" dirty="0"/>
              <a:t>[]){  </a:t>
            </a:r>
          </a:p>
          <a:p>
            <a:r>
              <a:rPr lang="en-US" dirty="0"/>
              <a:t>   </a:t>
            </a:r>
          </a:p>
          <a:p>
            <a:r>
              <a:rPr lang="en-US" dirty="0"/>
              <a:t>  </a:t>
            </a:r>
            <a:r>
              <a:rPr lang="en-US" dirty="0" err="1"/>
              <a:t>HashMap</a:t>
            </a:r>
            <a:r>
              <a:rPr lang="en-US" dirty="0"/>
              <a:t>&lt;</a:t>
            </a:r>
            <a:r>
              <a:rPr lang="en-US" dirty="0" err="1"/>
              <a:t>Integer,String</a:t>
            </a:r>
            <a:r>
              <a:rPr lang="en-US" dirty="0"/>
              <a:t>&gt; </a:t>
            </a:r>
            <a:r>
              <a:rPr lang="en-US" dirty="0" err="1"/>
              <a:t>hm</a:t>
            </a:r>
            <a:r>
              <a:rPr lang="en-US" dirty="0"/>
              <a:t>=new </a:t>
            </a:r>
            <a:r>
              <a:rPr lang="en-US" dirty="0" err="1"/>
              <a:t>HashMap</a:t>
            </a:r>
            <a:r>
              <a:rPr lang="en-US" dirty="0"/>
              <a:t>&lt;</a:t>
            </a:r>
            <a:r>
              <a:rPr lang="en-US" dirty="0" err="1"/>
              <a:t>Integer,String</a:t>
            </a:r>
            <a:r>
              <a:rPr lang="en-US" dirty="0"/>
              <a:t>&gt;();  </a:t>
            </a:r>
          </a:p>
          <a:p>
            <a:r>
              <a:rPr lang="en-US" dirty="0"/>
              <a:t>  </a:t>
            </a:r>
          </a:p>
          <a:p>
            <a:r>
              <a:rPr lang="en-US" dirty="0"/>
              <a:t>  </a:t>
            </a:r>
            <a:r>
              <a:rPr lang="en-US" dirty="0" err="1"/>
              <a:t>hm.put</a:t>
            </a:r>
            <a:r>
              <a:rPr lang="en-US" dirty="0"/>
              <a:t>(100,"Amit");  </a:t>
            </a:r>
          </a:p>
          <a:p>
            <a:r>
              <a:rPr lang="en-US" dirty="0"/>
              <a:t>  </a:t>
            </a:r>
            <a:r>
              <a:rPr lang="en-US" dirty="0" err="1"/>
              <a:t>hm.put</a:t>
            </a:r>
            <a:r>
              <a:rPr lang="en-US" dirty="0"/>
              <a:t>(101,"Vijay");  </a:t>
            </a:r>
          </a:p>
          <a:p>
            <a:r>
              <a:rPr lang="en-US" dirty="0"/>
              <a:t>  </a:t>
            </a:r>
            <a:r>
              <a:rPr lang="en-US" dirty="0" err="1"/>
              <a:t>hm.put</a:t>
            </a:r>
            <a:r>
              <a:rPr lang="en-US" dirty="0"/>
              <a:t>(102,"Rahul");  </a:t>
            </a:r>
          </a:p>
          <a:p>
            <a:r>
              <a:rPr lang="en-US" dirty="0"/>
              <a:t>  </a:t>
            </a:r>
          </a:p>
          <a:p>
            <a:r>
              <a:rPr lang="en-US" dirty="0"/>
              <a:t>  for(</a:t>
            </a:r>
            <a:r>
              <a:rPr lang="en-US" dirty="0" err="1"/>
              <a:t>Map.Entry</a:t>
            </a:r>
            <a:r>
              <a:rPr lang="en-US" dirty="0"/>
              <a:t> m:hm.entrySet()){  </a:t>
            </a:r>
          </a:p>
          <a:p>
            <a:r>
              <a:rPr lang="en-US" dirty="0"/>
              <a:t>   </a:t>
            </a:r>
            <a:r>
              <a:rPr lang="en-US" dirty="0" err="1"/>
              <a:t>System.out.println</a:t>
            </a:r>
            <a:r>
              <a:rPr lang="en-US" dirty="0"/>
              <a:t>(</a:t>
            </a:r>
            <a:r>
              <a:rPr lang="en-US" dirty="0" err="1"/>
              <a:t>m.getKey</a:t>
            </a:r>
            <a:r>
              <a:rPr lang="en-US" dirty="0"/>
              <a:t>()+" "+</a:t>
            </a:r>
            <a:r>
              <a:rPr lang="en-US" dirty="0" err="1"/>
              <a:t>m.getValue</a:t>
            </a:r>
            <a:r>
              <a:rPr lang="en-US" dirty="0"/>
              <a:t>());  </a:t>
            </a:r>
          </a:p>
          <a:p>
            <a:r>
              <a:rPr lang="en-US" dirty="0"/>
              <a:t>  }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59</a:t>
            </a:fld>
            <a:endParaRPr lang="en-US"/>
          </a:p>
        </p:txBody>
      </p:sp>
    </p:spTree>
    <p:extLst>
      <p:ext uri="{BB962C8B-B14F-4D97-AF65-F5344CB8AC3E}">
        <p14:creationId xmlns:p14="http://schemas.microsoft.com/office/powerpoint/2010/main" val="3252432705"/>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950"/>
            <a:ext cx="8596668" cy="635000"/>
          </a:xfrm>
        </p:spPr>
        <p:txBody>
          <a:bodyPr>
            <a:normAutofit fontScale="90000"/>
          </a:bodyPr>
          <a:lstStyle/>
          <a:p>
            <a:r>
              <a:rPr lang="en-US" b="1" dirty="0"/>
              <a:t>Hierarchy of Collection Framework</a:t>
            </a:r>
            <a:endParaRPr lang="en-US" dirty="0"/>
          </a:p>
        </p:txBody>
      </p:sp>
      <p:sp>
        <p:nvSpPr>
          <p:cNvPr id="3" name="Date Placeholder 2"/>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6</a:t>
            </a:fld>
            <a:endParaRPr lang="en-US"/>
          </a:p>
        </p:txBody>
      </p:sp>
      <p:pic>
        <p:nvPicPr>
          <p:cNvPr id="7" name="Content Placeholder 6"/>
          <p:cNvPicPr>
            <a:picLocks noGrp="1" noChangeAspect="1"/>
          </p:cNvPicPr>
          <p:nvPr>
            <p:ph idx="1"/>
          </p:nvPr>
        </p:nvPicPr>
        <p:blipFill>
          <a:blip r:embed="rId2"/>
          <a:stretch>
            <a:fillRect/>
          </a:stretch>
        </p:blipFill>
        <p:spPr>
          <a:xfrm>
            <a:off x="1776456" y="2160588"/>
            <a:ext cx="6399125" cy="3881437"/>
          </a:xfrm>
          <a:prstGeom prst="rect">
            <a:avLst/>
          </a:prstGeom>
        </p:spPr>
      </p:pic>
    </p:spTree>
    <p:extLst>
      <p:ext uri="{BB962C8B-B14F-4D97-AF65-F5344CB8AC3E}">
        <p14:creationId xmlns:p14="http://schemas.microsoft.com/office/powerpoint/2010/main" val="1584842452"/>
      </p:ext>
    </p:extLst>
  </p:cSld>
  <p:clrMapOvr>
    <a:masterClrMapping/>
  </p:clrMapOvr>
  <p:transition spd="slow">
    <p:cov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difference between </a:t>
            </a:r>
            <a:r>
              <a:rPr lang="en-US" b="1" dirty="0" err="1"/>
              <a:t>HashSet</a:t>
            </a:r>
            <a:r>
              <a:rPr lang="en-US" b="1" dirty="0"/>
              <a:t> and </a:t>
            </a:r>
            <a:r>
              <a:rPr lang="en-US" b="1" dirty="0" err="1"/>
              <a:t>HashMap</a:t>
            </a:r>
            <a:r>
              <a:rPr lang="en-US" b="1" dirty="0"/>
              <a:t>?</a:t>
            </a:r>
            <a:endParaRPr lang="en-US" dirty="0"/>
          </a:p>
        </p:txBody>
      </p:sp>
      <p:sp>
        <p:nvSpPr>
          <p:cNvPr id="3" name="Content Placeholder 2"/>
          <p:cNvSpPr>
            <a:spLocks noGrp="1"/>
          </p:cNvSpPr>
          <p:nvPr>
            <p:ph idx="1"/>
          </p:nvPr>
        </p:nvSpPr>
        <p:spPr/>
        <p:txBody>
          <a:bodyPr/>
          <a:lstStyle/>
          <a:p>
            <a:r>
              <a:rPr lang="en-US" dirty="0" err="1"/>
              <a:t>HashSet</a:t>
            </a:r>
            <a:r>
              <a:rPr lang="en-US" dirty="0"/>
              <a:t> contains only values whereas </a:t>
            </a:r>
            <a:r>
              <a:rPr lang="en-US" dirty="0" err="1"/>
              <a:t>HashMap</a:t>
            </a:r>
            <a:r>
              <a:rPr lang="en-US" dirty="0"/>
              <a:t> contains entry(key and value).</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60</a:t>
            </a:fld>
            <a:endParaRPr lang="en-US"/>
          </a:p>
        </p:txBody>
      </p:sp>
    </p:spTree>
    <p:extLst>
      <p:ext uri="{BB962C8B-B14F-4D97-AF65-F5344CB8AC3E}">
        <p14:creationId xmlns:p14="http://schemas.microsoft.com/office/powerpoint/2010/main" val="3956557942"/>
      </p:ext>
    </p:extLst>
  </p:cSld>
  <p:clrMapOvr>
    <a:masterClrMapping/>
  </p:clrMapOvr>
  <p:transition spd="slow">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Java LinkedHashMap class</a:t>
            </a:r>
            <a:endParaRPr lang="en-US"/>
          </a:p>
        </p:txBody>
      </p:sp>
      <p:sp>
        <p:nvSpPr>
          <p:cNvPr id="3" name="Content Placeholder 2"/>
          <p:cNvSpPr>
            <a:spLocks noGrp="1"/>
          </p:cNvSpPr>
          <p:nvPr>
            <p:ph idx="1"/>
          </p:nvPr>
        </p:nvSpPr>
        <p:spPr/>
        <p:txBody>
          <a:bodyPr/>
          <a:lstStyle/>
          <a:p>
            <a:r>
              <a:rPr lang="en-US" dirty="0"/>
              <a:t>A </a:t>
            </a:r>
            <a:r>
              <a:rPr lang="en-US" dirty="0" err="1"/>
              <a:t>LinkedHashMap</a:t>
            </a:r>
            <a:r>
              <a:rPr lang="en-US" dirty="0"/>
              <a:t> contains values based on the key. It implements the Map interface and extends </a:t>
            </a:r>
            <a:r>
              <a:rPr lang="en-US" dirty="0" err="1"/>
              <a:t>HashMap</a:t>
            </a:r>
            <a:r>
              <a:rPr lang="en-US" dirty="0"/>
              <a:t> class.</a:t>
            </a:r>
          </a:p>
          <a:p>
            <a:r>
              <a:rPr lang="en-US" dirty="0"/>
              <a:t>It contains only unique elements.</a:t>
            </a:r>
          </a:p>
          <a:p>
            <a:r>
              <a:rPr lang="en-US" dirty="0"/>
              <a:t>It may have one null key and multiple null values.</a:t>
            </a:r>
          </a:p>
          <a:p>
            <a:r>
              <a:rPr lang="en-US" dirty="0"/>
              <a:t>It is same as </a:t>
            </a:r>
            <a:r>
              <a:rPr lang="en-US" dirty="0" err="1"/>
              <a:t>HashMap</a:t>
            </a:r>
            <a:r>
              <a:rPr lang="en-US" dirty="0"/>
              <a:t> instead maintains insertion order.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61</a:t>
            </a:fld>
            <a:endParaRPr lang="en-US"/>
          </a:p>
        </p:txBody>
      </p:sp>
    </p:spTree>
    <p:extLst>
      <p:ext uri="{BB962C8B-B14F-4D97-AF65-F5344CB8AC3E}">
        <p14:creationId xmlns:p14="http://schemas.microsoft.com/office/powerpoint/2010/main" val="3641763316"/>
      </p:ext>
    </p:extLst>
  </p:cSld>
  <p:clrMapOvr>
    <a:masterClrMapping/>
  </p:clrMapOvr>
  <p:transition spd="slow">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Hierarchy of </a:t>
            </a:r>
            <a:r>
              <a:rPr lang="en-US" b="1" err="1"/>
              <a:t>LinkedHashMap</a:t>
            </a:r>
            <a:r>
              <a:rPr lang="en-US" b="1"/>
              <a:t> class</a:t>
            </a:r>
            <a:endParaRPr lang="en-US" dirty="0"/>
          </a:p>
        </p:txBody>
      </p:sp>
      <p:pic>
        <p:nvPicPr>
          <p:cNvPr id="4" name="Content Placeholder 3"/>
          <p:cNvPicPr>
            <a:picLocks noGrp="1" noChangeAspect="1"/>
          </p:cNvPicPr>
          <p:nvPr>
            <p:ph idx="1"/>
          </p:nvPr>
        </p:nvPicPr>
        <p:blipFill>
          <a:blip r:embed="rId2"/>
          <a:stretch>
            <a:fillRect/>
          </a:stretch>
        </p:blipFill>
        <p:spPr>
          <a:xfrm>
            <a:off x="3981523" y="2580985"/>
            <a:ext cx="1988992" cy="3040643"/>
          </a:xfrm>
          <a:prstGeom prst="rect">
            <a:avLst/>
          </a:prstGeom>
        </p:spPr>
      </p:pic>
      <p:sp>
        <p:nvSpPr>
          <p:cNvPr id="3" name="Date Placeholder 2"/>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62</a:t>
            </a:fld>
            <a:endParaRPr lang="en-US"/>
          </a:p>
        </p:txBody>
      </p:sp>
    </p:spTree>
    <p:extLst>
      <p:ext uri="{BB962C8B-B14F-4D97-AF65-F5344CB8AC3E}">
        <p14:creationId xmlns:p14="http://schemas.microsoft.com/office/powerpoint/2010/main" val="300837215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a:t>
            </a:r>
            <a:r>
              <a:rPr lang="en-US" b="1" dirty="0" err="1"/>
              <a:t>LinkedHashMap</a:t>
            </a:r>
            <a:r>
              <a:rPr lang="en-US" b="1" dirty="0"/>
              <a:t> class:</a:t>
            </a:r>
            <a:endParaRPr lang="en-US" dirty="0"/>
          </a:p>
        </p:txBody>
      </p:sp>
      <p:sp>
        <p:nvSpPr>
          <p:cNvPr id="3" name="Content Placeholder 2"/>
          <p:cNvSpPr>
            <a:spLocks noGrp="1"/>
          </p:cNvSpPr>
          <p:nvPr>
            <p:ph idx="1"/>
          </p:nvPr>
        </p:nvSpPr>
        <p:spPr>
          <a:xfrm>
            <a:off x="677333" y="1381125"/>
            <a:ext cx="9181041" cy="5410200"/>
          </a:xfrm>
        </p:spPr>
        <p:txBody>
          <a:bodyPr>
            <a:normAutofit fontScale="92500" lnSpcReduction="10000"/>
          </a:bodyPr>
          <a:lstStyle/>
          <a:p>
            <a:r>
              <a:rPr lang="en-US" dirty="0"/>
              <a:t>import </a:t>
            </a:r>
            <a:r>
              <a:rPr lang="en-US" dirty="0" err="1"/>
              <a:t>java.util</a:t>
            </a:r>
            <a:r>
              <a:rPr lang="en-US" dirty="0"/>
              <a:t>.*;  </a:t>
            </a:r>
          </a:p>
          <a:p>
            <a:r>
              <a:rPr lang="en-US" dirty="0"/>
              <a:t>class TestCollection14{  </a:t>
            </a:r>
          </a:p>
          <a:p>
            <a:r>
              <a:rPr lang="en-US" dirty="0"/>
              <a:t> public static void main(String </a:t>
            </a:r>
            <a:r>
              <a:rPr lang="en-US" dirty="0" err="1"/>
              <a:t>args</a:t>
            </a:r>
            <a:r>
              <a:rPr lang="en-US" dirty="0"/>
              <a:t>[]){  </a:t>
            </a:r>
          </a:p>
          <a:p>
            <a:r>
              <a:rPr lang="en-US" dirty="0"/>
              <a:t>   </a:t>
            </a:r>
          </a:p>
          <a:p>
            <a:r>
              <a:rPr lang="en-US" dirty="0"/>
              <a:t>  </a:t>
            </a:r>
            <a:r>
              <a:rPr lang="en-US" dirty="0" err="1"/>
              <a:t>LinkedHashMap</a:t>
            </a:r>
            <a:r>
              <a:rPr lang="en-US" dirty="0"/>
              <a:t>&lt;</a:t>
            </a:r>
            <a:r>
              <a:rPr lang="en-US" dirty="0" err="1"/>
              <a:t>Integer,String</a:t>
            </a:r>
            <a:r>
              <a:rPr lang="en-US" dirty="0"/>
              <a:t>&gt; </a:t>
            </a:r>
            <a:r>
              <a:rPr lang="en-US" dirty="0" err="1"/>
              <a:t>hm</a:t>
            </a:r>
            <a:r>
              <a:rPr lang="en-US" dirty="0"/>
              <a:t>=new </a:t>
            </a:r>
            <a:r>
              <a:rPr lang="en-US" dirty="0" err="1"/>
              <a:t>LinkedHashMap</a:t>
            </a:r>
            <a:r>
              <a:rPr lang="en-US" dirty="0"/>
              <a:t>&lt;</a:t>
            </a:r>
            <a:r>
              <a:rPr lang="en-US" dirty="0" err="1"/>
              <a:t>Integer,String</a:t>
            </a:r>
            <a:r>
              <a:rPr lang="en-US" dirty="0"/>
              <a:t>&gt;();  </a:t>
            </a:r>
          </a:p>
          <a:p>
            <a:r>
              <a:rPr lang="en-US" dirty="0"/>
              <a:t>  </a:t>
            </a:r>
          </a:p>
          <a:p>
            <a:r>
              <a:rPr lang="en-US" dirty="0"/>
              <a:t>  </a:t>
            </a:r>
            <a:r>
              <a:rPr lang="en-US" dirty="0" err="1"/>
              <a:t>hm.put</a:t>
            </a:r>
            <a:r>
              <a:rPr lang="en-US" dirty="0"/>
              <a:t>(100,"Amit");  </a:t>
            </a:r>
          </a:p>
          <a:p>
            <a:r>
              <a:rPr lang="en-US" dirty="0"/>
              <a:t>  </a:t>
            </a:r>
            <a:r>
              <a:rPr lang="en-US" dirty="0" err="1"/>
              <a:t>hm.put</a:t>
            </a:r>
            <a:r>
              <a:rPr lang="en-US" dirty="0"/>
              <a:t>(101,"Vijay");  </a:t>
            </a:r>
          </a:p>
          <a:p>
            <a:r>
              <a:rPr lang="en-US" dirty="0"/>
              <a:t>  </a:t>
            </a:r>
            <a:r>
              <a:rPr lang="en-US" dirty="0" err="1"/>
              <a:t>hm.put</a:t>
            </a:r>
            <a:r>
              <a:rPr lang="en-US" dirty="0"/>
              <a:t>(102,"Rahul");  </a:t>
            </a:r>
          </a:p>
          <a:p>
            <a:r>
              <a:rPr lang="en-US" dirty="0"/>
              <a:t>  </a:t>
            </a:r>
          </a:p>
          <a:p>
            <a:r>
              <a:rPr lang="en-US" dirty="0"/>
              <a:t>for(</a:t>
            </a:r>
            <a:r>
              <a:rPr lang="en-US" dirty="0" err="1"/>
              <a:t>Map.Entry</a:t>
            </a:r>
            <a:r>
              <a:rPr lang="en-US" dirty="0"/>
              <a:t> m:hm.entrySet()){  </a:t>
            </a:r>
          </a:p>
          <a:p>
            <a:r>
              <a:rPr lang="en-US" dirty="0"/>
              <a:t>   </a:t>
            </a:r>
            <a:r>
              <a:rPr lang="en-US" dirty="0" err="1"/>
              <a:t>System.out.println</a:t>
            </a:r>
            <a:r>
              <a:rPr lang="en-US" dirty="0"/>
              <a:t>(</a:t>
            </a:r>
            <a:r>
              <a:rPr lang="en-US" dirty="0" err="1"/>
              <a:t>m.getKey</a:t>
            </a:r>
            <a:r>
              <a:rPr lang="en-US" dirty="0"/>
              <a:t>()+" "+</a:t>
            </a:r>
            <a:r>
              <a:rPr lang="en-US" dirty="0" err="1"/>
              <a:t>m.getValue</a:t>
            </a:r>
            <a:r>
              <a:rPr lang="en-US" dirty="0"/>
              <a:t>());  </a:t>
            </a:r>
          </a:p>
          <a:p>
            <a:r>
              <a:rPr lang="en-US" dirty="0"/>
              <a:t>  }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63</a:t>
            </a:fld>
            <a:endParaRPr lang="en-US"/>
          </a:p>
        </p:txBody>
      </p:sp>
    </p:spTree>
    <p:extLst>
      <p:ext uri="{BB962C8B-B14F-4D97-AF65-F5344CB8AC3E}">
        <p14:creationId xmlns:p14="http://schemas.microsoft.com/office/powerpoint/2010/main" val="296824769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a:t>
            </a:r>
            <a:r>
              <a:rPr lang="en-US" b="1" dirty="0" err="1"/>
              <a:t>TreeMap</a:t>
            </a:r>
            <a:r>
              <a:rPr lang="en-US" b="1" dirty="0"/>
              <a:t> class</a:t>
            </a:r>
            <a:endParaRPr lang="en-US" dirty="0"/>
          </a:p>
        </p:txBody>
      </p:sp>
      <p:sp>
        <p:nvSpPr>
          <p:cNvPr id="3" name="Content Placeholder 2"/>
          <p:cNvSpPr>
            <a:spLocks noGrp="1"/>
          </p:cNvSpPr>
          <p:nvPr>
            <p:ph idx="1"/>
          </p:nvPr>
        </p:nvSpPr>
        <p:spPr/>
        <p:txBody>
          <a:bodyPr/>
          <a:lstStyle/>
          <a:p>
            <a:r>
              <a:rPr lang="en-US" dirty="0"/>
              <a:t>A </a:t>
            </a:r>
            <a:r>
              <a:rPr lang="en-US" dirty="0" err="1"/>
              <a:t>TreeMap</a:t>
            </a:r>
            <a:r>
              <a:rPr lang="en-US" dirty="0"/>
              <a:t> contains values based on the key. It implements the </a:t>
            </a:r>
            <a:r>
              <a:rPr lang="en-US" dirty="0" err="1"/>
              <a:t>NavigableMap</a:t>
            </a:r>
            <a:r>
              <a:rPr lang="en-US" dirty="0"/>
              <a:t> interface and extends </a:t>
            </a:r>
            <a:r>
              <a:rPr lang="en-US" dirty="0" err="1"/>
              <a:t>AbstractMap</a:t>
            </a:r>
            <a:r>
              <a:rPr lang="en-US" dirty="0"/>
              <a:t> class.</a:t>
            </a:r>
          </a:p>
          <a:p>
            <a:r>
              <a:rPr lang="en-US" dirty="0"/>
              <a:t>It contains only unique elements.</a:t>
            </a:r>
          </a:p>
          <a:p>
            <a:r>
              <a:rPr lang="en-US" dirty="0"/>
              <a:t>It cannot have null key but can have multiple null values.</a:t>
            </a:r>
          </a:p>
          <a:p>
            <a:r>
              <a:rPr lang="en-US" dirty="0"/>
              <a:t>It is same as </a:t>
            </a:r>
            <a:r>
              <a:rPr lang="en-US" dirty="0" err="1"/>
              <a:t>HashMap</a:t>
            </a:r>
            <a:r>
              <a:rPr lang="en-US" dirty="0"/>
              <a:t> instead maintains ascending order.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64</a:t>
            </a:fld>
            <a:endParaRPr lang="en-US"/>
          </a:p>
        </p:txBody>
      </p:sp>
    </p:spTree>
    <p:extLst>
      <p:ext uri="{BB962C8B-B14F-4D97-AF65-F5344CB8AC3E}">
        <p14:creationId xmlns:p14="http://schemas.microsoft.com/office/powerpoint/2010/main" val="9253999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Hierarchy of </a:t>
            </a:r>
            <a:r>
              <a:rPr lang="en-US" b="1" dirty="0" err="1"/>
              <a:t>TreeMap</a:t>
            </a:r>
            <a:r>
              <a:rPr lang="en-US" b="1" dirty="0"/>
              <a:t> class:</a:t>
            </a:r>
            <a:endParaRPr lang="en-US" dirty="0"/>
          </a:p>
        </p:txBody>
      </p:sp>
      <p:pic>
        <p:nvPicPr>
          <p:cNvPr id="4" name="Content Placeholder 3"/>
          <p:cNvPicPr>
            <a:picLocks noGrp="1" noChangeAspect="1"/>
          </p:cNvPicPr>
          <p:nvPr>
            <p:ph idx="1"/>
          </p:nvPr>
        </p:nvPicPr>
        <p:blipFill>
          <a:blip r:embed="rId2"/>
          <a:stretch>
            <a:fillRect/>
          </a:stretch>
        </p:blipFill>
        <p:spPr>
          <a:xfrm>
            <a:off x="3905316" y="2561933"/>
            <a:ext cx="2141406" cy="3078747"/>
          </a:xfrm>
          <a:prstGeom prst="rect">
            <a:avLst/>
          </a:prstGeom>
        </p:spPr>
      </p:pic>
      <p:sp>
        <p:nvSpPr>
          <p:cNvPr id="3" name="Date Placeholder 2"/>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65</a:t>
            </a:fld>
            <a:endParaRPr lang="en-US"/>
          </a:p>
        </p:txBody>
      </p:sp>
    </p:spTree>
    <p:extLst>
      <p:ext uri="{BB962C8B-B14F-4D97-AF65-F5344CB8AC3E}">
        <p14:creationId xmlns:p14="http://schemas.microsoft.com/office/powerpoint/2010/main" val="36148493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Example of TreeMap class:</a:t>
            </a:r>
            <a:endParaRPr lang="en-US"/>
          </a:p>
        </p:txBody>
      </p:sp>
      <p:sp>
        <p:nvSpPr>
          <p:cNvPr id="3" name="Content Placeholder 2"/>
          <p:cNvSpPr>
            <a:spLocks noGrp="1"/>
          </p:cNvSpPr>
          <p:nvPr>
            <p:ph idx="1"/>
          </p:nvPr>
        </p:nvSpPr>
        <p:spPr>
          <a:xfrm>
            <a:off x="677334" y="1457325"/>
            <a:ext cx="9590616" cy="5400675"/>
          </a:xfrm>
        </p:spPr>
        <p:txBody>
          <a:bodyPr>
            <a:normAutofit fontScale="92500" lnSpcReduction="20000"/>
          </a:bodyPr>
          <a:lstStyle/>
          <a:p>
            <a:r>
              <a:rPr lang="en-US" dirty="0"/>
              <a:t>import </a:t>
            </a:r>
            <a:r>
              <a:rPr lang="en-US" dirty="0" err="1"/>
              <a:t>java.util</a:t>
            </a:r>
            <a:r>
              <a:rPr lang="en-US" dirty="0"/>
              <a:t>.*;  </a:t>
            </a:r>
          </a:p>
          <a:p>
            <a:r>
              <a:rPr lang="en-US" dirty="0"/>
              <a:t>class TestCollection15{  </a:t>
            </a:r>
          </a:p>
          <a:p>
            <a:r>
              <a:rPr lang="en-US" dirty="0"/>
              <a:t> public static void main(String </a:t>
            </a:r>
            <a:r>
              <a:rPr lang="en-US" dirty="0" err="1"/>
              <a:t>args</a:t>
            </a:r>
            <a:r>
              <a:rPr lang="en-US" dirty="0"/>
              <a:t>[]){  </a:t>
            </a:r>
          </a:p>
          <a:p>
            <a:r>
              <a:rPr lang="en-US" dirty="0"/>
              <a:t>   </a:t>
            </a:r>
          </a:p>
          <a:p>
            <a:r>
              <a:rPr lang="en-US" dirty="0"/>
              <a:t>  </a:t>
            </a:r>
            <a:r>
              <a:rPr lang="en-US" dirty="0" err="1"/>
              <a:t>TreeMap</a:t>
            </a:r>
            <a:r>
              <a:rPr lang="en-US" dirty="0"/>
              <a:t>&lt;</a:t>
            </a:r>
            <a:r>
              <a:rPr lang="en-US" dirty="0" err="1"/>
              <a:t>Integer,String</a:t>
            </a:r>
            <a:r>
              <a:rPr lang="en-US" dirty="0"/>
              <a:t>&gt; </a:t>
            </a:r>
            <a:r>
              <a:rPr lang="en-US" dirty="0" err="1"/>
              <a:t>hm</a:t>
            </a:r>
            <a:r>
              <a:rPr lang="en-US" dirty="0"/>
              <a:t>=new </a:t>
            </a:r>
            <a:r>
              <a:rPr lang="en-US" dirty="0" err="1"/>
              <a:t>TreeMap</a:t>
            </a:r>
            <a:r>
              <a:rPr lang="en-US" dirty="0"/>
              <a:t>&lt;</a:t>
            </a:r>
            <a:r>
              <a:rPr lang="en-US" dirty="0" err="1"/>
              <a:t>Integer,String</a:t>
            </a:r>
            <a:r>
              <a:rPr lang="en-US" dirty="0"/>
              <a:t>&gt;();  </a:t>
            </a:r>
          </a:p>
          <a:p>
            <a:r>
              <a:rPr lang="en-US" dirty="0"/>
              <a:t>  </a:t>
            </a:r>
          </a:p>
          <a:p>
            <a:r>
              <a:rPr lang="en-US" dirty="0"/>
              <a:t>  </a:t>
            </a:r>
            <a:r>
              <a:rPr lang="en-US" dirty="0" err="1"/>
              <a:t>hm.put</a:t>
            </a:r>
            <a:r>
              <a:rPr lang="en-US" dirty="0"/>
              <a:t>(100,"Amit");  </a:t>
            </a:r>
          </a:p>
          <a:p>
            <a:r>
              <a:rPr lang="en-US" dirty="0"/>
              <a:t>  </a:t>
            </a:r>
            <a:r>
              <a:rPr lang="en-US" dirty="0" err="1"/>
              <a:t>hm.put</a:t>
            </a:r>
            <a:r>
              <a:rPr lang="en-US" dirty="0"/>
              <a:t>(102,"Ravi");  </a:t>
            </a:r>
          </a:p>
          <a:p>
            <a:r>
              <a:rPr lang="en-US" dirty="0"/>
              <a:t>  </a:t>
            </a:r>
            <a:r>
              <a:rPr lang="en-US" dirty="0" err="1"/>
              <a:t>hm.put</a:t>
            </a:r>
            <a:r>
              <a:rPr lang="en-US" dirty="0"/>
              <a:t>(101,"Vijay");  </a:t>
            </a:r>
          </a:p>
          <a:p>
            <a:r>
              <a:rPr lang="en-US" dirty="0"/>
              <a:t>  </a:t>
            </a:r>
            <a:r>
              <a:rPr lang="en-US" dirty="0" err="1"/>
              <a:t>hm.put</a:t>
            </a:r>
            <a:r>
              <a:rPr lang="en-US" dirty="0"/>
              <a:t>(103,"Rahul");  </a:t>
            </a:r>
          </a:p>
          <a:p>
            <a:r>
              <a:rPr lang="en-US" dirty="0"/>
              <a:t>  </a:t>
            </a:r>
          </a:p>
          <a:p>
            <a:r>
              <a:rPr lang="en-US" dirty="0"/>
              <a:t>  for(</a:t>
            </a:r>
            <a:r>
              <a:rPr lang="en-US" dirty="0" err="1"/>
              <a:t>Map.Entry</a:t>
            </a:r>
            <a:r>
              <a:rPr lang="en-US" dirty="0"/>
              <a:t> m:hm.entrySet()){  </a:t>
            </a:r>
          </a:p>
          <a:p>
            <a:r>
              <a:rPr lang="en-US" dirty="0"/>
              <a:t>   </a:t>
            </a:r>
            <a:r>
              <a:rPr lang="en-US" dirty="0" err="1"/>
              <a:t>System.out.println</a:t>
            </a:r>
            <a:r>
              <a:rPr lang="en-US" dirty="0"/>
              <a:t>(</a:t>
            </a:r>
            <a:r>
              <a:rPr lang="en-US" dirty="0" err="1"/>
              <a:t>m.getKey</a:t>
            </a:r>
            <a:r>
              <a:rPr lang="en-US" dirty="0"/>
              <a:t>()+" "+</a:t>
            </a:r>
            <a:r>
              <a:rPr lang="en-US" dirty="0" err="1"/>
              <a:t>m.getValue</a:t>
            </a:r>
            <a:r>
              <a:rPr lang="en-US" dirty="0"/>
              <a:t>());  </a:t>
            </a:r>
          </a:p>
          <a:p>
            <a:r>
              <a:rPr lang="en-US" dirty="0"/>
              <a:t>  }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66</a:t>
            </a:fld>
            <a:endParaRPr lang="en-US"/>
          </a:p>
        </p:txBody>
      </p:sp>
    </p:spTree>
    <p:extLst>
      <p:ext uri="{BB962C8B-B14F-4D97-AF65-F5344CB8AC3E}">
        <p14:creationId xmlns:p14="http://schemas.microsoft.com/office/powerpoint/2010/main" val="4038201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difference between </a:t>
            </a:r>
            <a:r>
              <a:rPr lang="en-US" b="1" dirty="0" err="1"/>
              <a:t>HashMap</a:t>
            </a:r>
            <a:r>
              <a:rPr lang="en-US" b="1" dirty="0"/>
              <a:t> and </a:t>
            </a:r>
            <a:r>
              <a:rPr lang="en-US" b="1" dirty="0" err="1"/>
              <a:t>TreeMap</a:t>
            </a:r>
            <a:r>
              <a:rPr lang="en-US" b="1" dirty="0"/>
              <a:t>?</a:t>
            </a:r>
            <a:endParaRPr lang="en-US" dirty="0"/>
          </a:p>
        </p:txBody>
      </p:sp>
      <p:sp>
        <p:nvSpPr>
          <p:cNvPr id="3" name="Content Placeholder 2"/>
          <p:cNvSpPr>
            <a:spLocks noGrp="1"/>
          </p:cNvSpPr>
          <p:nvPr>
            <p:ph idx="1"/>
          </p:nvPr>
        </p:nvSpPr>
        <p:spPr/>
        <p:txBody>
          <a:bodyPr/>
          <a:lstStyle/>
          <a:p>
            <a:r>
              <a:rPr lang="en-US" dirty="0"/>
              <a:t>1) </a:t>
            </a:r>
            <a:r>
              <a:rPr lang="en-US" dirty="0" err="1"/>
              <a:t>HashMap</a:t>
            </a:r>
            <a:r>
              <a:rPr lang="en-US" dirty="0"/>
              <a:t> can contain one null </a:t>
            </a:r>
            <a:r>
              <a:rPr lang="en-US" dirty="0" err="1"/>
              <a:t>key.TreeMap</a:t>
            </a:r>
            <a:r>
              <a:rPr lang="en-US" dirty="0"/>
              <a:t> can not contain any null key.</a:t>
            </a:r>
          </a:p>
          <a:p>
            <a:r>
              <a:rPr lang="en-US" dirty="0"/>
              <a:t>2) </a:t>
            </a:r>
            <a:r>
              <a:rPr lang="en-US" dirty="0" err="1"/>
              <a:t>HashMap</a:t>
            </a:r>
            <a:r>
              <a:rPr lang="en-US" dirty="0"/>
              <a:t> maintains no </a:t>
            </a:r>
            <a:r>
              <a:rPr lang="en-US" dirty="0" err="1"/>
              <a:t>order.TreeMap</a:t>
            </a:r>
            <a:r>
              <a:rPr lang="en-US" dirty="0"/>
              <a:t> maintains ascending order.</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67</a:t>
            </a:fld>
            <a:endParaRPr lang="en-US"/>
          </a:p>
        </p:txBody>
      </p:sp>
    </p:spTree>
    <p:extLst>
      <p:ext uri="{BB962C8B-B14F-4D97-AF65-F5344CB8AC3E}">
        <p14:creationId xmlns:p14="http://schemas.microsoft.com/office/powerpoint/2010/main" val="300710171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Hashtable</a:t>
            </a:r>
            <a:r>
              <a:rPr lang="en-US" dirty="0"/>
              <a:t> class</a:t>
            </a:r>
            <a:br>
              <a:rPr lang="en-US" dirty="0"/>
            </a:br>
            <a:endParaRPr lang="en-US" dirty="0"/>
          </a:p>
        </p:txBody>
      </p:sp>
      <p:sp>
        <p:nvSpPr>
          <p:cNvPr id="8" name="Subtitle 7"/>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68</a:t>
            </a:fld>
            <a:endParaRPr lang="en-US"/>
          </a:p>
        </p:txBody>
      </p:sp>
    </p:spTree>
    <p:extLst>
      <p:ext uri="{BB962C8B-B14F-4D97-AF65-F5344CB8AC3E}">
        <p14:creationId xmlns:p14="http://schemas.microsoft.com/office/powerpoint/2010/main" val="32471946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Hashtable</a:t>
            </a:r>
            <a:endParaRPr lang="en-US" dirty="0"/>
          </a:p>
        </p:txBody>
      </p:sp>
      <p:sp>
        <p:nvSpPr>
          <p:cNvPr id="3" name="Content Placeholder 2"/>
          <p:cNvSpPr>
            <a:spLocks noGrp="1"/>
          </p:cNvSpPr>
          <p:nvPr>
            <p:ph idx="1"/>
          </p:nvPr>
        </p:nvSpPr>
        <p:spPr/>
        <p:txBody>
          <a:bodyPr/>
          <a:lstStyle/>
          <a:p>
            <a:r>
              <a:rPr lang="en-US" dirty="0"/>
              <a:t>A </a:t>
            </a:r>
            <a:r>
              <a:rPr lang="en-US" dirty="0" err="1"/>
              <a:t>Hashtable</a:t>
            </a:r>
            <a:r>
              <a:rPr lang="en-US" dirty="0"/>
              <a:t> is an array of </a:t>
            </a:r>
            <a:r>
              <a:rPr lang="en-US" dirty="0" err="1"/>
              <a:t>list.Each</a:t>
            </a:r>
            <a:r>
              <a:rPr lang="en-US" dirty="0"/>
              <a:t> list is known as a </a:t>
            </a:r>
            <a:r>
              <a:rPr lang="en-US" dirty="0" err="1"/>
              <a:t>bucket.The</a:t>
            </a:r>
            <a:r>
              <a:rPr lang="en-US" dirty="0"/>
              <a:t> position of bucket is identified by calling the </a:t>
            </a:r>
            <a:r>
              <a:rPr lang="en-US" dirty="0" err="1"/>
              <a:t>hashcode</a:t>
            </a:r>
            <a:r>
              <a:rPr lang="en-US" dirty="0"/>
              <a:t>() </a:t>
            </a:r>
            <a:r>
              <a:rPr lang="en-US" dirty="0" err="1"/>
              <a:t>method.A</a:t>
            </a:r>
            <a:r>
              <a:rPr lang="en-US" dirty="0"/>
              <a:t> </a:t>
            </a:r>
            <a:r>
              <a:rPr lang="en-US" dirty="0" err="1"/>
              <a:t>Hashtable</a:t>
            </a:r>
            <a:r>
              <a:rPr lang="en-US" dirty="0"/>
              <a:t> contains values based on the key. It implements the Map interface and extends Dictionary class.</a:t>
            </a:r>
          </a:p>
          <a:p>
            <a:r>
              <a:rPr lang="en-US" dirty="0"/>
              <a:t>It contains only unique elements.</a:t>
            </a:r>
          </a:p>
          <a:p>
            <a:r>
              <a:rPr lang="en-US" dirty="0"/>
              <a:t>It doesn’t allow key as null (if null is added- throws null pointer exception)</a:t>
            </a:r>
          </a:p>
          <a:p>
            <a:r>
              <a:rPr lang="en-US" dirty="0"/>
              <a:t>It is synchronized.</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69</a:t>
            </a:fld>
            <a:endParaRPr lang="en-US"/>
          </a:p>
        </p:txBody>
      </p:sp>
    </p:spTree>
    <p:extLst>
      <p:ext uri="{BB962C8B-B14F-4D97-AF65-F5344CB8AC3E}">
        <p14:creationId xmlns:p14="http://schemas.microsoft.com/office/powerpoint/2010/main" val="1880945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Methods of Collection interface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1609344"/>
            <a:ext cx="7439109" cy="4846320"/>
          </a:xfrm>
        </p:spPr>
      </p:pic>
      <p:sp>
        <p:nvSpPr>
          <p:cNvPr id="3" name="Date Placeholder 2"/>
          <p:cNvSpPr>
            <a:spLocks noGrp="1"/>
          </p:cNvSpPr>
          <p:nvPr>
            <p:ph type="dt" sz="half" idx="10"/>
          </p:nvPr>
        </p:nvSpPr>
        <p:spPr/>
        <p:txBody>
          <a:bodyPr/>
          <a:lstStyle/>
          <a:p>
            <a:r>
              <a:rPr lang="en-US"/>
              <a:t>9/14/2015</a:t>
            </a:r>
          </a:p>
        </p:txBody>
      </p:sp>
      <p:sp>
        <p:nvSpPr>
          <p:cNvPr id="4" name="Footer Placeholder 3"/>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7</a:t>
            </a:fld>
            <a:endParaRPr lang="en-US"/>
          </a:p>
        </p:txBody>
      </p:sp>
    </p:spTree>
    <p:extLst>
      <p:ext uri="{BB962C8B-B14F-4D97-AF65-F5344CB8AC3E}">
        <p14:creationId xmlns:p14="http://schemas.microsoft.com/office/powerpoint/2010/main" val="121438585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5250"/>
            <a:ext cx="8596668" cy="1320800"/>
          </a:xfrm>
        </p:spPr>
        <p:txBody>
          <a:bodyPr/>
          <a:lstStyle/>
          <a:p>
            <a:r>
              <a:rPr lang="en-US" dirty="0"/>
              <a:t>Example of </a:t>
            </a:r>
            <a:r>
              <a:rPr lang="en-US" dirty="0" err="1"/>
              <a:t>Hashtable</a:t>
            </a:r>
            <a:endParaRPr lang="en-US" dirty="0"/>
          </a:p>
        </p:txBody>
      </p:sp>
      <p:sp>
        <p:nvSpPr>
          <p:cNvPr id="3" name="Content Placeholder 2"/>
          <p:cNvSpPr>
            <a:spLocks noGrp="1"/>
          </p:cNvSpPr>
          <p:nvPr>
            <p:ph idx="1"/>
          </p:nvPr>
        </p:nvSpPr>
        <p:spPr>
          <a:xfrm>
            <a:off x="677334" y="838200"/>
            <a:ext cx="9285816" cy="5895975"/>
          </a:xfrm>
        </p:spPr>
        <p:txBody>
          <a:bodyPr>
            <a:normAutofit/>
          </a:bodyPr>
          <a:lstStyle/>
          <a:p>
            <a:r>
              <a:rPr lang="en-US" b="1" dirty="0"/>
              <a:t>class</a:t>
            </a:r>
            <a:r>
              <a:rPr lang="en-US" dirty="0"/>
              <a:t> </a:t>
            </a:r>
            <a:r>
              <a:rPr lang="en-US" dirty="0" err="1"/>
              <a:t>TestHashTable</a:t>
            </a:r>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Hashtable</a:t>
            </a:r>
            <a:r>
              <a:rPr lang="en-US" dirty="0"/>
              <a:t>&lt;</a:t>
            </a:r>
            <a:r>
              <a:rPr lang="en-US" dirty="0" err="1"/>
              <a:t>Integer,String</a:t>
            </a:r>
            <a:r>
              <a:rPr lang="en-US" dirty="0"/>
              <a:t>&gt; </a:t>
            </a:r>
            <a:r>
              <a:rPr lang="en-US" dirty="0" err="1"/>
              <a:t>hm</a:t>
            </a:r>
            <a:r>
              <a:rPr lang="en-US" dirty="0"/>
              <a:t>=</a:t>
            </a:r>
            <a:r>
              <a:rPr lang="en-US" b="1" dirty="0"/>
              <a:t>new</a:t>
            </a:r>
            <a:r>
              <a:rPr lang="en-US" dirty="0"/>
              <a:t> </a:t>
            </a:r>
            <a:r>
              <a:rPr lang="en-US" dirty="0" err="1"/>
              <a:t>Hashtable</a:t>
            </a:r>
            <a:r>
              <a:rPr lang="en-US" dirty="0"/>
              <a:t>&lt;</a:t>
            </a:r>
            <a:r>
              <a:rPr lang="en-US" dirty="0" err="1"/>
              <a:t>Integer,String</a:t>
            </a:r>
            <a:r>
              <a:rPr lang="en-US" dirty="0"/>
              <a:t>&gt;();  </a:t>
            </a:r>
          </a:p>
          <a:p>
            <a:r>
              <a:rPr lang="en-US" dirty="0"/>
              <a:t>    </a:t>
            </a:r>
            <a:r>
              <a:rPr lang="en-US" dirty="0" err="1"/>
              <a:t>hm.put</a:t>
            </a:r>
            <a:r>
              <a:rPr lang="en-US" dirty="0"/>
              <a:t>(100,"Amit");  </a:t>
            </a:r>
          </a:p>
          <a:p>
            <a:r>
              <a:rPr lang="en-US" dirty="0"/>
              <a:t>  </a:t>
            </a:r>
            <a:r>
              <a:rPr lang="en-US" dirty="0" err="1"/>
              <a:t>hm.put</a:t>
            </a:r>
            <a:r>
              <a:rPr lang="en-US" dirty="0"/>
              <a:t>(102,"Ravi");  </a:t>
            </a:r>
          </a:p>
          <a:p>
            <a:r>
              <a:rPr lang="en-US" dirty="0"/>
              <a:t>  </a:t>
            </a:r>
            <a:r>
              <a:rPr lang="en-US" dirty="0" err="1"/>
              <a:t>hm.put</a:t>
            </a:r>
            <a:r>
              <a:rPr lang="en-US" dirty="0"/>
              <a:t>(101,"Vijay");  </a:t>
            </a:r>
          </a:p>
          <a:p>
            <a:r>
              <a:rPr lang="en-US" dirty="0"/>
              <a:t>  </a:t>
            </a:r>
            <a:r>
              <a:rPr lang="en-US" dirty="0" err="1"/>
              <a:t>hm.put</a:t>
            </a:r>
            <a:r>
              <a:rPr lang="en-US" dirty="0"/>
              <a:t>(103,"Rahul");  </a:t>
            </a:r>
          </a:p>
          <a:p>
            <a:r>
              <a:rPr lang="en-US" dirty="0"/>
              <a:t>    </a:t>
            </a:r>
            <a:r>
              <a:rPr lang="en-US" b="1" dirty="0"/>
              <a:t>for</a:t>
            </a:r>
            <a:r>
              <a:rPr lang="en-US" dirty="0"/>
              <a:t>(</a:t>
            </a:r>
            <a:r>
              <a:rPr lang="en-US" dirty="0" err="1"/>
              <a:t>Map.Entry</a:t>
            </a:r>
            <a:r>
              <a:rPr lang="en-US" dirty="0"/>
              <a:t> m:hm.entrySet()){  </a:t>
            </a:r>
          </a:p>
          <a:p>
            <a:r>
              <a:rPr lang="en-US" dirty="0"/>
              <a:t>   </a:t>
            </a:r>
            <a:r>
              <a:rPr lang="en-US" dirty="0" err="1"/>
              <a:t>System.out.println</a:t>
            </a:r>
            <a:r>
              <a:rPr lang="en-US" dirty="0"/>
              <a:t>(</a:t>
            </a:r>
            <a:r>
              <a:rPr lang="en-US" dirty="0" err="1"/>
              <a:t>m.getKey</a:t>
            </a:r>
            <a:r>
              <a:rPr lang="en-US" dirty="0"/>
              <a:t>()+" "+</a:t>
            </a:r>
            <a:r>
              <a:rPr lang="en-US" dirty="0" err="1"/>
              <a:t>m.getValue</a:t>
            </a:r>
            <a:r>
              <a:rPr lang="en-US" dirty="0"/>
              <a:t>());  </a:t>
            </a:r>
          </a:p>
          <a:p>
            <a:r>
              <a:rPr lang="en-US" dirty="0"/>
              <a:t>  }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70</a:t>
            </a:fld>
            <a:endParaRPr lang="en-US"/>
          </a:p>
        </p:txBody>
      </p:sp>
    </p:spTree>
    <p:extLst>
      <p:ext uri="{BB962C8B-B14F-4D97-AF65-F5344CB8AC3E}">
        <p14:creationId xmlns:p14="http://schemas.microsoft.com/office/powerpoint/2010/main" val="184122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fi-FI" dirty="0"/>
              <a:t>	103 Rahul</a:t>
            </a:r>
          </a:p>
          <a:p>
            <a:r>
              <a:rPr lang="fi-FI" dirty="0"/>
              <a:t>       102 Ravi</a:t>
            </a:r>
          </a:p>
          <a:p>
            <a:r>
              <a:rPr lang="fi-FI" dirty="0"/>
              <a:t>       101 Vijay</a:t>
            </a:r>
          </a:p>
          <a:p>
            <a:r>
              <a:rPr lang="fi-FI" dirty="0"/>
              <a:t>       100 Amit</a:t>
            </a:r>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71</a:t>
            </a:fld>
            <a:endParaRPr lang="en-US"/>
          </a:p>
        </p:txBody>
      </p:sp>
    </p:spTree>
    <p:extLst>
      <p:ext uri="{BB962C8B-B14F-4D97-AF65-F5344CB8AC3E}">
        <p14:creationId xmlns:p14="http://schemas.microsoft.com/office/powerpoint/2010/main" val="32557356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sz="3200" dirty="0"/>
              <a:t>***Difference between </a:t>
            </a:r>
            <a:r>
              <a:rPr lang="en-US" sz="3200" dirty="0" err="1"/>
              <a:t>HashMap</a:t>
            </a:r>
            <a:r>
              <a:rPr lang="en-US" sz="3200" dirty="0"/>
              <a:t> and </a:t>
            </a:r>
            <a:r>
              <a:rPr lang="en-US" sz="3200" dirty="0" err="1"/>
              <a:t>Hashtable</a:t>
            </a:r>
            <a:endParaRPr lang="en-US" sz="3200" dirty="0"/>
          </a:p>
        </p:txBody>
      </p:sp>
      <p:sp>
        <p:nvSpPr>
          <p:cNvPr id="3" name="Content Placeholder 2"/>
          <p:cNvSpPr>
            <a:spLocks noGrp="1"/>
          </p:cNvSpPr>
          <p:nvPr>
            <p:ph idx="1"/>
          </p:nvPr>
        </p:nvSpPr>
        <p:spPr>
          <a:xfrm>
            <a:off x="677334" y="1457325"/>
            <a:ext cx="9438216" cy="4584037"/>
          </a:xfrm>
        </p:spPr>
        <p:txBody>
          <a:bodyPr/>
          <a:lstStyle/>
          <a:p>
            <a:r>
              <a:rPr lang="en-US" dirty="0" err="1"/>
              <a:t>HashMap</a:t>
            </a:r>
            <a:r>
              <a:rPr lang="en-US" dirty="0"/>
              <a:t> and </a:t>
            </a:r>
            <a:r>
              <a:rPr lang="en-US" dirty="0" err="1"/>
              <a:t>Hashtable</a:t>
            </a:r>
            <a:r>
              <a:rPr lang="en-US" dirty="0"/>
              <a:t> both are used to store data in key and value form. Both are using hashing technique to store unique keys.</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72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141297922"/>
              </p:ext>
            </p:extLst>
          </p:nvPr>
        </p:nvGraphicFramePr>
        <p:xfrm>
          <a:off x="1019174" y="2160588"/>
          <a:ext cx="9286876" cy="3932506"/>
        </p:xfrm>
        <a:graphic>
          <a:graphicData uri="http://schemas.openxmlformats.org/drawingml/2006/table">
            <a:tbl>
              <a:tblPr/>
              <a:tblGrid>
                <a:gridCol w="4643438">
                  <a:extLst>
                    <a:ext uri="{9D8B030D-6E8A-4147-A177-3AD203B41FA5}">
                      <a16:colId xmlns:a16="http://schemas.microsoft.com/office/drawing/2014/main" val="20000"/>
                    </a:ext>
                  </a:extLst>
                </a:gridCol>
                <a:gridCol w="4643438">
                  <a:extLst>
                    <a:ext uri="{9D8B030D-6E8A-4147-A177-3AD203B41FA5}">
                      <a16:colId xmlns:a16="http://schemas.microsoft.com/office/drawing/2014/main" val="20001"/>
                    </a:ext>
                  </a:extLst>
                </a:gridCol>
              </a:tblGrid>
              <a:tr h="241932">
                <a:tc>
                  <a:txBody>
                    <a:bodyPr/>
                    <a:lstStyle/>
                    <a:p>
                      <a:pPr algn="l" fontAlgn="t"/>
                      <a:r>
                        <a:rPr lang="en-US" sz="1200">
                          <a:solidFill>
                            <a:srgbClr val="000000"/>
                          </a:solidFill>
                          <a:effectLst/>
                          <a:latin typeface="times new roman" panose="02020603050405020304" pitchFamily="18" charset="0"/>
                        </a:rPr>
                        <a:t>HashMap</a:t>
                      </a:r>
                      <a:endParaRPr lang="en-US" sz="1200" dirty="0">
                        <a:solidFill>
                          <a:srgbClr val="000000"/>
                        </a:solidFill>
                        <a:effectLst/>
                        <a:latin typeface="times new roman" panose="02020603050405020304" pitchFamily="18" charset="0"/>
                      </a:endParaRPr>
                    </a:p>
                  </a:txBody>
                  <a:tcPr marL="26297" marR="26297" marT="26297" marB="26297">
                    <a:lnL w="7620" cap="flat" cmpd="sng" algn="ctr">
                      <a:solidFill>
                        <a:srgbClr val="1870B9"/>
                      </a:solidFill>
                      <a:prstDash val="solid"/>
                      <a:round/>
                      <a:headEnd type="none" w="med" len="med"/>
                      <a:tailEnd type="none" w="med" len="med"/>
                    </a:lnL>
                    <a:lnR w="7620" cap="flat" cmpd="sng" algn="ctr">
                      <a:solidFill>
                        <a:srgbClr val="1870B9"/>
                      </a:solidFill>
                      <a:prstDash val="solid"/>
                      <a:round/>
                      <a:headEnd type="none" w="med" len="med"/>
                      <a:tailEnd type="none" w="med" len="med"/>
                    </a:lnR>
                    <a:lnT w="7620" cap="flat" cmpd="sng" algn="ctr">
                      <a:solidFill>
                        <a:srgbClr val="1870B9"/>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200">
                          <a:solidFill>
                            <a:srgbClr val="000000"/>
                          </a:solidFill>
                          <a:effectLst/>
                          <a:latin typeface="times new roman" panose="02020603050405020304" pitchFamily="18" charset="0"/>
                        </a:rPr>
                        <a:t>Hashtable</a:t>
                      </a:r>
                    </a:p>
                  </a:txBody>
                  <a:tcPr marL="26297" marR="26297" marT="26297" marB="26297">
                    <a:lnL w="7620" cap="flat" cmpd="sng" algn="ctr">
                      <a:solidFill>
                        <a:srgbClr val="1870B9"/>
                      </a:solidFill>
                      <a:prstDash val="solid"/>
                      <a:round/>
                      <a:headEnd type="none" w="med" len="med"/>
                      <a:tailEnd type="none" w="med" len="med"/>
                    </a:lnL>
                    <a:lnR w="7620" cap="flat" cmpd="sng" algn="ctr">
                      <a:solidFill>
                        <a:srgbClr val="1870B9"/>
                      </a:solidFill>
                      <a:prstDash val="solid"/>
                      <a:round/>
                      <a:headEnd type="none" w="med" len="med"/>
                      <a:tailEnd type="none" w="med" len="med"/>
                    </a:lnR>
                    <a:lnT w="7620" cap="flat" cmpd="sng" algn="ctr">
                      <a:solidFill>
                        <a:srgbClr val="1870B9"/>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809948">
                <a:tc>
                  <a:txBody>
                    <a:bodyPr/>
                    <a:lstStyle/>
                    <a:p>
                      <a:pPr fontAlgn="t"/>
                      <a:r>
                        <a:rPr lang="en-US" sz="1200" b="0" i="0">
                          <a:solidFill>
                            <a:srgbClr val="000000"/>
                          </a:solidFill>
                          <a:effectLst/>
                          <a:latin typeface="verdana" panose="020B0604030504040204" pitchFamily="34" charset="0"/>
                        </a:rPr>
                        <a:t>1) HashMap is </a:t>
                      </a:r>
                      <a:r>
                        <a:rPr lang="en-US" sz="1200" b="1" i="0">
                          <a:solidFill>
                            <a:srgbClr val="000000"/>
                          </a:solidFill>
                          <a:effectLst/>
                          <a:latin typeface="verdana" panose="020B0604030504040204" pitchFamily="34" charset="0"/>
                        </a:rPr>
                        <a:t>non synchronized</a:t>
                      </a:r>
                      <a:r>
                        <a:rPr lang="en-US" sz="1200" b="0" i="0">
                          <a:solidFill>
                            <a:srgbClr val="000000"/>
                          </a:solidFill>
                          <a:effectLst/>
                          <a:latin typeface="verdana" panose="020B0604030504040204" pitchFamily="34" charset="0"/>
                        </a:rPr>
                        <a:t>. It is not-thread safe and can't be shared between many threads without proper synchronization code.</a:t>
                      </a:r>
                    </a:p>
                  </a:txBody>
                  <a:tcPr marL="26297" marR="26297" marT="26297" marB="26297">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200" b="0" i="0">
                          <a:solidFill>
                            <a:srgbClr val="000000"/>
                          </a:solidFill>
                          <a:effectLst/>
                          <a:latin typeface="verdana" panose="020B0604030504040204" pitchFamily="34" charset="0"/>
                        </a:rPr>
                        <a:t>Hashtable is </a:t>
                      </a:r>
                      <a:r>
                        <a:rPr lang="en-US" sz="1200" b="1" i="0">
                          <a:solidFill>
                            <a:srgbClr val="000000"/>
                          </a:solidFill>
                          <a:effectLst/>
                          <a:latin typeface="verdana" panose="020B0604030504040204" pitchFamily="34" charset="0"/>
                        </a:rPr>
                        <a:t>synchronized</a:t>
                      </a:r>
                      <a:r>
                        <a:rPr lang="en-US" sz="1200" b="0" i="0">
                          <a:solidFill>
                            <a:srgbClr val="000000"/>
                          </a:solidFill>
                          <a:effectLst/>
                          <a:latin typeface="verdana" panose="020B0604030504040204" pitchFamily="34" charset="0"/>
                        </a:rPr>
                        <a:t>. It is thread-safe and can be shared with many threads.</a:t>
                      </a:r>
                    </a:p>
                  </a:txBody>
                  <a:tcPr marL="26297" marR="26297" marT="26297" marB="26297">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31271">
                <a:tc>
                  <a:txBody>
                    <a:bodyPr/>
                    <a:lstStyle/>
                    <a:p>
                      <a:pPr fontAlgn="t"/>
                      <a:r>
                        <a:rPr lang="en-US" sz="1200" b="0" i="0">
                          <a:solidFill>
                            <a:srgbClr val="000000"/>
                          </a:solidFill>
                          <a:effectLst/>
                          <a:latin typeface="verdana" panose="020B0604030504040204" pitchFamily="34" charset="0"/>
                        </a:rPr>
                        <a:t>2) HashMap </a:t>
                      </a:r>
                      <a:r>
                        <a:rPr lang="en-US" sz="1200" b="1" i="0">
                          <a:solidFill>
                            <a:srgbClr val="000000"/>
                          </a:solidFill>
                          <a:effectLst/>
                          <a:latin typeface="verdana" panose="020B0604030504040204" pitchFamily="34" charset="0"/>
                        </a:rPr>
                        <a:t>allows one null key and multiple null values</a:t>
                      </a:r>
                      <a:r>
                        <a:rPr lang="en-US" sz="1200" b="0" i="0">
                          <a:solidFill>
                            <a:srgbClr val="000000"/>
                          </a:solidFill>
                          <a:effectLst/>
                          <a:latin typeface="verdana" panose="020B0604030504040204" pitchFamily="34" charset="0"/>
                        </a:rPr>
                        <a:t>.</a:t>
                      </a:r>
                    </a:p>
                  </a:txBody>
                  <a:tcPr marL="26297" marR="26297" marT="26297" marB="26297">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200" b="0" i="0">
                          <a:solidFill>
                            <a:srgbClr val="000000"/>
                          </a:solidFill>
                          <a:effectLst/>
                          <a:latin typeface="verdana" panose="020B0604030504040204" pitchFamily="34" charset="0"/>
                        </a:rPr>
                        <a:t>Hashtable </a:t>
                      </a:r>
                      <a:r>
                        <a:rPr lang="en-US" sz="1200" b="1" i="0">
                          <a:solidFill>
                            <a:srgbClr val="000000"/>
                          </a:solidFill>
                          <a:effectLst/>
                          <a:latin typeface="verdana" panose="020B0604030504040204" pitchFamily="34" charset="0"/>
                        </a:rPr>
                        <a:t>doesn't allow any null key or value</a:t>
                      </a:r>
                      <a:r>
                        <a:rPr lang="en-US" sz="1200" b="0" i="0">
                          <a:solidFill>
                            <a:srgbClr val="000000"/>
                          </a:solidFill>
                          <a:effectLst/>
                          <a:latin typeface="verdana" panose="020B0604030504040204" pitchFamily="34" charset="0"/>
                        </a:rPr>
                        <a:t>.</a:t>
                      </a:r>
                    </a:p>
                  </a:txBody>
                  <a:tcPr marL="26297" marR="26297" marT="26297" marB="26297">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431271">
                <a:tc>
                  <a:txBody>
                    <a:bodyPr/>
                    <a:lstStyle/>
                    <a:p>
                      <a:pPr fontAlgn="t"/>
                      <a:r>
                        <a:rPr lang="en-US" sz="1200" b="0" i="0">
                          <a:solidFill>
                            <a:srgbClr val="000000"/>
                          </a:solidFill>
                          <a:effectLst/>
                          <a:latin typeface="verdana" panose="020B0604030504040204" pitchFamily="34" charset="0"/>
                        </a:rPr>
                        <a:t>3) HashMap is a </a:t>
                      </a:r>
                      <a:r>
                        <a:rPr lang="en-US" sz="1200" b="1" i="0">
                          <a:solidFill>
                            <a:srgbClr val="000000"/>
                          </a:solidFill>
                          <a:effectLst/>
                          <a:latin typeface="verdana" panose="020B0604030504040204" pitchFamily="34" charset="0"/>
                        </a:rPr>
                        <a:t>new class introduced in JDK 1.2</a:t>
                      </a:r>
                      <a:r>
                        <a:rPr lang="en-US" sz="1200" b="0" i="0">
                          <a:solidFill>
                            <a:srgbClr val="000000"/>
                          </a:solidFill>
                          <a:effectLst/>
                          <a:latin typeface="verdana" panose="020B0604030504040204" pitchFamily="34" charset="0"/>
                        </a:rPr>
                        <a:t>.</a:t>
                      </a:r>
                    </a:p>
                  </a:txBody>
                  <a:tcPr marL="26297" marR="26297" marT="26297" marB="26297">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200" b="0" i="0">
                          <a:solidFill>
                            <a:srgbClr val="000000"/>
                          </a:solidFill>
                          <a:effectLst/>
                          <a:latin typeface="verdana" panose="020B0604030504040204" pitchFamily="34" charset="0"/>
                        </a:rPr>
                        <a:t>Hashtable is a </a:t>
                      </a:r>
                      <a:r>
                        <a:rPr lang="en-US" sz="1200" b="1" i="0">
                          <a:solidFill>
                            <a:srgbClr val="000000"/>
                          </a:solidFill>
                          <a:effectLst/>
                          <a:latin typeface="verdana" panose="020B0604030504040204" pitchFamily="34" charset="0"/>
                        </a:rPr>
                        <a:t>legacy class</a:t>
                      </a:r>
                      <a:r>
                        <a:rPr lang="en-US" sz="1200" b="0" i="0">
                          <a:solidFill>
                            <a:srgbClr val="000000"/>
                          </a:solidFill>
                          <a:effectLst/>
                          <a:latin typeface="verdana" panose="020B0604030504040204" pitchFamily="34" charset="0"/>
                        </a:rPr>
                        <a:t>.</a:t>
                      </a:r>
                    </a:p>
                  </a:txBody>
                  <a:tcPr marL="26297" marR="26297" marT="26297" marB="26297">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41932">
                <a:tc>
                  <a:txBody>
                    <a:bodyPr/>
                    <a:lstStyle/>
                    <a:p>
                      <a:pPr fontAlgn="t"/>
                      <a:r>
                        <a:rPr lang="en-US" sz="1200" b="0" i="0">
                          <a:solidFill>
                            <a:srgbClr val="000000"/>
                          </a:solidFill>
                          <a:effectLst/>
                          <a:latin typeface="verdana" panose="020B0604030504040204" pitchFamily="34" charset="0"/>
                        </a:rPr>
                        <a:t>4) HashMap is </a:t>
                      </a:r>
                      <a:r>
                        <a:rPr lang="en-US" sz="1200" b="1" i="0">
                          <a:solidFill>
                            <a:srgbClr val="000000"/>
                          </a:solidFill>
                          <a:effectLst/>
                          <a:latin typeface="verdana" panose="020B0604030504040204" pitchFamily="34" charset="0"/>
                        </a:rPr>
                        <a:t>fast</a:t>
                      </a:r>
                      <a:r>
                        <a:rPr lang="en-US" sz="1200" b="0" i="0">
                          <a:solidFill>
                            <a:srgbClr val="000000"/>
                          </a:solidFill>
                          <a:effectLst/>
                          <a:latin typeface="verdana" panose="020B0604030504040204" pitchFamily="34" charset="0"/>
                        </a:rPr>
                        <a:t>.</a:t>
                      </a:r>
                    </a:p>
                  </a:txBody>
                  <a:tcPr marL="26297" marR="26297" marT="26297" marB="26297">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200" b="0" i="0">
                          <a:solidFill>
                            <a:srgbClr val="000000"/>
                          </a:solidFill>
                          <a:effectLst/>
                          <a:latin typeface="verdana" panose="020B0604030504040204" pitchFamily="34" charset="0"/>
                        </a:rPr>
                        <a:t>Hashtable is </a:t>
                      </a:r>
                      <a:r>
                        <a:rPr lang="en-US" sz="1200" b="1" i="0">
                          <a:solidFill>
                            <a:srgbClr val="000000"/>
                          </a:solidFill>
                          <a:effectLst/>
                          <a:latin typeface="verdana" panose="020B0604030504040204" pitchFamily="34" charset="0"/>
                        </a:rPr>
                        <a:t>slow</a:t>
                      </a:r>
                      <a:r>
                        <a:rPr lang="en-US" sz="1200" b="0" i="0">
                          <a:solidFill>
                            <a:srgbClr val="000000"/>
                          </a:solidFill>
                          <a:effectLst/>
                          <a:latin typeface="verdana" panose="020B0604030504040204" pitchFamily="34" charset="0"/>
                        </a:rPr>
                        <a:t>.</a:t>
                      </a:r>
                    </a:p>
                  </a:txBody>
                  <a:tcPr marL="26297" marR="26297" marT="26297" marB="26297">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809948">
                <a:tc>
                  <a:txBody>
                    <a:bodyPr/>
                    <a:lstStyle/>
                    <a:p>
                      <a:pPr fontAlgn="t"/>
                      <a:r>
                        <a:rPr lang="en-US" sz="1200" b="0" i="0">
                          <a:solidFill>
                            <a:srgbClr val="000000"/>
                          </a:solidFill>
                          <a:effectLst/>
                          <a:latin typeface="verdana" panose="020B0604030504040204" pitchFamily="34" charset="0"/>
                        </a:rPr>
                        <a:t>5) We can make the HashMap as synchronized by calling this code</a:t>
                      </a:r>
                      <a:br>
                        <a:rPr lang="en-US" sz="1200" b="0" i="0">
                          <a:solidFill>
                            <a:srgbClr val="000000"/>
                          </a:solidFill>
                          <a:effectLst/>
                          <a:latin typeface="verdana" panose="020B0604030504040204" pitchFamily="34" charset="0"/>
                        </a:rPr>
                      </a:br>
                      <a:r>
                        <a:rPr lang="en-US" sz="1200" b="0" i="0">
                          <a:solidFill>
                            <a:srgbClr val="000000"/>
                          </a:solidFill>
                          <a:effectLst/>
                          <a:latin typeface="verdana" panose="020B0604030504040204" pitchFamily="34" charset="0"/>
                        </a:rPr>
                        <a:t>Map m = Collections.synchronizedMap(hashMap);</a:t>
                      </a:r>
                    </a:p>
                  </a:txBody>
                  <a:tcPr marL="26297" marR="26297" marT="26297" marB="26297">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200" b="0" i="0">
                          <a:solidFill>
                            <a:srgbClr val="000000"/>
                          </a:solidFill>
                          <a:effectLst/>
                          <a:latin typeface="verdana" panose="020B0604030504040204" pitchFamily="34" charset="0"/>
                        </a:rPr>
                        <a:t>Hashtable is internally synchronized and can't be unsynchronized.</a:t>
                      </a:r>
                    </a:p>
                  </a:txBody>
                  <a:tcPr marL="26297" marR="26297" marT="26297" marB="26297">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82340">
                <a:tc>
                  <a:txBody>
                    <a:bodyPr/>
                    <a:lstStyle/>
                    <a:p>
                      <a:pPr fontAlgn="t"/>
                      <a:r>
                        <a:rPr lang="en-US" sz="1200" b="0" i="0">
                          <a:solidFill>
                            <a:srgbClr val="000000"/>
                          </a:solidFill>
                          <a:effectLst/>
                          <a:latin typeface="verdana" panose="020B0604030504040204" pitchFamily="34" charset="0"/>
                        </a:rPr>
                        <a:t>6) HashMap is </a:t>
                      </a:r>
                      <a:r>
                        <a:rPr lang="en-US" sz="1200" b="1" i="0">
                          <a:solidFill>
                            <a:srgbClr val="000000"/>
                          </a:solidFill>
                          <a:effectLst/>
                          <a:latin typeface="verdana" panose="020B0604030504040204" pitchFamily="34" charset="0"/>
                        </a:rPr>
                        <a:t>traversed by Iterator</a:t>
                      </a:r>
                      <a:r>
                        <a:rPr lang="en-US" sz="1200" b="0" i="0">
                          <a:solidFill>
                            <a:srgbClr val="000000"/>
                          </a:solidFill>
                          <a:effectLst/>
                          <a:latin typeface="verdana" panose="020B0604030504040204" pitchFamily="34" charset="0"/>
                        </a:rPr>
                        <a:t>.</a:t>
                      </a:r>
                    </a:p>
                  </a:txBody>
                  <a:tcPr marL="26297" marR="26297" marT="26297" marB="26297">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200" b="0" i="0">
                          <a:solidFill>
                            <a:srgbClr val="000000"/>
                          </a:solidFill>
                          <a:effectLst/>
                          <a:latin typeface="verdana" panose="020B0604030504040204" pitchFamily="34" charset="0"/>
                        </a:rPr>
                        <a:t>Hashtable is </a:t>
                      </a:r>
                      <a:r>
                        <a:rPr lang="en-US" sz="1200" b="1" i="0">
                          <a:solidFill>
                            <a:srgbClr val="000000"/>
                          </a:solidFill>
                          <a:effectLst/>
                          <a:latin typeface="verdana" panose="020B0604030504040204" pitchFamily="34" charset="0"/>
                        </a:rPr>
                        <a:t>traversed by Enumerator and Iterator</a:t>
                      </a:r>
                      <a:r>
                        <a:rPr lang="en-US" sz="1200" b="0" i="0">
                          <a:solidFill>
                            <a:srgbClr val="000000"/>
                          </a:solidFill>
                          <a:effectLst/>
                          <a:latin typeface="verdana" panose="020B0604030504040204" pitchFamily="34" charset="0"/>
                        </a:rPr>
                        <a:t>.</a:t>
                      </a:r>
                    </a:p>
                  </a:txBody>
                  <a:tcPr marL="26297" marR="26297" marT="26297" marB="26297">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6"/>
                  </a:ext>
                </a:extLst>
              </a:tr>
              <a:tr h="241932">
                <a:tc>
                  <a:txBody>
                    <a:bodyPr/>
                    <a:lstStyle/>
                    <a:p>
                      <a:pPr fontAlgn="t"/>
                      <a:r>
                        <a:rPr lang="en-US" sz="1200" b="0" i="0">
                          <a:solidFill>
                            <a:srgbClr val="000000"/>
                          </a:solidFill>
                          <a:effectLst/>
                          <a:latin typeface="verdana" panose="020B0604030504040204" pitchFamily="34" charset="0"/>
                        </a:rPr>
                        <a:t>7) ) HashMap inherits </a:t>
                      </a:r>
                      <a:r>
                        <a:rPr lang="en-US" sz="1200" b="1" i="0">
                          <a:solidFill>
                            <a:srgbClr val="000000"/>
                          </a:solidFill>
                          <a:effectLst/>
                          <a:latin typeface="verdana" panose="020B0604030504040204" pitchFamily="34" charset="0"/>
                        </a:rPr>
                        <a:t>AbstractMap</a:t>
                      </a:r>
                      <a:r>
                        <a:rPr lang="en-US" sz="1200" b="0" i="0">
                          <a:solidFill>
                            <a:srgbClr val="000000"/>
                          </a:solidFill>
                          <a:effectLst/>
                          <a:latin typeface="verdana" panose="020B0604030504040204" pitchFamily="34" charset="0"/>
                        </a:rPr>
                        <a:t> class.</a:t>
                      </a:r>
                      <a:endParaRPr lang="en-US" sz="1200" b="0" i="0" dirty="0">
                        <a:solidFill>
                          <a:srgbClr val="000000"/>
                        </a:solidFill>
                        <a:effectLst/>
                        <a:latin typeface="verdana" panose="020B0604030504040204" pitchFamily="34" charset="0"/>
                      </a:endParaRPr>
                    </a:p>
                  </a:txBody>
                  <a:tcPr marL="26297" marR="26297" marT="26297" marB="26297">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200" b="0" i="0" dirty="0" err="1">
                          <a:solidFill>
                            <a:srgbClr val="000000"/>
                          </a:solidFill>
                          <a:effectLst/>
                          <a:latin typeface="verdana" panose="020B0604030504040204" pitchFamily="34" charset="0"/>
                        </a:rPr>
                        <a:t>Hashtable</a:t>
                      </a:r>
                      <a:r>
                        <a:rPr lang="en-US" sz="1200" b="0" i="0">
                          <a:solidFill>
                            <a:srgbClr val="000000"/>
                          </a:solidFill>
                          <a:effectLst/>
                          <a:latin typeface="verdana" panose="020B0604030504040204" pitchFamily="34" charset="0"/>
                        </a:rPr>
                        <a:t> inherits </a:t>
                      </a:r>
                      <a:r>
                        <a:rPr lang="en-US" sz="1200" b="1" i="0">
                          <a:solidFill>
                            <a:srgbClr val="000000"/>
                          </a:solidFill>
                          <a:effectLst/>
                          <a:latin typeface="verdana" panose="020B0604030504040204" pitchFamily="34" charset="0"/>
                        </a:rPr>
                        <a:t>Dictionary</a:t>
                      </a:r>
                      <a:r>
                        <a:rPr lang="en-US" sz="1200" b="0" i="0">
                          <a:solidFill>
                            <a:srgbClr val="000000"/>
                          </a:solidFill>
                          <a:effectLst/>
                          <a:latin typeface="verdana" panose="020B0604030504040204" pitchFamily="34" charset="0"/>
                        </a:rPr>
                        <a:t> class.</a:t>
                      </a:r>
                      <a:endParaRPr lang="en-US" sz="1200" b="0" i="0" dirty="0">
                        <a:solidFill>
                          <a:srgbClr val="000000"/>
                        </a:solidFill>
                        <a:effectLst/>
                        <a:latin typeface="verdana" panose="020B0604030504040204" pitchFamily="34" charset="0"/>
                      </a:endParaRPr>
                    </a:p>
                  </a:txBody>
                  <a:tcPr marL="26297" marR="26297" marT="26297" marB="26297">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41932">
                <a:tc>
                  <a:txBody>
                    <a:bodyPr/>
                    <a:lstStyle/>
                    <a:p>
                      <a:pPr fontAlgn="t"/>
                      <a:endParaRPr lang="en-US" sz="1200" b="0" i="0" dirty="0">
                        <a:solidFill>
                          <a:srgbClr val="000000"/>
                        </a:solidFill>
                        <a:effectLst/>
                        <a:latin typeface="verdana" panose="020B0604030504040204" pitchFamily="34" charset="0"/>
                      </a:endParaRPr>
                    </a:p>
                  </a:txBody>
                  <a:tcPr marL="26297" marR="26297" marT="26297" marB="26297">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endParaRPr lang="en-US" sz="1200" b="0" i="0" dirty="0">
                        <a:solidFill>
                          <a:srgbClr val="000000"/>
                        </a:solidFill>
                        <a:effectLst/>
                        <a:latin typeface="verdana" panose="020B0604030504040204" pitchFamily="34" charset="0"/>
                      </a:endParaRPr>
                    </a:p>
                  </a:txBody>
                  <a:tcPr marL="26297" marR="26297" marT="26297" marB="26297">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328380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class in Java</a:t>
            </a:r>
            <a:br>
              <a:rPr lang="en-US" dirty="0"/>
            </a:br>
            <a:endParaRPr lang="en-US" dirty="0"/>
          </a:p>
        </p:txBody>
      </p:sp>
      <p:sp>
        <p:nvSpPr>
          <p:cNvPr id="3" name="Content Placeholder 2"/>
          <p:cNvSpPr>
            <a:spLocks noGrp="1"/>
          </p:cNvSpPr>
          <p:nvPr>
            <p:ph idx="1"/>
          </p:nvPr>
        </p:nvSpPr>
        <p:spPr/>
        <p:txBody>
          <a:bodyPr/>
          <a:lstStyle/>
          <a:p>
            <a:r>
              <a:rPr lang="en-US" dirty="0"/>
              <a:t>The </a:t>
            </a:r>
            <a:r>
              <a:rPr lang="en-US" b="1" dirty="0"/>
              <a:t>properties</a:t>
            </a:r>
            <a:r>
              <a:rPr lang="en-US" dirty="0"/>
              <a:t> object contains key and value pair both as a string. It is the subclass of </a:t>
            </a:r>
            <a:r>
              <a:rPr lang="en-US" dirty="0" err="1"/>
              <a:t>Hashtable</a:t>
            </a:r>
            <a:r>
              <a:rPr lang="en-US" dirty="0"/>
              <a:t>.</a:t>
            </a:r>
          </a:p>
          <a:p>
            <a:r>
              <a:rPr lang="en-US" dirty="0"/>
              <a:t>It can be used to get property value based on the property key. The Properties class provides methods to get data from properties file and store data into properties file. Moreover, it can be used to get properties of system.</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73</a:t>
            </a:fld>
            <a:endParaRPr lang="en-US"/>
          </a:p>
        </p:txBody>
      </p:sp>
    </p:spTree>
    <p:extLst>
      <p:ext uri="{BB962C8B-B14F-4D97-AF65-F5344CB8AC3E}">
        <p14:creationId xmlns:p14="http://schemas.microsoft.com/office/powerpoint/2010/main" val="16571839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 of properties file</a:t>
            </a:r>
            <a:br>
              <a:rPr lang="en-US" b="1" dirty="0"/>
            </a:br>
            <a:endParaRPr lang="en-US" dirty="0"/>
          </a:p>
        </p:txBody>
      </p:sp>
      <p:sp>
        <p:nvSpPr>
          <p:cNvPr id="3" name="Content Placeholder 2"/>
          <p:cNvSpPr>
            <a:spLocks noGrp="1"/>
          </p:cNvSpPr>
          <p:nvPr>
            <p:ph idx="1"/>
          </p:nvPr>
        </p:nvSpPr>
        <p:spPr/>
        <p:txBody>
          <a:bodyPr/>
          <a:lstStyle/>
          <a:p>
            <a:r>
              <a:rPr lang="en-US" b="1" dirty="0"/>
              <a:t>Easy Maintenance:</a:t>
            </a:r>
            <a:r>
              <a:rPr lang="en-US" dirty="0"/>
              <a:t> If any information is changed from the properties file, you don't need to recompile the java class. It is mainly used to contain variable information i.e. to be changed.</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74</a:t>
            </a:fld>
            <a:endParaRPr lang="en-US"/>
          </a:p>
        </p:txBody>
      </p:sp>
    </p:spTree>
    <p:extLst>
      <p:ext uri="{BB962C8B-B14F-4D97-AF65-F5344CB8AC3E}">
        <p14:creationId xmlns:p14="http://schemas.microsoft.com/office/powerpoint/2010/main" val="30454262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Properties class</a:t>
            </a:r>
            <a:br>
              <a:rPr lang="en-US" dirty="0"/>
            </a:br>
            <a:endParaRPr lang="en-US" dirty="0"/>
          </a:p>
        </p:txBody>
      </p:sp>
      <p:graphicFrame>
        <p:nvGraphicFramePr>
          <p:cNvPr id="7" name="Content Placeholder 6"/>
          <p:cNvGraphicFramePr>
            <a:graphicFrameLocks noGrp="1"/>
          </p:cNvGraphicFramePr>
          <p:nvPr>
            <p:ph idx="1"/>
          </p:nvPr>
        </p:nvGraphicFramePr>
        <p:xfrm>
          <a:off x="844722" y="2109562"/>
          <a:ext cx="8262594" cy="3983490"/>
        </p:xfrm>
        <a:graphic>
          <a:graphicData uri="http://schemas.openxmlformats.org/drawingml/2006/table">
            <a:tbl>
              <a:tblPr/>
              <a:tblGrid>
                <a:gridCol w="4131297">
                  <a:extLst>
                    <a:ext uri="{9D8B030D-6E8A-4147-A177-3AD203B41FA5}">
                      <a16:colId xmlns:a16="http://schemas.microsoft.com/office/drawing/2014/main" val="20000"/>
                    </a:ext>
                  </a:extLst>
                </a:gridCol>
                <a:gridCol w="4131297">
                  <a:extLst>
                    <a:ext uri="{9D8B030D-6E8A-4147-A177-3AD203B41FA5}">
                      <a16:colId xmlns:a16="http://schemas.microsoft.com/office/drawing/2014/main" val="20001"/>
                    </a:ext>
                  </a:extLst>
                </a:gridCol>
              </a:tblGrid>
              <a:tr h="283406">
                <a:tc>
                  <a:txBody>
                    <a:bodyPr/>
                    <a:lstStyle/>
                    <a:p>
                      <a:pPr algn="l" fontAlgn="t"/>
                      <a:r>
                        <a:rPr lang="en-US" sz="1500">
                          <a:solidFill>
                            <a:srgbClr val="000000"/>
                          </a:solidFill>
                          <a:effectLst/>
                          <a:latin typeface="times new roman" panose="02020603050405020304" pitchFamily="18" charset="0"/>
                        </a:rPr>
                        <a:t>Method</a:t>
                      </a:r>
                    </a:p>
                  </a:txBody>
                  <a:tcPr marL="30805" marR="30805" marT="30805" marB="30805">
                    <a:lnL w="7620" cap="flat" cmpd="sng" algn="ctr">
                      <a:solidFill>
                        <a:srgbClr val="204352"/>
                      </a:solidFill>
                      <a:prstDash val="solid"/>
                      <a:round/>
                      <a:headEnd type="none" w="med" len="med"/>
                      <a:tailEnd type="none" w="med" len="med"/>
                    </a:lnL>
                    <a:lnR w="7620" cap="flat" cmpd="sng" algn="ctr">
                      <a:solidFill>
                        <a:srgbClr val="204352"/>
                      </a:solidFill>
                      <a:prstDash val="solid"/>
                      <a:round/>
                      <a:headEnd type="none" w="med" len="med"/>
                      <a:tailEnd type="none" w="med" len="med"/>
                    </a:lnR>
                    <a:lnT w="7620" cap="flat" cmpd="sng" algn="ctr">
                      <a:solidFill>
                        <a:srgbClr val="204352"/>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500">
                          <a:solidFill>
                            <a:srgbClr val="000000"/>
                          </a:solidFill>
                          <a:effectLst/>
                          <a:latin typeface="times new roman" panose="02020603050405020304" pitchFamily="18" charset="0"/>
                        </a:rPr>
                        <a:t>Description</a:t>
                      </a:r>
                    </a:p>
                  </a:txBody>
                  <a:tcPr marL="30805" marR="30805" marT="30805" marB="30805">
                    <a:lnL w="7620" cap="flat" cmpd="sng" algn="ctr">
                      <a:solidFill>
                        <a:srgbClr val="204352"/>
                      </a:solidFill>
                      <a:prstDash val="solid"/>
                      <a:round/>
                      <a:headEnd type="none" w="med" len="med"/>
                      <a:tailEnd type="none" w="med" len="med"/>
                    </a:lnL>
                    <a:lnR w="7620" cap="flat" cmpd="sng" algn="ctr">
                      <a:solidFill>
                        <a:srgbClr val="204352"/>
                      </a:solidFill>
                      <a:prstDash val="solid"/>
                      <a:round/>
                      <a:headEnd type="none" w="med" len="med"/>
                      <a:tailEnd type="none" w="med" len="med"/>
                    </a:lnR>
                    <a:lnT w="7620" cap="flat" cmpd="sng" algn="ctr">
                      <a:solidFill>
                        <a:srgbClr val="204352"/>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283406">
                <a:tc>
                  <a:txBody>
                    <a:bodyPr/>
                    <a:lstStyle/>
                    <a:p>
                      <a:pPr fontAlgn="t"/>
                      <a:r>
                        <a:rPr lang="en-US" sz="1500" b="0" i="0">
                          <a:solidFill>
                            <a:srgbClr val="000000"/>
                          </a:solidFill>
                          <a:effectLst/>
                          <a:latin typeface="verdana" panose="020B0604030504040204" pitchFamily="34" charset="0"/>
                        </a:rPr>
                        <a:t>public void load(Reader r)</a:t>
                      </a:r>
                    </a:p>
                  </a:txBody>
                  <a:tcPr marL="30805" marR="30805" marT="30805" marB="3080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500" b="0" i="0">
                          <a:solidFill>
                            <a:srgbClr val="000000"/>
                          </a:solidFill>
                          <a:effectLst/>
                          <a:latin typeface="verdana" panose="020B0604030504040204" pitchFamily="34" charset="0"/>
                        </a:rPr>
                        <a:t>loads data from the Reader object.</a:t>
                      </a:r>
                    </a:p>
                  </a:txBody>
                  <a:tcPr marL="30805" marR="30805" marT="30805" marB="3080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83406">
                <a:tc>
                  <a:txBody>
                    <a:bodyPr/>
                    <a:lstStyle/>
                    <a:p>
                      <a:pPr fontAlgn="t"/>
                      <a:r>
                        <a:rPr lang="en-US" sz="1500" b="0" i="0">
                          <a:solidFill>
                            <a:srgbClr val="000000"/>
                          </a:solidFill>
                          <a:effectLst/>
                          <a:latin typeface="verdana" panose="020B0604030504040204" pitchFamily="34" charset="0"/>
                        </a:rPr>
                        <a:t>public void load(InputStream is)</a:t>
                      </a:r>
                    </a:p>
                  </a:txBody>
                  <a:tcPr marL="30805" marR="30805" marT="30805" marB="3080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500" b="0" i="0">
                          <a:solidFill>
                            <a:srgbClr val="000000"/>
                          </a:solidFill>
                          <a:effectLst/>
                          <a:latin typeface="verdana" panose="020B0604030504040204" pitchFamily="34" charset="0"/>
                        </a:rPr>
                        <a:t>loads data from the InputStream object</a:t>
                      </a:r>
                    </a:p>
                  </a:txBody>
                  <a:tcPr marL="30805" marR="30805" marT="30805" marB="3080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283406">
                <a:tc>
                  <a:txBody>
                    <a:bodyPr/>
                    <a:lstStyle/>
                    <a:p>
                      <a:pPr fontAlgn="t"/>
                      <a:r>
                        <a:rPr lang="en-US" sz="1500" b="0" i="0">
                          <a:solidFill>
                            <a:srgbClr val="000000"/>
                          </a:solidFill>
                          <a:effectLst/>
                          <a:latin typeface="verdana" panose="020B0604030504040204" pitchFamily="34" charset="0"/>
                        </a:rPr>
                        <a:t>public String getProperty(String key)</a:t>
                      </a:r>
                    </a:p>
                  </a:txBody>
                  <a:tcPr marL="30805" marR="30805" marT="30805" marB="3080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500" b="0" i="0">
                          <a:solidFill>
                            <a:srgbClr val="000000"/>
                          </a:solidFill>
                          <a:effectLst/>
                          <a:latin typeface="verdana" panose="020B0604030504040204" pitchFamily="34" charset="0"/>
                        </a:rPr>
                        <a:t>returns value based on the key.</a:t>
                      </a:r>
                    </a:p>
                  </a:txBody>
                  <a:tcPr marL="30805" marR="30805" marT="30805" marB="3080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05203">
                <a:tc>
                  <a:txBody>
                    <a:bodyPr/>
                    <a:lstStyle/>
                    <a:p>
                      <a:pPr fontAlgn="t"/>
                      <a:r>
                        <a:rPr lang="en-US" sz="1500" b="0" i="0">
                          <a:solidFill>
                            <a:srgbClr val="000000"/>
                          </a:solidFill>
                          <a:effectLst/>
                          <a:latin typeface="verdana" panose="020B0604030504040204" pitchFamily="34" charset="0"/>
                        </a:rPr>
                        <a:t>public void setProperty(String key,String value)</a:t>
                      </a:r>
                    </a:p>
                  </a:txBody>
                  <a:tcPr marL="30805" marR="30805" marT="30805" marB="3080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500" b="0" i="0">
                          <a:solidFill>
                            <a:srgbClr val="000000"/>
                          </a:solidFill>
                          <a:effectLst/>
                          <a:latin typeface="verdana" panose="020B0604030504040204" pitchFamily="34" charset="0"/>
                        </a:rPr>
                        <a:t>sets the property in the properties object.</a:t>
                      </a:r>
                    </a:p>
                  </a:txBody>
                  <a:tcPr marL="30805" marR="30805" marT="30805" marB="3080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505203">
                <a:tc>
                  <a:txBody>
                    <a:bodyPr/>
                    <a:lstStyle/>
                    <a:p>
                      <a:pPr fontAlgn="t"/>
                      <a:r>
                        <a:rPr lang="en-US" sz="1500" b="0" i="0">
                          <a:solidFill>
                            <a:srgbClr val="000000"/>
                          </a:solidFill>
                          <a:effectLst/>
                          <a:latin typeface="verdana" panose="020B0604030504040204" pitchFamily="34" charset="0"/>
                        </a:rPr>
                        <a:t>public void store(Writer w, String comment)</a:t>
                      </a:r>
                    </a:p>
                  </a:txBody>
                  <a:tcPr marL="30805" marR="30805" marT="30805" marB="3080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500" b="0" i="0">
                          <a:solidFill>
                            <a:srgbClr val="000000"/>
                          </a:solidFill>
                          <a:effectLst/>
                          <a:latin typeface="verdana" panose="020B0604030504040204" pitchFamily="34" charset="0"/>
                        </a:rPr>
                        <a:t>writers the properties in the writer object.</a:t>
                      </a:r>
                    </a:p>
                  </a:txBody>
                  <a:tcPr marL="30805" marR="30805" marT="30805" marB="3080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05203">
                <a:tc>
                  <a:txBody>
                    <a:bodyPr/>
                    <a:lstStyle/>
                    <a:p>
                      <a:pPr fontAlgn="t"/>
                      <a:r>
                        <a:rPr lang="en-US" sz="1500" b="0" i="0">
                          <a:solidFill>
                            <a:srgbClr val="000000"/>
                          </a:solidFill>
                          <a:effectLst/>
                          <a:latin typeface="verdana" panose="020B0604030504040204" pitchFamily="34" charset="0"/>
                        </a:rPr>
                        <a:t>public void store(OutputStream os, String comment)</a:t>
                      </a:r>
                    </a:p>
                  </a:txBody>
                  <a:tcPr marL="30805" marR="30805" marT="30805" marB="3080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500" b="0" i="0">
                          <a:solidFill>
                            <a:srgbClr val="000000"/>
                          </a:solidFill>
                          <a:effectLst/>
                          <a:latin typeface="verdana" panose="020B0604030504040204" pitchFamily="34" charset="0"/>
                        </a:rPr>
                        <a:t>writes the properties in the OutputStream object.</a:t>
                      </a:r>
                    </a:p>
                  </a:txBody>
                  <a:tcPr marL="30805" marR="30805" marT="30805" marB="3080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6"/>
                  </a:ext>
                </a:extLst>
              </a:tr>
              <a:tr h="505203">
                <a:tc>
                  <a:txBody>
                    <a:bodyPr/>
                    <a:lstStyle/>
                    <a:p>
                      <a:pPr fontAlgn="t"/>
                      <a:r>
                        <a:rPr lang="en-US" sz="1500" b="0" i="0">
                          <a:solidFill>
                            <a:srgbClr val="000000"/>
                          </a:solidFill>
                          <a:effectLst/>
                          <a:latin typeface="verdana" panose="020B0604030504040204" pitchFamily="34" charset="0"/>
                        </a:rPr>
                        <a:t>storeToXML(OutputStream os, String comment)</a:t>
                      </a:r>
                    </a:p>
                  </a:txBody>
                  <a:tcPr marL="30805" marR="30805" marT="30805" marB="3080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500" b="0" i="0">
                          <a:solidFill>
                            <a:srgbClr val="000000"/>
                          </a:solidFill>
                          <a:effectLst/>
                          <a:latin typeface="verdana" panose="020B0604030504040204" pitchFamily="34" charset="0"/>
                        </a:rPr>
                        <a:t>writers the properties in the writer object for generating xml document.</a:t>
                      </a:r>
                    </a:p>
                  </a:txBody>
                  <a:tcPr marL="30805" marR="30805" marT="30805" marB="3080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726999">
                <a:tc>
                  <a:txBody>
                    <a:bodyPr/>
                    <a:lstStyle/>
                    <a:p>
                      <a:pPr fontAlgn="t"/>
                      <a:r>
                        <a:rPr lang="en-US" sz="1500" b="0" i="0">
                          <a:solidFill>
                            <a:srgbClr val="000000"/>
                          </a:solidFill>
                          <a:effectLst/>
                          <a:latin typeface="verdana" panose="020B0604030504040204" pitchFamily="34" charset="0"/>
                        </a:rPr>
                        <a:t>public void storeToXML(Writer w, String comment, String encoding)</a:t>
                      </a:r>
                    </a:p>
                  </a:txBody>
                  <a:tcPr marL="30805" marR="30805" marT="30805" marB="3080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500" b="0" i="0" dirty="0">
                          <a:solidFill>
                            <a:srgbClr val="000000"/>
                          </a:solidFill>
                          <a:effectLst/>
                          <a:latin typeface="verdana" panose="020B0604030504040204" pitchFamily="34" charset="0"/>
                        </a:rPr>
                        <a:t>writers the properties in the writer object for generating xml document with specified encoding.</a:t>
                      </a:r>
                    </a:p>
                  </a:txBody>
                  <a:tcPr marL="30805" marR="30805" marT="30805" marB="3080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8"/>
                  </a:ext>
                </a:extLst>
              </a:tr>
            </a:tbl>
          </a:graphicData>
        </a:graphic>
      </p:graphicFrame>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75</a:t>
            </a:fld>
            <a:endParaRPr lang="en-US"/>
          </a:p>
        </p:txBody>
      </p:sp>
    </p:spTree>
    <p:extLst>
      <p:ext uri="{BB962C8B-B14F-4D97-AF65-F5344CB8AC3E}">
        <p14:creationId xmlns:p14="http://schemas.microsoft.com/office/powerpoint/2010/main" val="20386740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Properties class to get information from properties file</a:t>
            </a:r>
            <a:br>
              <a:rPr lang="en-US" dirty="0"/>
            </a:br>
            <a:endParaRPr lang="en-US" dirty="0"/>
          </a:p>
        </p:txBody>
      </p:sp>
      <p:sp>
        <p:nvSpPr>
          <p:cNvPr id="3" name="Content Placeholder 2"/>
          <p:cNvSpPr>
            <a:spLocks noGrp="1"/>
          </p:cNvSpPr>
          <p:nvPr>
            <p:ph idx="1"/>
          </p:nvPr>
        </p:nvSpPr>
        <p:spPr/>
        <p:txBody>
          <a:bodyPr/>
          <a:lstStyle/>
          <a:p>
            <a:r>
              <a:rPr lang="en-US" dirty="0"/>
              <a:t>To get information from the properties file, create the properties file first.</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76</a:t>
            </a:fld>
            <a:endParaRPr lang="en-US"/>
          </a:p>
        </p:txBody>
      </p:sp>
    </p:spTree>
    <p:extLst>
      <p:ext uri="{BB962C8B-B14F-4D97-AF65-F5344CB8AC3E}">
        <p14:creationId xmlns:p14="http://schemas.microsoft.com/office/powerpoint/2010/main" val="14480216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Db.properties</a:t>
            </a:r>
            <a:endParaRPr lang="en-US" dirty="0"/>
          </a:p>
        </p:txBody>
      </p:sp>
      <p:sp>
        <p:nvSpPr>
          <p:cNvPr id="3" name="Content Placeholder 2"/>
          <p:cNvSpPr>
            <a:spLocks noGrp="1"/>
          </p:cNvSpPr>
          <p:nvPr>
            <p:ph idx="1"/>
          </p:nvPr>
        </p:nvSpPr>
        <p:spPr/>
        <p:txBody>
          <a:bodyPr/>
          <a:lstStyle/>
          <a:p>
            <a:r>
              <a:rPr lang="en-US" dirty="0"/>
              <a:t>user=system  </a:t>
            </a:r>
          </a:p>
          <a:p>
            <a:r>
              <a:rPr lang="en-US" dirty="0"/>
              <a:t>password=oracle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77</a:t>
            </a:fld>
            <a:endParaRPr lang="en-US"/>
          </a:p>
        </p:txBody>
      </p:sp>
    </p:spTree>
    <p:extLst>
      <p:ext uri="{BB962C8B-B14F-4D97-AF65-F5344CB8AC3E}">
        <p14:creationId xmlns:p14="http://schemas.microsoft.com/office/powerpoint/2010/main" val="18862951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Test.java</a:t>
            </a:r>
            <a:endParaRPr lang="en-US" dirty="0"/>
          </a:p>
        </p:txBody>
      </p:sp>
      <p:sp>
        <p:nvSpPr>
          <p:cNvPr id="3" name="Content Placeholder 2"/>
          <p:cNvSpPr>
            <a:spLocks noGrp="1"/>
          </p:cNvSpPr>
          <p:nvPr>
            <p:ph idx="1"/>
          </p:nvPr>
        </p:nvSpPr>
        <p:spPr>
          <a:xfrm>
            <a:off x="677333" y="1838325"/>
            <a:ext cx="8666691" cy="4203037"/>
          </a:xfrm>
        </p:spPr>
        <p:txBody>
          <a:bodyPr>
            <a:normAutofit fontScale="92500" lnSpcReduction="10000"/>
          </a:bodyPr>
          <a:lstStyle/>
          <a:p>
            <a:r>
              <a:rPr lang="en-US" b="1" dirty="0"/>
              <a:t>public</a:t>
            </a:r>
            <a:r>
              <a:rPr lang="en-US" dirty="0"/>
              <a:t> </a:t>
            </a:r>
            <a:r>
              <a:rPr lang="en-US" b="1" dirty="0"/>
              <a:t>class</a:t>
            </a:r>
            <a:r>
              <a:rPr lang="en-US" dirty="0"/>
              <a:t> Test {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a:t>
            </a:r>
            <a:r>
              <a:rPr lang="en-US" b="1" dirty="0"/>
              <a:t>throws</a:t>
            </a:r>
            <a:r>
              <a:rPr lang="en-US" dirty="0"/>
              <a:t> Exception{  </a:t>
            </a:r>
          </a:p>
          <a:p>
            <a:r>
              <a:rPr lang="en-US" dirty="0"/>
              <a:t>    </a:t>
            </a:r>
            <a:r>
              <a:rPr lang="en-US" dirty="0" err="1"/>
              <a:t>FileReader</a:t>
            </a:r>
            <a:r>
              <a:rPr lang="en-US" dirty="0"/>
              <a:t> reader=</a:t>
            </a:r>
            <a:r>
              <a:rPr lang="en-US" b="1" dirty="0"/>
              <a:t>new</a:t>
            </a:r>
            <a:r>
              <a:rPr lang="en-US" dirty="0"/>
              <a:t> </a:t>
            </a:r>
            <a:r>
              <a:rPr lang="en-US" dirty="0" err="1"/>
              <a:t>FileReader</a:t>
            </a:r>
            <a:r>
              <a:rPr lang="en-US" dirty="0"/>
              <a:t>("</a:t>
            </a:r>
            <a:r>
              <a:rPr lang="en-US" dirty="0" err="1"/>
              <a:t>db.properties</a:t>
            </a:r>
            <a:r>
              <a:rPr lang="en-US" dirty="0"/>
              <a:t>");  </a:t>
            </a:r>
          </a:p>
          <a:p>
            <a:r>
              <a:rPr lang="en-US" dirty="0"/>
              <a:t>      </a:t>
            </a:r>
          </a:p>
          <a:p>
            <a:r>
              <a:rPr lang="en-US" dirty="0"/>
              <a:t>    Properties p=</a:t>
            </a:r>
            <a:r>
              <a:rPr lang="en-US" b="1" dirty="0"/>
              <a:t>new</a:t>
            </a:r>
            <a:r>
              <a:rPr lang="en-US" dirty="0"/>
              <a:t> Properties();  </a:t>
            </a:r>
          </a:p>
          <a:p>
            <a:r>
              <a:rPr lang="en-US" dirty="0"/>
              <a:t>    </a:t>
            </a:r>
            <a:r>
              <a:rPr lang="en-US" dirty="0" err="1"/>
              <a:t>p.load</a:t>
            </a:r>
            <a:r>
              <a:rPr lang="en-US" dirty="0"/>
              <a:t>(reader);  </a:t>
            </a:r>
          </a:p>
          <a:p>
            <a:r>
              <a:rPr lang="en-US" dirty="0"/>
              <a:t>      </a:t>
            </a:r>
          </a:p>
          <a:p>
            <a:r>
              <a:rPr lang="en-US" dirty="0"/>
              <a:t>    System.out.println(</a:t>
            </a:r>
            <a:r>
              <a:rPr lang="en-US" dirty="0" err="1"/>
              <a:t>p.getProperty</a:t>
            </a:r>
            <a:r>
              <a:rPr lang="en-US" dirty="0"/>
              <a:t>("user"));  </a:t>
            </a:r>
          </a:p>
          <a:p>
            <a:r>
              <a:rPr lang="en-US" dirty="0"/>
              <a:t>    System.out.println(</a:t>
            </a:r>
            <a:r>
              <a:rPr lang="en-US" dirty="0" err="1"/>
              <a:t>p.getProperty</a:t>
            </a:r>
            <a:r>
              <a:rPr lang="en-US" dirty="0"/>
              <a:t>("password"));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78</a:t>
            </a:fld>
            <a:endParaRPr lang="en-US"/>
          </a:p>
        </p:txBody>
      </p:sp>
    </p:spTree>
    <p:extLst>
      <p:ext uri="{BB962C8B-B14F-4D97-AF65-F5344CB8AC3E}">
        <p14:creationId xmlns:p14="http://schemas.microsoft.com/office/powerpoint/2010/main" val="12739533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a:t>Now if you change the value of the properties file, you don't need to compile the java class again. That means no maintenance problem.</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79</a:t>
            </a:fld>
            <a:endParaRPr lang="en-US"/>
          </a:p>
        </p:txBody>
      </p:sp>
    </p:spTree>
    <p:extLst>
      <p:ext uri="{BB962C8B-B14F-4D97-AF65-F5344CB8AC3E}">
        <p14:creationId xmlns:p14="http://schemas.microsoft.com/office/powerpoint/2010/main" val="302531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Collection framework provides many interfaces </a:t>
            </a:r>
          </a:p>
        </p:txBody>
      </p:sp>
      <p:sp>
        <p:nvSpPr>
          <p:cNvPr id="3" name="Content Placeholder 2"/>
          <p:cNvSpPr>
            <a:spLocks noGrp="1"/>
          </p:cNvSpPr>
          <p:nvPr>
            <p:ph idx="1"/>
          </p:nvPr>
        </p:nvSpPr>
        <p:spPr/>
        <p:txBody>
          <a:bodyPr/>
          <a:lstStyle/>
          <a:p>
            <a:r>
              <a:rPr lang="en-US" dirty="0"/>
              <a:t>List</a:t>
            </a:r>
          </a:p>
          <a:p>
            <a:r>
              <a:rPr lang="en-US" dirty="0"/>
              <a:t>Set</a:t>
            </a:r>
          </a:p>
          <a:p>
            <a:r>
              <a:rPr lang="en-US" dirty="0"/>
              <a:t>Map</a:t>
            </a:r>
          </a:p>
          <a:p>
            <a:r>
              <a:rPr lang="en-US" dirty="0" err="1"/>
              <a:t>etc</a:t>
            </a:r>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8</a:t>
            </a:fld>
            <a:endParaRPr lang="en-US"/>
          </a:p>
        </p:txBody>
      </p:sp>
    </p:spTree>
    <p:extLst>
      <p:ext uri="{BB962C8B-B14F-4D97-AF65-F5344CB8AC3E}">
        <p14:creationId xmlns:p14="http://schemas.microsoft.com/office/powerpoint/2010/main" val="334479004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956" y="0"/>
            <a:ext cx="8596668" cy="523875"/>
          </a:xfrm>
        </p:spPr>
        <p:txBody>
          <a:bodyPr>
            <a:noAutofit/>
          </a:bodyPr>
          <a:lstStyle/>
          <a:p>
            <a:r>
              <a:rPr lang="en-US" sz="2400" dirty="0"/>
              <a:t>Example of Properties class to get all the system properties</a:t>
            </a:r>
            <a:br>
              <a:rPr lang="en-US" sz="2400" dirty="0"/>
            </a:br>
            <a:endParaRPr lang="en-US" sz="2400" dirty="0"/>
          </a:p>
        </p:txBody>
      </p:sp>
      <p:sp>
        <p:nvSpPr>
          <p:cNvPr id="3" name="Content Placeholder 2"/>
          <p:cNvSpPr>
            <a:spLocks noGrp="1"/>
          </p:cNvSpPr>
          <p:nvPr>
            <p:ph idx="1"/>
          </p:nvPr>
        </p:nvSpPr>
        <p:spPr>
          <a:xfrm>
            <a:off x="677334" y="676275"/>
            <a:ext cx="8596668" cy="5365087"/>
          </a:xfrm>
        </p:spPr>
        <p:txBody>
          <a:bodyPr>
            <a:normAutofit fontScale="92500" lnSpcReduction="10000"/>
          </a:bodyPr>
          <a:lstStyle/>
          <a:p>
            <a:r>
              <a:rPr lang="en-US" b="1" dirty="0"/>
              <a:t>public</a:t>
            </a:r>
            <a:r>
              <a:rPr lang="en-US" dirty="0"/>
              <a:t> </a:t>
            </a:r>
            <a:r>
              <a:rPr lang="en-US" b="1" dirty="0"/>
              <a:t>class</a:t>
            </a:r>
            <a:r>
              <a:rPr lang="en-US" dirty="0"/>
              <a:t> Test {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a:t>
            </a:r>
            <a:r>
              <a:rPr lang="en-US" b="1" dirty="0"/>
              <a:t>throws</a:t>
            </a:r>
            <a:r>
              <a:rPr lang="en-US" dirty="0"/>
              <a:t> Exception{  </a:t>
            </a:r>
          </a:p>
          <a:p>
            <a:r>
              <a:rPr lang="en-US" dirty="0"/>
              <a:t>  </a:t>
            </a:r>
          </a:p>
          <a:p>
            <a:r>
              <a:rPr lang="en-US" dirty="0"/>
              <a:t>Properties p=</a:t>
            </a:r>
            <a:r>
              <a:rPr lang="en-US" b="1" dirty="0" err="1">
                <a:solidFill>
                  <a:srgbClr val="7030A0"/>
                </a:solidFill>
              </a:rPr>
              <a:t>System.getProperties</a:t>
            </a:r>
            <a:r>
              <a:rPr lang="en-US" b="1" dirty="0">
                <a:solidFill>
                  <a:srgbClr val="7030A0"/>
                </a:solidFill>
              </a:rPr>
              <a:t>(); </a:t>
            </a:r>
            <a:r>
              <a:rPr lang="en-US" dirty="0"/>
              <a:t> // get all the properties of system</a:t>
            </a:r>
          </a:p>
          <a:p>
            <a:r>
              <a:rPr lang="en-US" dirty="0"/>
              <a:t>Set set=</a:t>
            </a:r>
            <a:r>
              <a:rPr lang="en-US" dirty="0" err="1"/>
              <a:t>p.entrySet</a:t>
            </a:r>
            <a:r>
              <a:rPr lang="en-US" dirty="0"/>
              <a:t>();  </a:t>
            </a:r>
          </a:p>
          <a:p>
            <a:r>
              <a:rPr lang="en-US" dirty="0"/>
              <a:t>  </a:t>
            </a:r>
          </a:p>
          <a:p>
            <a:r>
              <a:rPr lang="en-US" dirty="0"/>
              <a:t>Iterator </a:t>
            </a:r>
            <a:r>
              <a:rPr lang="en-US" dirty="0" err="1"/>
              <a:t>itr</a:t>
            </a:r>
            <a:r>
              <a:rPr lang="en-US" dirty="0"/>
              <a:t>=</a:t>
            </a:r>
            <a:r>
              <a:rPr lang="en-US" dirty="0" err="1"/>
              <a:t>set.iterator</a:t>
            </a:r>
            <a:r>
              <a:rPr lang="en-US" dirty="0"/>
              <a:t>();  </a:t>
            </a:r>
          </a:p>
          <a:p>
            <a:r>
              <a:rPr lang="en-US" b="1" dirty="0"/>
              <a:t>while</a:t>
            </a:r>
            <a:r>
              <a:rPr lang="en-US" dirty="0"/>
              <a:t>(</a:t>
            </a:r>
            <a:r>
              <a:rPr lang="en-US" dirty="0" err="1"/>
              <a:t>itr.hasNext</a:t>
            </a:r>
            <a:r>
              <a:rPr lang="en-US" dirty="0"/>
              <a:t>()){  </a:t>
            </a:r>
          </a:p>
          <a:p>
            <a:r>
              <a:rPr lang="en-US" dirty="0" err="1"/>
              <a:t>Map.Entry</a:t>
            </a:r>
            <a:r>
              <a:rPr lang="en-US" dirty="0"/>
              <a:t> entry=(</a:t>
            </a:r>
            <a:r>
              <a:rPr lang="en-US" dirty="0" err="1"/>
              <a:t>Map.Entry</a:t>
            </a:r>
            <a:r>
              <a:rPr lang="en-US" dirty="0"/>
              <a:t>)</a:t>
            </a:r>
            <a:r>
              <a:rPr lang="en-US" dirty="0" err="1"/>
              <a:t>itr.next</a:t>
            </a:r>
            <a:r>
              <a:rPr lang="en-US" dirty="0"/>
              <a:t>();  </a:t>
            </a:r>
          </a:p>
          <a:p>
            <a:r>
              <a:rPr lang="en-US" dirty="0"/>
              <a:t>System.out.println(</a:t>
            </a:r>
            <a:r>
              <a:rPr lang="en-US" dirty="0" err="1"/>
              <a:t>entry.getKey</a:t>
            </a:r>
            <a:r>
              <a:rPr lang="en-US" dirty="0"/>
              <a:t>()+" = "+</a:t>
            </a:r>
            <a:r>
              <a:rPr lang="en-US" dirty="0" err="1"/>
              <a:t>entry.getValue</a:t>
            </a:r>
            <a:r>
              <a:rPr lang="en-US" dirty="0"/>
              <a:t>());  </a:t>
            </a:r>
          </a:p>
          <a:p>
            <a:r>
              <a:rPr lang="en-US" dirty="0"/>
              <a:t>}  </a:t>
            </a:r>
          </a:p>
          <a:p>
            <a:r>
              <a:rPr lang="en-US" dirty="0"/>
              <a:t>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80</a:t>
            </a:fld>
            <a:endParaRPr lang="en-US"/>
          </a:p>
        </p:txBody>
      </p:sp>
    </p:spTree>
    <p:extLst>
      <p:ext uri="{BB962C8B-B14F-4D97-AF65-F5344CB8AC3E}">
        <p14:creationId xmlns:p14="http://schemas.microsoft.com/office/powerpoint/2010/main" val="42451668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734" y="1"/>
            <a:ext cx="8596668" cy="628650"/>
          </a:xfrm>
        </p:spPr>
        <p:txBody>
          <a:bodyPr>
            <a:noAutofit/>
          </a:bodyPr>
          <a:lstStyle/>
          <a:p>
            <a:r>
              <a:rPr lang="en-US" sz="2800" dirty="0"/>
              <a:t>Example of Properties class to create properties file</a:t>
            </a:r>
            <a:br>
              <a:rPr lang="en-US" sz="2800" dirty="0"/>
            </a:br>
            <a:endParaRPr lang="en-US" sz="2800" dirty="0"/>
          </a:p>
        </p:txBody>
      </p:sp>
      <p:sp>
        <p:nvSpPr>
          <p:cNvPr id="3" name="Content Placeholder 2"/>
          <p:cNvSpPr>
            <a:spLocks noGrp="1"/>
          </p:cNvSpPr>
          <p:nvPr>
            <p:ph idx="1"/>
          </p:nvPr>
        </p:nvSpPr>
        <p:spPr>
          <a:xfrm>
            <a:off x="677334" y="504825"/>
            <a:ext cx="9342966" cy="5536537"/>
          </a:xfrm>
        </p:spPr>
        <p:txBody>
          <a:bodyPr/>
          <a:lstStyle/>
          <a:p>
            <a:endParaRPr lang="en-US" dirty="0"/>
          </a:p>
          <a:p>
            <a:r>
              <a:rPr lang="en-US" b="1" dirty="0"/>
              <a:t>public</a:t>
            </a:r>
            <a:r>
              <a:rPr lang="en-US" dirty="0"/>
              <a:t> </a:t>
            </a:r>
            <a:r>
              <a:rPr lang="en-US" b="1" dirty="0"/>
              <a:t>class</a:t>
            </a:r>
            <a:r>
              <a:rPr lang="en-US" dirty="0"/>
              <a:t> Test {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a:t>
            </a:r>
            <a:r>
              <a:rPr lang="en-US" b="1" dirty="0"/>
              <a:t>throws</a:t>
            </a:r>
            <a:r>
              <a:rPr lang="en-US" dirty="0"/>
              <a:t> Exception{  </a:t>
            </a:r>
          </a:p>
          <a:p>
            <a:r>
              <a:rPr lang="en-US" dirty="0"/>
              <a:t>  </a:t>
            </a:r>
          </a:p>
          <a:p>
            <a:r>
              <a:rPr lang="en-US" dirty="0"/>
              <a:t>Properties p=</a:t>
            </a:r>
            <a:r>
              <a:rPr lang="en-US" b="1" dirty="0"/>
              <a:t>new</a:t>
            </a:r>
            <a:r>
              <a:rPr lang="en-US" dirty="0"/>
              <a:t> Properties();  </a:t>
            </a:r>
          </a:p>
          <a:p>
            <a:r>
              <a:rPr lang="en-US" dirty="0" err="1"/>
              <a:t>p.setProperty</a:t>
            </a:r>
            <a:r>
              <a:rPr lang="en-US" dirty="0"/>
              <a:t>("name",“</a:t>
            </a:r>
            <a:r>
              <a:rPr lang="en-US" dirty="0" err="1"/>
              <a:t>Mangarao</a:t>
            </a:r>
            <a:r>
              <a:rPr lang="en-US" dirty="0"/>
              <a:t>");  </a:t>
            </a:r>
          </a:p>
          <a:p>
            <a:r>
              <a:rPr lang="en-US" dirty="0" err="1"/>
              <a:t>p.setProperty</a:t>
            </a:r>
            <a:r>
              <a:rPr lang="en-US" dirty="0"/>
              <a:t>("</a:t>
            </a:r>
            <a:r>
              <a:rPr lang="en-US" dirty="0" err="1"/>
              <a:t>email",“nomail@gmail.com</a:t>
            </a:r>
            <a:r>
              <a:rPr lang="en-US" dirty="0"/>
              <a:t>");  </a:t>
            </a:r>
          </a:p>
          <a:p>
            <a:r>
              <a:rPr lang="en-US" dirty="0"/>
              <a:t>  </a:t>
            </a:r>
          </a:p>
          <a:p>
            <a:r>
              <a:rPr lang="en-US" dirty="0" err="1"/>
              <a:t>p.store</a:t>
            </a:r>
            <a:r>
              <a:rPr lang="en-US" dirty="0"/>
              <a:t>(</a:t>
            </a:r>
            <a:r>
              <a:rPr lang="en-US" b="1" dirty="0"/>
              <a:t>new</a:t>
            </a:r>
            <a:r>
              <a:rPr lang="en-US" dirty="0"/>
              <a:t> </a:t>
            </a:r>
            <a:r>
              <a:rPr lang="en-US" dirty="0" err="1"/>
              <a:t>FileWriter</a:t>
            </a:r>
            <a:r>
              <a:rPr lang="en-US" dirty="0"/>
              <a:t>("</a:t>
            </a:r>
            <a:r>
              <a:rPr lang="en-US" dirty="0" err="1"/>
              <a:t>info.properties</a:t>
            </a:r>
            <a:r>
              <a:rPr lang="en-US" dirty="0"/>
              <a:t>")," Properties Example"); </a:t>
            </a:r>
          </a:p>
          <a:p>
            <a:r>
              <a:rPr lang="en-US" dirty="0"/>
              <a:t>System.</a:t>
            </a:r>
            <a:r>
              <a:rPr lang="en-US" b="1" i="1" dirty="0"/>
              <a:t>out.println("Properties file created successfully");</a:t>
            </a:r>
            <a:r>
              <a:rPr lang="en-US" dirty="0"/>
              <a:t> </a:t>
            </a:r>
          </a:p>
          <a:p>
            <a:r>
              <a:rPr lang="en-US" dirty="0"/>
              <a:t>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81</a:t>
            </a:fld>
            <a:endParaRPr lang="en-US"/>
          </a:p>
        </p:txBody>
      </p:sp>
    </p:spTree>
    <p:extLst>
      <p:ext uri="{BB962C8B-B14F-4D97-AF65-F5344CB8AC3E}">
        <p14:creationId xmlns:p14="http://schemas.microsoft.com/office/powerpoint/2010/main" val="26518655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651379"/>
          </a:xfrm>
        </p:spPr>
        <p:txBody>
          <a:bodyPr>
            <a:normAutofit fontScale="90000"/>
          </a:bodyPr>
          <a:lstStyle/>
          <a:p>
            <a:r>
              <a:rPr lang="en-US" dirty="0"/>
              <a:t>Collections utility class provides static methods to convert non synchronized to synchronized objects</a:t>
            </a:r>
          </a:p>
        </p:txBody>
      </p:sp>
      <p:sp>
        <p:nvSpPr>
          <p:cNvPr id="3" name="Content Placeholder 2"/>
          <p:cNvSpPr>
            <a:spLocks noGrp="1"/>
          </p:cNvSpPr>
          <p:nvPr>
            <p:ph idx="1"/>
          </p:nvPr>
        </p:nvSpPr>
        <p:spPr/>
        <p:txBody>
          <a:bodyPr>
            <a:normAutofit/>
          </a:bodyPr>
          <a:lstStyle/>
          <a:p>
            <a:r>
              <a:rPr lang="en-US" b="1" dirty="0">
                <a:solidFill>
                  <a:srgbClr val="7030A0"/>
                </a:solidFill>
                <a:latin typeface="Consolas" panose="020B0609020204030204" pitchFamily="49" charset="0"/>
              </a:rPr>
              <a:t>Convert List object as synchronized</a:t>
            </a:r>
          </a:p>
          <a:p>
            <a:r>
              <a:rPr lang="en-US" dirty="0" err="1">
                <a:solidFill>
                  <a:srgbClr val="000000"/>
                </a:solidFill>
                <a:latin typeface="Consolas" panose="020B0609020204030204" pitchFamily="49" charset="0"/>
              </a:rPr>
              <a:t>ArrayList</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al</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ArrayList</a:t>
            </a:r>
            <a:r>
              <a:rPr lang="en-US" b="1" dirty="0">
                <a:solidFill>
                  <a:srgbClr val="000000"/>
                </a:solidFill>
                <a:latin typeface="Consolas" panose="020B0609020204030204" pitchFamily="49" charset="0"/>
              </a:rPr>
              <a:t>&lt;&gt;();</a:t>
            </a:r>
          </a:p>
          <a:p>
            <a:r>
              <a:rPr lang="en-US" dirty="0" err="1">
                <a:solidFill>
                  <a:srgbClr val="000000"/>
                </a:solidFill>
                <a:latin typeface="Consolas" panose="020B0609020204030204" pitchFamily="49" charset="0"/>
              </a:rPr>
              <a:t>Collections.</a:t>
            </a:r>
            <a:r>
              <a:rPr lang="en-US" i="1" dirty="0" err="1">
                <a:solidFill>
                  <a:srgbClr val="FF0000"/>
                </a:solidFill>
                <a:latin typeface="Consolas" panose="020B0609020204030204" pitchFamily="49" charset="0"/>
              </a:rPr>
              <a:t>synchronizedList</a:t>
            </a:r>
            <a:r>
              <a:rPr lang="en-US" i="1" dirty="0">
                <a:solidFill>
                  <a:srgbClr val="000000"/>
                </a:solidFill>
                <a:latin typeface="Consolas" panose="020B0609020204030204" pitchFamily="49" charset="0"/>
              </a:rPr>
              <a:t>(</a:t>
            </a:r>
            <a:r>
              <a:rPr lang="en-US" i="1" dirty="0">
                <a:solidFill>
                  <a:srgbClr val="6A3E3E"/>
                </a:solidFill>
                <a:latin typeface="Consolas" panose="020B0609020204030204" pitchFamily="49" charset="0"/>
              </a:rPr>
              <a:t>al</a:t>
            </a:r>
            <a:r>
              <a:rPr lang="en-US" i="1" dirty="0">
                <a:solidFill>
                  <a:srgbClr val="000000"/>
                </a:solidFill>
                <a:latin typeface="Consolas" panose="020B0609020204030204" pitchFamily="49" charset="0"/>
              </a:rPr>
              <a:t>);</a:t>
            </a:r>
          </a:p>
          <a:p>
            <a:r>
              <a:rPr lang="en-US" b="1" dirty="0">
                <a:solidFill>
                  <a:srgbClr val="7030A0"/>
                </a:solidFill>
                <a:latin typeface="Consolas" panose="020B0609020204030204" pitchFamily="49" charset="0"/>
              </a:rPr>
              <a:t>Convert Set object as synchronized</a:t>
            </a:r>
          </a:p>
          <a:p>
            <a:r>
              <a:rPr lang="en-US" dirty="0" err="1">
                <a:solidFill>
                  <a:srgbClr val="000000"/>
                </a:solidFill>
                <a:latin typeface="Consolas" panose="020B0609020204030204" pitchFamily="49" charset="0"/>
              </a:rPr>
              <a:t>HashSet</a:t>
            </a:r>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hs</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HashSet</a:t>
            </a:r>
            <a:r>
              <a:rPr lang="en-US" b="1" dirty="0">
                <a:solidFill>
                  <a:srgbClr val="000000"/>
                </a:solidFill>
                <a:latin typeface="Consolas" panose="020B0609020204030204" pitchFamily="49" charset="0"/>
              </a:rPr>
              <a:t>&lt;&gt;();</a:t>
            </a:r>
          </a:p>
          <a:p>
            <a:r>
              <a:rPr lang="en-US" dirty="0" err="1">
                <a:solidFill>
                  <a:srgbClr val="000000"/>
                </a:solidFill>
                <a:latin typeface="Consolas" panose="020B0609020204030204" pitchFamily="49" charset="0"/>
              </a:rPr>
              <a:t>Collections.</a:t>
            </a:r>
            <a:r>
              <a:rPr lang="en-US" i="1" dirty="0" err="1">
                <a:solidFill>
                  <a:srgbClr val="FF0000"/>
                </a:solidFill>
                <a:latin typeface="Consolas" panose="020B0609020204030204" pitchFamily="49" charset="0"/>
              </a:rPr>
              <a:t>synchronizedSet</a:t>
            </a:r>
            <a:r>
              <a:rPr lang="en-US" i="1" dirty="0">
                <a:solidFill>
                  <a:srgbClr val="000000"/>
                </a:solidFill>
                <a:latin typeface="Consolas" panose="020B0609020204030204" pitchFamily="49" charset="0"/>
              </a:rPr>
              <a:t>(</a:t>
            </a:r>
            <a:r>
              <a:rPr lang="en-US" i="1" dirty="0" err="1">
                <a:solidFill>
                  <a:srgbClr val="6A3E3E"/>
                </a:solidFill>
                <a:latin typeface="Consolas" panose="020B0609020204030204" pitchFamily="49" charset="0"/>
              </a:rPr>
              <a:t>hs</a:t>
            </a:r>
            <a:r>
              <a:rPr lang="en-US" i="1" dirty="0">
                <a:solidFill>
                  <a:srgbClr val="000000"/>
                </a:solidFill>
                <a:latin typeface="Consolas" panose="020B0609020204030204" pitchFamily="49" charset="0"/>
              </a:rPr>
              <a:t>);</a:t>
            </a:r>
          </a:p>
          <a:p>
            <a:r>
              <a:rPr lang="en-US" b="1" dirty="0">
                <a:solidFill>
                  <a:srgbClr val="7030A0"/>
                </a:solidFill>
                <a:latin typeface="Consolas" panose="020B0609020204030204" pitchFamily="49" charset="0"/>
              </a:rPr>
              <a:t>Convert Map object as synchronized</a:t>
            </a:r>
          </a:p>
          <a:p>
            <a:r>
              <a:rPr lang="en-US" dirty="0" err="1">
                <a:solidFill>
                  <a:srgbClr val="000000"/>
                </a:solidFill>
                <a:latin typeface="Consolas" panose="020B0609020204030204" pitchFamily="49" charset="0"/>
              </a:rPr>
              <a:t>HashMap</a:t>
            </a:r>
            <a:r>
              <a:rPr lang="en-US" dirty="0">
                <a:solidFill>
                  <a:srgbClr val="000000"/>
                </a:solidFill>
                <a:latin typeface="Consolas" panose="020B0609020204030204" pitchFamily="49" charset="0"/>
              </a:rPr>
              <a:t>&lt;Integer, String&gt; </a:t>
            </a:r>
            <a:r>
              <a:rPr lang="en-US" dirty="0" err="1">
                <a:solidFill>
                  <a:srgbClr val="6A3E3E"/>
                </a:solidFill>
                <a:latin typeface="Consolas" panose="020B0609020204030204" pitchFamily="49" charset="0"/>
              </a:rPr>
              <a:t>hashMap</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HashMap</a:t>
            </a:r>
            <a:r>
              <a:rPr lang="en-US" b="1" dirty="0">
                <a:solidFill>
                  <a:srgbClr val="000000"/>
                </a:solidFill>
                <a:latin typeface="Consolas" panose="020B0609020204030204" pitchFamily="49" charset="0"/>
              </a:rPr>
              <a:t>&lt;&gt;();</a:t>
            </a:r>
          </a:p>
          <a:p>
            <a:r>
              <a:rPr lang="en-US" dirty="0" err="1">
                <a:solidFill>
                  <a:srgbClr val="000000"/>
                </a:solidFill>
                <a:latin typeface="Consolas" panose="020B0609020204030204" pitchFamily="49" charset="0"/>
              </a:rPr>
              <a:t>Collections.</a:t>
            </a:r>
            <a:r>
              <a:rPr lang="en-US" i="1" dirty="0" err="1">
                <a:solidFill>
                  <a:srgbClr val="FF0000"/>
                </a:solidFill>
                <a:latin typeface="Consolas" panose="020B0609020204030204" pitchFamily="49" charset="0"/>
              </a:rPr>
              <a:t>synchronizedMap</a:t>
            </a:r>
            <a:r>
              <a:rPr lang="en-US" i="1" dirty="0">
                <a:solidFill>
                  <a:srgbClr val="000000"/>
                </a:solidFill>
                <a:latin typeface="Consolas" panose="020B0609020204030204" pitchFamily="49" charset="0"/>
              </a:rPr>
              <a:t>(</a:t>
            </a:r>
            <a:r>
              <a:rPr lang="en-US" i="1" dirty="0" err="1">
                <a:solidFill>
                  <a:srgbClr val="6A3E3E"/>
                </a:solidFill>
                <a:latin typeface="Consolas" panose="020B0609020204030204" pitchFamily="49" charset="0"/>
              </a:rPr>
              <a:t>hashMap</a:t>
            </a:r>
            <a:r>
              <a:rPr lang="en-US" i="1" dirty="0">
                <a:solidFill>
                  <a:srgbClr val="000000"/>
                </a:solidFill>
                <a:latin typeface="Consolas" panose="020B0609020204030204" pitchFamily="49" charset="0"/>
              </a:rPr>
              <a:t>);</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82</a:t>
            </a:fld>
            <a:endParaRPr lang="en-US"/>
          </a:p>
        </p:txBody>
      </p:sp>
    </p:spTree>
    <p:extLst>
      <p:ext uri="{BB962C8B-B14F-4D97-AF65-F5344CB8AC3E}">
        <p14:creationId xmlns:p14="http://schemas.microsoft.com/office/powerpoint/2010/main" val="18858188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a:t>
            </a:r>
          </a:p>
        </p:txBody>
      </p:sp>
      <p:sp>
        <p:nvSpPr>
          <p:cNvPr id="3" name="Content Placeholder 2"/>
          <p:cNvSpPr>
            <a:spLocks noGrp="1"/>
          </p:cNvSpPr>
          <p:nvPr>
            <p:ph idx="1"/>
          </p:nvPr>
        </p:nvSpPr>
        <p:spPr/>
        <p:txBody>
          <a:bodyPr/>
          <a:lstStyle/>
          <a:p>
            <a:r>
              <a:rPr lang="en-US" dirty="0"/>
              <a:t>We can sort the elements of:</a:t>
            </a:r>
          </a:p>
          <a:p>
            <a:r>
              <a:rPr lang="en-US" dirty="0"/>
              <a:t>String objects</a:t>
            </a:r>
          </a:p>
          <a:p>
            <a:r>
              <a:rPr lang="en-US" dirty="0"/>
              <a:t>Wrapper class objects</a:t>
            </a:r>
          </a:p>
          <a:p>
            <a:r>
              <a:rPr lang="en-US" dirty="0"/>
              <a:t>User-defined class objects</a:t>
            </a:r>
          </a:p>
          <a:p>
            <a:endParaRPr lang="en-US" dirty="0"/>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83</a:t>
            </a:fld>
            <a:endParaRPr lang="en-US"/>
          </a:p>
        </p:txBody>
      </p:sp>
    </p:spTree>
    <p:extLst>
      <p:ext uri="{BB962C8B-B14F-4D97-AF65-F5344CB8AC3E}">
        <p14:creationId xmlns:p14="http://schemas.microsoft.com/office/powerpoint/2010/main" val="30763099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class</a:t>
            </a:r>
          </a:p>
        </p:txBody>
      </p:sp>
      <p:sp>
        <p:nvSpPr>
          <p:cNvPr id="3" name="Content Placeholder 2"/>
          <p:cNvSpPr>
            <a:spLocks noGrp="1"/>
          </p:cNvSpPr>
          <p:nvPr>
            <p:ph idx="1"/>
          </p:nvPr>
        </p:nvSpPr>
        <p:spPr/>
        <p:txBody>
          <a:bodyPr/>
          <a:lstStyle/>
          <a:p>
            <a:r>
              <a:rPr lang="en-US" b="1" dirty="0"/>
              <a:t>Collections</a:t>
            </a:r>
            <a:r>
              <a:rPr lang="en-US" dirty="0"/>
              <a:t> class provides static methods for sorting the elements of collection.</a:t>
            </a:r>
          </a:p>
          <a:p>
            <a:r>
              <a:rPr lang="en-US" dirty="0"/>
              <a:t>If collection elements are of Set type, we can use </a:t>
            </a:r>
            <a:r>
              <a:rPr lang="en-US" dirty="0" err="1"/>
              <a:t>TreeSet.But</a:t>
            </a:r>
            <a:r>
              <a:rPr lang="en-US" dirty="0"/>
              <a:t> We cannot sort the elements of List.</a:t>
            </a:r>
          </a:p>
          <a:p>
            <a:r>
              <a:rPr lang="en-US" dirty="0"/>
              <a:t>Collections class provides methods for sorting the elements of List type elements.</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84</a:t>
            </a:fld>
            <a:endParaRPr lang="en-US"/>
          </a:p>
        </p:txBody>
      </p:sp>
    </p:spTree>
    <p:extLst>
      <p:ext uri="{BB962C8B-B14F-4D97-AF65-F5344CB8AC3E}">
        <p14:creationId xmlns:p14="http://schemas.microsoft.com/office/powerpoint/2010/main" val="39063604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Method of Collections class for sorting List elements</a:t>
            </a:r>
            <a:br>
              <a:rPr lang="en-US" dirty="0"/>
            </a:br>
            <a:endParaRPr lang="en-US" dirty="0"/>
          </a:p>
        </p:txBody>
      </p:sp>
      <p:sp>
        <p:nvSpPr>
          <p:cNvPr id="3" name="Content Placeholder 2"/>
          <p:cNvSpPr>
            <a:spLocks noGrp="1"/>
          </p:cNvSpPr>
          <p:nvPr>
            <p:ph idx="1"/>
          </p:nvPr>
        </p:nvSpPr>
        <p:spPr/>
        <p:txBody>
          <a:bodyPr/>
          <a:lstStyle/>
          <a:p>
            <a:endParaRPr lang="en-US" dirty="0"/>
          </a:p>
          <a:p>
            <a:r>
              <a:rPr lang="en-US" dirty="0"/>
              <a:t>public void sort(List list)</a:t>
            </a:r>
          </a:p>
          <a:p>
            <a:r>
              <a:rPr lang="en-US" dirty="0"/>
              <a:t>It is used to sort the elements of List.</a:t>
            </a:r>
          </a:p>
          <a:p>
            <a:r>
              <a:rPr lang="en-US" dirty="0"/>
              <a:t>List elements must be of Comparable type.</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85</a:t>
            </a:fld>
            <a:endParaRPr lang="en-US"/>
          </a:p>
        </p:txBody>
      </p:sp>
    </p:spTree>
    <p:extLst>
      <p:ext uri="{BB962C8B-B14F-4D97-AF65-F5344CB8AC3E}">
        <p14:creationId xmlns:p14="http://schemas.microsoft.com/office/powerpoint/2010/main" val="34626557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a:t>Example of Sorting the elements of List that contains string objects</a:t>
            </a:r>
          </a:p>
        </p:txBody>
      </p:sp>
      <p:sp>
        <p:nvSpPr>
          <p:cNvPr id="3" name="Content Placeholder 2"/>
          <p:cNvSpPr>
            <a:spLocks noGrp="1"/>
          </p:cNvSpPr>
          <p:nvPr>
            <p:ph idx="1"/>
          </p:nvPr>
        </p:nvSpPr>
        <p:spPr>
          <a:xfrm>
            <a:off x="677333" y="1320800"/>
            <a:ext cx="9552517" cy="5194299"/>
          </a:xfrm>
        </p:spPr>
        <p:txBody>
          <a:bodyPr>
            <a:normAutofit fontScale="92500" lnSpcReduction="20000"/>
          </a:bodyPr>
          <a:lstStyle/>
          <a:p>
            <a:r>
              <a:rPr lang="en-US" b="1" dirty="0"/>
              <a:t>class</a:t>
            </a:r>
            <a:r>
              <a:rPr lang="en-US" dirty="0"/>
              <a:t> </a:t>
            </a:r>
            <a:r>
              <a:rPr lang="en-US" dirty="0" err="1"/>
              <a:t>TestSort</a:t>
            </a:r>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ArrayList</a:t>
            </a:r>
            <a:r>
              <a:rPr lang="en-US" dirty="0"/>
              <a:t>&lt;String&gt; al=</a:t>
            </a:r>
            <a:r>
              <a:rPr lang="en-US" b="1" dirty="0"/>
              <a:t>new</a:t>
            </a:r>
            <a:r>
              <a:rPr lang="en-US" dirty="0"/>
              <a:t> </a:t>
            </a:r>
            <a:r>
              <a:rPr lang="en-US" dirty="0" err="1"/>
              <a:t>ArrayList</a:t>
            </a:r>
            <a:r>
              <a:rPr lang="en-US" dirty="0"/>
              <a:t>&lt;String&gt;();  </a:t>
            </a:r>
          </a:p>
          <a:p>
            <a:r>
              <a:rPr lang="en-US" dirty="0" err="1"/>
              <a:t>al.add</a:t>
            </a:r>
            <a:r>
              <a:rPr lang="en-US" dirty="0"/>
              <a:t>("</a:t>
            </a:r>
            <a:r>
              <a:rPr lang="en-US" dirty="0" err="1"/>
              <a:t>Viru</a:t>
            </a:r>
            <a:r>
              <a:rPr lang="en-US" dirty="0"/>
              <a:t>");  </a:t>
            </a:r>
          </a:p>
          <a:p>
            <a:r>
              <a:rPr lang="en-US" dirty="0" err="1"/>
              <a:t>al.add</a:t>
            </a:r>
            <a:r>
              <a:rPr lang="en-US" dirty="0"/>
              <a:t>("</a:t>
            </a:r>
            <a:r>
              <a:rPr lang="en-US" dirty="0" err="1"/>
              <a:t>Saurav</a:t>
            </a:r>
            <a:r>
              <a:rPr lang="en-US" dirty="0"/>
              <a:t>");  </a:t>
            </a:r>
          </a:p>
          <a:p>
            <a:r>
              <a:rPr lang="en-US" dirty="0" err="1"/>
              <a:t>al.add</a:t>
            </a:r>
            <a:r>
              <a:rPr lang="en-US" dirty="0"/>
              <a:t>("</a:t>
            </a:r>
            <a:r>
              <a:rPr lang="en-US" dirty="0" err="1"/>
              <a:t>Mukesh</a:t>
            </a:r>
            <a:r>
              <a:rPr lang="en-US" dirty="0"/>
              <a:t>");  </a:t>
            </a:r>
          </a:p>
          <a:p>
            <a:r>
              <a:rPr lang="en-US" dirty="0" err="1"/>
              <a:t>al.add</a:t>
            </a:r>
            <a:r>
              <a:rPr lang="en-US" dirty="0"/>
              <a:t>("Tahir");  </a:t>
            </a:r>
          </a:p>
          <a:p>
            <a:r>
              <a:rPr lang="en-US" dirty="0"/>
              <a:t>  </a:t>
            </a:r>
            <a:endParaRPr lang="en-US" b="1" dirty="0">
              <a:solidFill>
                <a:srgbClr val="FF0000"/>
              </a:solidFill>
            </a:endParaRPr>
          </a:p>
          <a:p>
            <a:r>
              <a:rPr lang="en-US" b="1" dirty="0" err="1">
                <a:solidFill>
                  <a:srgbClr val="FF0000"/>
                </a:solidFill>
              </a:rPr>
              <a:t>Collections.sort</a:t>
            </a:r>
            <a:r>
              <a:rPr lang="en-US" b="1" dirty="0">
                <a:solidFill>
                  <a:srgbClr val="FF0000"/>
                </a:solidFill>
              </a:rPr>
              <a:t>(al);  </a:t>
            </a:r>
          </a:p>
          <a:p>
            <a:r>
              <a:rPr lang="en-US" dirty="0"/>
              <a:t>Iterator </a:t>
            </a:r>
            <a:r>
              <a:rPr lang="en-US" dirty="0" err="1"/>
              <a:t>itr</a:t>
            </a:r>
            <a:r>
              <a:rPr lang="en-US" dirty="0"/>
              <a:t>=</a:t>
            </a:r>
            <a:r>
              <a:rPr lang="en-US" dirty="0" err="1"/>
              <a:t>al.iterator</a:t>
            </a:r>
            <a:r>
              <a:rPr lang="en-US" dirty="0"/>
              <a:t>();  </a:t>
            </a:r>
          </a:p>
          <a:p>
            <a:r>
              <a:rPr lang="en-US" b="1" dirty="0"/>
              <a:t>while</a:t>
            </a:r>
            <a:r>
              <a:rPr lang="en-US" dirty="0"/>
              <a:t>(</a:t>
            </a:r>
            <a:r>
              <a:rPr lang="en-US" dirty="0" err="1"/>
              <a:t>itr.hasNext</a:t>
            </a:r>
            <a:r>
              <a:rPr lang="en-US" dirty="0"/>
              <a:t>()){  </a:t>
            </a:r>
          </a:p>
          <a:p>
            <a:r>
              <a:rPr lang="en-US" dirty="0" err="1"/>
              <a:t>System.out.println</a:t>
            </a:r>
            <a:r>
              <a:rPr lang="en-US" dirty="0"/>
              <a:t>(</a:t>
            </a:r>
            <a:r>
              <a:rPr lang="en-US" dirty="0" err="1"/>
              <a:t>itr.next</a:t>
            </a:r>
            <a:r>
              <a:rPr lang="en-US" dirty="0"/>
              <a:t>());  </a:t>
            </a:r>
          </a:p>
          <a:p>
            <a:r>
              <a:rPr lang="en-US" dirty="0"/>
              <a:t> }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86</a:t>
            </a:fld>
            <a:endParaRPr lang="en-US"/>
          </a:p>
        </p:txBody>
      </p:sp>
    </p:spTree>
    <p:extLst>
      <p:ext uri="{BB962C8B-B14F-4D97-AF65-F5344CB8AC3E}">
        <p14:creationId xmlns:p14="http://schemas.microsoft.com/office/powerpoint/2010/main" val="35160015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Example of Sorting the elements of List that contains Wrapper class objects</a:t>
            </a:r>
          </a:p>
        </p:txBody>
      </p:sp>
      <p:sp>
        <p:nvSpPr>
          <p:cNvPr id="3" name="Content Placeholder 2"/>
          <p:cNvSpPr>
            <a:spLocks noGrp="1"/>
          </p:cNvSpPr>
          <p:nvPr>
            <p:ph idx="1"/>
          </p:nvPr>
        </p:nvSpPr>
        <p:spPr>
          <a:xfrm>
            <a:off x="677334" y="1400175"/>
            <a:ext cx="10314516" cy="4641187"/>
          </a:xfrm>
        </p:spPr>
        <p:txBody>
          <a:bodyPr>
            <a:normAutofit fontScale="85000" lnSpcReduction="20000"/>
          </a:bodyPr>
          <a:lstStyle/>
          <a:p>
            <a:r>
              <a:rPr lang="en-US" b="1" dirty="0"/>
              <a:t>class</a:t>
            </a:r>
            <a:r>
              <a:rPr lang="en-US" dirty="0"/>
              <a:t> </a:t>
            </a:r>
            <a:r>
              <a:rPr lang="en-US" dirty="0" err="1"/>
              <a:t>TestSort</a:t>
            </a:r>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ArrayList</a:t>
            </a:r>
            <a:r>
              <a:rPr lang="en-US" dirty="0"/>
              <a:t> al=</a:t>
            </a:r>
            <a:r>
              <a:rPr lang="en-US" b="1" dirty="0"/>
              <a:t>new</a:t>
            </a:r>
            <a:r>
              <a:rPr lang="en-US" dirty="0"/>
              <a:t> </a:t>
            </a:r>
            <a:r>
              <a:rPr lang="en-US" dirty="0" err="1"/>
              <a:t>ArrayList</a:t>
            </a:r>
            <a:r>
              <a:rPr lang="en-US" dirty="0"/>
              <a:t>();  </a:t>
            </a:r>
          </a:p>
          <a:p>
            <a:r>
              <a:rPr lang="en-US" dirty="0" err="1"/>
              <a:t>al.add</a:t>
            </a:r>
            <a:r>
              <a:rPr lang="en-US" dirty="0"/>
              <a:t>(</a:t>
            </a:r>
            <a:r>
              <a:rPr lang="en-US" dirty="0" err="1"/>
              <a:t>Integer.valueOf</a:t>
            </a:r>
            <a:r>
              <a:rPr lang="en-US" dirty="0"/>
              <a:t>(201));  </a:t>
            </a:r>
          </a:p>
          <a:p>
            <a:r>
              <a:rPr lang="en-US" dirty="0" err="1"/>
              <a:t>al.add</a:t>
            </a:r>
            <a:r>
              <a:rPr lang="en-US" dirty="0"/>
              <a:t>(</a:t>
            </a:r>
            <a:r>
              <a:rPr lang="en-US" dirty="0" err="1"/>
              <a:t>Integer.valueOf</a:t>
            </a:r>
            <a:r>
              <a:rPr lang="en-US" dirty="0"/>
              <a:t>(101));  </a:t>
            </a:r>
          </a:p>
          <a:p>
            <a:r>
              <a:rPr lang="en-US" dirty="0" err="1"/>
              <a:t>al.add</a:t>
            </a:r>
            <a:r>
              <a:rPr lang="en-US" dirty="0"/>
              <a:t>(230);//internally will be converted into objects as </a:t>
            </a:r>
            <a:r>
              <a:rPr lang="en-US" dirty="0" err="1"/>
              <a:t>Integer.valueOf</a:t>
            </a:r>
            <a:r>
              <a:rPr lang="en-US" dirty="0"/>
              <a:t>(230)  </a:t>
            </a:r>
          </a:p>
          <a:p>
            <a:r>
              <a:rPr lang="en-US" dirty="0"/>
              <a:t>  </a:t>
            </a:r>
          </a:p>
          <a:p>
            <a:r>
              <a:rPr lang="en-US" dirty="0" err="1"/>
              <a:t>Collections.sort</a:t>
            </a:r>
            <a:r>
              <a:rPr lang="en-US" dirty="0"/>
              <a:t>(al);  </a:t>
            </a:r>
          </a:p>
          <a:p>
            <a:r>
              <a:rPr lang="en-US" dirty="0"/>
              <a:t>  </a:t>
            </a:r>
          </a:p>
          <a:p>
            <a:r>
              <a:rPr lang="en-US" dirty="0"/>
              <a:t>Iterator </a:t>
            </a:r>
            <a:r>
              <a:rPr lang="en-US" dirty="0" err="1"/>
              <a:t>itr</a:t>
            </a:r>
            <a:r>
              <a:rPr lang="en-US" dirty="0"/>
              <a:t>=</a:t>
            </a:r>
            <a:r>
              <a:rPr lang="en-US" dirty="0" err="1"/>
              <a:t>al.iterator</a:t>
            </a:r>
            <a:r>
              <a:rPr lang="en-US" dirty="0"/>
              <a:t>();  </a:t>
            </a:r>
          </a:p>
          <a:p>
            <a:r>
              <a:rPr lang="en-US" b="1" dirty="0"/>
              <a:t>while</a:t>
            </a:r>
            <a:r>
              <a:rPr lang="en-US" dirty="0"/>
              <a:t>(</a:t>
            </a:r>
            <a:r>
              <a:rPr lang="en-US" dirty="0" err="1"/>
              <a:t>itr.hasNext</a:t>
            </a:r>
            <a:r>
              <a:rPr lang="en-US" dirty="0"/>
              <a:t>()){  </a:t>
            </a:r>
          </a:p>
          <a:p>
            <a:r>
              <a:rPr lang="en-US" dirty="0" err="1"/>
              <a:t>System.out.println</a:t>
            </a:r>
            <a:r>
              <a:rPr lang="en-US" dirty="0"/>
              <a:t>(</a:t>
            </a:r>
            <a:r>
              <a:rPr lang="en-US" dirty="0" err="1"/>
              <a:t>itr.next</a:t>
            </a:r>
            <a:r>
              <a:rPr lang="en-US" dirty="0"/>
              <a:t>());  </a:t>
            </a:r>
          </a:p>
          <a:p>
            <a:r>
              <a:rPr lang="en-US" dirty="0"/>
              <a:t> }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87</a:t>
            </a:fld>
            <a:endParaRPr lang="en-US"/>
          </a:p>
        </p:txBody>
      </p:sp>
    </p:spTree>
    <p:extLst>
      <p:ext uri="{BB962C8B-B14F-4D97-AF65-F5344CB8AC3E}">
        <p14:creationId xmlns:p14="http://schemas.microsoft.com/office/powerpoint/2010/main" val="250460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Comparable interface</a:t>
            </a:r>
            <a:br>
              <a:rPr lang="en-US" dirty="0"/>
            </a:br>
            <a:endParaRPr lang="en-US" dirty="0"/>
          </a:p>
        </p:txBody>
      </p:sp>
      <p:sp>
        <p:nvSpPr>
          <p:cNvPr id="3" name="Content Placeholder 2"/>
          <p:cNvSpPr>
            <a:spLocks noGrp="1"/>
          </p:cNvSpPr>
          <p:nvPr>
            <p:ph idx="1"/>
          </p:nvPr>
        </p:nvSpPr>
        <p:spPr/>
        <p:txBody>
          <a:bodyPr/>
          <a:lstStyle/>
          <a:p>
            <a:r>
              <a:rPr lang="en-US" dirty="0"/>
              <a:t> Comparable interface is used to order the objects of user-defined class.</a:t>
            </a:r>
          </a:p>
          <a:p>
            <a:r>
              <a:rPr lang="en-US" dirty="0"/>
              <a:t>This interface is found in </a:t>
            </a:r>
            <a:r>
              <a:rPr lang="en-US" dirty="0" err="1"/>
              <a:t>java.lang</a:t>
            </a:r>
            <a:r>
              <a:rPr lang="en-US" dirty="0"/>
              <a:t> package and contains only one method named </a:t>
            </a:r>
            <a:r>
              <a:rPr lang="en-US" dirty="0" err="1"/>
              <a:t>compareTo</a:t>
            </a:r>
            <a:r>
              <a:rPr lang="en-US" dirty="0"/>
              <a:t>(Object).</a:t>
            </a:r>
          </a:p>
          <a:p>
            <a:r>
              <a:rPr lang="en-US" dirty="0"/>
              <a:t>It provide only single sorting sequence i.e. you can sort the elements on based on single </a:t>
            </a:r>
            <a:r>
              <a:rPr lang="en-US" dirty="0" err="1"/>
              <a:t>datamember</a:t>
            </a:r>
            <a:r>
              <a:rPr lang="en-US" dirty="0"/>
              <a:t> only.</a:t>
            </a:r>
          </a:p>
          <a:p>
            <a:r>
              <a:rPr lang="en-US" dirty="0"/>
              <a:t>For instance it may be either </a:t>
            </a:r>
            <a:r>
              <a:rPr lang="en-US" dirty="0" err="1"/>
              <a:t>rollno</a:t>
            </a:r>
            <a:r>
              <a:rPr lang="en-US" dirty="0"/>
              <a:t>, name, age or anything else.</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88</a:t>
            </a:fld>
            <a:endParaRPr lang="en-US"/>
          </a:p>
        </p:txBody>
      </p:sp>
    </p:spTree>
    <p:extLst>
      <p:ext uri="{BB962C8B-B14F-4D97-AF65-F5344CB8AC3E}">
        <p14:creationId xmlns:p14="http://schemas.microsoft.com/office/powerpoint/2010/main" val="24027484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br>
              <a:rPr lang="en-US" dirty="0"/>
            </a:br>
            <a:endParaRPr lang="en-US" dirty="0"/>
          </a:p>
        </p:txBody>
      </p:sp>
      <p:graphicFrame>
        <p:nvGraphicFramePr>
          <p:cNvPr id="7" name="Content Placeholder 6"/>
          <p:cNvGraphicFramePr>
            <a:graphicFrameLocks noGrp="1"/>
          </p:cNvGraphicFramePr>
          <p:nvPr>
            <p:ph idx="1"/>
          </p:nvPr>
        </p:nvGraphicFramePr>
        <p:xfrm>
          <a:off x="677863" y="3781266"/>
          <a:ext cx="8596312" cy="64008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r>
                        <a:rPr lang="en-US" b="1" i="0" dirty="0">
                          <a:solidFill>
                            <a:srgbClr val="000000"/>
                          </a:solidFill>
                          <a:effectLst/>
                          <a:latin typeface="verdana" panose="020B0604030504040204" pitchFamily="34" charset="0"/>
                        </a:rPr>
                        <a:t>public int </a:t>
                      </a:r>
                      <a:r>
                        <a:rPr lang="en-US" b="1" i="0" dirty="0" err="1">
                          <a:solidFill>
                            <a:srgbClr val="000000"/>
                          </a:solidFill>
                          <a:effectLst/>
                          <a:latin typeface="verdana" panose="020B0604030504040204" pitchFamily="34" charset="0"/>
                        </a:rPr>
                        <a:t>compareTo</a:t>
                      </a:r>
                      <a:r>
                        <a:rPr lang="en-US" b="1" i="0" dirty="0">
                          <a:solidFill>
                            <a:srgbClr val="000000"/>
                          </a:solidFill>
                          <a:effectLst/>
                          <a:latin typeface="verdana" panose="020B0604030504040204" pitchFamily="34" charset="0"/>
                        </a:rPr>
                        <a:t>(Object </a:t>
                      </a:r>
                      <a:r>
                        <a:rPr lang="en-US" b="1" i="0" dirty="0" err="1">
                          <a:solidFill>
                            <a:srgbClr val="000000"/>
                          </a:solidFill>
                          <a:effectLst/>
                          <a:latin typeface="verdana" panose="020B0604030504040204" pitchFamily="34" charset="0"/>
                        </a:rPr>
                        <a:t>obj</a:t>
                      </a:r>
                      <a:r>
                        <a:rPr lang="en-US" b="1" i="0" dirty="0">
                          <a:solidFill>
                            <a:srgbClr val="000000"/>
                          </a:solidFill>
                          <a:effectLst/>
                          <a:latin typeface="verdana" panose="020B0604030504040204" pitchFamily="34" charset="0"/>
                        </a:rPr>
                        <a:t>):</a:t>
                      </a:r>
                      <a:r>
                        <a:rPr lang="en-US" b="0" i="0" dirty="0">
                          <a:solidFill>
                            <a:srgbClr val="000000"/>
                          </a:solidFill>
                          <a:effectLst/>
                          <a:latin typeface="verdana" panose="020B0604030504040204" pitchFamily="34" charset="0"/>
                        </a:rPr>
                        <a:t> is used to compare the current object with the specified object.</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89</a:t>
            </a:fld>
            <a:endParaRPr lang="en-US"/>
          </a:p>
        </p:txBody>
      </p:sp>
    </p:spTree>
    <p:extLst>
      <p:ext uri="{BB962C8B-B14F-4D97-AF65-F5344CB8AC3E}">
        <p14:creationId xmlns:p14="http://schemas.microsoft.com/office/powerpoint/2010/main" val="1749987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Collection framework provides many classes</a:t>
            </a:r>
          </a:p>
        </p:txBody>
      </p:sp>
      <p:sp>
        <p:nvSpPr>
          <p:cNvPr id="3" name="Content Placeholder 2"/>
          <p:cNvSpPr>
            <a:spLocks noGrp="1"/>
          </p:cNvSpPr>
          <p:nvPr>
            <p:ph idx="1"/>
          </p:nvPr>
        </p:nvSpPr>
        <p:spPr/>
        <p:txBody>
          <a:bodyPr/>
          <a:lstStyle/>
          <a:p>
            <a:r>
              <a:rPr lang="en-US" dirty="0" err="1"/>
              <a:t>ArrayList</a:t>
            </a:r>
            <a:endParaRPr lang="en-US" dirty="0"/>
          </a:p>
          <a:p>
            <a:r>
              <a:rPr lang="en-US" dirty="0"/>
              <a:t>Vector</a:t>
            </a:r>
          </a:p>
          <a:p>
            <a:r>
              <a:rPr lang="en-US" dirty="0" err="1"/>
              <a:t>LinkedList</a:t>
            </a:r>
            <a:endParaRPr lang="en-US" dirty="0"/>
          </a:p>
          <a:p>
            <a:r>
              <a:rPr lang="en-US" dirty="0" err="1"/>
              <a:t>HashSet</a:t>
            </a:r>
            <a:endParaRPr lang="en-US" dirty="0"/>
          </a:p>
          <a:p>
            <a:r>
              <a:rPr lang="en-US" dirty="0" err="1"/>
              <a:t>LinkedHashSet</a:t>
            </a:r>
            <a:endParaRPr lang="en-US" dirty="0"/>
          </a:p>
          <a:p>
            <a:r>
              <a:rPr lang="en-US" dirty="0"/>
              <a:t>TreeSet </a:t>
            </a:r>
            <a:r>
              <a:rPr lang="en-US" dirty="0" err="1"/>
              <a:t>etc</a:t>
            </a:r>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9</a:t>
            </a:fld>
            <a:endParaRPr lang="en-US"/>
          </a:p>
        </p:txBody>
      </p:sp>
    </p:spTree>
    <p:extLst>
      <p:ext uri="{BB962C8B-B14F-4D97-AF65-F5344CB8AC3E}">
        <p14:creationId xmlns:p14="http://schemas.microsoft.com/office/powerpoint/2010/main" val="166891543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7225"/>
          </a:xfrm>
        </p:spPr>
        <p:txBody>
          <a:bodyPr>
            <a:noAutofit/>
          </a:bodyPr>
          <a:lstStyle/>
          <a:p>
            <a:r>
              <a:rPr lang="en-US" sz="2000" b="1" dirty="0"/>
              <a:t>Example of Sorting the elements of List that contains user-defined class objects on age basis</a:t>
            </a:r>
            <a:br>
              <a:rPr lang="en-US" sz="2000" b="1" dirty="0"/>
            </a:br>
            <a:endParaRPr lang="en-US" sz="2000" dirty="0"/>
          </a:p>
        </p:txBody>
      </p:sp>
      <p:sp>
        <p:nvSpPr>
          <p:cNvPr id="3" name="Content Placeholder 2"/>
          <p:cNvSpPr>
            <a:spLocks noGrp="1"/>
          </p:cNvSpPr>
          <p:nvPr>
            <p:ph idx="1"/>
          </p:nvPr>
        </p:nvSpPr>
        <p:spPr>
          <a:xfrm>
            <a:off x="677334" y="657225"/>
            <a:ext cx="11438466" cy="6286500"/>
          </a:xfrm>
        </p:spPr>
        <p:txBody>
          <a:bodyPr>
            <a:normAutofit fontScale="85000" lnSpcReduction="20000"/>
          </a:bodyPr>
          <a:lstStyle/>
          <a:p>
            <a:r>
              <a:rPr lang="en-US" b="1" dirty="0"/>
              <a:t>class</a:t>
            </a:r>
            <a:r>
              <a:rPr lang="en-US" dirty="0"/>
              <a:t> Student </a:t>
            </a:r>
            <a:r>
              <a:rPr lang="en-US" b="1" dirty="0"/>
              <a:t>implements</a:t>
            </a:r>
            <a:r>
              <a:rPr lang="en-US" dirty="0"/>
              <a:t> Comparable{  </a:t>
            </a:r>
          </a:p>
          <a:p>
            <a:r>
              <a:rPr lang="en-US" b="1" dirty="0"/>
              <a:t>int</a:t>
            </a:r>
            <a:r>
              <a:rPr lang="en-US" dirty="0"/>
              <a:t> </a:t>
            </a:r>
            <a:r>
              <a:rPr lang="en-US" dirty="0" err="1"/>
              <a:t>rollno</a:t>
            </a:r>
            <a:r>
              <a:rPr lang="en-US" dirty="0"/>
              <a:t>;  </a:t>
            </a:r>
          </a:p>
          <a:p>
            <a:r>
              <a:rPr lang="en-US" dirty="0"/>
              <a:t>String name;  </a:t>
            </a:r>
          </a:p>
          <a:p>
            <a:r>
              <a:rPr lang="en-US" b="1" dirty="0"/>
              <a:t>int</a:t>
            </a:r>
            <a:r>
              <a:rPr lang="en-US" dirty="0"/>
              <a:t> age;  </a:t>
            </a:r>
          </a:p>
          <a:p>
            <a:r>
              <a:rPr lang="en-US" dirty="0"/>
              <a:t>Student(</a:t>
            </a:r>
            <a:r>
              <a:rPr lang="en-US" b="1" dirty="0"/>
              <a:t>int</a:t>
            </a:r>
            <a:r>
              <a:rPr lang="en-US" dirty="0"/>
              <a:t> </a:t>
            </a:r>
            <a:r>
              <a:rPr lang="en-US" dirty="0" err="1"/>
              <a:t>rollno,String</a:t>
            </a:r>
            <a:r>
              <a:rPr lang="en-US" dirty="0"/>
              <a:t> </a:t>
            </a:r>
            <a:r>
              <a:rPr lang="en-US" dirty="0" err="1"/>
              <a:t>name,</a:t>
            </a:r>
            <a:r>
              <a:rPr lang="en-US" b="1" dirty="0" err="1"/>
              <a:t>int</a:t>
            </a:r>
            <a:r>
              <a:rPr lang="en-US" dirty="0"/>
              <a:t> age){  </a:t>
            </a:r>
          </a:p>
          <a:p>
            <a:r>
              <a:rPr lang="en-US" b="1" dirty="0" err="1"/>
              <a:t>this</a:t>
            </a:r>
            <a:r>
              <a:rPr lang="en-US" dirty="0" err="1"/>
              <a:t>.rollno</a:t>
            </a:r>
            <a:r>
              <a:rPr lang="en-US" dirty="0"/>
              <a:t>=</a:t>
            </a:r>
            <a:r>
              <a:rPr lang="en-US" dirty="0" err="1"/>
              <a:t>rollno</a:t>
            </a:r>
            <a:r>
              <a:rPr lang="en-US" dirty="0"/>
              <a:t>;  </a:t>
            </a:r>
          </a:p>
          <a:p>
            <a:r>
              <a:rPr lang="en-US" b="1" dirty="0"/>
              <a:t>this</a:t>
            </a:r>
            <a:r>
              <a:rPr lang="en-US" dirty="0"/>
              <a:t>.name=name;  </a:t>
            </a:r>
          </a:p>
          <a:p>
            <a:r>
              <a:rPr lang="en-US" b="1" dirty="0" err="1"/>
              <a:t>this</a:t>
            </a:r>
            <a:r>
              <a:rPr lang="en-US" dirty="0" err="1"/>
              <a:t>.age</a:t>
            </a:r>
            <a:r>
              <a:rPr lang="en-US" dirty="0"/>
              <a:t>=age;  </a:t>
            </a:r>
          </a:p>
          <a:p>
            <a:r>
              <a:rPr lang="en-US" dirty="0"/>
              <a:t>}  </a:t>
            </a:r>
          </a:p>
          <a:p>
            <a:r>
              <a:rPr lang="en-US" dirty="0"/>
              <a:t>  </a:t>
            </a:r>
          </a:p>
          <a:p>
            <a:r>
              <a:rPr lang="en-US" b="1" dirty="0"/>
              <a:t>public</a:t>
            </a:r>
            <a:r>
              <a:rPr lang="en-US" dirty="0"/>
              <a:t> </a:t>
            </a:r>
            <a:r>
              <a:rPr lang="en-US" b="1" dirty="0"/>
              <a:t>int</a:t>
            </a:r>
            <a:r>
              <a:rPr lang="en-US" dirty="0"/>
              <a:t> </a:t>
            </a:r>
            <a:r>
              <a:rPr lang="en-US" dirty="0" err="1"/>
              <a:t>compareTo</a:t>
            </a:r>
            <a:r>
              <a:rPr lang="en-US" dirty="0"/>
              <a:t>(Object </a:t>
            </a:r>
            <a:r>
              <a:rPr lang="en-US" dirty="0" err="1"/>
              <a:t>obj</a:t>
            </a:r>
            <a:r>
              <a:rPr lang="en-US" dirty="0"/>
              <a:t>){  </a:t>
            </a:r>
          </a:p>
          <a:p>
            <a:r>
              <a:rPr lang="en-US" dirty="0"/>
              <a:t>Student </a:t>
            </a:r>
            <a:r>
              <a:rPr lang="en-US" dirty="0" err="1"/>
              <a:t>st</a:t>
            </a:r>
            <a:r>
              <a:rPr lang="en-US" dirty="0"/>
              <a:t>=(Student)</a:t>
            </a:r>
            <a:r>
              <a:rPr lang="en-US" dirty="0" err="1"/>
              <a:t>obj</a:t>
            </a:r>
            <a:r>
              <a:rPr lang="en-US" dirty="0"/>
              <a:t>;  </a:t>
            </a:r>
          </a:p>
          <a:p>
            <a:r>
              <a:rPr lang="en-US" b="1" dirty="0"/>
              <a:t>if</a:t>
            </a:r>
            <a:r>
              <a:rPr lang="en-US" dirty="0"/>
              <a:t>(age==</a:t>
            </a:r>
            <a:r>
              <a:rPr lang="en-US" dirty="0" err="1"/>
              <a:t>st.age</a:t>
            </a:r>
            <a:r>
              <a:rPr lang="en-US" dirty="0"/>
              <a:t>)  </a:t>
            </a:r>
          </a:p>
          <a:p>
            <a:r>
              <a:rPr lang="en-US" b="1" dirty="0"/>
              <a:t>return</a:t>
            </a:r>
            <a:r>
              <a:rPr lang="en-US" dirty="0"/>
              <a:t> 0;  </a:t>
            </a:r>
          </a:p>
          <a:p>
            <a:r>
              <a:rPr lang="en-US" b="1" dirty="0"/>
              <a:t>else</a:t>
            </a:r>
            <a:r>
              <a:rPr lang="en-US" dirty="0"/>
              <a:t> </a:t>
            </a:r>
            <a:r>
              <a:rPr lang="en-US" b="1" dirty="0"/>
              <a:t>if</a:t>
            </a:r>
            <a:r>
              <a:rPr lang="en-US" dirty="0"/>
              <a:t>(age&gt;</a:t>
            </a:r>
            <a:r>
              <a:rPr lang="en-US" dirty="0" err="1"/>
              <a:t>st.age</a:t>
            </a:r>
            <a:r>
              <a:rPr lang="en-US" dirty="0"/>
              <a:t>)  </a:t>
            </a:r>
          </a:p>
          <a:p>
            <a:r>
              <a:rPr lang="en-US" b="1" dirty="0"/>
              <a:t>return</a:t>
            </a:r>
            <a:r>
              <a:rPr lang="en-US" dirty="0"/>
              <a:t> 1;  </a:t>
            </a:r>
          </a:p>
          <a:p>
            <a:r>
              <a:rPr lang="en-US" b="1" dirty="0"/>
              <a:t>else</a:t>
            </a:r>
            <a:r>
              <a:rPr lang="en-US" dirty="0"/>
              <a:t>  </a:t>
            </a:r>
          </a:p>
          <a:p>
            <a:r>
              <a:rPr lang="en-US" b="1" dirty="0"/>
              <a:t>return</a:t>
            </a:r>
            <a:r>
              <a:rPr lang="en-US" dirty="0"/>
              <a:t> -1;  </a:t>
            </a:r>
          </a:p>
          <a:p>
            <a:r>
              <a:rPr lang="en-US" dirty="0"/>
              <a:t>}  </a:t>
            </a:r>
          </a:p>
          <a:p>
            <a:r>
              <a:rPr lang="en-US" dirty="0"/>
              <a:t>  }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90</a:t>
            </a:fld>
            <a:endParaRPr lang="en-US"/>
          </a:p>
        </p:txBody>
      </p:sp>
    </p:spTree>
    <p:extLst>
      <p:ext uri="{BB962C8B-B14F-4D97-AF65-F5344CB8AC3E}">
        <p14:creationId xmlns:p14="http://schemas.microsoft.com/office/powerpoint/2010/main" val="23963906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534" y="0"/>
            <a:ext cx="8596668" cy="638175"/>
          </a:xfrm>
        </p:spPr>
        <p:txBody>
          <a:bodyPr>
            <a:normAutofit fontScale="90000"/>
          </a:bodyPr>
          <a:lstStyle/>
          <a:p>
            <a:r>
              <a:rPr lang="en-US" dirty="0"/>
              <a:t>TestSort.java</a:t>
            </a:r>
          </a:p>
        </p:txBody>
      </p:sp>
      <p:sp>
        <p:nvSpPr>
          <p:cNvPr id="3" name="Content Placeholder 2"/>
          <p:cNvSpPr>
            <a:spLocks noGrp="1"/>
          </p:cNvSpPr>
          <p:nvPr>
            <p:ph idx="1"/>
          </p:nvPr>
        </p:nvSpPr>
        <p:spPr>
          <a:xfrm>
            <a:off x="677333" y="638175"/>
            <a:ext cx="9542992" cy="6219825"/>
          </a:xfrm>
        </p:spPr>
        <p:txBody>
          <a:bodyPr>
            <a:normAutofit lnSpcReduction="10000"/>
          </a:bodyPr>
          <a:lstStyle/>
          <a:p>
            <a:r>
              <a:rPr lang="en-US" b="1" dirty="0"/>
              <a:t>class</a:t>
            </a:r>
            <a:r>
              <a:rPr lang="en-US" dirty="0"/>
              <a:t> </a:t>
            </a:r>
            <a:r>
              <a:rPr lang="en-US" dirty="0" err="1"/>
              <a:t>TestSort</a:t>
            </a:r>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p>
          <a:p>
            <a:r>
              <a:rPr lang="en-US" dirty="0" err="1"/>
              <a:t>ArrayList</a:t>
            </a:r>
            <a:r>
              <a:rPr lang="en-US" dirty="0"/>
              <a:t> al=</a:t>
            </a:r>
            <a:r>
              <a:rPr lang="en-US" b="1" dirty="0"/>
              <a:t>new</a:t>
            </a:r>
            <a:r>
              <a:rPr lang="en-US" dirty="0"/>
              <a:t> </a:t>
            </a:r>
            <a:r>
              <a:rPr lang="en-US" dirty="0" err="1"/>
              <a:t>ArrayList</a:t>
            </a:r>
            <a:r>
              <a:rPr lang="en-US" dirty="0"/>
              <a:t>();  </a:t>
            </a:r>
          </a:p>
          <a:p>
            <a:r>
              <a:rPr lang="en-US" dirty="0" err="1"/>
              <a:t>al.add</a:t>
            </a:r>
            <a:r>
              <a:rPr lang="en-US" dirty="0"/>
              <a:t>(</a:t>
            </a:r>
            <a:r>
              <a:rPr lang="en-US" b="1" dirty="0"/>
              <a:t>new</a:t>
            </a:r>
            <a:r>
              <a:rPr lang="en-US" dirty="0"/>
              <a:t> Student(101,"Vijay",23));  </a:t>
            </a:r>
          </a:p>
          <a:p>
            <a:r>
              <a:rPr lang="en-US" dirty="0" err="1"/>
              <a:t>al.add</a:t>
            </a:r>
            <a:r>
              <a:rPr lang="en-US" dirty="0"/>
              <a:t>(</a:t>
            </a:r>
            <a:r>
              <a:rPr lang="en-US" b="1" dirty="0"/>
              <a:t>new</a:t>
            </a:r>
            <a:r>
              <a:rPr lang="en-US" dirty="0"/>
              <a:t> Student(106,"Ajay",27));  </a:t>
            </a:r>
          </a:p>
          <a:p>
            <a:r>
              <a:rPr lang="en-US" dirty="0" err="1"/>
              <a:t>al.add</a:t>
            </a:r>
            <a:r>
              <a:rPr lang="en-US" dirty="0"/>
              <a:t>(</a:t>
            </a:r>
            <a:r>
              <a:rPr lang="en-US" b="1" dirty="0"/>
              <a:t>new</a:t>
            </a:r>
            <a:r>
              <a:rPr lang="en-US" dirty="0"/>
              <a:t> Student(105,"Jai",21));  </a:t>
            </a:r>
          </a:p>
          <a:p>
            <a:r>
              <a:rPr lang="en-US" dirty="0"/>
              <a:t>  </a:t>
            </a:r>
          </a:p>
          <a:p>
            <a:r>
              <a:rPr lang="en-US" dirty="0" err="1"/>
              <a:t>Collections.sort</a:t>
            </a:r>
            <a:r>
              <a:rPr lang="en-US" dirty="0"/>
              <a:t>(al);  </a:t>
            </a:r>
          </a:p>
          <a:p>
            <a:r>
              <a:rPr lang="en-US" dirty="0"/>
              <a:t>Iterator </a:t>
            </a:r>
            <a:r>
              <a:rPr lang="en-US" dirty="0" err="1"/>
              <a:t>itr</a:t>
            </a:r>
            <a:r>
              <a:rPr lang="en-US" dirty="0"/>
              <a:t>=</a:t>
            </a:r>
            <a:r>
              <a:rPr lang="en-US" dirty="0" err="1"/>
              <a:t>al.iterator</a:t>
            </a:r>
            <a:r>
              <a:rPr lang="en-US" dirty="0"/>
              <a:t>();  </a:t>
            </a:r>
          </a:p>
          <a:p>
            <a:r>
              <a:rPr lang="en-US" b="1" dirty="0"/>
              <a:t>while</a:t>
            </a:r>
            <a:r>
              <a:rPr lang="en-US" dirty="0"/>
              <a:t>(</a:t>
            </a:r>
            <a:r>
              <a:rPr lang="en-US" dirty="0" err="1"/>
              <a:t>itr.hasNext</a:t>
            </a:r>
            <a:r>
              <a:rPr lang="en-US" dirty="0"/>
              <a:t>()){  </a:t>
            </a:r>
          </a:p>
          <a:p>
            <a:r>
              <a:rPr lang="en-US" dirty="0"/>
              <a:t>Student </a:t>
            </a:r>
            <a:r>
              <a:rPr lang="en-US" dirty="0" err="1"/>
              <a:t>st</a:t>
            </a:r>
            <a:r>
              <a:rPr lang="en-US" dirty="0"/>
              <a:t>=(Student)</a:t>
            </a:r>
            <a:r>
              <a:rPr lang="en-US" dirty="0" err="1"/>
              <a:t>itr.next</a:t>
            </a:r>
            <a:r>
              <a:rPr lang="en-US" dirty="0"/>
              <a:t>();  </a:t>
            </a:r>
          </a:p>
          <a:p>
            <a:r>
              <a:rPr lang="en-US" dirty="0" err="1"/>
              <a:t>System.out.println</a:t>
            </a:r>
            <a:r>
              <a:rPr lang="en-US" dirty="0"/>
              <a:t>(</a:t>
            </a:r>
            <a:r>
              <a:rPr lang="en-US" dirty="0" err="1"/>
              <a:t>st.rollno</a:t>
            </a:r>
            <a:r>
              <a:rPr lang="en-US" dirty="0"/>
              <a:t>+""+st.name+""+</a:t>
            </a:r>
            <a:r>
              <a:rPr lang="en-US" dirty="0" err="1"/>
              <a:t>st.age</a:t>
            </a:r>
            <a:r>
              <a:rPr lang="en-US" dirty="0"/>
              <a:t>);  </a:t>
            </a:r>
          </a:p>
          <a:p>
            <a:r>
              <a:rPr lang="en-US" dirty="0"/>
              <a:t>  }  </a:t>
            </a:r>
          </a:p>
          <a:p>
            <a:r>
              <a:rPr lang="en-US" dirty="0"/>
              <a:t>}  </a:t>
            </a:r>
          </a:p>
          <a:p>
            <a:r>
              <a:rPr lang="en-US" dirty="0"/>
              <a:t>}</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91</a:t>
            </a:fld>
            <a:endParaRPr lang="en-US"/>
          </a:p>
        </p:txBody>
      </p:sp>
    </p:spTree>
    <p:extLst>
      <p:ext uri="{BB962C8B-B14F-4D97-AF65-F5344CB8AC3E}">
        <p14:creationId xmlns:p14="http://schemas.microsoft.com/office/powerpoint/2010/main" val="18670588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Comparator interface</a:t>
            </a:r>
          </a:p>
        </p:txBody>
      </p:sp>
      <p:sp>
        <p:nvSpPr>
          <p:cNvPr id="3" name="Content Placeholder 2"/>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92</a:t>
            </a:fld>
            <a:endParaRPr lang="en-US"/>
          </a:p>
        </p:txBody>
      </p:sp>
    </p:spTree>
    <p:extLst>
      <p:ext uri="{BB962C8B-B14F-4D97-AF65-F5344CB8AC3E}">
        <p14:creationId xmlns:p14="http://schemas.microsoft.com/office/powerpoint/2010/main" val="39220030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Comparator</a:t>
            </a:r>
          </a:p>
        </p:txBody>
      </p:sp>
      <p:sp>
        <p:nvSpPr>
          <p:cNvPr id="3" name="Content Placeholder 2"/>
          <p:cNvSpPr>
            <a:spLocks noGrp="1"/>
          </p:cNvSpPr>
          <p:nvPr>
            <p:ph idx="1"/>
          </p:nvPr>
        </p:nvSpPr>
        <p:spPr/>
        <p:txBody>
          <a:bodyPr/>
          <a:lstStyle/>
          <a:p>
            <a:r>
              <a:rPr lang="en-US" b="1" dirty="0"/>
              <a:t>Comparator interface</a:t>
            </a:r>
            <a:r>
              <a:rPr lang="en-US" dirty="0"/>
              <a:t> is used to order the objects of user-defined class.</a:t>
            </a:r>
          </a:p>
          <a:p>
            <a:r>
              <a:rPr lang="en-US" dirty="0"/>
              <a:t>This interface is found in </a:t>
            </a:r>
            <a:r>
              <a:rPr lang="en-US" dirty="0" err="1"/>
              <a:t>java.util</a:t>
            </a:r>
            <a:r>
              <a:rPr lang="en-US" dirty="0"/>
              <a:t> package and contains 2 methods compare(Object obj1,Object obj2) and equals(Object element).</a:t>
            </a:r>
          </a:p>
          <a:p>
            <a:r>
              <a:rPr lang="en-US" dirty="0"/>
              <a:t>It provides multiple sorting sequence i.e. you can sort the elements based on any data member. For instance it may be on </a:t>
            </a:r>
            <a:r>
              <a:rPr lang="en-US" dirty="0" err="1"/>
              <a:t>rollno</a:t>
            </a:r>
            <a:r>
              <a:rPr lang="en-US" dirty="0"/>
              <a:t>, name, age or anything else.</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93</a:t>
            </a:fld>
            <a:endParaRPr lang="en-US"/>
          </a:p>
        </p:txBody>
      </p:sp>
    </p:spTree>
    <p:extLst>
      <p:ext uri="{BB962C8B-B14F-4D97-AF65-F5344CB8AC3E}">
        <p14:creationId xmlns:p14="http://schemas.microsoft.com/office/powerpoint/2010/main" val="143183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Syntax of compare method</a:t>
            </a:r>
          </a:p>
        </p:txBody>
      </p:sp>
      <p:sp>
        <p:nvSpPr>
          <p:cNvPr id="3" name="Content Placeholder 2"/>
          <p:cNvSpPr>
            <a:spLocks noGrp="1"/>
          </p:cNvSpPr>
          <p:nvPr>
            <p:ph idx="1"/>
          </p:nvPr>
        </p:nvSpPr>
        <p:spPr/>
        <p:txBody>
          <a:bodyPr/>
          <a:lstStyle/>
          <a:p>
            <a:r>
              <a:rPr lang="en-US" b="1" dirty="0"/>
              <a:t>public int compare(Object obj1,Object obj2):</a:t>
            </a:r>
            <a:r>
              <a:rPr lang="en-US" dirty="0"/>
              <a:t> </a:t>
            </a:r>
          </a:p>
          <a:p>
            <a:r>
              <a:rPr lang="en-US" dirty="0"/>
              <a:t>//compares the first object with second object.</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94</a:t>
            </a:fld>
            <a:endParaRPr lang="en-US"/>
          </a:p>
        </p:txBody>
      </p:sp>
    </p:spTree>
    <p:extLst>
      <p:ext uri="{BB962C8B-B14F-4D97-AF65-F5344CB8AC3E}">
        <p14:creationId xmlns:p14="http://schemas.microsoft.com/office/powerpoint/2010/main" val="355410987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7225"/>
          </a:xfrm>
        </p:spPr>
        <p:txBody>
          <a:bodyPr>
            <a:noAutofit/>
          </a:bodyPr>
          <a:lstStyle/>
          <a:p>
            <a:r>
              <a:rPr lang="en-US" sz="2000" dirty="0"/>
              <a:t>Example of sorting the elements of List that contains user-defined class objects on the basis of age and name</a:t>
            </a:r>
          </a:p>
        </p:txBody>
      </p:sp>
      <p:sp>
        <p:nvSpPr>
          <p:cNvPr id="3" name="Content Placeholder 2"/>
          <p:cNvSpPr>
            <a:spLocks noGrp="1"/>
          </p:cNvSpPr>
          <p:nvPr>
            <p:ph idx="1"/>
          </p:nvPr>
        </p:nvSpPr>
        <p:spPr>
          <a:xfrm>
            <a:off x="677334" y="819150"/>
            <a:ext cx="9857316" cy="5657849"/>
          </a:xfrm>
        </p:spPr>
        <p:txBody>
          <a:bodyPr/>
          <a:lstStyle/>
          <a:p>
            <a:r>
              <a:rPr lang="en-US" dirty="0"/>
              <a:t>In this example we are creating following classes</a:t>
            </a:r>
          </a:p>
          <a:p>
            <a:r>
              <a:rPr lang="en-US" dirty="0"/>
              <a:t>Student.java</a:t>
            </a:r>
          </a:p>
          <a:p>
            <a:r>
              <a:rPr lang="en-US" dirty="0"/>
              <a:t>AgeComparator.java</a:t>
            </a:r>
          </a:p>
          <a:p>
            <a:r>
              <a:rPr lang="en-US" dirty="0"/>
              <a:t>NameComparator.java</a:t>
            </a:r>
          </a:p>
          <a:p>
            <a:r>
              <a:rPr lang="en-US" dirty="0"/>
              <a:t>SimpleTest.java</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95</a:t>
            </a:fld>
            <a:endParaRPr lang="en-US"/>
          </a:p>
        </p:txBody>
      </p:sp>
    </p:spTree>
    <p:extLst>
      <p:ext uri="{BB962C8B-B14F-4D97-AF65-F5344CB8AC3E}">
        <p14:creationId xmlns:p14="http://schemas.microsoft.com/office/powerpoint/2010/main" val="2275808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Student.java</a:t>
            </a:r>
          </a:p>
        </p:txBody>
      </p:sp>
      <p:sp>
        <p:nvSpPr>
          <p:cNvPr id="3" name="Content Placeholder 2"/>
          <p:cNvSpPr>
            <a:spLocks noGrp="1"/>
          </p:cNvSpPr>
          <p:nvPr>
            <p:ph idx="1"/>
          </p:nvPr>
        </p:nvSpPr>
        <p:spPr/>
        <p:txBody>
          <a:bodyPr>
            <a:normAutofit lnSpcReduction="10000"/>
          </a:bodyPr>
          <a:lstStyle/>
          <a:p>
            <a:r>
              <a:rPr lang="en-US" b="1" dirty="0"/>
              <a:t>class</a:t>
            </a:r>
            <a:r>
              <a:rPr lang="en-US" dirty="0"/>
              <a:t> Student{  </a:t>
            </a:r>
          </a:p>
          <a:p>
            <a:r>
              <a:rPr lang="en-US" b="1" dirty="0"/>
              <a:t>int</a:t>
            </a:r>
            <a:r>
              <a:rPr lang="en-US" dirty="0"/>
              <a:t> </a:t>
            </a:r>
            <a:r>
              <a:rPr lang="en-US" dirty="0" err="1"/>
              <a:t>rollno</a:t>
            </a:r>
            <a:r>
              <a:rPr lang="en-US" dirty="0"/>
              <a:t>;  </a:t>
            </a:r>
          </a:p>
          <a:p>
            <a:r>
              <a:rPr lang="en-US" dirty="0"/>
              <a:t>String name;  </a:t>
            </a:r>
          </a:p>
          <a:p>
            <a:r>
              <a:rPr lang="en-US" b="1" dirty="0"/>
              <a:t>int</a:t>
            </a:r>
            <a:r>
              <a:rPr lang="en-US" dirty="0"/>
              <a:t> age;  </a:t>
            </a:r>
          </a:p>
          <a:p>
            <a:r>
              <a:rPr lang="en-US" dirty="0"/>
              <a:t>Student(</a:t>
            </a:r>
            <a:r>
              <a:rPr lang="en-US" b="1" dirty="0"/>
              <a:t>int</a:t>
            </a:r>
            <a:r>
              <a:rPr lang="en-US" dirty="0"/>
              <a:t> </a:t>
            </a:r>
            <a:r>
              <a:rPr lang="en-US" dirty="0" err="1"/>
              <a:t>rollno,String</a:t>
            </a:r>
            <a:r>
              <a:rPr lang="en-US" dirty="0"/>
              <a:t> </a:t>
            </a:r>
            <a:r>
              <a:rPr lang="en-US" dirty="0" err="1"/>
              <a:t>name,</a:t>
            </a:r>
            <a:r>
              <a:rPr lang="en-US" b="1" dirty="0" err="1"/>
              <a:t>int</a:t>
            </a:r>
            <a:r>
              <a:rPr lang="en-US" dirty="0"/>
              <a:t> age){  </a:t>
            </a:r>
          </a:p>
          <a:p>
            <a:r>
              <a:rPr lang="en-US" b="1" dirty="0" err="1"/>
              <a:t>this</a:t>
            </a:r>
            <a:r>
              <a:rPr lang="en-US" dirty="0" err="1"/>
              <a:t>.rollno</a:t>
            </a:r>
            <a:r>
              <a:rPr lang="en-US" dirty="0"/>
              <a:t>=</a:t>
            </a:r>
            <a:r>
              <a:rPr lang="en-US" dirty="0" err="1"/>
              <a:t>rollno</a:t>
            </a:r>
            <a:r>
              <a:rPr lang="en-US" dirty="0"/>
              <a:t>;  </a:t>
            </a:r>
          </a:p>
          <a:p>
            <a:r>
              <a:rPr lang="en-US" b="1" dirty="0"/>
              <a:t>this</a:t>
            </a:r>
            <a:r>
              <a:rPr lang="en-US" dirty="0"/>
              <a:t>.name=name;  </a:t>
            </a:r>
          </a:p>
          <a:p>
            <a:r>
              <a:rPr lang="en-US" b="1" dirty="0" err="1"/>
              <a:t>this</a:t>
            </a:r>
            <a:r>
              <a:rPr lang="en-US" dirty="0" err="1"/>
              <a:t>.age</a:t>
            </a:r>
            <a:r>
              <a:rPr lang="en-US" dirty="0"/>
              <a:t>=age;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96</a:t>
            </a:fld>
            <a:endParaRPr lang="en-US"/>
          </a:p>
        </p:txBody>
      </p:sp>
    </p:spTree>
    <p:extLst>
      <p:ext uri="{BB962C8B-B14F-4D97-AF65-F5344CB8AC3E}">
        <p14:creationId xmlns:p14="http://schemas.microsoft.com/office/powerpoint/2010/main" val="85758006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AgeComparator</a:t>
            </a:r>
            <a:endParaRPr lang="en-US" dirty="0"/>
          </a:p>
        </p:txBody>
      </p:sp>
      <p:sp>
        <p:nvSpPr>
          <p:cNvPr id="3" name="Content Placeholder 2"/>
          <p:cNvSpPr>
            <a:spLocks noGrp="1"/>
          </p:cNvSpPr>
          <p:nvPr>
            <p:ph idx="1"/>
          </p:nvPr>
        </p:nvSpPr>
        <p:spPr/>
        <p:txBody>
          <a:bodyPr/>
          <a:lstStyle/>
          <a:p>
            <a:r>
              <a:rPr lang="en-US" dirty="0"/>
              <a:t>This class defines comparison logic based on the age. If age of first object is greater than the second, we are returning positive value, it can be any one such as 1, 2 , 10 etc. If age of first object is less than the second object, we are returning negative value, it can be any negative value and if age of both objects are equal, we are returning 0.</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97</a:t>
            </a:fld>
            <a:endParaRPr lang="en-US"/>
          </a:p>
        </p:txBody>
      </p:sp>
    </p:spTree>
    <p:extLst>
      <p:ext uri="{BB962C8B-B14F-4D97-AF65-F5344CB8AC3E}">
        <p14:creationId xmlns:p14="http://schemas.microsoft.com/office/powerpoint/2010/main" val="29312060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AgeComparator.java</a:t>
            </a:r>
          </a:p>
        </p:txBody>
      </p:sp>
      <p:sp>
        <p:nvSpPr>
          <p:cNvPr id="3" name="Content Placeholder 2"/>
          <p:cNvSpPr>
            <a:spLocks noGrp="1"/>
          </p:cNvSpPr>
          <p:nvPr>
            <p:ph idx="1"/>
          </p:nvPr>
        </p:nvSpPr>
        <p:spPr/>
        <p:txBody>
          <a:bodyPr>
            <a:normAutofit fontScale="77500" lnSpcReduction="20000"/>
          </a:bodyPr>
          <a:lstStyle/>
          <a:p>
            <a:r>
              <a:rPr lang="en-US" b="1" dirty="0"/>
              <a:t>class</a:t>
            </a:r>
            <a:r>
              <a:rPr lang="en-US" dirty="0"/>
              <a:t> </a:t>
            </a:r>
            <a:r>
              <a:rPr lang="en-US" dirty="0" err="1"/>
              <a:t>AgeComparator</a:t>
            </a:r>
            <a:r>
              <a:rPr lang="en-US" dirty="0"/>
              <a:t> </a:t>
            </a:r>
            <a:r>
              <a:rPr lang="en-US" b="1" dirty="0"/>
              <a:t>implements</a:t>
            </a:r>
            <a:r>
              <a:rPr lang="en-US" dirty="0"/>
              <a:t> Comparator{  </a:t>
            </a:r>
          </a:p>
          <a:p>
            <a:r>
              <a:rPr lang="en-US" b="1" dirty="0"/>
              <a:t>public</a:t>
            </a:r>
            <a:r>
              <a:rPr lang="en-US" dirty="0"/>
              <a:t> </a:t>
            </a:r>
            <a:r>
              <a:rPr lang="en-US" b="1" dirty="0"/>
              <a:t>int</a:t>
            </a:r>
            <a:r>
              <a:rPr lang="en-US" dirty="0"/>
              <a:t> Compare(Object o1,Object o2){  </a:t>
            </a:r>
          </a:p>
          <a:p>
            <a:r>
              <a:rPr lang="en-US" dirty="0"/>
              <a:t>Student s1=(Student)o1;  </a:t>
            </a:r>
          </a:p>
          <a:p>
            <a:r>
              <a:rPr lang="en-US" dirty="0"/>
              <a:t>Student s2=(Student)o2;  </a:t>
            </a:r>
          </a:p>
          <a:p>
            <a:r>
              <a:rPr lang="en-US" dirty="0"/>
              <a:t>  </a:t>
            </a:r>
          </a:p>
          <a:p>
            <a:r>
              <a:rPr lang="en-US" b="1" dirty="0"/>
              <a:t>if</a:t>
            </a:r>
            <a:r>
              <a:rPr lang="en-US" dirty="0"/>
              <a:t>(s1.age==s2.age)  </a:t>
            </a:r>
          </a:p>
          <a:p>
            <a:r>
              <a:rPr lang="en-US" b="1" dirty="0"/>
              <a:t>return</a:t>
            </a:r>
            <a:r>
              <a:rPr lang="en-US" dirty="0"/>
              <a:t> 0;  </a:t>
            </a:r>
          </a:p>
          <a:p>
            <a:r>
              <a:rPr lang="en-US" b="1" dirty="0"/>
              <a:t>else</a:t>
            </a:r>
            <a:r>
              <a:rPr lang="en-US" dirty="0"/>
              <a:t> </a:t>
            </a:r>
            <a:r>
              <a:rPr lang="en-US" b="1" dirty="0"/>
              <a:t>if</a:t>
            </a:r>
            <a:r>
              <a:rPr lang="en-US" dirty="0"/>
              <a:t>(s1.age&gt;s2.age)  </a:t>
            </a:r>
          </a:p>
          <a:p>
            <a:r>
              <a:rPr lang="en-US" b="1" dirty="0"/>
              <a:t>return</a:t>
            </a:r>
            <a:r>
              <a:rPr lang="en-US" dirty="0"/>
              <a:t> 1;  </a:t>
            </a:r>
          </a:p>
          <a:p>
            <a:r>
              <a:rPr lang="en-US" b="1" dirty="0"/>
              <a:t>else</a:t>
            </a:r>
            <a:r>
              <a:rPr lang="en-US" dirty="0"/>
              <a:t>  </a:t>
            </a:r>
          </a:p>
          <a:p>
            <a:r>
              <a:rPr lang="en-US" b="1" dirty="0"/>
              <a:t>return</a:t>
            </a:r>
            <a:r>
              <a:rPr lang="en-US" dirty="0"/>
              <a:t> -1;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98</a:t>
            </a:fld>
            <a:endParaRPr lang="en-US"/>
          </a:p>
        </p:txBody>
      </p:sp>
    </p:spTree>
    <p:extLst>
      <p:ext uri="{BB962C8B-B14F-4D97-AF65-F5344CB8AC3E}">
        <p14:creationId xmlns:p14="http://schemas.microsoft.com/office/powerpoint/2010/main" val="31578202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NameComparator.java</a:t>
            </a:r>
            <a:endParaRPr lang="en-US" dirty="0"/>
          </a:p>
        </p:txBody>
      </p:sp>
      <p:sp>
        <p:nvSpPr>
          <p:cNvPr id="3" name="Content Placeholder 2"/>
          <p:cNvSpPr>
            <a:spLocks noGrp="1"/>
          </p:cNvSpPr>
          <p:nvPr>
            <p:ph idx="1"/>
          </p:nvPr>
        </p:nvSpPr>
        <p:spPr/>
        <p:txBody>
          <a:bodyPr/>
          <a:lstStyle/>
          <a:p>
            <a:r>
              <a:rPr lang="en-US" dirty="0"/>
              <a:t>This class provides comparison logic based on the name. In such case, we are using the </a:t>
            </a:r>
            <a:r>
              <a:rPr lang="en-US" dirty="0" err="1"/>
              <a:t>compareTo</a:t>
            </a:r>
            <a:r>
              <a:rPr lang="en-US" dirty="0"/>
              <a:t>() method of String class, which internally provides the comparison logic.</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t>99</a:t>
            </a:fld>
            <a:endParaRPr lang="en-US"/>
          </a:p>
        </p:txBody>
      </p:sp>
    </p:spTree>
    <p:extLst>
      <p:ext uri="{BB962C8B-B14F-4D97-AF65-F5344CB8AC3E}">
        <p14:creationId xmlns:p14="http://schemas.microsoft.com/office/powerpoint/2010/main" val="4031709751"/>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1694</TotalTime>
  <Words>3631</Words>
  <Application>Microsoft Office PowerPoint</Application>
  <PresentationFormat>Widescreen</PresentationFormat>
  <Paragraphs>1104</Paragraphs>
  <Slides>102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102</vt:i4>
      </vt:variant>
    </vt:vector>
  </HeadingPairs>
  <TitlesOfParts>
    <vt:vector size="111" baseType="lpstr">
      <vt:lpstr>Arial</vt:lpstr>
      <vt:lpstr>Calibri</vt:lpstr>
      <vt:lpstr>Consolas</vt:lpstr>
      <vt:lpstr>Courier New</vt:lpstr>
      <vt:lpstr>times new roman</vt:lpstr>
      <vt:lpstr>Trebuchet MS</vt:lpstr>
      <vt:lpstr>verdana</vt:lpstr>
      <vt:lpstr>Wingdings 3</vt:lpstr>
      <vt:lpstr>Facet</vt:lpstr>
      <vt:lpstr>Java Collections</vt:lpstr>
      <vt:lpstr>Collections in Java</vt:lpstr>
      <vt:lpstr>What is Collection in java</vt:lpstr>
      <vt:lpstr>What is framework in java</vt:lpstr>
      <vt:lpstr>What is Collection framework</vt:lpstr>
      <vt:lpstr>Hierarchy of Collection Framework</vt:lpstr>
      <vt:lpstr>Methods of Collection interface</vt:lpstr>
      <vt:lpstr>Java Collection framework provides many interfaces </vt:lpstr>
      <vt:lpstr>Java Collection framework provides many classes</vt:lpstr>
      <vt:lpstr>Java List Interface</vt:lpstr>
      <vt:lpstr>Iterator interface</vt:lpstr>
      <vt:lpstr>Java ArrayList class</vt:lpstr>
      <vt:lpstr>Example of Java ArrayList class with generics</vt:lpstr>
      <vt:lpstr>Java Non-generic Vs Generic Collection</vt:lpstr>
      <vt:lpstr>old non-generic example of creating java collection.</vt:lpstr>
      <vt:lpstr>new generic example of creating java collection.</vt:lpstr>
      <vt:lpstr>Example of Java ArrayList class with generics</vt:lpstr>
      <vt:lpstr>output</vt:lpstr>
      <vt:lpstr>Two ways to iterate the elements of collection in java</vt:lpstr>
      <vt:lpstr>Iterating the elements of Collection by for-each loop</vt:lpstr>
      <vt:lpstr>User-defined class objects in Java ArrayList</vt:lpstr>
      <vt:lpstr>TestCollection.java</vt:lpstr>
      <vt:lpstr>Output </vt:lpstr>
      <vt:lpstr>Example of addAll()</vt:lpstr>
      <vt:lpstr>Example of removeAll()</vt:lpstr>
      <vt:lpstr>Example of retainAll() method</vt:lpstr>
      <vt:lpstr>output</vt:lpstr>
      <vt:lpstr>Vector</vt:lpstr>
      <vt:lpstr>Example of Vector</vt:lpstr>
      <vt:lpstr>Vector and ArrayList</vt:lpstr>
      <vt:lpstr>***Difference between ArrayList and Vector</vt:lpstr>
      <vt:lpstr>Java LinkedList Example</vt:lpstr>
      <vt:lpstr>Linked list structure</vt:lpstr>
      <vt:lpstr>Java Linkedlist Example: </vt:lpstr>
      <vt:lpstr>Difference between ArrayList and LinkedList</vt:lpstr>
      <vt:lpstr>Example of ArrayList and LinkedList in Java</vt:lpstr>
      <vt:lpstr>Java ListIterator Interface</vt:lpstr>
      <vt:lpstr>Example of ListIterator Interface:</vt:lpstr>
      <vt:lpstr>Difference Between Iterator and ListIterator</vt:lpstr>
      <vt:lpstr>Set interface</vt:lpstr>
      <vt:lpstr>Java HashSet class</vt:lpstr>
      <vt:lpstr>Hierarchy of HashSet class</vt:lpstr>
      <vt:lpstr>Example of HashSet class</vt:lpstr>
      <vt:lpstr>Java LinkedHashSet class:</vt:lpstr>
      <vt:lpstr>Hierarchy of LinkedHashSet class:</vt:lpstr>
      <vt:lpstr>Example of LinkedHashSet class:</vt:lpstr>
      <vt:lpstr>Java TreeSet class</vt:lpstr>
      <vt:lpstr>TreeSet Hierarchy</vt:lpstr>
      <vt:lpstr>Example of TreeSet class:</vt:lpstr>
      <vt:lpstr>****Guess the output</vt:lpstr>
      <vt:lpstr>output</vt:lpstr>
      <vt:lpstr>****Guess the output</vt:lpstr>
      <vt:lpstr>Output</vt:lpstr>
      <vt:lpstr>Map Interface</vt:lpstr>
      <vt:lpstr>Hierarchy of Map interface</vt:lpstr>
      <vt:lpstr>Entry</vt:lpstr>
      <vt:lpstr>Java HashMap class</vt:lpstr>
      <vt:lpstr>Hierarchy of HashMap class:</vt:lpstr>
      <vt:lpstr>Example of HashMap class:</vt:lpstr>
      <vt:lpstr>What is difference between HashSet and HashMap?</vt:lpstr>
      <vt:lpstr>Java LinkedHashMap class</vt:lpstr>
      <vt:lpstr>Hierarchy of LinkedHashMap class</vt:lpstr>
      <vt:lpstr>Example of LinkedHashMap class:</vt:lpstr>
      <vt:lpstr>Java TreeMap class</vt:lpstr>
      <vt:lpstr>Hierarchy of TreeMap class:</vt:lpstr>
      <vt:lpstr>Example of TreeMap class:</vt:lpstr>
      <vt:lpstr>What is difference between HashMap and TreeMap?</vt:lpstr>
      <vt:lpstr>Hashtable class </vt:lpstr>
      <vt:lpstr>Hashtable</vt:lpstr>
      <vt:lpstr>Example of Hashtable</vt:lpstr>
      <vt:lpstr>Output</vt:lpstr>
      <vt:lpstr>***Difference between HashMap and Hashtable</vt:lpstr>
      <vt:lpstr>Properties class in Java </vt:lpstr>
      <vt:lpstr>Advantage of properties file </vt:lpstr>
      <vt:lpstr>Methods of Properties class </vt:lpstr>
      <vt:lpstr>Example of Properties class to get information from properties file </vt:lpstr>
      <vt:lpstr>Db.properties</vt:lpstr>
      <vt:lpstr>Test.java</vt:lpstr>
      <vt:lpstr>Note</vt:lpstr>
      <vt:lpstr>Example of Properties class to get all the system properties </vt:lpstr>
      <vt:lpstr>Example of Properties class to create properties file </vt:lpstr>
      <vt:lpstr>Collections utility class provides static methods to convert non synchronized to synchronized objects</vt:lpstr>
      <vt:lpstr>Sorting</vt:lpstr>
      <vt:lpstr>Collections class</vt:lpstr>
      <vt:lpstr>Method of Collections class for sorting List elements </vt:lpstr>
      <vt:lpstr>Example of Sorting the elements of List that contains string objects</vt:lpstr>
      <vt:lpstr>Example of Sorting the elements of List that contains Wrapper class objects</vt:lpstr>
      <vt:lpstr>Comparable interface </vt:lpstr>
      <vt:lpstr>Syntax: </vt:lpstr>
      <vt:lpstr>Example of Sorting the elements of List that contains user-defined class objects on age basis </vt:lpstr>
      <vt:lpstr>TestSort.java</vt:lpstr>
      <vt:lpstr>Comparator interface</vt:lpstr>
      <vt:lpstr>Comparator</vt:lpstr>
      <vt:lpstr>Syntax of compare method</vt:lpstr>
      <vt:lpstr>Example of sorting the elements of List that contains user-defined class objects on the basis of age and name</vt:lpstr>
      <vt:lpstr>Student.java</vt:lpstr>
      <vt:lpstr>AgeComparator</vt:lpstr>
      <vt:lpstr>AgeComparator.java</vt:lpstr>
      <vt:lpstr>NameComparator.java</vt:lpstr>
      <vt:lpstr>NameComparator.java </vt:lpstr>
      <vt:lpstr>SimpleTest.java</vt:lpstr>
      <vt:lpstr>Questions??</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Arepalli, Manga Rao</dc:creator>
  <cp:lastModifiedBy>Arepalli, Manga Rao (US - Hyderabad)</cp:lastModifiedBy>
  <cp:revision>120</cp:revision>
  <dcterms:created xsi:type="dcterms:W3CDTF">2015-07-29T05:57:24Z</dcterms:created>
  <dcterms:modified xsi:type="dcterms:W3CDTF">2018-06-22T03:14:18Z</dcterms:modified>
</cp:coreProperties>
</file>